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422" y="7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7" name="object 7"/>
          <p:cNvSpPr txBox="1">
            <a:spLocks noGrp="1"/>
          </p:cNvSpPr>
          <p:nvPr>
            <p:ph type="title" idx="4294967295"/>
          </p:nvPr>
        </p:nvSpPr>
        <p:spPr>
          <a:xfrm>
            <a:off x="-2771584" y="2628900"/>
            <a:ext cx="13868018" cy="1863331"/>
          </a:xfrm>
          <a:prstGeom prst="rect">
            <a:avLst/>
          </a:prstGeom>
        </p:spPr>
        <p:txBody>
          <a:bodyPr vert="horz" wrap="square" lIns="0" tIns="16510" rIns="0" bIns="0" rtlCol="0">
            <a:spAutoFit/>
          </a:bodyPr>
          <a:lstStyle/>
          <a:p>
            <a:pPr marL="3213735" algn="l">
              <a:lnSpc>
                <a:spcPct val="100000"/>
              </a:lnSpc>
              <a:spcBef>
                <a:spcPts val="130"/>
              </a:spcBef>
            </a:pPr>
            <a:r>
              <a:rPr lang="en-US" sz="4000" b="0" spc="15" dirty="0"/>
              <a:t>NAME : SWATHI.G</a:t>
            </a:r>
            <a:br>
              <a:rPr lang="en-US" sz="4000" b="0" spc="15" dirty="0"/>
            </a:br>
            <a:r>
              <a:rPr lang="en-US" sz="4000" b="0" spc="15" dirty="0"/>
              <a:t>ROLL NO : 412721205052</a:t>
            </a:r>
            <a:br>
              <a:rPr lang="en-US" sz="4000" b="0" spc="15" dirty="0"/>
            </a:br>
            <a:r>
              <a:rPr lang="en-US" sz="4000" b="0" spc="15" dirty="0"/>
              <a:t>COLLEGE : TAGORE ENGINEERING  COLLEGE</a:t>
            </a:r>
            <a:endParaRPr sz="4000" b="0"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a16="http://schemas.microsoft.com/office/drawing/2014/main" id="{5199FF28-0707-C92D-0219-6AB76EB03703}"/>
              </a:ext>
            </a:extLst>
          </p:cNvPr>
          <p:cNvSpPr>
            <a:spLocks noGrp="1"/>
          </p:cNvSpPr>
          <p:nvPr>
            <p:ph type="body" idx="1"/>
          </p:nvPr>
        </p:nvSpPr>
        <p:spPr>
          <a:xfrm>
            <a:off x="609600" y="1577340"/>
            <a:ext cx="10972800" cy="4308872"/>
          </a:xfrm>
        </p:spPr>
        <p:txBody>
          <a:bodyPr/>
          <a:lstStyle/>
          <a:p>
            <a:r>
              <a:rPr lang="en-US" sz="2800" b="0" i="0" dirty="0">
                <a:solidFill>
                  <a:srgbClr val="0D0D0D"/>
                </a:solidFill>
                <a:effectLst/>
                <a:latin typeface="Söhne"/>
              </a:rPr>
              <a:t>The result of the project "Developing an Efficient Chess AI" is a sophisticated Chess AI system capable of playing chess at a competitive level against human players and existing AI opponents. The system incorporates advanced algorithms for search, evaluation, and decision-making, along with a user-friendly interface for seamless interaction. It provides users with a challenging and engaging chess-playing experience, enhances their strategic skills, and contributes to the advancement of AI and game theory. Additionally, the project delivers comprehensive documentation, support, and ongoing optimization to ensure the AI's effectiveness and user satisfaction.</a:t>
            </a:r>
            <a:endParaRPr lang="en-IN" sz="2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3" name="Text Placeholder 22">
            <a:extLst>
              <a:ext uri="{FF2B5EF4-FFF2-40B4-BE49-F238E27FC236}">
                <a16:creationId xmlns:a16="http://schemas.microsoft.com/office/drawing/2014/main" id="{B6E2C161-3F65-6992-3592-947EF75010A8}"/>
              </a:ext>
            </a:extLst>
          </p:cNvPr>
          <p:cNvSpPr>
            <a:spLocks noGrp="1"/>
          </p:cNvSpPr>
          <p:nvPr>
            <p:ph type="body" idx="1"/>
          </p:nvPr>
        </p:nvSpPr>
        <p:spPr>
          <a:xfrm>
            <a:off x="609600" y="1577340"/>
            <a:ext cx="10972800" cy="1231106"/>
          </a:xfrm>
        </p:spPr>
        <p:txBody>
          <a:bodyPr/>
          <a:lstStyle/>
          <a:p>
            <a:br>
              <a:rPr lang="en-US" sz="4000" dirty="0"/>
            </a:br>
            <a:r>
              <a:rPr lang="en-US" sz="4000" b="0" i="0" dirty="0">
                <a:solidFill>
                  <a:srgbClr val="0D0D0D"/>
                </a:solidFill>
                <a:effectLst/>
                <a:latin typeface="Söhne"/>
              </a:rPr>
              <a:t>"Strategic Minds: Building an Elite Chess AI"</a:t>
            </a:r>
            <a:endParaRPr lang="en-IN" sz="4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07980BDF-BF7A-61A2-639F-D04BFC639821}"/>
              </a:ext>
            </a:extLst>
          </p:cNvPr>
          <p:cNvSpPr>
            <a:spLocks noGrp="1"/>
          </p:cNvSpPr>
          <p:nvPr>
            <p:ph type="body" idx="1"/>
          </p:nvPr>
        </p:nvSpPr>
        <p:spPr>
          <a:xfrm>
            <a:off x="609600" y="1577340"/>
            <a:ext cx="10972800" cy="4924425"/>
          </a:xfrm>
        </p:spPr>
        <p:txBody>
          <a:bodyPr/>
          <a:lstStyle/>
          <a:p>
            <a:pPr marL="285750" indent="-285750">
              <a:buFont typeface="Wingdings" panose="05000000000000000000" pitchFamily="2" charset="2"/>
              <a:buChar char="v"/>
            </a:pPr>
            <a:r>
              <a:rPr lang="en-US" sz="3200" dirty="0"/>
              <a:t>Problem Statement</a:t>
            </a:r>
          </a:p>
          <a:p>
            <a:pPr marL="285750" indent="-285750">
              <a:buFont typeface="Wingdings" panose="05000000000000000000" pitchFamily="2" charset="2"/>
              <a:buChar char="v"/>
            </a:pPr>
            <a:r>
              <a:rPr lang="en-US" sz="3200" dirty="0"/>
              <a:t>Project Overview</a:t>
            </a:r>
          </a:p>
          <a:p>
            <a:pPr marL="285750" indent="-285750">
              <a:buFont typeface="Wingdings" panose="05000000000000000000" pitchFamily="2" charset="2"/>
              <a:buChar char="v"/>
            </a:pPr>
            <a:r>
              <a:rPr lang="en-US" sz="3200" dirty="0"/>
              <a:t>Who are the end users</a:t>
            </a:r>
          </a:p>
          <a:p>
            <a:pPr marL="285750" indent="-285750">
              <a:buFont typeface="Wingdings" panose="05000000000000000000" pitchFamily="2" charset="2"/>
              <a:buChar char="v"/>
            </a:pPr>
            <a:r>
              <a:rPr lang="en-US" sz="3200" dirty="0"/>
              <a:t>Your solution and its value proposition</a:t>
            </a:r>
          </a:p>
          <a:p>
            <a:pPr marL="285750" indent="-285750">
              <a:buFont typeface="Wingdings" panose="05000000000000000000" pitchFamily="2" charset="2"/>
              <a:buChar char="v"/>
            </a:pPr>
            <a:r>
              <a:rPr lang="en-US" sz="3200" dirty="0"/>
              <a:t>The wow in you solution</a:t>
            </a:r>
          </a:p>
          <a:p>
            <a:pPr marL="285750" indent="-285750">
              <a:buFont typeface="Wingdings" panose="05000000000000000000" pitchFamily="2" charset="2"/>
              <a:buChar char="v"/>
            </a:pPr>
            <a:r>
              <a:rPr lang="en-US" sz="3200" dirty="0"/>
              <a:t>Modelling </a:t>
            </a:r>
          </a:p>
          <a:p>
            <a:pPr marL="285750" indent="-285750">
              <a:buFont typeface="Wingdings" panose="05000000000000000000" pitchFamily="2" charset="2"/>
              <a:buChar char="v"/>
            </a:pPr>
            <a:r>
              <a:rPr lang="en-US" sz="3200" dirty="0"/>
              <a:t>Results</a:t>
            </a:r>
          </a:p>
          <a:p>
            <a:pPr marL="285750" indent="-285750">
              <a:buFont typeface="Wingdings" panose="05000000000000000000" pitchFamily="2" charset="2"/>
              <a:buChar char="v"/>
            </a:pPr>
            <a:endParaRPr lang="en-US" sz="3200" dirty="0"/>
          </a:p>
          <a:p>
            <a:pPr marL="285750" indent="-285750">
              <a:buFont typeface="Wingdings" panose="05000000000000000000" pitchFamily="2" charset="2"/>
              <a:buChar char="v"/>
            </a:pPr>
            <a:endParaRPr lang="en-US" sz="3200" dirty="0"/>
          </a:p>
          <a:p>
            <a:pPr marL="285750" indent="-285750">
              <a:buFont typeface="Wingdings" panose="05000000000000000000" pitchFamily="2" charset="2"/>
              <a:buChar char="v"/>
            </a:pPr>
            <a:endParaRPr lang="en-IN" sz="32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2" name="Text Placeholder 11">
            <a:extLst>
              <a:ext uri="{FF2B5EF4-FFF2-40B4-BE49-F238E27FC236}">
                <a16:creationId xmlns:a16="http://schemas.microsoft.com/office/drawing/2014/main" id="{2A674348-41CD-10A8-EB6B-B81B6B380EE1}"/>
              </a:ext>
            </a:extLst>
          </p:cNvPr>
          <p:cNvSpPr>
            <a:spLocks noGrp="1"/>
          </p:cNvSpPr>
          <p:nvPr>
            <p:ph type="body" idx="1"/>
          </p:nvPr>
        </p:nvSpPr>
        <p:spPr>
          <a:xfrm>
            <a:off x="609600" y="1577340"/>
            <a:ext cx="10972800" cy="1600438"/>
          </a:xfrm>
        </p:spPr>
        <p:txBody>
          <a:bodyPr/>
          <a:lstStyle/>
          <a:p>
            <a:r>
              <a:rPr lang="en-US" sz="2600" b="0" i="0" dirty="0">
                <a:solidFill>
                  <a:srgbClr val="0D0D0D"/>
                </a:solidFill>
                <a:effectLst/>
                <a:latin typeface="Söhne"/>
              </a:rPr>
              <a:t>The objective of this project is to design and implement a sophisticated Chess AI capable of playing the game at a competitive level against human players and existing AI opponents. The AI should be able to analyze board positions, evaluate moves, and make decisions that lead to optimal gameplay strategies.</a:t>
            </a:r>
            <a:endParaRPr lang="en-IN" sz="2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7B57C77C-BD8D-01BF-2CCA-B0664AF74E0A}"/>
              </a:ext>
            </a:extLst>
          </p:cNvPr>
          <p:cNvSpPr>
            <a:spLocks noGrp="1"/>
          </p:cNvSpPr>
          <p:nvPr>
            <p:ph type="body" idx="1"/>
          </p:nvPr>
        </p:nvSpPr>
        <p:spPr>
          <a:xfrm>
            <a:off x="609600" y="1577340"/>
            <a:ext cx="10972800" cy="3016210"/>
          </a:xfrm>
        </p:spPr>
        <p:txBody>
          <a:bodyPr/>
          <a:lstStyle/>
          <a:p>
            <a:r>
              <a:rPr lang="en-US" sz="2800" b="0" i="0" dirty="0">
                <a:solidFill>
                  <a:srgbClr val="0D0D0D"/>
                </a:solidFill>
                <a:effectLst/>
                <a:latin typeface="Söhne"/>
              </a:rPr>
              <a:t>The project aims to develop a state-of-the-art Chess AI system capable of competing with human players and existing AI opponents. By leveraging advanced algorithms and techniques, the AI will analyze chessboard positions, evaluate potential moves, and make strategic decisions to maximize its chances of winning. The project will focus on creating an efficient and scalable AI that can handle complex game states while adhering to standard chess rules and gameplay mechanics.</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B84DEE88-C4EF-B30E-527A-11E7698017E6}"/>
              </a:ext>
            </a:extLst>
          </p:cNvPr>
          <p:cNvSpPr>
            <a:spLocks noGrp="1"/>
          </p:cNvSpPr>
          <p:nvPr>
            <p:ph type="body" idx="1"/>
          </p:nvPr>
        </p:nvSpPr>
        <p:spPr>
          <a:xfrm>
            <a:off x="609600" y="1577340"/>
            <a:ext cx="10972800" cy="2585323"/>
          </a:xfrm>
        </p:spPr>
        <p:txBody>
          <a:bodyPr/>
          <a:lstStyle/>
          <a:p>
            <a:pPr marL="457200" indent="-457200">
              <a:buFont typeface="Wingdings" panose="05000000000000000000" pitchFamily="2" charset="2"/>
              <a:buChar char="v"/>
            </a:pPr>
            <a:r>
              <a:rPr lang="en-US" sz="2800" dirty="0"/>
              <a:t>Chess players and Enthusiasts</a:t>
            </a:r>
          </a:p>
          <a:p>
            <a:pPr marL="457200" indent="-457200">
              <a:buFont typeface="Wingdings" panose="05000000000000000000" pitchFamily="2" charset="2"/>
              <a:buChar char="v"/>
            </a:pPr>
            <a:r>
              <a:rPr lang="en-US" sz="2800" dirty="0"/>
              <a:t>Chess Coaches and Trainers</a:t>
            </a:r>
          </a:p>
          <a:p>
            <a:pPr marL="457200" indent="-457200">
              <a:buFont typeface="Wingdings" panose="05000000000000000000" pitchFamily="2" charset="2"/>
              <a:buChar char="v"/>
            </a:pPr>
            <a:r>
              <a:rPr lang="en-US" sz="2800" dirty="0"/>
              <a:t>Educational Institutions </a:t>
            </a:r>
          </a:p>
          <a:p>
            <a:pPr marL="457200" indent="-457200">
              <a:buFont typeface="Wingdings" panose="05000000000000000000" pitchFamily="2" charset="2"/>
              <a:buChar char="v"/>
            </a:pPr>
            <a:r>
              <a:rPr lang="en-US" sz="2800" dirty="0"/>
              <a:t>Researches and Developers </a:t>
            </a:r>
          </a:p>
          <a:p>
            <a:pPr marL="457200" indent="-457200">
              <a:buFont typeface="Wingdings" panose="05000000000000000000" pitchFamily="2" charset="2"/>
              <a:buChar char="v"/>
            </a:pPr>
            <a:r>
              <a:rPr lang="en-US" sz="2800" dirty="0"/>
              <a:t>Online Chess Platform </a:t>
            </a:r>
          </a:p>
          <a:p>
            <a:pPr marL="457200" indent="-457200">
              <a:buFont typeface="Wingdings" panose="05000000000000000000" pitchFamily="2" charset="2"/>
              <a:buChar char="v"/>
            </a:pPr>
            <a:r>
              <a:rPr lang="en-US" sz="2800" dirty="0"/>
              <a:t>AI and Gaming Communities</a:t>
            </a:r>
            <a:endParaRPr lang="en-IN"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7A008F32-9D0E-9327-B9F3-C5D619E663EA}"/>
              </a:ext>
            </a:extLst>
          </p:cNvPr>
          <p:cNvSpPr>
            <a:spLocks noGrp="1"/>
          </p:cNvSpPr>
          <p:nvPr>
            <p:ph type="body" idx="1"/>
          </p:nvPr>
        </p:nvSpPr>
        <p:spPr>
          <a:xfrm>
            <a:off x="609600" y="1577340"/>
            <a:ext cx="10972800" cy="4308872"/>
          </a:xfrm>
        </p:spPr>
        <p:txBody>
          <a:bodyPr/>
          <a:lstStyle/>
          <a:p>
            <a:r>
              <a:rPr lang="en-US" sz="2800" b="0" i="0" dirty="0">
                <a:solidFill>
                  <a:srgbClr val="0D0D0D"/>
                </a:solidFill>
                <a:effectLst/>
                <a:latin typeface="Söhne"/>
              </a:rPr>
              <a:t>The solution for "Developing an Efficient Chess AI" involves designing and implementing a Chess AI system with components such as board representation, search algorithms, evaluation function, and game state management. This includes training the AI using supervised or reinforcement learning, testing its performance extensively, and deploying it on accessible platforms. Documentation, user support, and ongoing optimization are essential, along with community engagement to gather feedback and foster collaboration. The goal is to deliver a competitive AI that enhances the chess playing experience, contributes to AI research, and serves various user groups effectively.</a:t>
            </a:r>
            <a:endParaRPr lang="en-IN" sz="2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a:extLst>
              <a:ext uri="{FF2B5EF4-FFF2-40B4-BE49-F238E27FC236}">
                <a16:creationId xmlns:a16="http://schemas.microsoft.com/office/drawing/2014/main" id="{B2B86343-3764-FC6D-FEA6-CA1FE5E1B6FA}"/>
              </a:ext>
            </a:extLst>
          </p:cNvPr>
          <p:cNvSpPr>
            <a:spLocks noGrp="1"/>
          </p:cNvSpPr>
          <p:nvPr>
            <p:ph type="body" idx="1"/>
          </p:nvPr>
        </p:nvSpPr>
        <p:spPr>
          <a:xfrm>
            <a:off x="609600" y="1577340"/>
            <a:ext cx="10972800" cy="4308872"/>
          </a:xfrm>
        </p:spPr>
        <p:txBody>
          <a:bodyPr/>
          <a:lstStyle/>
          <a:p>
            <a:r>
              <a:rPr lang="en-US" sz="2800" b="0" i="0" dirty="0">
                <a:solidFill>
                  <a:srgbClr val="0D0D0D"/>
                </a:solidFill>
                <a:effectLst/>
                <a:latin typeface="Söhne"/>
              </a:rPr>
              <a:t>The main wow content in this project lies in the development of a sophisticated Chess AI system capable of competing with human players and existing AI opponents. This includes implementing advanced algorithms for search, evaluation, and decision-making, leveraging state-of-the-art techniques in machine learning and game theory. Additionally, the project aims to deliver a user-friendly interface, extensive documentation, and ongoing support to ensure a seamless and enjoyable experience for users. The combination of cutting-edge technology, strategic depth, and user-centric design makes this project truly impressive and impactful in the realm of AI and gaming.</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 Placeholder 10">
            <a:extLst>
              <a:ext uri="{FF2B5EF4-FFF2-40B4-BE49-F238E27FC236}">
                <a16:creationId xmlns:a16="http://schemas.microsoft.com/office/drawing/2014/main" id="{D54A4400-0B24-0401-C094-8039A6B7C965}"/>
              </a:ext>
            </a:extLst>
          </p:cNvPr>
          <p:cNvSpPr>
            <a:spLocks noGrp="1"/>
          </p:cNvSpPr>
          <p:nvPr>
            <p:ph type="body" idx="1"/>
          </p:nvPr>
        </p:nvSpPr>
        <p:spPr>
          <a:xfrm>
            <a:off x="609600" y="1577340"/>
            <a:ext cx="10972800" cy="4739759"/>
          </a:xfrm>
        </p:spPr>
        <p:txBody>
          <a:bodyPr/>
          <a:lstStyle/>
          <a:p>
            <a:r>
              <a:rPr lang="en-US" sz="2800" b="0" i="0" dirty="0">
                <a:solidFill>
                  <a:srgbClr val="0D0D0D"/>
                </a:solidFill>
                <a:effectLst/>
                <a:latin typeface="Söhne"/>
              </a:rPr>
              <a:t>The project modelling for "Developing an Efficient Chess AI" involves designing the system architecture, data model, algorithms, user interface, training/testing strategy, deployment/integration plan, and documentation/communication strategy. This includes defining modules, data structures, algorithms, UI screens, training processes, deployment environments, and documentation formats. The goal is to ensure a well-structured, efficient, and scalable system that meets user requirements, integrates seamlessly with existing platforms, and is well-documented for developers, users, and stakeholders. Effective communication and collaboration among team members and stakeholders are essential for project success.</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682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NAME : SWATHI.G ROLL NO : 412721205052 COLLEGE : TAGORE ENGINEERING  COLLEGE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Swathi Govindaraj</dc:creator>
  <cp:lastModifiedBy>Swathi Govindaraj</cp:lastModifiedBy>
  <cp:revision>3</cp:revision>
  <dcterms:created xsi:type="dcterms:W3CDTF">2024-04-01T07:45:31Z</dcterms:created>
  <dcterms:modified xsi:type="dcterms:W3CDTF">2024-04-04T13:36:06Z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