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37"/>
  </p:notesMasterIdLst>
  <p:sldIdLst>
    <p:sldId id="256" r:id="rId2"/>
    <p:sldId id="257" r:id="rId3"/>
    <p:sldId id="287" r:id="rId4"/>
    <p:sldId id="288" r:id="rId5"/>
    <p:sldId id="262" r:id="rId6"/>
    <p:sldId id="289" r:id="rId7"/>
    <p:sldId id="273" r:id="rId8"/>
    <p:sldId id="265" r:id="rId9"/>
    <p:sldId id="260" r:id="rId10"/>
    <p:sldId id="266" r:id="rId11"/>
    <p:sldId id="280" r:id="rId12"/>
    <p:sldId id="316" r:id="rId13"/>
    <p:sldId id="282" r:id="rId14"/>
    <p:sldId id="285" r:id="rId15"/>
    <p:sldId id="314" r:id="rId16"/>
    <p:sldId id="297" r:id="rId17"/>
    <p:sldId id="284" r:id="rId18"/>
    <p:sldId id="315" r:id="rId19"/>
    <p:sldId id="300" r:id="rId20"/>
    <p:sldId id="301" r:id="rId21"/>
    <p:sldId id="283" r:id="rId22"/>
    <p:sldId id="272" r:id="rId23"/>
    <p:sldId id="286" r:id="rId24"/>
    <p:sldId id="290" r:id="rId25"/>
    <p:sldId id="291" r:id="rId26"/>
    <p:sldId id="294" r:id="rId27"/>
    <p:sldId id="309" r:id="rId28"/>
    <p:sldId id="312" r:id="rId29"/>
    <p:sldId id="311" r:id="rId30"/>
    <p:sldId id="310" r:id="rId31"/>
    <p:sldId id="279" r:id="rId32"/>
    <p:sldId id="313" r:id="rId33"/>
    <p:sldId id="293" r:id="rId34"/>
    <p:sldId id="263" r:id="rId35"/>
    <p:sldId id="27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THI H AIRANI" initials="SHA" lastIdx="3" clrIdx="0">
    <p:extLst>
      <p:ext uri="{19B8F6BF-5375-455C-9EA6-DF929625EA0E}">
        <p15:presenceInfo xmlns:p15="http://schemas.microsoft.com/office/powerpoint/2012/main" userId="1df3845cfc1532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8983" autoAdjust="0"/>
  </p:normalViewPr>
  <p:slideViewPr>
    <p:cSldViewPr>
      <p:cViewPr varScale="1">
        <p:scale>
          <a:sx n="74" d="100"/>
          <a:sy n="74" d="100"/>
        </p:scale>
        <p:origin x="165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276EA6-4089-4D3D-AD1D-CE41BD95E35F}" type="datetimeFigureOut">
              <a:rPr lang="en-US" smtClean="0"/>
              <a:pPr/>
              <a:t>7/27/2022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AD90F-0C31-4791-BB00-C4ACB44799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5AD90F-0C31-4791-BB00-C4ACB447991F}" type="slidenum">
              <a:rPr lang="en-US" smtClean="0"/>
              <a:pPr/>
              <a:t>5</a:t>
            </a:fld>
            <a:endParaRPr lang="en-US"/>
          </a:p>
        </p:txBody>
      </p:sp>
    </p:spTree>
    <p:extLst>
      <p:ext uri="{BB962C8B-B14F-4D97-AF65-F5344CB8AC3E}">
        <p14:creationId xmlns:p14="http://schemas.microsoft.com/office/powerpoint/2010/main" val="181497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45AD90F-0C31-4791-BB00-C4ACB447991F}" type="slidenum">
              <a:rPr lang="en-US" smtClean="0"/>
              <a:pPr/>
              <a:t>6</a:t>
            </a:fld>
            <a:endParaRPr lang="en-US"/>
          </a:p>
        </p:txBody>
      </p:sp>
    </p:spTree>
    <p:extLst>
      <p:ext uri="{BB962C8B-B14F-4D97-AF65-F5344CB8AC3E}">
        <p14:creationId xmlns:p14="http://schemas.microsoft.com/office/powerpoint/2010/main" val="15457706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32196-3AC5-4CA7-944F-7F2A602D2A92}" type="datetimeFigureOut">
              <a:rPr lang="en-US" smtClean="0"/>
              <a:pPr/>
              <a:t>7/27/2022</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2B2DCF0-C725-40F3-B8B6-DA101CCFC07C}" type="slidenum">
              <a:rPr lang="en-US" smtClean="0"/>
              <a:pPr/>
              <a:t>‹#›</a:t>
            </a:fld>
            <a:endParaRPr lang="en-US"/>
          </a:p>
        </p:txBody>
      </p:sp>
    </p:spTree>
    <p:extLst>
      <p:ext uri="{BB962C8B-B14F-4D97-AF65-F5344CB8AC3E}">
        <p14:creationId xmlns:p14="http://schemas.microsoft.com/office/powerpoint/2010/main" val="200838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32196-3AC5-4CA7-944F-7F2A602D2A92}" type="datetimeFigureOut">
              <a:rPr lang="en-US" smtClean="0"/>
              <a:pPr/>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118857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32196-3AC5-4CA7-944F-7F2A602D2A92}" type="datetimeFigureOut">
              <a:rPr lang="en-US" smtClean="0"/>
              <a:pPr/>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65072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32196-3AC5-4CA7-944F-7F2A602D2A92}" type="datetimeFigureOut">
              <a:rPr lang="en-US" smtClean="0"/>
              <a:pPr/>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198437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35A32196-3AC5-4CA7-944F-7F2A602D2A92}" type="datetimeFigureOut">
              <a:rPr lang="en-US" smtClean="0"/>
              <a:pPr/>
              <a:t>7/27/2022</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2B2DCF0-C725-40F3-B8B6-DA101CCFC07C}" type="slidenum">
              <a:rPr lang="en-US" smtClean="0"/>
              <a:pPr/>
              <a:t>‹#›</a:t>
            </a:fld>
            <a:endParaRPr lang="en-US"/>
          </a:p>
        </p:txBody>
      </p:sp>
    </p:spTree>
    <p:extLst>
      <p:ext uri="{BB962C8B-B14F-4D97-AF65-F5344CB8AC3E}">
        <p14:creationId xmlns:p14="http://schemas.microsoft.com/office/powerpoint/2010/main" val="305644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32196-3AC5-4CA7-944F-7F2A602D2A92}"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365014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32196-3AC5-4CA7-944F-7F2A602D2A92}" type="datetimeFigureOut">
              <a:rPr lang="en-US" smtClean="0"/>
              <a:pPr/>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106488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35A32196-3AC5-4CA7-944F-7F2A602D2A92}" type="datetimeFigureOut">
              <a:rPr lang="en-US" smtClean="0"/>
              <a:pPr/>
              <a:t>7/27/2022</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380454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32196-3AC5-4CA7-944F-7F2A602D2A92}" type="datetimeFigureOut">
              <a:rPr lang="en-US" smtClean="0"/>
              <a:pPr/>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34968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35A32196-3AC5-4CA7-944F-7F2A602D2A92}" type="datetimeFigureOut">
              <a:rPr lang="en-US" smtClean="0"/>
              <a:pPr/>
              <a:t>7/27/2022</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208649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35A32196-3AC5-4CA7-944F-7F2A602D2A92}" type="datetimeFigureOut">
              <a:rPr lang="en-US" smtClean="0"/>
              <a:pPr/>
              <a:t>7/27/2022</a:t>
            </a:fld>
            <a:endParaRPr lang="en-US"/>
          </a:p>
        </p:txBody>
      </p:sp>
      <p:sp>
        <p:nvSpPr>
          <p:cNvPr id="10" name="Slide Number Placeholder 9"/>
          <p:cNvSpPr>
            <a:spLocks noGrp="1"/>
          </p:cNvSpPr>
          <p:nvPr>
            <p:ph type="sldNum" sz="quarter" idx="12"/>
          </p:nvPr>
        </p:nvSpPr>
        <p:spPr/>
        <p:txBody>
          <a:bodyPr/>
          <a:lstStyle/>
          <a:p>
            <a:fld id="{F2B2DCF0-C725-40F3-B8B6-DA101CCFC07C}" type="slidenum">
              <a:rPr lang="en-US" smtClean="0"/>
              <a:pPr/>
              <a:t>‹#›</a:t>
            </a:fld>
            <a:endParaRPr lang="en-US"/>
          </a:p>
        </p:txBody>
      </p:sp>
    </p:spTree>
    <p:extLst>
      <p:ext uri="{BB962C8B-B14F-4D97-AF65-F5344CB8AC3E}">
        <p14:creationId xmlns:p14="http://schemas.microsoft.com/office/powerpoint/2010/main" val="291391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35A32196-3AC5-4CA7-944F-7F2A602D2A92}" type="datetimeFigureOut">
              <a:rPr lang="en-US" smtClean="0"/>
              <a:pPr/>
              <a:t>7/27/2022</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2B2DCF0-C725-40F3-B8B6-DA101CCFC07C}" type="slidenum">
              <a:rPr lang="en-US" smtClean="0"/>
              <a:pPr/>
              <a:t>‹#›</a:t>
            </a:fld>
            <a:endParaRPr lang="en-US"/>
          </a:p>
        </p:txBody>
      </p:sp>
    </p:spTree>
    <p:extLst>
      <p:ext uri="{BB962C8B-B14F-4D97-AF65-F5344CB8AC3E}">
        <p14:creationId xmlns:p14="http://schemas.microsoft.com/office/powerpoint/2010/main" val="1234223787"/>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cholar.google.com/scholar_lookup?title=The%20use%20of%20deep%20learning%20to%20predict%20stroke%20patient%20mortality&amp;author=S.%20Cheon&amp;author=J.%20Kim&amp;author=&amp;author=J.%20Lim&amp;publication_year=2019" TargetMode="External"/><Relationship Id="rId2" Type="http://schemas.openxmlformats.org/officeDocument/2006/relationships/hyperlink" Target="https://doi.org/10.3390/ijerph16111876" TargetMode="External"/><Relationship Id="rId1" Type="http://schemas.openxmlformats.org/officeDocument/2006/relationships/slideLayout" Target="../slideLayouts/slideLayout2.xml"/><Relationship Id="rId5" Type="http://schemas.openxmlformats.org/officeDocument/2006/relationships/hyperlink" Target="https://scholar.google.com/scholar_lookup?title=Predicting%20students%E2%80%99%20performance%20of%20the%20private%20universities%20of%20Bangladesh%20using%20machine%20learning%20approaches&amp;author=M.%20S.%20Zulfiker&amp;author=N.%20Kabir&amp;author=A.%20A.%20Biswas&amp;author=P.%20Chakraborty&amp;author=&amp;author=M.%20M.%20Rahman&amp;publication_year=2020" TargetMode="External"/><Relationship Id="rId4" Type="http://schemas.openxmlformats.org/officeDocument/2006/relationships/hyperlink" Target="https://doi.org/10.14569/ijacsa.2020.011038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009" y="453737"/>
            <a:ext cx="7391400" cy="838199"/>
          </a:xfrm>
        </p:spPr>
        <p:txBody>
          <a:bodyPr>
            <a:normAutofit fontScale="90000"/>
          </a:bodyPr>
          <a:lstStyle/>
          <a:p>
            <a:pPr algn="ctr"/>
            <a:r>
              <a:rPr lang="en-US" sz="3100" dirty="0"/>
              <a:t>Stroke Prediction Using Logistic Regression</a:t>
            </a:r>
          </a:p>
        </p:txBody>
      </p:sp>
      <p:sp>
        <p:nvSpPr>
          <p:cNvPr id="3" name="Subtitle 2"/>
          <p:cNvSpPr>
            <a:spLocks noGrp="1"/>
          </p:cNvSpPr>
          <p:nvPr>
            <p:ph type="subTitle" idx="1"/>
          </p:nvPr>
        </p:nvSpPr>
        <p:spPr>
          <a:xfrm>
            <a:off x="876300" y="1745672"/>
            <a:ext cx="7391400" cy="2057400"/>
          </a:xfrm>
        </p:spPr>
        <p:txBody>
          <a:bodyPr>
            <a:normAutofit fontScale="92500" lnSpcReduction="10000"/>
          </a:bodyPr>
          <a:lstStyle/>
          <a:p>
            <a:pPr algn="ctr"/>
            <a:r>
              <a:rPr lang="en-US" sz="1800" b="1" dirty="0">
                <a:latin typeface="Arial" panose="020B0604020202020204" pitchFamily="34" charset="0"/>
                <a:cs typeface="Arial" panose="020B0604020202020204" pitchFamily="34" charset="0"/>
              </a:rPr>
              <a:t>FINAL YEAR PROJECT(18EC802)</a:t>
            </a:r>
          </a:p>
          <a:p>
            <a:pPr algn="ctr"/>
            <a:r>
              <a:rPr lang="en-US" sz="1800" b="1" dirty="0">
                <a:latin typeface="Arial" panose="020B0604020202020204" pitchFamily="34" charset="0"/>
                <a:cs typeface="Arial" panose="020B0604020202020204" pitchFamily="34" charset="0"/>
              </a:rPr>
              <a:t>Phase - 1</a:t>
            </a:r>
          </a:p>
          <a:p>
            <a:pPr algn="ctr"/>
            <a:r>
              <a:rPr lang="en-US" sz="1600" dirty="0"/>
              <a:t>SHASHIDHAR GOWDA S(4MC18EC062)</a:t>
            </a:r>
          </a:p>
          <a:p>
            <a:pPr algn="ctr"/>
            <a:r>
              <a:rPr lang="en-US" sz="1600" dirty="0"/>
              <a:t>SHREYAS B C (4MC18EC064)</a:t>
            </a:r>
          </a:p>
          <a:p>
            <a:pPr algn="ctr"/>
            <a:r>
              <a:rPr lang="en-US" sz="1600" dirty="0"/>
              <a:t>SPOORTHI K R (4MC18EC070)</a:t>
            </a:r>
          </a:p>
          <a:p>
            <a:pPr algn="ctr"/>
            <a:r>
              <a:rPr lang="en-US" sz="1600" dirty="0"/>
              <a:t>SWATHI H AIRANI (4MC18EC074)</a:t>
            </a:r>
          </a:p>
        </p:txBody>
      </p:sp>
      <p:pic>
        <p:nvPicPr>
          <p:cNvPr id="4" name="Picture 2"/>
          <p:cNvPicPr>
            <a:picLocks noChangeAspect="1" noChangeArrowheads="1"/>
          </p:cNvPicPr>
          <p:nvPr/>
        </p:nvPicPr>
        <p:blipFill>
          <a:blip r:embed="rId2" cstate="print"/>
          <a:srcRect/>
          <a:stretch>
            <a:fillRect/>
          </a:stretch>
        </p:blipFill>
        <p:spPr bwMode="auto">
          <a:xfrm>
            <a:off x="3886200" y="3945082"/>
            <a:ext cx="1371600" cy="1219200"/>
          </a:xfrm>
          <a:prstGeom prst="rect">
            <a:avLst/>
          </a:prstGeom>
          <a:noFill/>
          <a:ln w="9525">
            <a:noFill/>
            <a:miter lim="800000"/>
            <a:headEnd/>
            <a:tailEnd/>
          </a:ln>
          <a:effectLst/>
        </p:spPr>
      </p:pic>
      <p:sp>
        <p:nvSpPr>
          <p:cNvPr id="5" name="Rectangle 4"/>
          <p:cNvSpPr/>
          <p:nvPr/>
        </p:nvSpPr>
        <p:spPr>
          <a:xfrm>
            <a:off x="1361209" y="5181600"/>
            <a:ext cx="6477000" cy="1477328"/>
          </a:xfrm>
          <a:prstGeom prst="rect">
            <a:avLst/>
          </a:prstGeom>
        </p:spPr>
        <p:txBody>
          <a:bodyPr wrap="square">
            <a:spAutoFit/>
          </a:bodyPr>
          <a:lstStyle/>
          <a:p>
            <a:pPr algn="ctr"/>
            <a:r>
              <a:rPr lang="en-US" dirty="0"/>
              <a:t>Under the guidance of</a:t>
            </a:r>
          </a:p>
          <a:p>
            <a:pPr algn="ctr"/>
            <a:r>
              <a:rPr lang="en-US" dirty="0"/>
              <a:t>Mrs. Swathi H Y,</a:t>
            </a:r>
          </a:p>
          <a:p>
            <a:pPr algn="ctr"/>
            <a:r>
              <a:rPr lang="en-US" dirty="0"/>
              <a:t>Assistant Professor </a:t>
            </a:r>
          </a:p>
          <a:p>
            <a:pPr algn="ctr"/>
            <a:r>
              <a:rPr lang="en-US" dirty="0"/>
              <a:t> Department of E &amp; C </a:t>
            </a:r>
            <a:r>
              <a:rPr lang="en-US" dirty="0" err="1"/>
              <a:t>Engg</a:t>
            </a:r>
            <a:r>
              <a:rPr lang="en-US" dirty="0"/>
              <a:t>.</a:t>
            </a:r>
          </a:p>
          <a:p>
            <a:pPr algn="ctr"/>
            <a:r>
              <a:rPr lang="en-US" dirty="0" err="1"/>
              <a:t>Malnad</a:t>
            </a:r>
            <a:r>
              <a:rPr lang="en-US" dirty="0"/>
              <a:t> College Of Engineering, Hassan.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a:buNone/>
            </a:pPr>
            <a:r>
              <a:rPr lang="en-US" sz="3200" dirty="0"/>
              <a:t>b. Functional Requirements </a:t>
            </a:r>
          </a:p>
          <a:p>
            <a:pPr>
              <a:buNone/>
            </a:pPr>
            <a:r>
              <a:rPr lang="en-US" sz="2000" dirty="0">
                <a:latin typeface="Arial" panose="020B0604020202020204" pitchFamily="34" charset="0"/>
                <a:cs typeface="Arial" panose="020B0604020202020204" pitchFamily="34" charset="0"/>
              </a:rPr>
              <a:t>     The functional requirement of a system is: </a:t>
            </a:r>
          </a:p>
          <a:p>
            <a:pPr>
              <a:buNone/>
            </a:pPr>
            <a:r>
              <a:rPr lang="en-US" sz="2000" dirty="0">
                <a:latin typeface="Arial" panose="020B0604020202020204" pitchFamily="34" charset="0"/>
                <a:cs typeface="Arial" panose="020B0604020202020204" pitchFamily="34" charset="0"/>
              </a:rPr>
              <a:t>     • Python version 3.8.1 c.</a:t>
            </a:r>
          </a:p>
          <a:p>
            <a:pPr>
              <a:buNone/>
            </a:pPr>
            <a:endParaRPr lang="en-US" sz="2000" dirty="0"/>
          </a:p>
          <a:p>
            <a:pPr>
              <a:buNone/>
            </a:pPr>
            <a:r>
              <a:rPr lang="en-US" sz="3200" dirty="0"/>
              <a:t>c. Hardware Specifications</a:t>
            </a:r>
          </a:p>
          <a:p>
            <a:pPr>
              <a:buNone/>
            </a:pP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following are the hardware requirements of a system:</a:t>
            </a:r>
          </a:p>
          <a:p>
            <a:pPr>
              <a:buNone/>
            </a:pPr>
            <a:r>
              <a:rPr lang="en-US" sz="2000" dirty="0">
                <a:latin typeface="Arial" panose="020B0604020202020204" pitchFamily="34" charset="0"/>
                <a:cs typeface="Arial" panose="020B0604020202020204" pitchFamily="34" charset="0"/>
              </a:rPr>
              <a:t>     • Processor: Intel Core i3 and higher.</a:t>
            </a:r>
          </a:p>
          <a:p>
            <a:pPr>
              <a:buNone/>
            </a:pPr>
            <a:r>
              <a:rPr lang="en-US" sz="2000" dirty="0">
                <a:latin typeface="Arial" panose="020B0604020202020204" pitchFamily="34" charset="0"/>
                <a:cs typeface="Arial" panose="020B0604020202020204" pitchFamily="34" charset="0"/>
              </a:rPr>
              <a:t>     • Speed: 2.30 GHz to 2.40 GHz. </a:t>
            </a:r>
          </a:p>
          <a:p>
            <a:pPr>
              <a:buNone/>
            </a:pPr>
            <a:r>
              <a:rPr lang="en-US" sz="2000" dirty="0">
                <a:latin typeface="Arial" panose="020B0604020202020204" pitchFamily="34" charset="0"/>
                <a:cs typeface="Arial" panose="020B0604020202020204" pitchFamily="34" charset="0"/>
              </a:rPr>
              <a:t>     • Install Memory (RAM): 4GB and higher.</a:t>
            </a:r>
          </a:p>
          <a:p>
            <a:pPr>
              <a:buNone/>
            </a:pPr>
            <a:r>
              <a:rPr lang="en-US" sz="2000" dirty="0">
                <a:latin typeface="Arial" panose="020B0604020202020204" pitchFamily="34" charset="0"/>
                <a:cs typeface="Arial" panose="020B0604020202020204" pitchFamily="34" charset="0"/>
              </a:rPr>
              <a:t>     • Hard Disk : 464 GB and above.</a:t>
            </a:r>
          </a:p>
          <a:p>
            <a:pPr>
              <a:buNone/>
            </a:pPr>
            <a:r>
              <a:rPr lang="en-US" sz="2000" dirty="0">
                <a:latin typeface="Arial" panose="020B0604020202020204" pitchFamily="34" charset="0"/>
                <a:cs typeface="Arial" panose="020B0604020202020204" pitchFamily="34" charset="0"/>
              </a:rPr>
              <a:t>     • System Type: 32-bit Operating System and higher.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62130"/>
            <a:ext cx="7498080" cy="304800"/>
          </a:xfrm>
        </p:spPr>
        <p:txBody>
          <a:bodyPr>
            <a:normAutofit fontScale="90000"/>
          </a:bodyPr>
          <a:lstStyle/>
          <a:p>
            <a:r>
              <a:rPr lang="en-US" dirty="0"/>
              <a:t>IMPLEMENTATION</a:t>
            </a:r>
            <a:br>
              <a:rPr lang="en-US" dirty="0"/>
            </a:br>
            <a:r>
              <a:rPr lang="en-US" dirty="0"/>
              <a:t>1.Dataset</a:t>
            </a:r>
          </a:p>
        </p:txBody>
      </p:sp>
      <p:sp>
        <p:nvSpPr>
          <p:cNvPr id="3" name="Content Placeholder 2"/>
          <p:cNvSpPr>
            <a:spLocks noGrp="1"/>
          </p:cNvSpPr>
          <p:nvPr>
            <p:ph idx="1"/>
          </p:nvPr>
        </p:nvSpPr>
        <p:spPr>
          <a:xfrm>
            <a:off x="1415392" y="1004965"/>
            <a:ext cx="7498080" cy="5257800"/>
          </a:xfrm>
        </p:spPr>
        <p:txBody>
          <a:bodyPr>
            <a:normAutofit/>
          </a:bodyPr>
          <a:lstStyle/>
          <a:p>
            <a:pPr>
              <a:buNone/>
            </a:pPr>
            <a:r>
              <a:rPr lang="en-US" dirty="0"/>
              <a:t>   </a:t>
            </a:r>
          </a:p>
        </p:txBody>
      </p:sp>
      <p:pic>
        <p:nvPicPr>
          <p:cNvPr id="5" name="Picture 4">
            <a:extLst>
              <a:ext uri="{FF2B5EF4-FFF2-40B4-BE49-F238E27FC236}">
                <a16:creationId xmlns:a16="http://schemas.microsoft.com/office/drawing/2014/main" id="{4BBB26DA-18C2-0AEF-0D64-F0D64A827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41" y="1524000"/>
            <a:ext cx="7086599" cy="50169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191ED81-2300-23B0-346B-2301F7293E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696200" cy="5486400"/>
          </a:xfrm>
        </p:spPr>
      </p:pic>
    </p:spTree>
    <p:extLst>
      <p:ext uri="{BB962C8B-B14F-4D97-AF65-F5344CB8AC3E}">
        <p14:creationId xmlns:p14="http://schemas.microsoft.com/office/powerpoint/2010/main" val="331587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57200"/>
            <a:ext cx="7498080" cy="639762"/>
          </a:xfrm>
        </p:spPr>
        <p:txBody>
          <a:bodyPr>
            <a:normAutofit fontScale="90000"/>
          </a:bodyPr>
          <a:lstStyle/>
          <a:p>
            <a:r>
              <a:rPr lang="en-US" dirty="0"/>
              <a:t>2.Data Preprocessing</a:t>
            </a:r>
          </a:p>
        </p:txBody>
      </p:sp>
      <p:sp>
        <p:nvSpPr>
          <p:cNvPr id="3" name="Content Placeholder 2"/>
          <p:cNvSpPr>
            <a:spLocks noGrp="1"/>
          </p:cNvSpPr>
          <p:nvPr>
            <p:ph idx="1"/>
          </p:nvPr>
        </p:nvSpPr>
        <p:spPr>
          <a:xfrm>
            <a:off x="914400" y="1752600"/>
            <a:ext cx="7498080" cy="4495800"/>
          </a:xfrm>
        </p:spPr>
        <p:txBody>
          <a:bodyPr>
            <a:normAutofit/>
          </a:bodyPr>
          <a:lstStyle/>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The dataset taken has 12 attributes, as mentioned in Table. Firstly, the column 'id' is dropped because its existence does not make much difference in model building. </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Then the dataset is checked for null values and filled if any found. In this case, the column '</a:t>
            </a:r>
            <a:r>
              <a:rPr lang="en-US" dirty="0" err="1">
                <a:latin typeface="Arial" panose="020B0604020202020204" pitchFamily="34" charset="0"/>
                <a:cs typeface="Arial" panose="020B0604020202020204" pitchFamily="34" charset="0"/>
              </a:rPr>
              <a:t>bmi</a:t>
            </a:r>
            <a:r>
              <a:rPr lang="en-US" dirty="0">
                <a:latin typeface="Arial" panose="020B0604020202020204" pitchFamily="34" charset="0"/>
                <a:cs typeface="Arial" panose="020B0604020202020204" pitchFamily="34" charset="0"/>
              </a:rPr>
              <a:t>' has null values filled with the mean of the column data. After removing the null values from the dataset, the next task is Label Encoding.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33400"/>
            <a:ext cx="7498080" cy="411162"/>
          </a:xfrm>
        </p:spPr>
        <p:txBody>
          <a:bodyPr>
            <a:normAutofit fontScale="90000"/>
          </a:bodyPr>
          <a:lstStyle/>
          <a:p>
            <a:r>
              <a:rPr lang="en-US" dirty="0"/>
              <a:t>3.Label encoding</a:t>
            </a:r>
          </a:p>
        </p:txBody>
      </p:sp>
      <p:sp>
        <p:nvSpPr>
          <p:cNvPr id="3" name="Content Placeholder 2"/>
          <p:cNvSpPr>
            <a:spLocks noGrp="1"/>
          </p:cNvSpPr>
          <p:nvPr>
            <p:ph idx="1"/>
          </p:nvPr>
        </p:nvSpPr>
        <p:spPr>
          <a:xfrm>
            <a:off x="990600" y="1524000"/>
            <a:ext cx="7498080" cy="4648200"/>
          </a:xfrm>
        </p:spPr>
        <p:txBody>
          <a:bodyPr>
            <a:normAutofit/>
          </a:bodyPr>
          <a:lstStyle/>
          <a:p>
            <a:pPr marL="363538" indent="-341313">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Label encoding encodes the string literals in the dataset into integer values for the machine to understand them.</a:t>
            </a:r>
          </a:p>
          <a:p>
            <a:pPr marL="342900" indent="-342900">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As the machine is usually trained in numbers, the strings have to be converted into integers. </a:t>
            </a:r>
          </a:p>
          <a:p>
            <a:pPr marL="363538" indent="-280988">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There are five columns in the collected dataset that have strings as their data type.</a:t>
            </a:r>
          </a:p>
          <a:p>
            <a:pPr marL="363538" indent="-280988">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On performing label encoding, all the strings get encoded, and the entire dataset becomes a combination of numerals.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88FFAF-0699-CAFC-BAD5-5BC66B173D00}"/>
              </a:ext>
            </a:extLst>
          </p:cNvPr>
          <p:cNvSpPr txBox="1"/>
          <p:nvPr/>
        </p:nvSpPr>
        <p:spPr>
          <a:xfrm>
            <a:off x="533401" y="685800"/>
            <a:ext cx="8153400" cy="393954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latin typeface="Arial" panose="020B0604020202020204" pitchFamily="34" charset="0"/>
                <a:cs typeface="Arial" panose="020B0604020202020204" pitchFamily="34" charset="0"/>
              </a:rPr>
              <a:t>We will convert string literals into numbers by using label encoder.</a:t>
            </a:r>
          </a:p>
          <a:p>
            <a:pPr marL="285750" indent="-285750">
              <a:lnSpc>
                <a:spcPct val="150000"/>
              </a:lnSpc>
              <a:buFont typeface="Wingdings" panose="05000000000000000000" pitchFamily="2" charset="2"/>
              <a:buChar char="Ø"/>
            </a:pPr>
            <a:r>
              <a:rPr lang="en-IN" sz="2000" dirty="0">
                <a:latin typeface="Arial" panose="020B0604020202020204" pitchFamily="34" charset="0"/>
                <a:cs typeface="Arial" panose="020B0604020202020204" pitchFamily="34" charset="0"/>
              </a:rPr>
              <a:t>We will fit encoder to gender, </a:t>
            </a:r>
            <a:r>
              <a:rPr lang="en-IN" sz="2000" dirty="0" err="1">
                <a:latin typeface="Arial" panose="020B0604020202020204" pitchFamily="34" charset="0"/>
                <a:cs typeface="Arial" panose="020B0604020202020204" pitchFamily="34" charset="0"/>
              </a:rPr>
              <a:t>smoking_status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work_type</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residence_type</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ever_married</a:t>
            </a:r>
            <a:r>
              <a:rPr lang="en-IN" sz="2000" dirty="0">
                <a:latin typeface="Arial" panose="020B0604020202020204" pitchFamily="34" charset="0"/>
                <a:cs typeface="Arial" panose="020B0604020202020204" pitchFamily="34" charset="0"/>
              </a:rPr>
              <a:t> and transform.</a:t>
            </a:r>
          </a:p>
          <a:p>
            <a:pPr marL="285750" indent="-285750">
              <a:lnSpc>
                <a:spcPct val="150000"/>
              </a:lnSpc>
              <a:buFont typeface="Wingdings" panose="05000000000000000000" pitchFamily="2" charset="2"/>
              <a:buChar char="Ø"/>
            </a:pPr>
            <a:r>
              <a:rPr lang="en-IN" sz="2000" dirty="0">
                <a:latin typeface="Arial" panose="020B0604020202020204" pitchFamily="34" charset="0"/>
                <a:cs typeface="Arial" panose="020B0604020202020204" pitchFamily="34" charset="0"/>
              </a:rPr>
              <a:t>The transformed data will be stored in respective variable that is gender, </a:t>
            </a:r>
            <a:r>
              <a:rPr lang="en-IN" sz="2000" dirty="0" err="1">
                <a:latin typeface="Arial" panose="020B0604020202020204" pitchFamily="34" charset="0"/>
                <a:cs typeface="Arial" panose="020B0604020202020204" pitchFamily="34" charset="0"/>
              </a:rPr>
              <a:t>Smoking_status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work_type</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residence_type</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ever_married</a:t>
            </a:r>
            <a:r>
              <a:rPr lang="en-IN" sz="2000" dirty="0">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Ø"/>
            </a:pPr>
            <a:r>
              <a:rPr lang="en-IN" sz="2000" dirty="0">
                <a:latin typeface="Arial" panose="020B0604020202020204" pitchFamily="34" charset="0"/>
                <a:cs typeface="Arial" panose="020B0604020202020204" pitchFamily="34" charset="0"/>
              </a:rPr>
              <a:t>By giving data.info() input we get information about all the </a:t>
            </a:r>
            <a:r>
              <a:rPr lang="en-IN" sz="2000" dirty="0" err="1">
                <a:latin typeface="Arial" panose="020B0604020202020204" pitchFamily="34" charset="0"/>
                <a:cs typeface="Arial" panose="020B0604020202020204" pitchFamily="34" charset="0"/>
              </a:rPr>
              <a:t>rows,columns</a:t>
            </a:r>
            <a:r>
              <a:rPr lang="en-IN" sz="2000" dirty="0">
                <a:latin typeface="Arial" panose="020B0604020202020204" pitchFamily="34" charset="0"/>
                <a:cs typeface="Arial" panose="020B0604020202020204" pitchFamily="34" charset="0"/>
              </a:rPr>
              <a:t> and data types.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32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shot (37).png"/>
          <p:cNvPicPr>
            <a:picLocks noGrp="1" noChangeAspect="1"/>
          </p:cNvPicPr>
          <p:nvPr>
            <p:ph idx="1"/>
          </p:nvPr>
        </p:nvPicPr>
        <p:blipFill>
          <a:blip r:embed="rId2"/>
          <a:stretch>
            <a:fillRect/>
          </a:stretch>
        </p:blipFill>
        <p:spPr>
          <a:xfrm>
            <a:off x="457200" y="457200"/>
            <a:ext cx="8001000" cy="563879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33400"/>
            <a:ext cx="7498080" cy="715962"/>
          </a:xfrm>
        </p:spPr>
        <p:txBody>
          <a:bodyPr>
            <a:normAutofit/>
          </a:bodyPr>
          <a:lstStyle/>
          <a:p>
            <a:r>
              <a:rPr lang="en-US" dirty="0"/>
              <a:t>4.Splitting the data</a:t>
            </a:r>
          </a:p>
        </p:txBody>
      </p:sp>
      <p:sp>
        <p:nvSpPr>
          <p:cNvPr id="3" name="Content Placeholder 2"/>
          <p:cNvSpPr>
            <a:spLocks noGrp="1"/>
          </p:cNvSpPr>
          <p:nvPr>
            <p:ph idx="1"/>
          </p:nvPr>
        </p:nvSpPr>
        <p:spPr>
          <a:xfrm>
            <a:off x="822960" y="1752600"/>
            <a:ext cx="7498080" cy="4419600"/>
          </a:xfrm>
        </p:spPr>
        <p:txBody>
          <a:bodyPr>
            <a:normAutofit/>
          </a:bodyPr>
          <a:lstStyle/>
          <a:p>
            <a:pPr marL="447675" indent="-365125">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After completing data preprocessing and handling the imbalanced dataset, the next step is building the model. </a:t>
            </a:r>
          </a:p>
          <a:p>
            <a:pPr marL="457200" indent="-457200">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The under-sampled data is split into training and testing data for better accuracy .</a:t>
            </a:r>
          </a:p>
          <a:p>
            <a:pPr marL="457200" indent="-457200">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After splitting, various classification algorithms are used to train the model. </a:t>
            </a:r>
          </a:p>
          <a:p>
            <a:pPr marL="457200" indent="-457200">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The classification algorithms used for this purpose are Logistic Regression, K-Nearest Neighbors Classification.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02D40-3437-FDEB-501C-6220259DD2E9}"/>
              </a:ext>
            </a:extLst>
          </p:cNvPr>
          <p:cNvSpPr>
            <a:spLocks noGrp="1"/>
          </p:cNvSpPr>
          <p:nvPr>
            <p:ph idx="1"/>
          </p:nvPr>
        </p:nvSpPr>
        <p:spPr>
          <a:xfrm>
            <a:off x="457200" y="914400"/>
            <a:ext cx="8305800" cy="5257800"/>
          </a:xfrm>
        </p:spPr>
        <p:txBody>
          <a:bodyPr/>
          <a:lstStyle/>
          <a:p>
            <a:pPr>
              <a:lnSpc>
                <a:spcPct val="150000"/>
              </a:lnSpc>
              <a:buFont typeface="Wingdings" panose="05000000000000000000" pitchFamily="2" charset="2"/>
              <a:buChar char="Ø"/>
            </a:pPr>
            <a:r>
              <a:rPr lang="en-IN" dirty="0"/>
              <a:t>We will split the dataset into training and testing data.</a:t>
            </a:r>
          </a:p>
          <a:p>
            <a:pPr>
              <a:lnSpc>
                <a:spcPct val="150000"/>
              </a:lnSpc>
              <a:buFont typeface="Wingdings" panose="05000000000000000000" pitchFamily="2" charset="2"/>
              <a:buChar char="Ø"/>
            </a:pPr>
            <a:r>
              <a:rPr lang="en-IN" dirty="0"/>
              <a:t>We used 80% of the dataset into training and 20% of the dataset into testing</a:t>
            </a:r>
          </a:p>
          <a:p>
            <a:pPr>
              <a:lnSpc>
                <a:spcPct val="150000"/>
              </a:lnSpc>
              <a:buFont typeface="Wingdings" panose="05000000000000000000" pitchFamily="2" charset="2"/>
              <a:buChar char="Ø"/>
            </a:pPr>
            <a:r>
              <a:rPr lang="en-IN" dirty="0"/>
              <a:t>We use </a:t>
            </a:r>
            <a:r>
              <a:rPr lang="en-IN" dirty="0" err="1"/>
              <a:t>data.drop</a:t>
            </a:r>
            <a:r>
              <a:rPr lang="en-IN" dirty="0"/>
              <a:t> input to remove particular column from the dataset.</a:t>
            </a:r>
          </a:p>
          <a:p>
            <a:pPr>
              <a:lnSpc>
                <a:spcPct val="150000"/>
              </a:lnSpc>
              <a:buFont typeface="Wingdings" panose="05000000000000000000" pitchFamily="2" charset="2"/>
              <a:buChar char="Ø"/>
            </a:pPr>
            <a:r>
              <a:rPr lang="en-IN" dirty="0"/>
              <a:t>We will train the datasets by using inputs </a:t>
            </a:r>
            <a:r>
              <a:rPr lang="en-IN" dirty="0" err="1"/>
              <a:t>x_train</a:t>
            </a:r>
            <a:r>
              <a:rPr lang="en-IN" dirty="0"/>
              <a:t> ,</a:t>
            </a:r>
            <a:r>
              <a:rPr lang="en-IN" dirty="0" err="1"/>
              <a:t>y_train</a:t>
            </a:r>
            <a:r>
              <a:rPr lang="en-IN" dirty="0"/>
              <a:t>.</a:t>
            </a:r>
          </a:p>
          <a:p>
            <a:pPr>
              <a:lnSpc>
                <a:spcPct val="150000"/>
              </a:lnSpc>
              <a:buFont typeface="Wingdings" panose="05000000000000000000" pitchFamily="2" charset="2"/>
              <a:buChar char="Ø"/>
            </a:pPr>
            <a:r>
              <a:rPr lang="en-IN" dirty="0"/>
              <a:t>Testing of the datasets will be done using </a:t>
            </a:r>
            <a:r>
              <a:rPr lang="en-IN" dirty="0" err="1"/>
              <a:t>x_test,y_test</a:t>
            </a:r>
            <a:r>
              <a:rPr lang="en-IN" dirty="0"/>
              <a:t>.</a:t>
            </a:r>
          </a:p>
          <a:p>
            <a:pPr marL="0" indent="0">
              <a:buNone/>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7208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47).png"/>
          <p:cNvPicPr>
            <a:picLocks noGrp="1" noChangeAspect="1"/>
          </p:cNvPicPr>
          <p:nvPr>
            <p:ph idx="1"/>
          </p:nvPr>
        </p:nvPicPr>
        <p:blipFill>
          <a:blip r:embed="rId2"/>
          <a:stretch>
            <a:fillRect/>
          </a:stretch>
        </p:blipFill>
        <p:spPr>
          <a:xfrm>
            <a:off x="0" y="304800"/>
            <a:ext cx="8915400" cy="5486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838200"/>
          </a:xfrm>
        </p:spPr>
        <p:txBody>
          <a:bodyPr/>
          <a:lstStyle/>
          <a:p>
            <a:r>
              <a:rPr lang="en-US" dirty="0"/>
              <a:t>Contents</a:t>
            </a:r>
          </a:p>
        </p:txBody>
      </p:sp>
      <p:sp>
        <p:nvSpPr>
          <p:cNvPr id="3" name="Content Placeholder 2"/>
          <p:cNvSpPr>
            <a:spLocks noGrp="1"/>
          </p:cNvSpPr>
          <p:nvPr>
            <p:ph idx="1"/>
          </p:nvPr>
        </p:nvSpPr>
        <p:spPr>
          <a:xfrm>
            <a:off x="1447800" y="1219200"/>
            <a:ext cx="7498080" cy="4800600"/>
          </a:xfrm>
        </p:spPr>
        <p:txBody>
          <a:bodyPr>
            <a:normAutofit fontScale="92500" lnSpcReduction="10000"/>
          </a:bodyPr>
          <a:lstStyle/>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Introduction</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Objective</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Literature survey</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Problem statement</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Methodology</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Flow chart</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System Specification and Requirements</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Implementation</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Work done </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Conclusion</a:t>
            </a:r>
          </a:p>
          <a:p>
            <a:pPr>
              <a:buClrTx/>
              <a:buFont typeface="Wingdings" panose="05000000000000000000" pitchFamily="2" charset="2"/>
              <a:buChar char="Ø"/>
            </a:pPr>
            <a:r>
              <a:rPr lang="en-US" sz="2400" dirty="0">
                <a:latin typeface="Arial" panose="020B0604020202020204" pitchFamily="34" charset="0"/>
                <a:cs typeface="Arial" panose="020B0604020202020204" pitchFamily="34" charset="0"/>
              </a:rPr>
              <a:t>References</a:t>
            </a:r>
          </a:p>
          <a:p>
            <a:pPr>
              <a:buClrTx/>
              <a:buFont typeface="Wingdings" panose="05000000000000000000" pitchFamily="2" charset="2"/>
              <a:buChar char="Ø"/>
            </a:pPr>
            <a:endParaRPr lang="en-US" sz="2400" dirty="0"/>
          </a:p>
          <a:p>
            <a:pPr>
              <a:buClrTx/>
              <a:buFont typeface="Wingdings" panose="05000000000000000000" pitchFamily="2" charset="2"/>
              <a:buChar char="Ø"/>
            </a:pPr>
            <a:endParaRPr lang="en-US" sz="2400" dirty="0"/>
          </a:p>
          <a:p>
            <a:pPr>
              <a:buClrTx/>
              <a:buFont typeface="Wingdings" panose="05000000000000000000" pitchFamily="2" charset="2"/>
              <a:buChar char="Ø"/>
            </a:pPr>
            <a:endParaRPr lang="en-US" sz="2400" dirty="0"/>
          </a:p>
          <a:p>
            <a:pPr>
              <a:buClrTx/>
              <a:buFont typeface="Wingdings" panose="05000000000000000000" pitchFamily="2" charset="2"/>
              <a:buChar char="Ø"/>
            </a:pPr>
            <a:endParaRPr lang="en-US" sz="2400" dirty="0"/>
          </a:p>
          <a:p>
            <a:pPr>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shot (48).png"/>
          <p:cNvPicPr>
            <a:picLocks noGrp="1" noChangeAspect="1"/>
          </p:cNvPicPr>
          <p:nvPr>
            <p:ph idx="1"/>
          </p:nvPr>
        </p:nvPicPr>
        <p:blipFill>
          <a:blip r:embed="rId2"/>
          <a:stretch>
            <a:fillRect/>
          </a:stretch>
        </p:blipFill>
        <p:spPr>
          <a:xfrm>
            <a:off x="0" y="457200"/>
            <a:ext cx="8763000" cy="5791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64" y="304800"/>
            <a:ext cx="7498080" cy="1143000"/>
          </a:xfrm>
        </p:spPr>
        <p:txBody>
          <a:bodyPr>
            <a:normAutofit fontScale="90000"/>
          </a:bodyPr>
          <a:lstStyle/>
          <a:p>
            <a:br>
              <a:rPr lang="en-US" dirty="0"/>
            </a:br>
            <a:br>
              <a:rPr lang="en-US" dirty="0"/>
            </a:br>
            <a:r>
              <a:rPr lang="en-US" sz="3600" dirty="0"/>
              <a:t>5.Classification Algorithms</a:t>
            </a:r>
            <a:br>
              <a:rPr lang="en-US" sz="3600" dirty="0"/>
            </a:br>
            <a:br>
              <a:rPr lang="en-US" sz="3600" dirty="0"/>
            </a:br>
            <a:r>
              <a:rPr lang="en-US" sz="3600" dirty="0"/>
              <a:t> Logistic regression</a:t>
            </a:r>
            <a:br>
              <a:rPr lang="en-US" sz="4400" dirty="0"/>
            </a:br>
            <a:endParaRPr lang="en-US" dirty="0"/>
          </a:p>
        </p:txBody>
      </p:sp>
      <p:sp>
        <p:nvSpPr>
          <p:cNvPr id="3" name="Content Placeholder 2"/>
          <p:cNvSpPr>
            <a:spLocks noGrp="1"/>
          </p:cNvSpPr>
          <p:nvPr>
            <p:ph idx="1"/>
          </p:nvPr>
        </p:nvSpPr>
        <p:spPr>
          <a:xfrm>
            <a:off x="1366759" y="2362200"/>
            <a:ext cx="6591985" cy="3777622"/>
          </a:xfrm>
        </p:spPr>
        <p:txBody>
          <a:bodyPr>
            <a:normAutofit/>
          </a:bodyPr>
          <a:lstStyle/>
          <a:p>
            <a:pPr>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Logistic Regression is a supervised learning algorithm used for predicting the probability of the output variable.</a:t>
            </a:r>
          </a:p>
          <a:p>
            <a:pPr>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 This algorithm is the best fit when the output variable has binary values (0 or 1). </a:t>
            </a:r>
          </a:p>
          <a:p>
            <a:pPr>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As the output attribute in the dataset has only two possible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156F-2711-09BA-E74B-DBD8845632F7}"/>
              </a:ext>
            </a:extLst>
          </p:cNvPr>
          <p:cNvSpPr>
            <a:spLocks noGrp="1"/>
          </p:cNvSpPr>
          <p:nvPr>
            <p:ph type="title"/>
          </p:nvPr>
        </p:nvSpPr>
        <p:spPr>
          <a:xfrm>
            <a:off x="685800" y="1066800"/>
            <a:ext cx="7498080" cy="487362"/>
          </a:xfrm>
        </p:spPr>
        <p:txBody>
          <a:bodyPr>
            <a:normAutofit fontScale="90000"/>
          </a:bodyPr>
          <a:lstStyle/>
          <a:p>
            <a:r>
              <a:rPr lang="en-IN" dirty="0"/>
              <a:t>Logistic regression flowchart</a:t>
            </a:r>
          </a:p>
        </p:txBody>
      </p:sp>
      <p:pic>
        <p:nvPicPr>
          <p:cNvPr id="9" name="Content Placeholder 8">
            <a:extLst>
              <a:ext uri="{FF2B5EF4-FFF2-40B4-BE49-F238E27FC236}">
                <a16:creationId xmlns:a16="http://schemas.microsoft.com/office/drawing/2014/main" id="{D33155BB-9C06-BF38-1EEE-481000943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8544" y="2120900"/>
            <a:ext cx="6746912" cy="4051300"/>
          </a:xfrm>
        </p:spPr>
      </p:pic>
    </p:spTree>
    <p:extLst>
      <p:ext uri="{BB962C8B-B14F-4D97-AF65-F5344CB8AC3E}">
        <p14:creationId xmlns:p14="http://schemas.microsoft.com/office/powerpoint/2010/main" val="3084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0" y="381001"/>
            <a:ext cx="7773338" cy="1143000"/>
          </a:xfrm>
        </p:spPr>
        <p:txBody>
          <a:bodyPr>
            <a:normAutofit fontScale="90000"/>
          </a:bodyPr>
          <a:lstStyle/>
          <a:p>
            <a:br>
              <a:rPr lang="en-US" sz="3200" dirty="0"/>
            </a:br>
            <a:br>
              <a:rPr lang="en-US" sz="3200" dirty="0"/>
            </a:br>
            <a:r>
              <a:rPr lang="en-US" sz="3200" dirty="0"/>
              <a:t>KNN ALGORITHM</a:t>
            </a:r>
          </a:p>
        </p:txBody>
      </p:sp>
      <p:sp>
        <p:nvSpPr>
          <p:cNvPr id="3" name="Content Placeholder 2"/>
          <p:cNvSpPr>
            <a:spLocks noGrp="1"/>
          </p:cNvSpPr>
          <p:nvPr>
            <p:ph idx="1"/>
          </p:nvPr>
        </p:nvSpPr>
        <p:spPr>
          <a:xfrm>
            <a:off x="1276007" y="2133600"/>
            <a:ext cx="6591985" cy="4234822"/>
          </a:xfrm>
        </p:spPr>
        <p:txBody>
          <a:bodyPr>
            <a:noAutofit/>
          </a:bodyPr>
          <a:lstStyle/>
          <a:p>
            <a:pPr>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K-nearest neighbors classification: Another algorithm used for classification is K-Nearest Neighbors (KNN). </a:t>
            </a:r>
          </a:p>
          <a:p>
            <a:pPr>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It is also a supervised learning technique. It stores the dataset, and at the time of classification, it acts on the dataset. </a:t>
            </a:r>
          </a:p>
          <a:p>
            <a:pPr>
              <a:buClrTx/>
              <a:buFont typeface="Wingdings" panose="05000000000000000000" pitchFamily="2" charset="2"/>
              <a:buChar char="Ø"/>
            </a:pPr>
            <a:r>
              <a:rPr lang="en-US" sz="2000" dirty="0">
                <a:latin typeface="Arial" panose="020B0604020202020204" pitchFamily="34" charset="0"/>
                <a:cs typeface="Arial" panose="020B0604020202020204" pitchFamily="34" charset="0"/>
              </a:rPr>
              <a:t>The working principle of KNN is to find similarities between the new case (or data) and available data and then map the new case into the category that is most similar to the available categories.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Random forest classification</a:t>
            </a:r>
          </a:p>
        </p:txBody>
      </p:sp>
      <p:sp>
        <p:nvSpPr>
          <p:cNvPr id="3" name="Content Placeholder 2"/>
          <p:cNvSpPr>
            <a:spLocks noGrp="1"/>
          </p:cNvSpPr>
          <p:nvPr>
            <p:ph idx="1"/>
          </p:nvPr>
        </p:nvSpPr>
        <p:spPr/>
        <p:txBody>
          <a:bodyPr/>
          <a:lstStyle/>
          <a:p>
            <a:pPr>
              <a:buFont typeface="Wingdings" pitchFamily="2" charset="2"/>
              <a:buChar char="Ø"/>
            </a:pPr>
            <a:r>
              <a:rPr lang="en-US" dirty="0"/>
              <a:t>Random Forests are composed of multiple independent decision trees trained independently on a random subset of data.</a:t>
            </a:r>
          </a:p>
          <a:p>
            <a:pPr>
              <a:buFont typeface="Wingdings" pitchFamily="2" charset="2"/>
              <a:buChar char="Ø"/>
            </a:pPr>
            <a:r>
              <a:rPr lang="en-US" dirty="0"/>
              <a:t> These trees are generated at the time of training, and the outputs are obtained from each decision tree.</a:t>
            </a:r>
          </a:p>
          <a:p>
            <a:pPr>
              <a:buFont typeface="Wingdings" pitchFamily="2" charset="2"/>
              <a:buChar char="Ø"/>
            </a:pPr>
            <a:r>
              <a:rPr lang="en-US" dirty="0"/>
              <a:t> For the final prediction from this algorithm, a method called "voting" takes place. This method means that each decision tree votes for an output class (in this case, the two classes are: 'stroke' and 'no stroke').</a:t>
            </a:r>
          </a:p>
          <a:p>
            <a:pPr>
              <a:buFont typeface="Wingdings" pitchFamily="2" charset="2"/>
              <a:buChar char="Ø"/>
            </a:pPr>
            <a:r>
              <a:rPr lang="en-US" dirty="0"/>
              <a:t> The random forest chooses the class with the maximum number of votes as the final prediction.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 Support vector machine:</a:t>
            </a:r>
          </a:p>
        </p:txBody>
      </p:sp>
      <p:sp>
        <p:nvSpPr>
          <p:cNvPr id="3" name="Content Placeholder 2"/>
          <p:cNvSpPr>
            <a:spLocks noGrp="1"/>
          </p:cNvSpPr>
          <p:nvPr>
            <p:ph idx="1"/>
          </p:nvPr>
        </p:nvSpPr>
        <p:spPr/>
        <p:txBody>
          <a:bodyPr/>
          <a:lstStyle/>
          <a:p>
            <a:pPr>
              <a:buFont typeface="Wingdings" pitchFamily="2" charset="2"/>
              <a:buChar char="Ø"/>
            </a:pPr>
            <a:r>
              <a:rPr lang="en-US" dirty="0"/>
              <a:t> It is a supervised learning technique that can be associated with learning algorithms to analyze the data for both classification and regression. </a:t>
            </a:r>
          </a:p>
          <a:p>
            <a:pPr>
              <a:buFont typeface="Wingdings" pitchFamily="2" charset="2"/>
              <a:buChar char="Ø"/>
            </a:pPr>
            <a:r>
              <a:rPr lang="en-US" dirty="0"/>
              <a:t>Support Vector Machine (SVM) scales relatively well to high dimensional data.</a:t>
            </a:r>
          </a:p>
          <a:p>
            <a:pPr>
              <a:buFont typeface="Wingdings" pitchFamily="2" charset="2"/>
              <a:buChar char="Ø"/>
            </a:pPr>
            <a:r>
              <a:rPr lang="en-US" dirty="0"/>
              <a:t>SVM chooses the extreme points/vectors that help in creating the </a:t>
            </a:r>
            <a:r>
              <a:rPr lang="en-US" dirty="0" err="1"/>
              <a:t>hyperplane</a:t>
            </a:r>
            <a:r>
              <a:rPr lang="en-US" dirty="0"/>
              <a:t>. These extreme cases are called as support vectors.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Decision Tree Classification</a:t>
            </a:r>
          </a:p>
        </p:txBody>
      </p:sp>
      <p:sp>
        <p:nvSpPr>
          <p:cNvPr id="3" name="Content Placeholder 2"/>
          <p:cNvSpPr>
            <a:spLocks noGrp="1"/>
          </p:cNvSpPr>
          <p:nvPr>
            <p:ph idx="1"/>
          </p:nvPr>
        </p:nvSpPr>
        <p:spPr/>
        <p:txBody>
          <a:bodyPr/>
          <a:lstStyle/>
          <a:p>
            <a:pPr>
              <a:buFont typeface="Wingdings" pitchFamily="2" charset="2"/>
              <a:buChar char="Ø"/>
            </a:pPr>
            <a:r>
              <a:rPr lang="en-US" dirty="0"/>
              <a:t>Decision Tree classification is to solve both Regression and classification problems. </a:t>
            </a:r>
          </a:p>
          <a:p>
            <a:pPr>
              <a:buFont typeface="Wingdings" pitchFamily="2" charset="2"/>
              <a:buChar char="Ø"/>
            </a:pPr>
            <a:r>
              <a:rPr lang="en-US" dirty="0"/>
              <a:t>This algorithm is a supervised learning method wherein the input variables already have their corresponding output variable. </a:t>
            </a:r>
          </a:p>
          <a:p>
            <a:pPr>
              <a:buFont typeface="Wingdings" pitchFamily="2" charset="2"/>
              <a:buChar char="Ø"/>
            </a:pPr>
            <a:r>
              <a:rPr lang="en-US" dirty="0"/>
              <a:t>It is a tree-like structure. In this algorithm, the data continuously splits according to a particular parameter. A decision tree has two parts: Decision Node and Leaf node. </a:t>
            </a:r>
          </a:p>
          <a:p>
            <a:pPr>
              <a:buFont typeface="Wingdings" pitchFamily="2" charset="2"/>
              <a:buChar char="Ø"/>
            </a:pPr>
            <a:r>
              <a:rPr lang="en-US" dirty="0"/>
              <a:t>The data splits at the former node, and the latter is the node that gives the outcome.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89F6A8-48EE-A09E-F308-A3BCA3C69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5562600"/>
          </a:xfrm>
          <a:prstGeom prst="rect">
            <a:avLst/>
          </a:prstGeom>
        </p:spPr>
      </p:pic>
    </p:spTree>
    <p:extLst>
      <p:ext uri="{BB962C8B-B14F-4D97-AF65-F5344CB8AC3E}">
        <p14:creationId xmlns:p14="http://schemas.microsoft.com/office/powerpoint/2010/main" val="55955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36827-1715-D7A4-A4A8-A884863F9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5410200"/>
          </a:xfrm>
          <a:prstGeom prst="rect">
            <a:avLst/>
          </a:prstGeom>
        </p:spPr>
      </p:pic>
    </p:spTree>
    <p:extLst>
      <p:ext uri="{BB962C8B-B14F-4D97-AF65-F5344CB8AC3E}">
        <p14:creationId xmlns:p14="http://schemas.microsoft.com/office/powerpoint/2010/main" val="381455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FABA0-B89D-DE05-32EC-E7DF30F24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5334000"/>
          </a:xfrm>
          <a:prstGeom prst="rect">
            <a:avLst/>
          </a:prstGeom>
        </p:spPr>
      </p:pic>
    </p:spTree>
    <p:extLst>
      <p:ext uri="{BB962C8B-B14F-4D97-AF65-F5344CB8AC3E}">
        <p14:creationId xmlns:p14="http://schemas.microsoft.com/office/powerpoint/2010/main" val="7212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2960-EA19-0255-2F6D-DFCD7A2DF9AE}"/>
              </a:ext>
            </a:extLst>
          </p:cNvPr>
          <p:cNvSpPr>
            <a:spLocks noGrp="1"/>
          </p:cNvSpPr>
          <p:nvPr>
            <p:ph type="title"/>
          </p:nvPr>
        </p:nvSpPr>
        <p:spPr>
          <a:xfrm>
            <a:off x="685330" y="0"/>
            <a:ext cx="7773338" cy="1596177"/>
          </a:xfrm>
        </p:spPr>
        <p:txBody>
          <a:bodyPr/>
          <a:lstStyle/>
          <a:p>
            <a:r>
              <a:rPr lang="en-IN" dirty="0"/>
              <a:t>Introduction</a:t>
            </a:r>
          </a:p>
        </p:txBody>
      </p:sp>
      <p:sp>
        <p:nvSpPr>
          <p:cNvPr id="3" name="Content Placeholder 2">
            <a:extLst>
              <a:ext uri="{FF2B5EF4-FFF2-40B4-BE49-F238E27FC236}">
                <a16:creationId xmlns:a16="http://schemas.microsoft.com/office/drawing/2014/main" id="{01953879-03B9-B612-5AAD-441DEA141427}"/>
              </a:ext>
            </a:extLst>
          </p:cNvPr>
          <p:cNvSpPr>
            <a:spLocks noGrp="1"/>
          </p:cNvSpPr>
          <p:nvPr>
            <p:ph idx="1"/>
          </p:nvPr>
        </p:nvSpPr>
        <p:spPr>
          <a:xfrm>
            <a:off x="1010700" y="1447800"/>
            <a:ext cx="7122599" cy="1447800"/>
          </a:xfrm>
        </p:spPr>
        <p:txBody>
          <a:bodyPr>
            <a:normAutofit fontScale="25000" lnSpcReduction="20000"/>
          </a:bodyPr>
          <a:lstStyle/>
          <a:p>
            <a:pPr marL="285750" marR="26670" indent="-285750">
              <a:lnSpc>
                <a:spcPct val="112000"/>
              </a:lnSpc>
              <a:spcAft>
                <a:spcPts val="45"/>
              </a:spcAft>
              <a:buClrTx/>
              <a:buFont typeface="Wingdings" panose="05000000000000000000" pitchFamily="2" charset="2"/>
              <a:buChar char="Ø"/>
            </a:pPr>
            <a:r>
              <a:rPr lang="en-IN" sz="80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In today’s generation, impact of modern lifestyle is on our health. Young generation are more prone to stroke due to high blood pressure, smoking, diabetes, high blood cholesterol levels, heavy drinking, high salt and high fat diet and lack of exercise.</a:t>
            </a:r>
          </a:p>
          <a:p>
            <a:pPr marL="285750" marR="26670" indent="-285750">
              <a:lnSpc>
                <a:spcPct val="112000"/>
              </a:lnSpc>
              <a:spcAft>
                <a:spcPts val="45"/>
              </a:spcAft>
              <a:buClrTx/>
              <a:buFont typeface="Wingdings" panose="05000000000000000000" pitchFamily="2" charset="2"/>
              <a:buChar char="Ø"/>
            </a:pPr>
            <a:r>
              <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project mainly aims at predicting the chances of occurrence of stroke using the emerging Machine Learning techniques. Aim is to create an application with a user-friendly interface which is easy to navigate and enter inputs. </a:t>
            </a:r>
            <a:endParaRPr lang="en-IN" sz="80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285750" marR="26670" indent="-285750">
              <a:lnSpc>
                <a:spcPct val="112000"/>
              </a:lnSpc>
              <a:spcAft>
                <a:spcPts val="845"/>
              </a:spcAft>
              <a:buClrTx/>
              <a:buFont typeface="Wingdings" panose="05000000000000000000" pitchFamily="2" charset="2"/>
              <a:buChar char="Ø"/>
            </a:pPr>
            <a:r>
              <a:rPr lang="en-US" sz="8000" dirty="0"/>
              <a:t>Logistic Regression </a:t>
            </a:r>
            <a:r>
              <a:rPr lang="en-IN" sz="8000" dirty="0">
                <a:solidFill>
                  <a:srgbClr val="000000"/>
                </a:solidFill>
                <a:latin typeface="Arial" panose="020B0604020202020204" pitchFamily="34" charset="0"/>
                <a:ea typeface="Times New Roman" panose="02020603050405020304" pitchFamily="18" charset="0"/>
                <a:cs typeface="Arial" panose="020B0604020202020204" pitchFamily="34" charset="0"/>
              </a:rPr>
              <a:t>algorithm </a:t>
            </a:r>
            <a:r>
              <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would take the patients information and propose a bunch of suitable Expectation. </a:t>
            </a:r>
          </a:p>
          <a:p>
            <a:endParaRPr lang="en-IN" dirty="0"/>
          </a:p>
        </p:txBody>
      </p:sp>
    </p:spTree>
    <p:extLst>
      <p:ext uri="{BB962C8B-B14F-4D97-AF65-F5344CB8AC3E}">
        <p14:creationId xmlns:p14="http://schemas.microsoft.com/office/powerpoint/2010/main" val="1216779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9FA03-6747-1A1A-756C-7C8E05415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5410200"/>
          </a:xfrm>
          <a:prstGeom prst="rect">
            <a:avLst/>
          </a:prstGeom>
        </p:spPr>
      </p:pic>
    </p:spTree>
    <p:extLst>
      <p:ext uri="{BB962C8B-B14F-4D97-AF65-F5344CB8AC3E}">
        <p14:creationId xmlns:p14="http://schemas.microsoft.com/office/powerpoint/2010/main" val="173135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6462-7AB9-FCF4-67FC-6767D5DA95D4}"/>
              </a:ext>
            </a:extLst>
          </p:cNvPr>
          <p:cNvSpPr>
            <a:spLocks noGrp="1"/>
          </p:cNvSpPr>
          <p:nvPr>
            <p:ph type="title" idx="4294967295"/>
          </p:nvPr>
        </p:nvSpPr>
        <p:spPr>
          <a:xfrm>
            <a:off x="1262495" y="340014"/>
            <a:ext cx="7499350" cy="1143000"/>
          </a:xfrm>
        </p:spPr>
        <p:txBody>
          <a:bodyPr/>
          <a:lstStyle/>
          <a:p>
            <a:r>
              <a:rPr lang="en-IN" dirty="0"/>
              <a:t>Work done</a:t>
            </a:r>
          </a:p>
        </p:txBody>
      </p:sp>
      <p:sp>
        <p:nvSpPr>
          <p:cNvPr id="3" name="Content Placeholder 2">
            <a:extLst>
              <a:ext uri="{FF2B5EF4-FFF2-40B4-BE49-F238E27FC236}">
                <a16:creationId xmlns:a16="http://schemas.microsoft.com/office/drawing/2014/main" id="{F186C329-2C5A-F290-7BEF-98CB9BDC447F}"/>
              </a:ext>
            </a:extLst>
          </p:cNvPr>
          <p:cNvSpPr>
            <a:spLocks noGrp="1"/>
          </p:cNvSpPr>
          <p:nvPr>
            <p:ph idx="4294967295"/>
          </p:nvPr>
        </p:nvSpPr>
        <p:spPr>
          <a:xfrm>
            <a:off x="1276350" y="1600200"/>
            <a:ext cx="6591300" cy="3778250"/>
          </a:xfrm>
        </p:spPr>
        <p:txBody>
          <a:bodyPr>
            <a:no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Collecting the data sets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After collecting the data sets, collect an appropriate  dataset from the available dataset like </a:t>
            </a: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gender, age, Average Glucose level, hypertension, heart disease, BMI and smoking status</a:t>
            </a:r>
            <a:r>
              <a:rPr lang="en-I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Data preprocessing </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Split the data into training and testing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data is trained using </a:t>
            </a:r>
            <a:r>
              <a:rPr lang="en-US" sz="2000" dirty="0"/>
              <a:t>Logistic Regression </a:t>
            </a:r>
            <a:r>
              <a:rPr lang="en-US" sz="2000" dirty="0">
                <a:latin typeface="Arial" panose="020B0604020202020204" pitchFamily="34" charset="0"/>
                <a:cs typeface="Arial" panose="020B0604020202020204" pitchFamily="34" charset="0"/>
              </a:rPr>
              <a:t>algorithm and Logistic regression</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Predicted data with respect to each model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Found accuracy, precision, recall, f-measure</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4767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1294-B8E9-7FC7-41F9-9F8319328E0F}"/>
              </a:ext>
            </a:extLst>
          </p:cNvPr>
          <p:cNvSpPr>
            <a:spLocks noGrp="1"/>
          </p:cNvSpPr>
          <p:nvPr>
            <p:ph type="title"/>
          </p:nvPr>
        </p:nvSpPr>
        <p:spPr>
          <a:xfrm>
            <a:off x="304800" y="304800"/>
            <a:ext cx="8094518" cy="1609344"/>
          </a:xfrm>
        </p:spPr>
        <p:txBody>
          <a:bodyPr/>
          <a:lstStyle/>
          <a:p>
            <a:r>
              <a:rPr lang="en-US" dirty="0"/>
              <a:t>Conclusion:</a:t>
            </a:r>
            <a:endParaRPr lang="en-IN" dirty="0"/>
          </a:p>
        </p:txBody>
      </p:sp>
      <p:pic>
        <p:nvPicPr>
          <p:cNvPr id="8" name="Content Placeholder 7">
            <a:extLst>
              <a:ext uri="{FF2B5EF4-FFF2-40B4-BE49-F238E27FC236}">
                <a16:creationId xmlns:a16="http://schemas.microsoft.com/office/drawing/2014/main" id="{D2BD478E-D979-BE79-9564-F47F2C870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95400"/>
            <a:ext cx="8305800" cy="4086314"/>
          </a:xfrm>
        </p:spPr>
      </p:pic>
      <p:pic>
        <p:nvPicPr>
          <p:cNvPr id="4" name="Picture 3">
            <a:extLst>
              <a:ext uri="{FF2B5EF4-FFF2-40B4-BE49-F238E27FC236}">
                <a16:creationId xmlns:a16="http://schemas.microsoft.com/office/drawing/2014/main" id="{1D698CC2-4326-AD22-D550-FB8C6E81C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67" y="5381714"/>
            <a:ext cx="7620000" cy="1175968"/>
          </a:xfrm>
          <a:prstGeom prst="rect">
            <a:avLst/>
          </a:prstGeom>
        </p:spPr>
      </p:pic>
    </p:spTree>
    <p:extLst>
      <p:ext uri="{BB962C8B-B14F-4D97-AF65-F5344CB8AC3E}">
        <p14:creationId xmlns:p14="http://schemas.microsoft.com/office/powerpoint/2010/main" val="3947353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EE45B1D-FDF2-B7D9-D6B3-D2B28F58F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766" y="3200400"/>
            <a:ext cx="3845903" cy="3553374"/>
          </a:xfrm>
        </p:spPr>
      </p:pic>
      <p:sp>
        <p:nvSpPr>
          <p:cNvPr id="11" name="TextBox 10">
            <a:extLst>
              <a:ext uri="{FF2B5EF4-FFF2-40B4-BE49-F238E27FC236}">
                <a16:creationId xmlns:a16="http://schemas.microsoft.com/office/drawing/2014/main" id="{E1127CE4-D021-3D3E-77CE-1A9AA5C70DC8}"/>
              </a:ext>
            </a:extLst>
          </p:cNvPr>
          <p:cNvSpPr txBox="1"/>
          <p:nvPr/>
        </p:nvSpPr>
        <p:spPr>
          <a:xfrm>
            <a:off x="219670" y="685800"/>
            <a:ext cx="8924330" cy="2286000"/>
          </a:xfrm>
          <a:prstGeom prst="rect">
            <a:avLst/>
          </a:prstGeom>
          <a:noFill/>
        </p:spPr>
        <p:txBody>
          <a:bodyPr wrap="square" rtlCol="0">
            <a:spAutoFit/>
          </a:bodyPr>
          <a:lstStyle/>
          <a:p>
            <a:pPr marL="285750" indent="-285750">
              <a:buFont typeface="Wingdings" panose="05000000000000000000" pitchFamily="2" charset="2"/>
              <a:buChar char="Ø"/>
            </a:pPr>
            <a:r>
              <a:rPr lang="en-US"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Stroke is a critical medical condition that should be treated before it worsens. Building a machine learning model can help in the early prediction of stroke and reduce the severe impact of the future. </a:t>
            </a:r>
          </a:p>
          <a:p>
            <a:pPr marL="285750" indent="-285750">
              <a:buFont typeface="Wingdings" panose="05000000000000000000" pitchFamily="2" charset="2"/>
              <a:buChar char="Ø"/>
            </a:pPr>
            <a:r>
              <a:rPr lang="en-US"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performance of various machine learning algorithms in successfully predicting stroke based on multiple physiological attributes. </a:t>
            </a:r>
          </a:p>
          <a:p>
            <a:pPr marL="285750" indent="-285750">
              <a:buFont typeface="Wingdings" panose="05000000000000000000" pitchFamily="2" charset="2"/>
              <a:buChar char="Ø"/>
            </a:pPr>
            <a:r>
              <a:rPr lang="en-US"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Out of all the algorithms chosen, Logistic regression algorithm performs best with an accuracy of 93.835% , precision of 75%, recall of 90%, f-measure of 76%</a:t>
            </a:r>
            <a:endParaRPr lang="en-IN"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43110"/>
            <a:ext cx="6589199" cy="1280890"/>
          </a:xfrm>
        </p:spPr>
        <p:txBody>
          <a:bodyPr>
            <a:normAutofit/>
          </a:bodyPr>
          <a:lstStyle/>
          <a:p>
            <a:r>
              <a:rPr lang="en-US" sz="3200" dirty="0"/>
              <a:t>REFERENCES</a:t>
            </a:r>
          </a:p>
        </p:txBody>
      </p:sp>
      <p:sp>
        <p:nvSpPr>
          <p:cNvPr id="3" name="Content Placeholder 2"/>
          <p:cNvSpPr>
            <a:spLocks noGrp="1"/>
          </p:cNvSpPr>
          <p:nvPr>
            <p:ph idx="1"/>
          </p:nvPr>
        </p:nvSpPr>
        <p:spPr>
          <a:xfrm>
            <a:off x="1143000" y="1371600"/>
            <a:ext cx="7562088" cy="4953000"/>
          </a:xfrm>
        </p:spPr>
        <p:txBody>
          <a:bodyPr>
            <a:normAutofit/>
          </a:bodyPr>
          <a:lstStyle/>
          <a:p>
            <a:pPr marL="354013" indent="-273050" algn="just">
              <a:buClr>
                <a:schemeClr val="tx1"/>
              </a:buClr>
              <a:buNone/>
            </a:pPr>
            <a:r>
              <a:rPr lang="en-US" sz="1400" b="0" i="0" dirty="0">
                <a:solidFill>
                  <a:srgbClr val="000000"/>
                </a:solidFill>
                <a:effectLst/>
                <a:latin typeface="Arial" panose="020B0604020202020204" pitchFamily="34" charset="0"/>
                <a:cs typeface="Arial" panose="020B0604020202020204" pitchFamily="34" charset="0"/>
              </a:rPr>
              <a:t>[1] S. </a:t>
            </a:r>
            <a:r>
              <a:rPr lang="en-US" sz="1400" b="0" i="0" dirty="0" err="1">
                <a:solidFill>
                  <a:srgbClr val="000000"/>
                </a:solidFill>
                <a:effectLst/>
                <a:latin typeface="Arial" panose="020B0604020202020204" pitchFamily="34" charset="0"/>
                <a:cs typeface="Arial" panose="020B0604020202020204" pitchFamily="34" charset="0"/>
              </a:rPr>
              <a:t>Cheon</a:t>
            </a:r>
            <a:r>
              <a:rPr lang="en-US" sz="1400" b="0" i="0" dirty="0">
                <a:solidFill>
                  <a:srgbClr val="000000"/>
                </a:solidFill>
                <a:effectLst/>
                <a:latin typeface="Arial" panose="020B0604020202020204" pitchFamily="34" charset="0"/>
                <a:cs typeface="Arial" panose="020B0604020202020204" pitchFamily="34" charset="0"/>
              </a:rPr>
              <a:t>, J. Kim, and J. Lim, “The use of deep learning to predict stroke patient mortality,” </a:t>
            </a:r>
            <a:r>
              <a:rPr lang="en-US" sz="1400" b="0" i="1" dirty="0">
                <a:solidFill>
                  <a:srgbClr val="000000"/>
                </a:solidFill>
                <a:effectLst/>
                <a:latin typeface="Arial" panose="020B0604020202020204" pitchFamily="34" charset="0"/>
                <a:cs typeface="Arial" panose="020B0604020202020204" pitchFamily="34" charset="0"/>
              </a:rPr>
              <a:t>International Journal of Environmental Research and Public Health</a:t>
            </a:r>
            <a:r>
              <a:rPr lang="en-US" sz="1400" b="0" i="0" dirty="0">
                <a:solidFill>
                  <a:srgbClr val="000000"/>
                </a:solidFill>
                <a:effectLst/>
                <a:latin typeface="Arial" panose="020B0604020202020204" pitchFamily="34" charset="0"/>
                <a:cs typeface="Arial" panose="020B0604020202020204" pitchFamily="34" charset="0"/>
              </a:rPr>
              <a:t>, vol. 16, no. 11, 2019.View at: </a:t>
            </a:r>
            <a:r>
              <a:rPr lang="en-US" sz="1400" b="0" i="0" u="none" strike="noStrike" dirty="0">
                <a:solidFill>
                  <a:srgbClr val="4D8A17"/>
                </a:solidFill>
                <a:effectLst/>
                <a:latin typeface="Arial" panose="020B0604020202020204" pitchFamily="34" charset="0"/>
                <a:cs typeface="Arial" panose="020B0604020202020204" pitchFamily="34" charset="0"/>
                <a:hlinkClick r:id="rId2"/>
              </a:rPr>
              <a:t>Publisher Site</a:t>
            </a:r>
            <a:r>
              <a:rPr lang="en-US" sz="1400" b="0" i="0" dirty="0">
                <a:solidFill>
                  <a:srgbClr val="000000"/>
                </a:solidFill>
                <a:effectLst/>
                <a:latin typeface="Arial" panose="020B0604020202020204" pitchFamily="34" charset="0"/>
                <a:cs typeface="Arial" panose="020B0604020202020204" pitchFamily="34" charset="0"/>
              </a:rPr>
              <a:t> | </a:t>
            </a:r>
            <a:r>
              <a:rPr lang="en-US" sz="1400" b="0" i="0" u="none" strike="noStrike" dirty="0">
                <a:solidFill>
                  <a:srgbClr val="4D8A17"/>
                </a:solidFill>
                <a:effectLst/>
                <a:latin typeface="Arial" panose="020B0604020202020204" pitchFamily="34" charset="0"/>
                <a:cs typeface="Arial" panose="020B0604020202020204" pitchFamily="34" charset="0"/>
                <a:hlinkClick r:id="rId3"/>
              </a:rPr>
              <a:t>Google Scholar</a:t>
            </a:r>
            <a:endParaRPr lang="en-US" sz="1400" b="0" i="0" dirty="0">
              <a:solidFill>
                <a:srgbClr val="000000"/>
              </a:solidFill>
              <a:effectLst/>
              <a:latin typeface="Arial" panose="020B0604020202020204" pitchFamily="34" charset="0"/>
              <a:cs typeface="Arial" panose="020B0604020202020204" pitchFamily="34" charset="0"/>
            </a:endParaRPr>
          </a:p>
          <a:p>
            <a:pPr marL="354013" indent="-273050" algn="just">
              <a:buClrTx/>
              <a:buNone/>
            </a:pPr>
            <a:r>
              <a:rPr lang="en-US" sz="1400" b="0" i="0" dirty="0">
                <a:solidFill>
                  <a:srgbClr val="000000"/>
                </a:solidFill>
                <a:effectLst/>
                <a:latin typeface="Arial" panose="020B0604020202020204" pitchFamily="34" charset="0"/>
                <a:cs typeface="Arial" panose="020B0604020202020204" pitchFamily="34" charset="0"/>
              </a:rPr>
              <a:t>[2] M. S. </a:t>
            </a:r>
            <a:r>
              <a:rPr lang="en-US" sz="1400" b="0" i="0" dirty="0" err="1">
                <a:solidFill>
                  <a:srgbClr val="000000"/>
                </a:solidFill>
                <a:effectLst/>
                <a:latin typeface="Arial" panose="020B0604020202020204" pitchFamily="34" charset="0"/>
                <a:cs typeface="Arial" panose="020B0604020202020204" pitchFamily="34" charset="0"/>
              </a:rPr>
              <a:t>Zulfiker</a:t>
            </a:r>
            <a:r>
              <a:rPr lang="en-US" sz="1400" b="0" i="0" dirty="0">
                <a:solidFill>
                  <a:srgbClr val="000000"/>
                </a:solidFill>
                <a:effectLst/>
                <a:latin typeface="Arial" panose="020B0604020202020204" pitchFamily="34" charset="0"/>
                <a:cs typeface="Arial" panose="020B0604020202020204" pitchFamily="34" charset="0"/>
              </a:rPr>
              <a:t>, N. Kabir, A. A. Biswas, P. Chakraborty, and M. M. Rahman, “Predicting students’ performance of the private universities of Bangladesh using machine learning approaches,” </a:t>
            </a:r>
            <a:r>
              <a:rPr lang="en-US" sz="1400" b="0" i="1" dirty="0">
                <a:solidFill>
                  <a:srgbClr val="000000"/>
                </a:solidFill>
                <a:effectLst/>
                <a:latin typeface="Arial" panose="020B0604020202020204" pitchFamily="34" charset="0"/>
                <a:cs typeface="Arial" panose="020B0604020202020204" pitchFamily="34" charset="0"/>
              </a:rPr>
              <a:t>International Journal of Advanced Computer Science and Applications</a:t>
            </a:r>
            <a:r>
              <a:rPr lang="en-US" sz="1400" b="0" i="0" dirty="0">
                <a:solidFill>
                  <a:srgbClr val="000000"/>
                </a:solidFill>
                <a:effectLst/>
                <a:latin typeface="Arial" panose="020B0604020202020204" pitchFamily="34" charset="0"/>
                <a:cs typeface="Arial" panose="020B0604020202020204" pitchFamily="34" charset="0"/>
              </a:rPr>
              <a:t>, vol. 11, no. 3, 2020.View at: </a:t>
            </a:r>
            <a:r>
              <a:rPr lang="en-US" sz="1400" b="0" i="0" u="none" strike="noStrike" dirty="0">
                <a:solidFill>
                  <a:srgbClr val="4D8A17"/>
                </a:solidFill>
                <a:effectLst/>
                <a:latin typeface="Arial" panose="020B0604020202020204" pitchFamily="34" charset="0"/>
                <a:cs typeface="Arial" panose="020B0604020202020204" pitchFamily="34" charset="0"/>
                <a:hlinkClick r:id="rId4"/>
              </a:rPr>
              <a:t>Publisher Site</a:t>
            </a:r>
            <a:r>
              <a:rPr lang="en-US" sz="1400" b="0" i="0" dirty="0">
                <a:solidFill>
                  <a:srgbClr val="000000"/>
                </a:solidFill>
                <a:effectLst/>
                <a:latin typeface="Arial" panose="020B0604020202020204" pitchFamily="34" charset="0"/>
                <a:cs typeface="Arial" panose="020B0604020202020204" pitchFamily="34" charset="0"/>
              </a:rPr>
              <a:t> | </a:t>
            </a:r>
            <a:r>
              <a:rPr lang="en-US" sz="1400" b="0" i="0" u="none" strike="noStrike" dirty="0">
                <a:solidFill>
                  <a:srgbClr val="4D8A17"/>
                </a:solidFill>
                <a:effectLst/>
                <a:latin typeface="Arial" panose="020B0604020202020204" pitchFamily="34" charset="0"/>
                <a:cs typeface="Arial" panose="020B0604020202020204" pitchFamily="34" charset="0"/>
                <a:hlinkClick r:id="rId5"/>
              </a:rPr>
              <a:t>Google Scholar</a:t>
            </a:r>
            <a:endParaRPr lang="en-US" sz="1400" b="0" i="0" u="none" strike="noStrike" dirty="0">
              <a:solidFill>
                <a:srgbClr val="4D8A17"/>
              </a:solidFill>
              <a:effectLst/>
              <a:latin typeface="Arial" panose="020B0604020202020204" pitchFamily="34" charset="0"/>
              <a:cs typeface="Arial" panose="020B0604020202020204" pitchFamily="34" charset="0"/>
            </a:endParaRPr>
          </a:p>
          <a:p>
            <a:pPr marL="354013" indent="-273050" algn="just">
              <a:buClrTx/>
              <a:buNone/>
            </a:pPr>
            <a:r>
              <a:rPr lang="en-IN" sz="1400" dirty="0">
                <a:latin typeface="Arial" panose="020B0604020202020204" pitchFamily="34" charset="0"/>
                <a:cs typeface="Arial" panose="020B0604020202020204" pitchFamily="34" charset="0"/>
              </a:rPr>
              <a:t>[3] </a:t>
            </a:r>
            <a:r>
              <a:rPr lang="en-IN" sz="1400" dirty="0" err="1">
                <a:latin typeface="Arial" panose="020B0604020202020204" pitchFamily="34" charset="0"/>
                <a:cs typeface="Arial" panose="020B0604020202020204" pitchFamily="34" charset="0"/>
              </a:rPr>
              <a:t>Tasfia</a:t>
            </a:r>
            <a:r>
              <a:rPr lang="en-IN" sz="1400" dirty="0">
                <a:latin typeface="Arial" panose="020B0604020202020204" pitchFamily="34" charset="0"/>
                <a:cs typeface="Arial" panose="020B0604020202020204" pitchFamily="34" charset="0"/>
              </a:rPr>
              <a:t> Ismail </a:t>
            </a:r>
            <a:r>
              <a:rPr lang="en-IN" sz="1400" dirty="0" err="1">
                <a:latin typeface="Arial" panose="020B0604020202020204" pitchFamily="34" charset="0"/>
                <a:cs typeface="Arial" panose="020B0604020202020204" pitchFamily="34" charset="0"/>
              </a:rPr>
              <a:t>Shoily</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Tajul</a:t>
            </a:r>
            <a:r>
              <a:rPr lang="en-IN" sz="1400" dirty="0">
                <a:latin typeface="Arial" panose="020B0604020202020204" pitchFamily="34" charset="0"/>
                <a:cs typeface="Arial" panose="020B0604020202020204" pitchFamily="34" charset="0"/>
              </a:rPr>
              <a:t> Islam, , </a:t>
            </a:r>
            <a:r>
              <a:rPr lang="en-IN" sz="1400" dirty="0" err="1">
                <a:latin typeface="Arial" panose="020B0604020202020204" pitchFamily="34" charset="0"/>
                <a:cs typeface="Arial" panose="020B0604020202020204" pitchFamily="34" charset="0"/>
              </a:rPr>
              <a:t>Sumaiya</a:t>
            </a:r>
            <a:r>
              <a:rPr lang="en-IN" sz="1400" dirty="0">
                <a:latin typeface="Arial" panose="020B0604020202020204" pitchFamily="34" charset="0"/>
                <a:cs typeface="Arial" panose="020B0604020202020204" pitchFamily="34" charset="0"/>
              </a:rPr>
              <a:t> Jannat and </a:t>
            </a:r>
            <a:r>
              <a:rPr lang="en-IN" sz="1400" dirty="0" err="1">
                <a:latin typeface="Arial" panose="020B0604020202020204" pitchFamily="34" charset="0"/>
                <a:cs typeface="Arial" panose="020B0604020202020204" pitchFamily="34" charset="0"/>
              </a:rPr>
              <a:t>Sharmin</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Akter</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Tanna</a:t>
            </a:r>
            <a:r>
              <a:rPr lang="en-IN" sz="1400" dirty="0">
                <a:latin typeface="Arial" panose="020B0604020202020204" pitchFamily="34" charset="0"/>
                <a:cs typeface="Arial" panose="020B0604020202020204" pitchFamily="34" charset="0"/>
              </a:rPr>
              <a:t> "Detection of stroke using machine learning algorithms", 10th International Conference on Computing, Communication and Networking Technologies (ICCCNT), IEEE, July 2019</a:t>
            </a:r>
          </a:p>
          <a:p>
            <a:pPr marL="354013" indent="-273050" algn="just">
              <a:buClrTx/>
              <a:buNone/>
            </a:pPr>
            <a:r>
              <a:rPr lang="en-IN" sz="1400" dirty="0">
                <a:latin typeface="Arial" panose="020B0604020202020204" pitchFamily="34" charset="0"/>
                <a:cs typeface="Arial" panose="020B0604020202020204" pitchFamily="34" charset="0"/>
              </a:rPr>
              <a:t>[4] </a:t>
            </a:r>
            <a:r>
              <a:rPr lang="en-IN" sz="1400" dirty="0" err="1">
                <a:latin typeface="Arial" panose="020B0604020202020204" pitchFamily="34" charset="0"/>
                <a:cs typeface="Arial" panose="020B0604020202020204" pitchFamily="34" charset="0"/>
              </a:rPr>
              <a:t>JoonNyung</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Heo</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Jihoon</a:t>
            </a:r>
            <a:r>
              <a:rPr lang="en-IN" sz="1400" dirty="0">
                <a:latin typeface="Arial" panose="020B0604020202020204" pitchFamily="34" charset="0"/>
                <a:cs typeface="Arial" panose="020B0604020202020204" pitchFamily="34" charset="0"/>
              </a:rPr>
              <a:t> G. Yoon , </a:t>
            </a:r>
            <a:r>
              <a:rPr lang="en-IN" sz="1400" dirty="0" err="1">
                <a:latin typeface="Arial" panose="020B0604020202020204" pitchFamily="34" charset="0"/>
                <a:cs typeface="Arial" panose="020B0604020202020204" pitchFamily="34" charset="0"/>
              </a:rPr>
              <a:t>Hyungjong</a:t>
            </a:r>
            <a:r>
              <a:rPr lang="en-IN" sz="1400" dirty="0">
                <a:latin typeface="Arial" panose="020B0604020202020204" pitchFamily="34" charset="0"/>
                <a:cs typeface="Arial" panose="020B0604020202020204" pitchFamily="34" charset="0"/>
              </a:rPr>
              <a:t> Park , Young </a:t>
            </a:r>
            <a:r>
              <a:rPr lang="en-IN" sz="1400" dirty="0" err="1">
                <a:latin typeface="Arial" panose="020B0604020202020204" pitchFamily="34" charset="0"/>
                <a:cs typeface="Arial" panose="020B0604020202020204" pitchFamily="34" charset="0"/>
              </a:rPr>
              <a:t>Dae</a:t>
            </a:r>
            <a:r>
              <a:rPr lang="en-IN" sz="1400" dirty="0">
                <a:latin typeface="Arial" panose="020B0604020202020204" pitchFamily="34" charset="0"/>
                <a:cs typeface="Arial" panose="020B0604020202020204" pitchFamily="34" charset="0"/>
              </a:rPr>
              <a:t> Kim , Hyo Suk Nam and Ji Hoe </a:t>
            </a:r>
            <a:r>
              <a:rPr lang="en-IN" sz="1400" dirty="0" err="1">
                <a:latin typeface="Arial" panose="020B0604020202020204" pitchFamily="34" charset="0"/>
                <a:cs typeface="Arial" panose="020B0604020202020204" pitchFamily="34" charset="0"/>
              </a:rPr>
              <a:t>Heo</a:t>
            </a:r>
            <a:r>
              <a:rPr lang="en-IN" sz="1400" dirty="0">
                <a:latin typeface="Arial" panose="020B0604020202020204" pitchFamily="34" charset="0"/>
                <a:cs typeface="Arial" panose="020B0604020202020204" pitchFamily="34" charset="0"/>
              </a:rPr>
              <a:t>. "Stroke prediction in acute stroke", Stroke. 2019;50:1263-1265, AHA Journal, 20 Mar 2019. </a:t>
            </a:r>
          </a:p>
          <a:p>
            <a:pPr marL="354013" indent="-273050" algn="just">
              <a:buClr>
                <a:schemeClr val="tx1"/>
              </a:buClr>
              <a:buNone/>
            </a:pPr>
            <a:r>
              <a:rPr lang="en-US" sz="1400" b="0" i="0" dirty="0">
                <a:solidFill>
                  <a:srgbClr val="000000"/>
                </a:solidFill>
                <a:effectLst/>
                <a:latin typeface="Arial" panose="020B0604020202020204" pitchFamily="34" charset="0"/>
                <a:cs typeface="Arial" panose="020B0604020202020204" pitchFamily="34" charset="0"/>
              </a:rPr>
              <a:t>[5] Lin, C.-H., Hsu, K.-C., Johnson, K. R., </a:t>
            </a:r>
            <a:r>
              <a:rPr lang="en-US" sz="1400" b="0" i="0" dirty="0" err="1">
                <a:solidFill>
                  <a:srgbClr val="000000"/>
                </a:solidFill>
                <a:effectLst/>
                <a:latin typeface="Arial" panose="020B0604020202020204" pitchFamily="34" charset="0"/>
                <a:cs typeface="Arial" panose="020B0604020202020204" pitchFamily="34" charset="0"/>
              </a:rPr>
              <a:t>Fann</a:t>
            </a:r>
            <a:r>
              <a:rPr lang="en-US" sz="1400" b="0" i="0" dirty="0">
                <a:solidFill>
                  <a:srgbClr val="000000"/>
                </a:solidFill>
                <a:effectLst/>
                <a:latin typeface="Arial" panose="020B0604020202020204" pitchFamily="34" charset="0"/>
                <a:cs typeface="Arial" panose="020B0604020202020204" pitchFamily="34" charset="0"/>
              </a:rPr>
              <a:t>, Y. C., Tsai, C.-H., Sun, Y., et al. (2020). Evaluation of Machine Learning Methods to Stroke Outcome Prediction Using a Nationwide Disease Registry. Comp. Methods Programs Biomed. 190, 105381. doi:10.1016/j.cmpb.2020.105381</a:t>
            </a:r>
            <a:endParaRPr lang="en-IN" sz="1400" dirty="0">
              <a:solidFill>
                <a:srgbClr val="000000"/>
              </a:solidFill>
              <a:latin typeface="Arial" panose="020B0604020202020204" pitchFamily="34" charset="0"/>
              <a:cs typeface="Arial" panose="020B0604020202020204" pitchFamily="34" charset="0"/>
            </a:endParaRPr>
          </a:p>
          <a:p>
            <a:pPr marL="354013" indent="-273050" algn="just">
              <a:buClr>
                <a:schemeClr val="tx1"/>
              </a:buClr>
              <a:buNone/>
            </a:pPr>
            <a:r>
              <a:rPr lang="en-US" sz="1400" b="0" i="0" dirty="0">
                <a:solidFill>
                  <a:srgbClr val="000000"/>
                </a:solidFill>
                <a:effectLst/>
                <a:latin typeface="Arial" panose="020B0604020202020204" pitchFamily="34" charset="0"/>
                <a:cs typeface="Arial" panose="020B0604020202020204" pitchFamily="34" charset="0"/>
              </a:rPr>
              <a:t>[6] Ge, Y., Wang, Q., Wang, L., Wu, H., Peng, C., Wang, J., et al. (2019). Predicting post-stroke Pneumonia Using Deep Neural Network Approaches. Int. J. Med. Inform. 132, 103986. doi:10.1016/j.ijmedinf.2019.103986</a:t>
            </a:r>
          </a:p>
          <a:p>
            <a:pPr marL="82296" indent="0">
              <a:buClrTx/>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3E2E-F3AD-7D16-2E8D-98611076352B}"/>
              </a:ext>
            </a:extLst>
          </p:cNvPr>
          <p:cNvSpPr>
            <a:spLocks noGrp="1"/>
          </p:cNvSpPr>
          <p:nvPr>
            <p:ph type="title"/>
          </p:nvPr>
        </p:nvSpPr>
        <p:spPr>
          <a:xfrm>
            <a:off x="822960" y="404019"/>
            <a:ext cx="7498080" cy="6049962"/>
          </a:xfrm>
        </p:spPr>
        <p:txBody>
          <a:bodyPr>
            <a:normAutofit/>
          </a:bodyPr>
          <a:lstStyle/>
          <a:p>
            <a:pPr algn="ctr"/>
            <a:r>
              <a:rPr lang="en-IN" dirty="0"/>
              <a:t>THANK  YOU</a:t>
            </a:r>
          </a:p>
        </p:txBody>
      </p:sp>
    </p:spTree>
    <p:extLst>
      <p:ext uri="{BB962C8B-B14F-4D97-AF65-F5344CB8AC3E}">
        <p14:creationId xmlns:p14="http://schemas.microsoft.com/office/powerpoint/2010/main" val="205273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4F1-7B84-E9E1-3AD8-E8411D6128D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467929A-3589-A457-FF47-92A31FD1AF0E}"/>
              </a:ext>
            </a:extLst>
          </p:cNvPr>
          <p:cNvSpPr>
            <a:spLocks noGrp="1"/>
          </p:cNvSpPr>
          <p:nvPr>
            <p:ph idx="1"/>
          </p:nvPr>
        </p:nvSpPr>
        <p:spPr/>
        <p:txBody>
          <a:bodyPr>
            <a:normAutofit/>
          </a:bodyPr>
          <a:lstStyle/>
          <a:p>
            <a:pPr>
              <a:buClrTx/>
              <a:buFont typeface="Wingdings" panose="05000000000000000000" pitchFamily="2" charset="2"/>
              <a:buChar char="Ø"/>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prime objective of this project is to construct a prediction model for predicting stroke using </a:t>
            </a:r>
            <a:r>
              <a:rPr lang="en-US" sz="2000" i="1" dirty="0"/>
              <a:t>Logistic Regression </a:t>
            </a:r>
            <a:r>
              <a:rPr lang="en-IN"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algorithm</a:t>
            </a: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a:buClrTx/>
              <a:buFont typeface="Wingdings" panose="05000000000000000000" pitchFamily="2" charset="2"/>
              <a:buChar char="Ø"/>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According to the World Health Organization (WHO) stroke is the 2</a:t>
            </a:r>
            <a:r>
              <a:rPr lang="en-IN" sz="2000" baseline="30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nd</a:t>
            </a: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leading cause of death globally, responsible for approximately 11% of total deaths.</a:t>
            </a:r>
          </a:p>
          <a:p>
            <a:pPr>
              <a:buClrTx/>
              <a:buFont typeface="Wingdings" panose="05000000000000000000" pitchFamily="2" charset="2"/>
              <a:buChar char="Ø"/>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model predicts whether a patient is likely to get stroke based on the input parameters like gender, age, Average Glucose level, BMI and smoking status</a:t>
            </a:r>
            <a:r>
              <a:rPr lang="en-I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a:buClrTx/>
              <a:buFont typeface="Wingdings" panose="05000000000000000000" pitchFamily="2" charset="2"/>
              <a:buChar char="Ø"/>
            </a:pPr>
            <a:endParaRPr lang="en-I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buClrTx/>
              <a:buFont typeface="Wingdings" panose="05000000000000000000" pitchFamily="2" charset="2"/>
              <a:buChar char="Ø"/>
            </a:pPr>
            <a:endParaRPr lang="en-I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buClrTx/>
              <a:buFont typeface="Wingdings" panose="05000000000000000000" pitchFamily="2" charset="2"/>
              <a:buChar char="Ø"/>
            </a:pPr>
            <a:endParaRPr lang="en-I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412228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0D2D9A-1CBA-E73F-4D99-DCD8DDA6DD22}"/>
              </a:ext>
            </a:extLst>
          </p:cNvPr>
          <p:cNvSpPr>
            <a:spLocks noGrp="1"/>
          </p:cNvSpPr>
          <p:nvPr>
            <p:ph type="title"/>
          </p:nvPr>
        </p:nvSpPr>
        <p:spPr>
          <a:xfrm>
            <a:off x="822960" y="228600"/>
            <a:ext cx="7498080" cy="1227187"/>
          </a:xfrm>
        </p:spPr>
        <p:txBody>
          <a:bodyPr/>
          <a:lstStyle/>
          <a:p>
            <a:r>
              <a:rPr lang="en-IN" dirty="0"/>
              <a:t>Literature Survey</a:t>
            </a:r>
          </a:p>
        </p:txBody>
      </p:sp>
      <p:graphicFrame>
        <p:nvGraphicFramePr>
          <p:cNvPr id="8" name="Table 8">
            <a:extLst>
              <a:ext uri="{FF2B5EF4-FFF2-40B4-BE49-F238E27FC236}">
                <a16:creationId xmlns:a16="http://schemas.microsoft.com/office/drawing/2014/main" id="{7C0C91B4-6D46-E2F4-10FE-F92FA7369053}"/>
              </a:ext>
            </a:extLst>
          </p:cNvPr>
          <p:cNvGraphicFramePr>
            <a:graphicFrameLocks noGrp="1"/>
          </p:cNvGraphicFramePr>
          <p:nvPr>
            <p:ph idx="1"/>
            <p:extLst>
              <p:ext uri="{D42A27DB-BD31-4B8C-83A1-F6EECF244321}">
                <p14:modId xmlns:p14="http://schemas.microsoft.com/office/powerpoint/2010/main" val="3556617581"/>
              </p:ext>
            </p:extLst>
          </p:nvPr>
        </p:nvGraphicFramePr>
        <p:xfrm>
          <a:off x="990600" y="1371600"/>
          <a:ext cx="7162800" cy="502920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460317379"/>
                    </a:ext>
                  </a:extLst>
                </a:gridCol>
                <a:gridCol w="1562100">
                  <a:extLst>
                    <a:ext uri="{9D8B030D-6E8A-4147-A177-3AD203B41FA5}">
                      <a16:colId xmlns:a16="http://schemas.microsoft.com/office/drawing/2014/main" val="3035709017"/>
                    </a:ext>
                  </a:extLst>
                </a:gridCol>
                <a:gridCol w="2095500">
                  <a:extLst>
                    <a:ext uri="{9D8B030D-6E8A-4147-A177-3AD203B41FA5}">
                      <a16:colId xmlns:a16="http://schemas.microsoft.com/office/drawing/2014/main" val="90784791"/>
                    </a:ext>
                  </a:extLst>
                </a:gridCol>
                <a:gridCol w="2781300">
                  <a:extLst>
                    <a:ext uri="{9D8B030D-6E8A-4147-A177-3AD203B41FA5}">
                      <a16:colId xmlns:a16="http://schemas.microsoft.com/office/drawing/2014/main" val="969091282"/>
                    </a:ext>
                  </a:extLst>
                </a:gridCol>
              </a:tblGrid>
              <a:tr h="457200">
                <a:tc>
                  <a:txBody>
                    <a:bodyPr/>
                    <a:lstStyle/>
                    <a:p>
                      <a:r>
                        <a:rPr lang="en-IN" sz="1400" dirty="0"/>
                        <a:t>Sl.no</a:t>
                      </a:r>
                    </a:p>
                  </a:txBody>
                  <a:tcPr/>
                </a:tc>
                <a:tc>
                  <a:txBody>
                    <a:bodyPr/>
                    <a:lstStyle/>
                    <a:p>
                      <a:r>
                        <a:rPr lang="en-IN" sz="1400" dirty="0"/>
                        <a:t>Author/s</a:t>
                      </a:r>
                    </a:p>
                  </a:txBody>
                  <a:tcPr/>
                </a:tc>
                <a:tc>
                  <a:txBody>
                    <a:bodyPr/>
                    <a:lstStyle/>
                    <a:p>
                      <a:r>
                        <a:rPr lang="en-IN" sz="1400" dirty="0"/>
                        <a:t>Title of the paper</a:t>
                      </a:r>
                    </a:p>
                  </a:txBody>
                  <a:tcPr/>
                </a:tc>
                <a:tc>
                  <a:txBody>
                    <a:bodyPr/>
                    <a:lstStyle/>
                    <a:p>
                      <a:r>
                        <a:rPr lang="en-IN" sz="1400" dirty="0"/>
                        <a:t>Description</a:t>
                      </a:r>
                    </a:p>
                  </a:txBody>
                  <a:tcPr/>
                </a:tc>
                <a:extLst>
                  <a:ext uri="{0D108BD9-81ED-4DB2-BD59-A6C34878D82A}">
                    <a16:rowId xmlns:a16="http://schemas.microsoft.com/office/drawing/2014/main" val="1639306970"/>
                  </a:ext>
                </a:extLst>
              </a:tr>
              <a:tr h="1047750">
                <a:tc>
                  <a:txBody>
                    <a:bodyPr/>
                    <a:lstStyle/>
                    <a:p>
                      <a:r>
                        <a:rPr lang="en-IN" sz="1200" dirty="0"/>
                        <a:t>1</a:t>
                      </a:r>
                    </a:p>
                  </a:txBody>
                  <a:tcPr/>
                </a:tc>
                <a:tc>
                  <a:txBody>
                    <a:bodyPr/>
                    <a:lstStyle/>
                    <a:p>
                      <a:r>
                        <a:rPr lang="en-IN" sz="1200" dirty="0" err="1"/>
                        <a:t>A.Sudha</a:t>
                      </a:r>
                      <a:endParaRPr lang="en-IN" sz="1200" dirty="0"/>
                    </a:p>
                    <a:p>
                      <a:r>
                        <a:rPr lang="en-IN" sz="1200" dirty="0" err="1"/>
                        <a:t>P.Gayatri</a:t>
                      </a:r>
                      <a:endParaRPr lang="en-IN" sz="1200" dirty="0"/>
                    </a:p>
                    <a:p>
                      <a:r>
                        <a:rPr lang="en-IN" sz="1200" dirty="0" err="1"/>
                        <a:t>N.Jaisankar</a:t>
                      </a:r>
                      <a:endParaRPr lang="en-IN" sz="1200" dirty="0"/>
                    </a:p>
                  </a:txBody>
                  <a:tcPr/>
                </a:tc>
                <a:tc>
                  <a:txBody>
                    <a:bodyPr/>
                    <a:lstStyle/>
                    <a:p>
                      <a:r>
                        <a:rPr lang="en-IN" sz="1200" dirty="0"/>
                        <a:t>Effective analysis and predictive model of stroke disease using classification methods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Provides the Principle component analysis algorithm is used for reducing the dimensions and it determines the attributes involving more towards the prediction of stroke disease and predicts whether the patient is suffering from stroke disease or not. </a:t>
                      </a:r>
                    </a:p>
                    <a:p>
                      <a:endParaRPr lang="en-IN" sz="1200" dirty="0"/>
                    </a:p>
                  </a:txBody>
                  <a:tcPr/>
                </a:tc>
                <a:extLst>
                  <a:ext uri="{0D108BD9-81ED-4DB2-BD59-A6C34878D82A}">
                    <a16:rowId xmlns:a16="http://schemas.microsoft.com/office/drawing/2014/main" val="2184570957"/>
                  </a:ext>
                </a:extLst>
              </a:tr>
              <a:tr h="609600">
                <a:tc>
                  <a:txBody>
                    <a:bodyPr/>
                    <a:lstStyle/>
                    <a:p>
                      <a:r>
                        <a:rPr lang="en-IN" sz="1200" dirty="0"/>
                        <a:t>2</a:t>
                      </a:r>
                    </a:p>
                  </a:txBody>
                  <a:tcPr/>
                </a:tc>
                <a:tc>
                  <a:txBody>
                    <a:bodyPr/>
                    <a:lstStyle/>
                    <a:p>
                      <a:r>
                        <a:rPr lang="en-US" sz="1200" dirty="0">
                          <a:latin typeface="Arial" panose="020B0604020202020204" pitchFamily="34" charset="0"/>
                          <a:cs typeface="Arial" panose="020B0604020202020204" pitchFamily="34" charset="0"/>
                        </a:rPr>
                        <a:t>Elena </a:t>
                      </a:r>
                      <a:r>
                        <a:rPr lang="en-US" sz="1200" dirty="0" err="1">
                          <a:latin typeface="Arial" panose="020B0604020202020204" pitchFamily="34" charset="0"/>
                          <a:cs typeface="Arial" panose="020B0604020202020204" pitchFamily="34" charset="0"/>
                        </a:rPr>
                        <a:t>Zamsa</a:t>
                      </a:r>
                      <a:endParaRPr lang="en-IN" sz="1200" dirty="0"/>
                    </a:p>
                  </a:txBody>
                  <a:tcPr/>
                </a:tc>
                <a:tc>
                  <a:txBody>
                    <a:bodyPr/>
                    <a:lstStyle/>
                    <a:p>
                      <a:r>
                        <a:rPr lang="en-US" sz="1200" dirty="0">
                          <a:latin typeface="Arial" panose="020B0604020202020204" pitchFamily="34" charset="0"/>
                          <a:cs typeface="Arial" panose="020B0604020202020204" pitchFamily="34" charset="0"/>
                        </a:rPr>
                        <a:t>Medical software user interfaces, stroke MD application design (IEEE)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Provides the design of an application interface for associated medical data visualization and management for neurologists in a stroke clustering and prediction system called Stroke MD.</a:t>
                      </a:r>
                    </a:p>
                    <a:p>
                      <a:endParaRPr lang="en-IN" sz="1200" dirty="0"/>
                    </a:p>
                  </a:txBody>
                  <a:tcPr/>
                </a:tc>
                <a:extLst>
                  <a:ext uri="{0D108BD9-81ED-4DB2-BD59-A6C34878D82A}">
                    <a16:rowId xmlns:a16="http://schemas.microsoft.com/office/drawing/2014/main" val="1012965707"/>
                  </a:ext>
                </a:extLst>
              </a:tr>
              <a:tr h="842010">
                <a:tc>
                  <a:txBody>
                    <a:bodyPr/>
                    <a:lstStyle/>
                    <a:p>
                      <a:r>
                        <a:rPr lang="en-IN" sz="1200" dirty="0"/>
                        <a:t>3</a:t>
                      </a:r>
                    </a:p>
                  </a:txBody>
                  <a:tcPr/>
                </a:tc>
                <a:tc>
                  <a:txBody>
                    <a:bodyPr/>
                    <a:lstStyle/>
                    <a:p>
                      <a:r>
                        <a:rPr lang="en-US" sz="1200" dirty="0">
                          <a:latin typeface="Arial" panose="020B0604020202020204" pitchFamily="34" charset="0"/>
                          <a:cs typeface="Arial" panose="020B0604020202020204" pitchFamily="34" charset="0"/>
                        </a:rPr>
                        <a:t>Min SN</a:t>
                      </a:r>
                    </a:p>
                    <a:p>
                      <a:r>
                        <a:rPr lang="en-US" sz="1200" dirty="0">
                          <a:latin typeface="Arial" panose="020B0604020202020204" pitchFamily="34" charset="0"/>
                          <a:cs typeface="Arial" panose="020B0604020202020204" pitchFamily="34" charset="0"/>
                        </a:rPr>
                        <a:t>Park SJ</a:t>
                      </a:r>
                    </a:p>
                    <a:p>
                      <a:r>
                        <a:rPr lang="en-US" sz="1200" dirty="0">
                          <a:latin typeface="Arial" panose="020B0604020202020204" pitchFamily="34" charset="0"/>
                          <a:cs typeface="Arial" panose="020B0604020202020204" pitchFamily="34" charset="0"/>
                        </a:rPr>
                        <a:t>Kim DJ</a:t>
                      </a:r>
                    </a:p>
                    <a:p>
                      <a:r>
                        <a:rPr lang="en-US" sz="1200" dirty="0" err="1">
                          <a:latin typeface="Arial" panose="020B0604020202020204" pitchFamily="34" charset="0"/>
                          <a:cs typeface="Arial" panose="020B0604020202020204" pitchFamily="34" charset="0"/>
                        </a:rPr>
                        <a:t>Subramaniym</a:t>
                      </a:r>
                      <a:r>
                        <a:rPr lang="en-US" sz="1200" dirty="0">
                          <a:latin typeface="Arial" panose="020B0604020202020204" pitchFamily="34" charset="0"/>
                          <a:cs typeface="Arial" panose="020B0604020202020204" pitchFamily="34" charset="0"/>
                        </a:rPr>
                        <a:t> M</a:t>
                      </a:r>
                    </a:p>
                    <a:p>
                      <a:r>
                        <a:rPr lang="en-US" sz="1200" dirty="0">
                          <a:latin typeface="Arial" panose="020B0604020202020204" pitchFamily="34" charset="0"/>
                          <a:cs typeface="Arial" panose="020B0604020202020204" pitchFamily="34" charset="0"/>
                        </a:rPr>
                        <a:t>Lee KS </a:t>
                      </a:r>
                      <a:endParaRPr lang="en-IN" sz="1200" dirty="0"/>
                    </a:p>
                  </a:txBody>
                  <a:tcPr/>
                </a:tc>
                <a:tc>
                  <a:txBody>
                    <a:bodyPr/>
                    <a:lstStyle/>
                    <a:p>
                      <a:r>
                        <a:rPr lang="en-US" sz="1200" dirty="0">
                          <a:latin typeface="Arial" panose="020B0604020202020204" pitchFamily="34" charset="0"/>
                          <a:cs typeface="Arial" panose="020B0604020202020204" pitchFamily="34" charset="0"/>
                        </a:rPr>
                        <a:t>Development of an Algorithm for Stroke Prediction: A National Health Insurance Database Study</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It provides a model equation for developing a stroke pre- diagnosis algorithm with the potentially modifiable risk factors.</a:t>
                      </a:r>
                    </a:p>
                    <a:p>
                      <a:endParaRPr lang="en-IN" sz="1200" dirty="0"/>
                    </a:p>
                  </a:txBody>
                  <a:tcPr/>
                </a:tc>
                <a:extLst>
                  <a:ext uri="{0D108BD9-81ED-4DB2-BD59-A6C34878D82A}">
                    <a16:rowId xmlns:a16="http://schemas.microsoft.com/office/drawing/2014/main" val="1689566232"/>
                  </a:ext>
                </a:extLst>
              </a:tr>
              <a:tr h="563880">
                <a:tc>
                  <a:txBody>
                    <a:bodyPr/>
                    <a:lstStyle/>
                    <a:p>
                      <a:r>
                        <a:rPr lang="en-IN" sz="1200" dirty="0"/>
                        <a:t>4</a:t>
                      </a:r>
                    </a:p>
                  </a:txBody>
                  <a:tcPr/>
                </a:tc>
                <a:tc>
                  <a:txBody>
                    <a:bodyPr/>
                    <a:lstStyle/>
                    <a:p>
                      <a:r>
                        <a:rPr lang="en-US" sz="1200" dirty="0">
                          <a:latin typeface="Arial" panose="020B0604020202020204" pitchFamily="34" charset="0"/>
                          <a:cs typeface="Arial" panose="020B0604020202020204" pitchFamily="34" charset="0"/>
                        </a:rPr>
                        <a:t>Philip A. Wolf</a:t>
                      </a:r>
                    </a:p>
                    <a:p>
                      <a:r>
                        <a:rPr lang="en-US" sz="1200" dirty="0">
                          <a:latin typeface="Arial" panose="020B0604020202020204" pitchFamily="34" charset="0"/>
                          <a:cs typeface="Arial" panose="020B0604020202020204" pitchFamily="34" charset="0"/>
                        </a:rPr>
                        <a:t>Ralph B. D'Agostino</a:t>
                      </a:r>
                    </a:p>
                    <a:p>
                      <a:r>
                        <a:rPr lang="en-US" sz="1200" dirty="0">
                          <a:latin typeface="Arial" panose="020B0604020202020204" pitchFamily="34" charset="0"/>
                          <a:cs typeface="Arial" panose="020B0604020202020204" pitchFamily="34" charset="0"/>
                        </a:rPr>
                        <a:t>Albert </a:t>
                      </a:r>
                      <a:r>
                        <a:rPr lang="en-US" sz="1200" dirty="0" err="1">
                          <a:latin typeface="Arial" panose="020B0604020202020204" pitchFamily="34" charset="0"/>
                          <a:cs typeface="Arial" panose="020B0604020202020204" pitchFamily="34" charset="0"/>
                        </a:rPr>
                        <a:t>J.Belanger</a:t>
                      </a:r>
                      <a:r>
                        <a:rPr lang="en-US" sz="1200" dirty="0">
                          <a:latin typeface="Arial" panose="020B0604020202020204" pitchFamily="34" charset="0"/>
                          <a:cs typeface="Arial" panose="020B0604020202020204" pitchFamily="34" charset="0"/>
                        </a:rPr>
                        <a:t> William B. </a:t>
                      </a:r>
                      <a:r>
                        <a:rPr lang="en-US" sz="1200" dirty="0" err="1">
                          <a:latin typeface="Arial" panose="020B0604020202020204" pitchFamily="34" charset="0"/>
                          <a:cs typeface="Arial" panose="020B0604020202020204" pitchFamily="34" charset="0"/>
                        </a:rPr>
                        <a:t>Kannel</a:t>
                      </a:r>
                      <a:endParaRPr lang="en-IN" sz="1200" dirty="0"/>
                    </a:p>
                  </a:txBody>
                  <a:tcPr/>
                </a:tc>
                <a:tc>
                  <a:txBody>
                    <a:bodyPr/>
                    <a:lstStyle/>
                    <a:p>
                      <a:r>
                        <a:rPr lang="en-US" sz="1200" dirty="0">
                          <a:latin typeface="Arial" panose="020B0604020202020204" pitchFamily="34" charset="0"/>
                          <a:cs typeface="Arial" panose="020B0604020202020204" pitchFamily="34" charset="0"/>
                        </a:rPr>
                        <a:t>Probability of Stroke: A Risk Profile from the Framingham Study</a:t>
                      </a:r>
                      <a:endParaRPr lang="en-IN" sz="1200" dirty="0"/>
                    </a:p>
                  </a:txBody>
                  <a:tcPr/>
                </a:tc>
                <a:tc>
                  <a:txBody>
                    <a:bodyPr/>
                    <a:lstStyle/>
                    <a:p>
                      <a:r>
                        <a:rPr lang="en-US" sz="1200" dirty="0">
                          <a:latin typeface="Arial" panose="020B0604020202020204" pitchFamily="34" charset="0"/>
                          <a:cs typeface="Arial" panose="020B0604020202020204" pitchFamily="34" charset="0"/>
                        </a:rPr>
                        <a:t>A health risk appraisal function has been developed for the prediction of stroke using the Framingham Study cohort</a:t>
                      </a:r>
                      <a:endParaRPr lang="en-IN" sz="1200" dirty="0"/>
                    </a:p>
                  </a:txBody>
                  <a:tcPr/>
                </a:tc>
                <a:extLst>
                  <a:ext uri="{0D108BD9-81ED-4DB2-BD59-A6C34878D82A}">
                    <a16:rowId xmlns:a16="http://schemas.microsoft.com/office/drawing/2014/main" val="329207713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534A-142F-8676-2D36-DB78F523391C}"/>
              </a:ext>
            </a:extLst>
          </p:cNvPr>
          <p:cNvSpPr>
            <a:spLocks noGrp="1"/>
          </p:cNvSpPr>
          <p:nvPr>
            <p:ph type="title"/>
          </p:nvPr>
        </p:nvSpPr>
        <p:spPr>
          <a:xfrm>
            <a:off x="685331" y="-24245"/>
            <a:ext cx="7773338" cy="1596177"/>
          </a:xfrm>
        </p:spPr>
        <p:txBody>
          <a:bodyPr/>
          <a:lstStyle/>
          <a:p>
            <a:r>
              <a:rPr lang="en-IN" dirty="0"/>
              <a:t>Problem statement</a:t>
            </a:r>
          </a:p>
        </p:txBody>
      </p:sp>
      <p:sp>
        <p:nvSpPr>
          <p:cNvPr id="3" name="Content Placeholder 2">
            <a:extLst>
              <a:ext uri="{FF2B5EF4-FFF2-40B4-BE49-F238E27FC236}">
                <a16:creationId xmlns:a16="http://schemas.microsoft.com/office/drawing/2014/main" id="{C6876226-C3AE-AC08-FC70-E65DDA11A59E}"/>
              </a:ext>
            </a:extLst>
          </p:cNvPr>
          <p:cNvSpPr>
            <a:spLocks noGrp="1"/>
          </p:cNvSpPr>
          <p:nvPr>
            <p:ph idx="1"/>
          </p:nvPr>
        </p:nvSpPr>
        <p:spPr>
          <a:xfrm>
            <a:off x="1066800" y="1311589"/>
            <a:ext cx="6591985" cy="4234822"/>
          </a:xfrm>
        </p:spPr>
        <p:txBody>
          <a:bodyPr>
            <a:noAutofit/>
          </a:bodyPr>
          <a:lstStyle/>
          <a:p>
            <a:pPr algn="l">
              <a:buClrTx/>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Stroke is the second leading cause of death worldwide and remains an important health burden both for the individuals and for the national healthcare systems. </a:t>
            </a:r>
          </a:p>
          <a:p>
            <a:pPr algn="l">
              <a:buClrTx/>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Potentially modifiable risk factors for stroke include hypertension, cardiac disease diabetes, and dysregulation of glucose metabolism, atrial fibrillation, and lifestyle factors. </a:t>
            </a:r>
          </a:p>
          <a:p>
            <a:pPr algn="l">
              <a:buClrTx/>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Therefore, the goal of our project is to apply principles of machine learning over large existing data sets to effectively predict the stroke based on potentially modifiable risk factors. </a:t>
            </a:r>
          </a:p>
          <a:p>
            <a:pPr algn="l">
              <a:buClrTx/>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Then it intended to develop the application to provide a personalized warning on the basis of each user’s level of stroke risk and a lifestyle correction message about the stroke risk factors.</a:t>
            </a:r>
          </a:p>
          <a:p>
            <a:pPr algn="l"/>
            <a:endParaRPr lang="en-US" sz="1600" b="0" i="0" dirty="0">
              <a:solidFill>
                <a:srgbClr val="000000"/>
              </a:solidFill>
              <a:effectLst/>
              <a:latin typeface="Arial" panose="020B0604020202020204" pitchFamily="34" charset="0"/>
              <a:cs typeface="Arial" panose="020B0604020202020204" pitchFamily="34" charset="0"/>
            </a:endParaRPr>
          </a:p>
          <a:p>
            <a:endParaRPr lang="en-IN" sz="1600" dirty="0"/>
          </a:p>
        </p:txBody>
      </p:sp>
    </p:spTree>
    <p:extLst>
      <p:ext uri="{BB962C8B-B14F-4D97-AF65-F5344CB8AC3E}">
        <p14:creationId xmlns:p14="http://schemas.microsoft.com/office/powerpoint/2010/main" val="57604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67CE-C4E4-2E2A-35DB-828C4EB746AA}"/>
              </a:ext>
            </a:extLst>
          </p:cNvPr>
          <p:cNvSpPr>
            <a:spLocks noGrp="1"/>
          </p:cNvSpPr>
          <p:nvPr>
            <p:ph type="title"/>
          </p:nvPr>
        </p:nvSpPr>
        <p:spPr>
          <a:xfrm>
            <a:off x="685331" y="0"/>
            <a:ext cx="7773338" cy="1596177"/>
          </a:xfrm>
        </p:spPr>
        <p:txBody>
          <a:bodyPr/>
          <a:lstStyle/>
          <a:p>
            <a:r>
              <a:rPr lang="en-IN" dirty="0"/>
              <a:t>METHODOLOGY</a:t>
            </a:r>
          </a:p>
        </p:txBody>
      </p:sp>
      <p:pic>
        <p:nvPicPr>
          <p:cNvPr id="7" name="Content Placeholder 6">
            <a:extLst>
              <a:ext uri="{FF2B5EF4-FFF2-40B4-BE49-F238E27FC236}">
                <a16:creationId xmlns:a16="http://schemas.microsoft.com/office/drawing/2014/main" id="{899D26DA-F737-D4AC-3718-47A565870E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066800"/>
            <a:ext cx="6324600" cy="5410200"/>
          </a:xfrm>
        </p:spPr>
      </p:pic>
    </p:spTree>
    <p:extLst>
      <p:ext uri="{BB962C8B-B14F-4D97-AF65-F5344CB8AC3E}">
        <p14:creationId xmlns:p14="http://schemas.microsoft.com/office/powerpoint/2010/main" val="262977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125990"/>
            <a:ext cx="7773338" cy="1596177"/>
          </a:xfrm>
        </p:spPr>
        <p:txBody>
          <a:bodyPr>
            <a:normAutofit/>
          </a:bodyPr>
          <a:lstStyle/>
          <a:p>
            <a:r>
              <a:rPr lang="en-US" sz="3200" dirty="0"/>
              <a:t>FLOW CHART</a:t>
            </a:r>
          </a:p>
        </p:txBody>
      </p:sp>
      <p:cxnSp>
        <p:nvCxnSpPr>
          <p:cNvPr id="12" name="Straight Connector 11">
            <a:extLst>
              <a:ext uri="{FF2B5EF4-FFF2-40B4-BE49-F238E27FC236}">
                <a16:creationId xmlns:a16="http://schemas.microsoft.com/office/drawing/2014/main" id="{ABAA9F62-9632-C1D2-E7F8-2C2B950AD318}"/>
              </a:ext>
            </a:extLst>
          </p:cNvPr>
          <p:cNvCxnSpPr>
            <a:cxnSpLocks/>
          </p:cNvCxnSpPr>
          <p:nvPr/>
        </p:nvCxnSpPr>
        <p:spPr>
          <a:xfrm>
            <a:off x="1082025" y="3124200"/>
            <a:ext cx="697995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9455A61-1FB1-4382-BB81-D4E989803B0C}"/>
              </a:ext>
            </a:extLst>
          </p:cNvPr>
          <p:cNvCxnSpPr/>
          <p:nvPr/>
        </p:nvCxnSpPr>
        <p:spPr>
          <a:xfrm>
            <a:off x="1082025" y="4724400"/>
            <a:ext cx="697995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55EF773-9557-4B9C-21D0-8CFF87109855}"/>
              </a:ext>
            </a:extLst>
          </p:cNvPr>
          <p:cNvCxnSpPr>
            <a:cxnSpLocks/>
          </p:cNvCxnSpPr>
          <p:nvPr/>
        </p:nvCxnSpPr>
        <p:spPr>
          <a:xfrm>
            <a:off x="1082025" y="3124200"/>
            <a:ext cx="0" cy="159617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77B2AE4-E178-9281-4DD6-9F83BEC18C09}"/>
              </a:ext>
            </a:extLst>
          </p:cNvPr>
          <p:cNvCxnSpPr/>
          <p:nvPr/>
        </p:nvCxnSpPr>
        <p:spPr>
          <a:xfrm>
            <a:off x="8061975" y="3124200"/>
            <a:ext cx="0" cy="160020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D3AEE5C5-FA7C-7C23-C401-83A5A8A52DDE}"/>
              </a:ext>
            </a:extLst>
          </p:cNvPr>
          <p:cNvSpPr txBox="1"/>
          <p:nvPr/>
        </p:nvSpPr>
        <p:spPr>
          <a:xfrm>
            <a:off x="7041949" y="4351046"/>
            <a:ext cx="1009635" cy="369332"/>
          </a:xfrm>
          <a:prstGeom prst="rect">
            <a:avLst/>
          </a:prstGeom>
          <a:noFill/>
        </p:spPr>
        <p:txBody>
          <a:bodyPr wrap="none" rtlCol="0">
            <a:spAutoFit/>
          </a:bodyPr>
          <a:lstStyle/>
          <a:p>
            <a:r>
              <a:rPr lang="en-US" dirty="0"/>
              <a:t>Training</a:t>
            </a:r>
            <a:endParaRPr lang="en-IN" dirty="0"/>
          </a:p>
        </p:txBody>
      </p:sp>
      <p:cxnSp>
        <p:nvCxnSpPr>
          <p:cNvPr id="4" name="Straight Connector 3">
            <a:extLst>
              <a:ext uri="{FF2B5EF4-FFF2-40B4-BE49-F238E27FC236}">
                <a16:creationId xmlns:a16="http://schemas.microsoft.com/office/drawing/2014/main" id="{0C333366-360B-3202-2242-201916249D8B}"/>
              </a:ext>
            </a:extLst>
          </p:cNvPr>
          <p:cNvCxnSpPr>
            <a:cxnSpLocks/>
          </p:cNvCxnSpPr>
          <p:nvPr/>
        </p:nvCxnSpPr>
        <p:spPr>
          <a:xfrm>
            <a:off x="1911693" y="43434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8DB37EB-7F38-0465-7E95-68AA14B54741}"/>
              </a:ext>
            </a:extLst>
          </p:cNvPr>
          <p:cNvCxnSpPr>
            <a:cxnSpLocks/>
          </p:cNvCxnSpPr>
          <p:nvPr/>
        </p:nvCxnSpPr>
        <p:spPr>
          <a:xfrm flipH="1">
            <a:off x="1911693" y="4636168"/>
            <a:ext cx="1288707"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9115D8C-45F9-0D30-E918-DDFF9456B9BB}"/>
              </a:ext>
            </a:extLst>
          </p:cNvPr>
          <p:cNvCxnSpPr/>
          <p:nvPr/>
        </p:nvCxnSpPr>
        <p:spPr>
          <a:xfrm>
            <a:off x="3048000" y="46482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155466-A3DE-AAB3-7C31-E98C0A8FB3F0}"/>
              </a:ext>
            </a:extLst>
          </p:cNvPr>
          <p:cNvCxnSpPr/>
          <p:nvPr/>
        </p:nvCxnSpPr>
        <p:spPr>
          <a:xfrm>
            <a:off x="5638800" y="4636168"/>
            <a:ext cx="12954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0D7EE91-FEEB-BE6A-5367-BF7A98C2EEF0}"/>
              </a:ext>
            </a:extLst>
          </p:cNvPr>
          <p:cNvCxnSpPr/>
          <p:nvPr/>
        </p:nvCxnSpPr>
        <p:spPr>
          <a:xfrm flipV="1">
            <a:off x="6934200" y="4191000"/>
            <a:ext cx="0" cy="445168"/>
          </a:xfrm>
          <a:prstGeom prst="line">
            <a:avLst/>
          </a:prstGeom>
        </p:spPr>
        <p:style>
          <a:lnRef idx="1">
            <a:schemeClr val="dk1"/>
          </a:lnRef>
          <a:fillRef idx="0">
            <a:schemeClr val="dk1"/>
          </a:fillRef>
          <a:effectRef idx="0">
            <a:schemeClr val="dk1"/>
          </a:effectRef>
          <a:fontRef idx="minor">
            <a:schemeClr val="tx1"/>
          </a:fontRef>
        </p:style>
      </p:cxnSp>
      <p:pic>
        <p:nvPicPr>
          <p:cNvPr id="25" name="Content Placeholder 24">
            <a:extLst>
              <a:ext uri="{FF2B5EF4-FFF2-40B4-BE49-F238E27FC236}">
                <a16:creationId xmlns:a16="http://schemas.microsoft.com/office/drawing/2014/main" id="{A7DA8A20-0CD0-864C-ADAF-7F2B32DD6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025" y="2120900"/>
            <a:ext cx="6979950" cy="40513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76200"/>
            <a:ext cx="7773338" cy="1596177"/>
          </a:xfrm>
        </p:spPr>
        <p:txBody>
          <a:bodyPr>
            <a:normAutofit/>
          </a:bodyPr>
          <a:lstStyle/>
          <a:p>
            <a:r>
              <a:rPr lang="en-US" sz="3200" dirty="0"/>
              <a:t>SYSTEM SPECIFICATION AND REQUIREMENTS</a:t>
            </a:r>
          </a:p>
        </p:txBody>
      </p:sp>
      <p:sp>
        <p:nvSpPr>
          <p:cNvPr id="3" name="Content Placeholder 2"/>
          <p:cNvSpPr>
            <a:spLocks noGrp="1"/>
          </p:cNvSpPr>
          <p:nvPr>
            <p:ph idx="1"/>
          </p:nvPr>
        </p:nvSpPr>
        <p:spPr>
          <a:xfrm>
            <a:off x="1295400" y="1295400"/>
            <a:ext cx="7049185" cy="5105400"/>
          </a:xfrm>
        </p:spPr>
        <p:txBody>
          <a:bodyPr>
            <a:noAutofit/>
          </a:bodyPr>
          <a:lstStyle/>
          <a:p>
            <a:pPr marL="596646" indent="-514350">
              <a:buNone/>
            </a:pPr>
            <a:r>
              <a:rPr lang="en-US" sz="3000" dirty="0">
                <a:latin typeface="Arial" panose="020B0604020202020204" pitchFamily="34" charset="0"/>
                <a:cs typeface="Arial" panose="020B0604020202020204" pitchFamily="34" charset="0"/>
              </a:rPr>
              <a:t>a. Software Required</a:t>
            </a:r>
          </a:p>
          <a:p>
            <a:pPr algn="just">
              <a:buNone/>
            </a:pPr>
            <a:r>
              <a:rPr lang="en-US" sz="1600" dirty="0">
                <a:latin typeface="Arial" panose="020B0604020202020204" pitchFamily="34" charset="0"/>
                <a:cs typeface="Arial" panose="020B0604020202020204" pitchFamily="34" charset="0"/>
              </a:rPr>
              <a:t>           Different framework and libraries are included in specific requirements of a software system. </a:t>
            </a: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pandas</a:t>
            </a:r>
          </a:p>
          <a:p>
            <a:pPr>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matplotlib.pyplot</a:t>
            </a:r>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scikit-Learn (</a:t>
            </a:r>
            <a:r>
              <a:rPr lang="en-US" sz="1600" dirty="0" err="1">
                <a:latin typeface="Arial" panose="020B0604020202020204" pitchFamily="34" charset="0"/>
                <a:cs typeface="Arial" panose="020B0604020202020204" pitchFamily="34" charset="0"/>
              </a:rPr>
              <a:t>Sklearn</a:t>
            </a:r>
            <a:r>
              <a:rPr lang="en-US" sz="1600" dirty="0">
                <a:latin typeface="Arial" panose="020B0604020202020204" pitchFamily="34" charset="0"/>
                <a:cs typeface="Arial" panose="020B0604020202020204" pitchFamily="34" charset="0"/>
              </a:rPr>
              <a:t> )</a:t>
            </a: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seaborn</a:t>
            </a:r>
          </a:p>
          <a:p>
            <a:pPr>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pandas_profiling</a:t>
            </a:r>
            <a:endParaRPr lang="en-US" sz="1600" dirty="0">
              <a:latin typeface="Arial" panose="020B0604020202020204" pitchFamily="34" charset="0"/>
              <a:cs typeface="Arial" panose="020B0604020202020204" pitchFamily="34" charset="0"/>
            </a:endParaRPr>
          </a:p>
          <a:p>
            <a:pPr>
              <a:buClr>
                <a:schemeClr val="tx1"/>
              </a:buClr>
              <a:buFont typeface="Arial" panose="020B0604020202020204" pitchFamily="34" charset="0"/>
              <a:buChar char="•"/>
            </a:pPr>
            <a:r>
              <a:rPr lang="en-US" sz="1600" dirty="0">
                <a:latin typeface="Arial" panose="020B0604020202020204" pitchFamily="34" charset="0"/>
                <a:cs typeface="Arial" panose="020B0604020202020204" pitchFamily="34" charset="0"/>
              </a:rPr>
              <a:t>Pickle</a:t>
            </a:r>
          </a:p>
          <a:p>
            <a:pPr>
              <a:buClr>
                <a:schemeClr val="tx1"/>
              </a:buClr>
              <a:buFont typeface="Arial" panose="020B0604020202020204" pitchFamily="34" charset="0"/>
              <a:buChar char="•"/>
            </a:pPr>
            <a:r>
              <a:rPr lang="en-US" sz="1600" dirty="0">
                <a:latin typeface="Arial" panose="020B0604020202020204" pitchFamily="34" charset="0"/>
                <a:cs typeface="Arial" panose="020B0604020202020204" pitchFamily="34" charset="0"/>
              </a:rPr>
              <a:t>Operating System: Windows 10</a:t>
            </a:r>
          </a:p>
          <a:p>
            <a:pPr>
              <a:buClr>
                <a:schemeClr val="tx1"/>
              </a:buClr>
              <a:buFont typeface="Arial" panose="020B0604020202020204" pitchFamily="34" charset="0"/>
              <a:buChar char="•"/>
            </a:pPr>
            <a:r>
              <a:rPr lang="en-US" sz="1600" dirty="0">
                <a:latin typeface="Arial" panose="020B0604020202020204" pitchFamily="34" charset="0"/>
                <a:cs typeface="Arial" panose="020B0604020202020204" pitchFamily="34" charset="0"/>
              </a:rPr>
              <a:t>Programming Language: Python</a:t>
            </a:r>
          </a:p>
          <a:p>
            <a:pPr>
              <a:buClr>
                <a:schemeClr val="tx1"/>
              </a:buClr>
              <a:buFont typeface="Arial" panose="020B0604020202020204" pitchFamily="34" charset="0"/>
              <a:buChar char="•"/>
            </a:pPr>
            <a:r>
              <a:rPr lang="en-US" sz="1600" dirty="0">
                <a:latin typeface="Arial" panose="020B0604020202020204" pitchFamily="34" charset="0"/>
                <a:cs typeface="Arial" panose="020B0604020202020204" pitchFamily="34" charset="0"/>
              </a:rPr>
              <a:t>Code Editor: Anaconda Navigator(</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a:t>
            </a:r>
          </a:p>
          <a:p>
            <a:pPr algn="just">
              <a:buNone/>
            </a:pP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2239</TotalTime>
  <Words>2053</Words>
  <Application>Microsoft Office PowerPoint</Application>
  <PresentationFormat>On-screen Show (4:3)</PresentationFormat>
  <Paragraphs>168</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Black</vt:lpstr>
      <vt:lpstr>Calibri</vt:lpstr>
      <vt:lpstr>Wingdings</vt:lpstr>
      <vt:lpstr>Wood Type</vt:lpstr>
      <vt:lpstr>Stroke Prediction Using Logistic Regression</vt:lpstr>
      <vt:lpstr>Contents</vt:lpstr>
      <vt:lpstr>Introduction</vt:lpstr>
      <vt:lpstr>OBJECTIVE</vt:lpstr>
      <vt:lpstr>Literature Survey</vt:lpstr>
      <vt:lpstr>Problem statement</vt:lpstr>
      <vt:lpstr>METHODOLOGY</vt:lpstr>
      <vt:lpstr>FLOW CHART</vt:lpstr>
      <vt:lpstr>SYSTEM SPECIFICATION AND REQUIREMENTS</vt:lpstr>
      <vt:lpstr>PowerPoint Presentation</vt:lpstr>
      <vt:lpstr>IMPLEMENTATION 1.Dataset</vt:lpstr>
      <vt:lpstr>PowerPoint Presentation</vt:lpstr>
      <vt:lpstr>2.Data Preprocessing</vt:lpstr>
      <vt:lpstr>3.Label encoding</vt:lpstr>
      <vt:lpstr>PowerPoint Presentation</vt:lpstr>
      <vt:lpstr>PowerPoint Presentation</vt:lpstr>
      <vt:lpstr>4.Splitting the data</vt:lpstr>
      <vt:lpstr>PowerPoint Presentation</vt:lpstr>
      <vt:lpstr>PowerPoint Presentation</vt:lpstr>
      <vt:lpstr>PowerPoint Presentation</vt:lpstr>
      <vt:lpstr>  5.Classification Algorithms   Logistic regression </vt:lpstr>
      <vt:lpstr>Logistic regression flowchart</vt:lpstr>
      <vt:lpstr>  KNN ALGORITHM</vt:lpstr>
      <vt:lpstr>Random forest classification</vt:lpstr>
      <vt:lpstr> Support vector machine:</vt:lpstr>
      <vt:lpstr>Decision Tree Classification</vt:lpstr>
      <vt:lpstr>PowerPoint Presentation</vt:lpstr>
      <vt:lpstr>PowerPoint Presentation</vt:lpstr>
      <vt:lpstr>PowerPoint Presentation</vt:lpstr>
      <vt:lpstr>PowerPoint Presentation</vt:lpstr>
      <vt:lpstr>Work done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and recommendation using machine learning</dc:title>
  <dc:creator>acer</dc:creator>
  <cp:lastModifiedBy>SWATHI H AIRANI</cp:lastModifiedBy>
  <cp:revision>114</cp:revision>
  <dcterms:created xsi:type="dcterms:W3CDTF">2022-01-03T13:37:49Z</dcterms:created>
  <dcterms:modified xsi:type="dcterms:W3CDTF">2022-07-27T16:03:19Z</dcterms:modified>
</cp:coreProperties>
</file>