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0" r:id="rId5"/>
    <p:sldId id="257" r:id="rId6"/>
    <p:sldId id="258"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9" d="100"/>
          <a:sy n="79"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hi Karthikeyan" userId="be7f66ec76f2ef87" providerId="LiveId" clId="{1E3F5D2C-9214-4EB0-9347-CF4E242C497D}"/>
    <pc:docChg chg="custSel modSld">
      <pc:chgData name="Swathi Karthikeyan" userId="be7f66ec76f2ef87" providerId="LiveId" clId="{1E3F5D2C-9214-4EB0-9347-CF4E242C497D}" dt="2024-04-04T15:01:42.190" v="40" actId="20577"/>
      <pc:docMkLst>
        <pc:docMk/>
      </pc:docMkLst>
      <pc:sldChg chg="modSp mod">
        <pc:chgData name="Swathi Karthikeyan" userId="be7f66ec76f2ef87" providerId="LiveId" clId="{1E3F5D2C-9214-4EB0-9347-CF4E242C497D}" dt="2024-04-03T14:09:29.193" v="6" actId="1076"/>
        <pc:sldMkLst>
          <pc:docMk/>
          <pc:sldMk cId="3670350014" sldId="257"/>
        </pc:sldMkLst>
        <pc:spChg chg="mod">
          <ac:chgData name="Swathi Karthikeyan" userId="be7f66ec76f2ef87" providerId="LiveId" clId="{1E3F5D2C-9214-4EB0-9347-CF4E242C497D}" dt="2024-04-03T14:09:29.193" v="6" actId="1076"/>
          <ac:spMkLst>
            <pc:docMk/>
            <pc:sldMk cId="3670350014" sldId="257"/>
            <ac:spMk id="3" creationId="{1F5FC482-9C63-739F-B362-464D9AAE10E0}"/>
          </ac:spMkLst>
        </pc:spChg>
      </pc:sldChg>
      <pc:sldChg chg="delSp modSp mod modClrScheme chgLayout">
        <pc:chgData name="Swathi Karthikeyan" userId="be7f66ec76f2ef87" providerId="LiveId" clId="{1E3F5D2C-9214-4EB0-9347-CF4E242C497D}" dt="2024-04-03T14:09:08.325" v="3" actId="1076"/>
        <pc:sldMkLst>
          <pc:docMk/>
          <pc:sldMk cId="1898690217" sldId="259"/>
        </pc:sldMkLst>
        <pc:spChg chg="del">
          <ac:chgData name="Swathi Karthikeyan" userId="be7f66ec76f2ef87" providerId="LiveId" clId="{1E3F5D2C-9214-4EB0-9347-CF4E242C497D}" dt="2024-04-03T14:08:46.276" v="0" actId="700"/>
          <ac:spMkLst>
            <pc:docMk/>
            <pc:sldMk cId="1898690217" sldId="259"/>
            <ac:spMk id="2" creationId="{D3E5636D-400A-D41C-EEB8-15F85952EEE7}"/>
          </ac:spMkLst>
        </pc:spChg>
        <pc:spChg chg="mod ord">
          <ac:chgData name="Swathi Karthikeyan" userId="be7f66ec76f2ef87" providerId="LiveId" clId="{1E3F5D2C-9214-4EB0-9347-CF4E242C497D}" dt="2024-04-03T14:09:08.325" v="3" actId="1076"/>
          <ac:spMkLst>
            <pc:docMk/>
            <pc:sldMk cId="1898690217" sldId="259"/>
            <ac:spMk id="3" creationId="{27CF90C7-29F1-DB58-2E97-59C55966D5B1}"/>
          </ac:spMkLst>
        </pc:spChg>
      </pc:sldChg>
      <pc:sldChg chg="delSp modSp mod modClrScheme chgLayout">
        <pc:chgData name="Swathi Karthikeyan" userId="be7f66ec76f2ef87" providerId="LiveId" clId="{1E3F5D2C-9214-4EB0-9347-CF4E242C497D}" dt="2024-04-03T14:09:18.903" v="5" actId="1076"/>
        <pc:sldMkLst>
          <pc:docMk/>
          <pc:sldMk cId="837992718" sldId="260"/>
        </pc:sldMkLst>
        <pc:spChg chg="del">
          <ac:chgData name="Swathi Karthikeyan" userId="be7f66ec76f2ef87" providerId="LiveId" clId="{1E3F5D2C-9214-4EB0-9347-CF4E242C497D}" dt="2024-04-03T14:09:14.936" v="4" actId="700"/>
          <ac:spMkLst>
            <pc:docMk/>
            <pc:sldMk cId="837992718" sldId="260"/>
            <ac:spMk id="2" creationId="{D3CCC671-B041-B865-FEA6-B358E1166654}"/>
          </ac:spMkLst>
        </pc:spChg>
        <pc:spChg chg="mod ord">
          <ac:chgData name="Swathi Karthikeyan" userId="be7f66ec76f2ef87" providerId="LiveId" clId="{1E3F5D2C-9214-4EB0-9347-CF4E242C497D}" dt="2024-04-03T14:09:18.903" v="5" actId="1076"/>
          <ac:spMkLst>
            <pc:docMk/>
            <pc:sldMk cId="837992718" sldId="260"/>
            <ac:spMk id="3" creationId="{37C7DF80-04D0-A43A-75E4-B41ACB889B3C}"/>
          </ac:spMkLst>
        </pc:spChg>
      </pc:sldChg>
      <pc:sldChg chg="modSp mod">
        <pc:chgData name="Swathi Karthikeyan" userId="be7f66ec76f2ef87" providerId="LiveId" clId="{1E3F5D2C-9214-4EB0-9347-CF4E242C497D}" dt="2024-04-03T14:11:19.913" v="15" actId="123"/>
        <pc:sldMkLst>
          <pc:docMk/>
          <pc:sldMk cId="1808519339" sldId="261"/>
        </pc:sldMkLst>
        <pc:spChg chg="mod">
          <ac:chgData name="Swathi Karthikeyan" userId="be7f66ec76f2ef87" providerId="LiveId" clId="{1E3F5D2C-9214-4EB0-9347-CF4E242C497D}" dt="2024-04-03T14:11:19.913" v="15" actId="123"/>
          <ac:spMkLst>
            <pc:docMk/>
            <pc:sldMk cId="1808519339" sldId="261"/>
            <ac:spMk id="3" creationId="{F86F2F4F-A9D7-A538-5B71-D8AC08D11366}"/>
          </ac:spMkLst>
        </pc:spChg>
      </pc:sldChg>
      <pc:sldChg chg="delSp modSp mod modClrScheme chgLayout">
        <pc:chgData name="Swathi Karthikeyan" userId="be7f66ec76f2ef87" providerId="LiveId" clId="{1E3F5D2C-9214-4EB0-9347-CF4E242C497D}" dt="2024-04-04T15:01:42.190" v="40" actId="20577"/>
        <pc:sldMkLst>
          <pc:docMk/>
          <pc:sldMk cId="1951885052" sldId="263"/>
        </pc:sldMkLst>
        <pc:spChg chg="del">
          <ac:chgData name="Swathi Karthikeyan" userId="be7f66ec76f2ef87" providerId="LiveId" clId="{1E3F5D2C-9214-4EB0-9347-CF4E242C497D}" dt="2024-04-03T14:10:00.962" v="13" actId="700"/>
          <ac:spMkLst>
            <pc:docMk/>
            <pc:sldMk cId="1951885052" sldId="263"/>
            <ac:spMk id="2" creationId="{4FE32E31-A4BD-2FD5-0E1D-D9DBBB4935F2}"/>
          </ac:spMkLst>
        </pc:spChg>
        <pc:spChg chg="mod ord">
          <ac:chgData name="Swathi Karthikeyan" userId="be7f66ec76f2ef87" providerId="LiveId" clId="{1E3F5D2C-9214-4EB0-9347-CF4E242C497D}" dt="2024-04-04T15:01:42.190" v="40" actId="20577"/>
          <ac:spMkLst>
            <pc:docMk/>
            <pc:sldMk cId="1951885052" sldId="263"/>
            <ac:spMk id="3" creationId="{76F48610-69B2-F393-5A5D-2DA61090305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46A1-A2CF-778D-E4D9-15C445E6E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6A57E8-0881-8173-93E9-040595895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0D28D-C689-303A-00AB-6C5292157816}"/>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F333F340-6A06-9A81-3BEB-FAFD63B29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77B2F3-45CC-2C45-46F7-94B3C867A2D1}"/>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19944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C760-8C19-49E5-BF2A-2D1AF97EE7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6B410-8456-8C2E-115B-93160917A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20F9F-4CED-48F8-E97B-A0923B9E27C6}"/>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75FD0614-2EFD-7702-7D34-E69205A40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96632-883E-53C5-9838-41E55EFEF1AC}"/>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32910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2D58B-8B93-E22E-6152-19005F929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83345-7CEA-43C0-250D-A09607EA4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FF926-CD44-795D-E2E4-4AACA2C73ECE}"/>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8F518F72-666D-4D4A-D70D-B2A5573702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0F288-F721-152F-AEC6-567D876F6B8F}"/>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95990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EA2E-F019-3144-F11D-18B4625380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B15449-6942-D19A-8A7D-98DF56453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5D4B36-7EF0-3B76-E5B4-870C9764EF40}"/>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BB4B80B9-8DBB-D1FD-BD04-CDFE55CB9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B8C6C-C0A8-7ED1-20E2-4E77B9345C5F}"/>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415422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85C1-BCFB-13F1-7ED7-92346852D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D81A8D-1E5D-A515-BD05-1B1FA05854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68E378-E597-6532-D3F7-5C8557A65699}"/>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13512204-2297-0C15-EFB0-18921E50A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64B4C-846A-5355-A793-71130722BF6E}"/>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92981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0F5C-5295-0F88-89D5-B7634EF2F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552FD-20D4-0A6A-6FE1-E61C0BA50A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9DBCFE-34E4-EF12-3B41-383D7CA6F8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7406A4-1E69-2297-D9C3-0FF04B541F3D}"/>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6" name="Footer Placeholder 5">
            <a:extLst>
              <a:ext uri="{FF2B5EF4-FFF2-40B4-BE49-F238E27FC236}">
                <a16:creationId xmlns:a16="http://schemas.microsoft.com/office/drawing/2014/main" id="{465227F1-EE45-D1C5-304C-34829107B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17BF48-951B-E41D-6295-6F426DAB9374}"/>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98463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15F6-A144-E0DC-C003-8F20FDD105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7EA377-B9ED-31FF-D585-69CFFD956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AD0EF-C25C-BBCC-4554-DE5C78ACE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409A55-7601-CD74-40B8-0C0A7AF0F7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41418-B2D6-5AF8-BFF5-37910B10F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F9645E-5AA2-6D90-A8EA-F2051E1839DF}"/>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8" name="Footer Placeholder 7">
            <a:extLst>
              <a:ext uri="{FF2B5EF4-FFF2-40B4-BE49-F238E27FC236}">
                <a16:creationId xmlns:a16="http://schemas.microsoft.com/office/drawing/2014/main" id="{2D83C339-2891-1C3B-44F3-9BD65B8587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EB657A-3A53-FBC8-AB92-14A94B886886}"/>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78285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EA48-F7A5-AAD5-70CC-060A5B811A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77759E-4AC1-6640-17C3-C72F15648A24}"/>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4" name="Footer Placeholder 3">
            <a:extLst>
              <a:ext uri="{FF2B5EF4-FFF2-40B4-BE49-F238E27FC236}">
                <a16:creationId xmlns:a16="http://schemas.microsoft.com/office/drawing/2014/main" id="{3F3CC8CA-2CEB-B851-8105-7745A96B30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1FFCA4-6AC7-0CE2-49D7-BEEA07923A36}"/>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114488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4C795-2BDD-D846-5C3A-042119B3D52D}"/>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3" name="Footer Placeholder 2">
            <a:extLst>
              <a:ext uri="{FF2B5EF4-FFF2-40B4-BE49-F238E27FC236}">
                <a16:creationId xmlns:a16="http://schemas.microsoft.com/office/drawing/2014/main" id="{86CB8456-6F9E-BFEB-BAAA-1CB7D33E89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25977-A90D-AA0B-523E-007E8507FD14}"/>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92166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0C70-4524-1A70-5C36-2A58B7BA4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A2397F-E040-ECA5-0848-79D79C8DD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991C79-1182-A7C9-16E7-2DC41DBFD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5F7EF-E251-7AEA-EF70-323DC4DEC6A1}"/>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6" name="Footer Placeholder 5">
            <a:extLst>
              <a:ext uri="{FF2B5EF4-FFF2-40B4-BE49-F238E27FC236}">
                <a16:creationId xmlns:a16="http://schemas.microsoft.com/office/drawing/2014/main" id="{623AB4CF-6D0B-611F-9546-F0A11CE415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8E9CAA-F239-9868-0CF9-28B2A803DBAA}"/>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222541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B330-839B-709B-F40F-4E8F4D85D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3972E0-6588-2E7F-2F1A-20619285A6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3223C0-8654-210C-1B84-060D44F56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FE1D6-44F2-C8B2-ED63-1D2901D904A6}"/>
              </a:ext>
            </a:extLst>
          </p:cNvPr>
          <p:cNvSpPr>
            <a:spLocks noGrp="1"/>
          </p:cNvSpPr>
          <p:nvPr>
            <p:ph type="dt" sz="half" idx="10"/>
          </p:nvPr>
        </p:nvSpPr>
        <p:spPr/>
        <p:txBody>
          <a:bodyPr/>
          <a:lstStyle/>
          <a:p>
            <a:fld id="{F9C76383-BA0D-422F-9D41-FC0A538BF1AB}" type="datetimeFigureOut">
              <a:rPr lang="en-IN" smtClean="0"/>
              <a:t>04-Apr-2024</a:t>
            </a:fld>
            <a:endParaRPr lang="en-IN"/>
          </a:p>
        </p:txBody>
      </p:sp>
      <p:sp>
        <p:nvSpPr>
          <p:cNvPr id="6" name="Footer Placeholder 5">
            <a:extLst>
              <a:ext uri="{FF2B5EF4-FFF2-40B4-BE49-F238E27FC236}">
                <a16:creationId xmlns:a16="http://schemas.microsoft.com/office/drawing/2014/main" id="{4130D22A-DC1F-B401-8132-21D3062BA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7059BF-01E0-4045-D25C-450AE0B82E46}"/>
              </a:ext>
            </a:extLst>
          </p:cNvPr>
          <p:cNvSpPr>
            <a:spLocks noGrp="1"/>
          </p:cNvSpPr>
          <p:nvPr>
            <p:ph type="sldNum" sz="quarter" idx="12"/>
          </p:nvPr>
        </p:nvSpPr>
        <p:spPr/>
        <p:txBody>
          <a:bodyPr/>
          <a:lstStyle/>
          <a:p>
            <a:fld id="{7281ABEF-A991-4B48-A9CE-797B2D6F117C}" type="slidenum">
              <a:rPr lang="en-IN" smtClean="0"/>
              <a:t>‹#›</a:t>
            </a:fld>
            <a:endParaRPr lang="en-IN"/>
          </a:p>
        </p:txBody>
      </p:sp>
    </p:spTree>
    <p:extLst>
      <p:ext uri="{BB962C8B-B14F-4D97-AF65-F5344CB8AC3E}">
        <p14:creationId xmlns:p14="http://schemas.microsoft.com/office/powerpoint/2010/main" val="347858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EDC41-7BE3-3A35-03A5-B36457200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8421BA-76D9-6222-8C9C-D0D046880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9BFB6-F1F4-6BB2-C71C-7C9384712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76383-BA0D-422F-9D41-FC0A538BF1AB}" type="datetimeFigureOut">
              <a:rPr lang="en-IN" smtClean="0"/>
              <a:t>04-Apr-2024</a:t>
            </a:fld>
            <a:endParaRPr lang="en-IN"/>
          </a:p>
        </p:txBody>
      </p:sp>
      <p:sp>
        <p:nvSpPr>
          <p:cNvPr id="5" name="Footer Placeholder 4">
            <a:extLst>
              <a:ext uri="{FF2B5EF4-FFF2-40B4-BE49-F238E27FC236}">
                <a16:creationId xmlns:a16="http://schemas.microsoft.com/office/drawing/2014/main" id="{B084A225-AD5A-264B-52E1-DB81D3B3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3929AF-DF1C-7FFF-F147-65950E50BE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1ABEF-A991-4B48-A9CE-797B2D6F117C}" type="slidenum">
              <a:rPr lang="en-IN" smtClean="0"/>
              <a:t>‹#›</a:t>
            </a:fld>
            <a:endParaRPr lang="en-IN"/>
          </a:p>
        </p:txBody>
      </p:sp>
    </p:spTree>
    <p:extLst>
      <p:ext uri="{BB962C8B-B14F-4D97-AF65-F5344CB8AC3E}">
        <p14:creationId xmlns:p14="http://schemas.microsoft.com/office/powerpoint/2010/main" val="3583382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2358F6A-7805-607C-9BA5-374BCEBC9E77}"/>
              </a:ext>
            </a:extLst>
          </p:cNvPr>
          <p:cNvSpPr>
            <a:spLocks noGrp="1"/>
          </p:cNvSpPr>
          <p:nvPr>
            <p:ph type="subTitle" idx="4294967295"/>
          </p:nvPr>
        </p:nvSpPr>
        <p:spPr>
          <a:xfrm>
            <a:off x="8327136" y="4089718"/>
            <a:ext cx="3048000" cy="165576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Swathi K</a:t>
            </a:r>
            <a:endParaRPr lang="en-IN" sz="3200" dirty="0"/>
          </a:p>
        </p:txBody>
      </p:sp>
    </p:spTree>
    <p:extLst>
      <p:ext uri="{BB962C8B-B14F-4D97-AF65-F5344CB8AC3E}">
        <p14:creationId xmlns:p14="http://schemas.microsoft.com/office/powerpoint/2010/main" val="22552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44DFA8-F611-0797-7D44-C6954E044187}"/>
              </a:ext>
            </a:extLst>
          </p:cNvPr>
          <p:cNvSpPr txBox="1"/>
          <p:nvPr/>
        </p:nvSpPr>
        <p:spPr>
          <a:xfrm>
            <a:off x="1962912" y="1601462"/>
            <a:ext cx="6096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Problem Title</a:t>
            </a:r>
            <a:endParaRPr lang="en-IN" sz="2800" dirty="0"/>
          </a:p>
        </p:txBody>
      </p:sp>
      <p:sp>
        <p:nvSpPr>
          <p:cNvPr id="7" name="TextBox 6">
            <a:extLst>
              <a:ext uri="{FF2B5EF4-FFF2-40B4-BE49-F238E27FC236}">
                <a16:creationId xmlns:a16="http://schemas.microsoft.com/office/drawing/2014/main" id="{594338B5-DC43-F0CE-728B-78AACCC10281}"/>
              </a:ext>
            </a:extLst>
          </p:cNvPr>
          <p:cNvSpPr txBox="1"/>
          <p:nvPr/>
        </p:nvSpPr>
        <p:spPr>
          <a:xfrm>
            <a:off x="3133344" y="2279904"/>
            <a:ext cx="6973824" cy="461665"/>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Loan Eligibility prediction in Machine Learning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19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F90C7-29F1-DB58-2E97-59C55966D5B1}"/>
              </a:ext>
            </a:extLst>
          </p:cNvPr>
          <p:cNvSpPr>
            <a:spLocks noGrp="1"/>
          </p:cNvSpPr>
          <p:nvPr>
            <p:ph idx="4294967295"/>
          </p:nvPr>
        </p:nvSpPr>
        <p:spPr>
          <a:xfrm>
            <a:off x="853440" y="1060704"/>
            <a:ext cx="10210800" cy="5091875"/>
          </a:xfrm>
        </p:spPr>
        <p:txBody>
          <a:bodyPr>
            <a:normAutofit/>
          </a:bodyPr>
          <a:lstStyle/>
          <a:p>
            <a:pPr marL="0" indent="0">
              <a:buNone/>
            </a:pPr>
            <a:r>
              <a:rPr lang="en-US" sz="2400" b="1" i="0" dirty="0">
                <a:solidFill>
                  <a:srgbClr val="0D0D0D"/>
                </a:solidFill>
                <a:effectLst/>
                <a:latin typeface="Times New Roman" panose="02020603050405020304" pitchFamily="18" charset="0"/>
                <a:cs typeface="Times New Roman" panose="02020603050405020304" pitchFamily="18" charset="0"/>
              </a:rPr>
              <a:t>Problem Statement</a:t>
            </a:r>
            <a:endParaRPr lang="en-US" sz="2400" dirty="0">
              <a:solidFill>
                <a:srgbClr val="0D0D0D"/>
              </a:solidFill>
              <a:latin typeface="Times New Roman" panose="02020603050405020304" pitchFamily="18" charset="0"/>
              <a:cs typeface="Times New Roman" panose="02020603050405020304" pitchFamily="18" charset="0"/>
            </a:endParaRPr>
          </a:p>
          <a:p>
            <a:pPr marL="0" inden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0D0D0D"/>
                </a:solidFill>
                <a:effectLst/>
                <a:latin typeface="Times New Roman" panose="02020603050405020304" pitchFamily="18" charset="0"/>
                <a:cs typeface="Times New Roman" panose="02020603050405020304" pitchFamily="18" charset="0"/>
              </a:rPr>
              <a:t>Financial institutions often receive numerous loan applications from individuals seeking financial assistance. However, assessing the creditworthiness of each applicant manually can be time-consuming and prone to human biases. Therefore, the objective is to develop a machine learning model that can accurately predict whether a loan applicant is eligible for a loan or not based on their demographic, financial, and credit-related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69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7DF80-04D0-A43A-75E4-B41ACB889B3C}"/>
              </a:ext>
            </a:extLst>
          </p:cNvPr>
          <p:cNvSpPr>
            <a:spLocks noGrp="1"/>
          </p:cNvSpPr>
          <p:nvPr>
            <p:ph idx="4294967295"/>
          </p:nvPr>
        </p:nvSpPr>
        <p:spPr>
          <a:xfrm>
            <a:off x="838200" y="1728089"/>
            <a:ext cx="10515600" cy="4351338"/>
          </a:xfrm>
        </p:spPr>
        <p:txBody>
          <a:bodyPr>
            <a:normAutofit/>
          </a:bodyPr>
          <a:lstStyle/>
          <a:p>
            <a:pPr marL="0" indent="0">
              <a:buNone/>
            </a:pPr>
            <a:r>
              <a:rPr lang="en-US" sz="2400" b="1" i="0" dirty="0">
                <a:solidFill>
                  <a:srgbClr val="0D0D0D"/>
                </a:solidFill>
                <a:effectLst/>
                <a:latin typeface="Times New Roman" panose="02020603050405020304" pitchFamily="18" charset="0"/>
                <a:cs typeface="Times New Roman" panose="02020603050405020304" pitchFamily="18" charset="0"/>
              </a:rPr>
              <a:t>Loan Eligibility Prediction Project Overview</a:t>
            </a:r>
          </a:p>
          <a:p>
            <a:pPr marL="0" indent="0">
              <a:buNone/>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This project aims to develop a machine learning model that predicts whether an individual is eligible for a loan or not based on various factors such as income, credit history, employment status, and loan amount. By leveraging historical data and advanced algorithms, the model will automate the decision-making process for financial institutions, improving efficiency and reducing the risk of default.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9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FC482-9C63-739F-B362-464D9AAE10E0}"/>
              </a:ext>
            </a:extLst>
          </p:cNvPr>
          <p:cNvSpPr>
            <a:spLocks noGrp="1"/>
          </p:cNvSpPr>
          <p:nvPr>
            <p:ph idx="4294967295"/>
          </p:nvPr>
        </p:nvSpPr>
        <p:spPr>
          <a:xfrm>
            <a:off x="627856" y="840613"/>
            <a:ext cx="10936287" cy="5584825"/>
          </a:xfrm>
        </p:spPr>
        <p:txBody>
          <a:bodyPr>
            <a:normAutofit fontScale="32500" lnSpcReduction="20000"/>
          </a:bodyPr>
          <a:lstStyle/>
          <a:p>
            <a:pPr marL="0" indent="0" algn="just">
              <a:buNone/>
            </a:pPr>
            <a:r>
              <a:rPr lang="en-US" sz="6200" b="1" i="0" dirty="0">
                <a:solidFill>
                  <a:schemeClr val="tx1"/>
                </a:solidFill>
                <a:effectLst/>
                <a:latin typeface="Times New Roman" panose="02020603050405020304" pitchFamily="18" charset="0"/>
                <a:cs typeface="Times New Roman" panose="02020603050405020304" pitchFamily="18" charset="0"/>
              </a:rPr>
              <a:t>Understanding the Problem</a:t>
            </a:r>
            <a:endParaRPr lang="en-US" sz="62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6200" b="0" i="0" dirty="0">
                <a:solidFill>
                  <a:schemeClr val="tx1"/>
                </a:solidFill>
                <a:effectLst/>
                <a:latin typeface="Times New Roman" panose="02020603050405020304" pitchFamily="18" charset="0"/>
                <a:cs typeface="Times New Roman" panose="02020603050405020304" pitchFamily="18" charset="0"/>
              </a:rPr>
              <a:t>Define the problem statement: Predict whether a loan applicant is eligible for a loan or not based on certain criteria.</a:t>
            </a:r>
          </a:p>
          <a:p>
            <a:pPr algn="just">
              <a:buFont typeface="Arial" panose="020B0604020202020204" pitchFamily="34" charset="0"/>
              <a:buChar char="•"/>
            </a:pPr>
            <a:r>
              <a:rPr lang="en-US" sz="6200" b="0" i="0" dirty="0">
                <a:solidFill>
                  <a:schemeClr val="tx1"/>
                </a:solidFill>
                <a:effectLst/>
                <a:latin typeface="Times New Roman" panose="02020603050405020304" pitchFamily="18" charset="0"/>
                <a:cs typeface="Times New Roman" panose="02020603050405020304" pitchFamily="18" charset="0"/>
              </a:rPr>
              <a:t>Understand the importance of loan eligibility prediction for financial institutions.</a:t>
            </a:r>
          </a:p>
          <a:p>
            <a:pPr marL="0" indent="0" algn="just">
              <a:buNone/>
            </a:pPr>
            <a:r>
              <a:rPr lang="en-US" sz="6200" b="1" i="0" dirty="0">
                <a:solidFill>
                  <a:schemeClr val="tx1"/>
                </a:solidFill>
                <a:effectLst/>
                <a:latin typeface="Times New Roman" panose="02020603050405020304" pitchFamily="18" charset="0"/>
                <a:cs typeface="Times New Roman" panose="02020603050405020304" pitchFamily="18" charset="0"/>
              </a:rPr>
              <a:t>Data Collection and Preprocessing</a:t>
            </a:r>
            <a:endParaRPr lang="en-US" sz="62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6200" b="0" i="0" dirty="0">
                <a:solidFill>
                  <a:schemeClr val="tx1"/>
                </a:solidFill>
                <a:effectLst/>
                <a:latin typeface="Times New Roman" panose="02020603050405020304" pitchFamily="18" charset="0"/>
                <a:cs typeface="Times New Roman" panose="02020603050405020304" pitchFamily="18" charset="0"/>
              </a:rPr>
              <a:t>Identify relevant datasets containing historical loan data.</a:t>
            </a:r>
          </a:p>
          <a:p>
            <a:pPr algn="just">
              <a:buFont typeface="Arial" panose="020B0604020202020204" pitchFamily="34" charset="0"/>
              <a:buChar char="•"/>
            </a:pPr>
            <a:r>
              <a:rPr lang="en-US" sz="6200" b="0" i="0" dirty="0">
                <a:solidFill>
                  <a:schemeClr val="tx1"/>
                </a:solidFill>
                <a:effectLst/>
                <a:latin typeface="Times New Roman" panose="02020603050405020304" pitchFamily="18" charset="0"/>
                <a:cs typeface="Times New Roman" panose="02020603050405020304" pitchFamily="18" charset="0"/>
              </a:rPr>
              <a:t>Explore the data to understand its distribution and relationships between variables.</a:t>
            </a:r>
          </a:p>
          <a:p>
            <a:pPr algn="just">
              <a:buFont typeface="Arial" panose="020B0604020202020204" pitchFamily="34" charset="0"/>
              <a:buChar char="•"/>
            </a:pPr>
            <a:r>
              <a:rPr lang="en-US" sz="6200" b="0" i="0" dirty="0">
                <a:solidFill>
                  <a:schemeClr val="tx1"/>
                </a:solidFill>
                <a:effectLst/>
                <a:latin typeface="Times New Roman" panose="02020603050405020304" pitchFamily="18" charset="0"/>
                <a:cs typeface="Times New Roman" panose="02020603050405020304" pitchFamily="18" charset="0"/>
              </a:rPr>
              <a:t>Split the data into training and testing sets.</a:t>
            </a:r>
          </a:p>
          <a:p>
            <a:pPr marL="0" indent="0" algn="just">
              <a:buNone/>
            </a:pPr>
            <a:r>
              <a:rPr lang="en-IN" sz="6200" b="1" i="0" dirty="0">
                <a:solidFill>
                  <a:schemeClr val="tx1"/>
                </a:solidFill>
                <a:effectLst/>
                <a:latin typeface="Times New Roman" panose="02020603050405020304" pitchFamily="18" charset="0"/>
                <a:cs typeface="Times New Roman" panose="02020603050405020304" pitchFamily="18" charset="0"/>
              </a:rPr>
              <a:t>Model Selection</a:t>
            </a:r>
            <a:endParaRPr lang="en-IN" sz="6200" b="0" i="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6200" b="0" i="0" dirty="0">
                <a:solidFill>
                  <a:schemeClr val="tx1"/>
                </a:solidFill>
                <a:effectLst/>
                <a:latin typeface="Times New Roman" panose="02020603050405020304" pitchFamily="18" charset="0"/>
                <a:cs typeface="Times New Roman" panose="02020603050405020304" pitchFamily="18" charset="0"/>
              </a:rPr>
              <a:t>Choose appropriate machine learning algorithms for classification (e.g., logistic regression, decision</a:t>
            </a:r>
          </a:p>
          <a:p>
            <a:pPr marL="0" indent="0" algn="just">
              <a:buNone/>
            </a:pPr>
            <a:r>
              <a:rPr lang="en-IN" sz="6200" dirty="0">
                <a:latin typeface="Times New Roman" panose="02020603050405020304" pitchFamily="18" charset="0"/>
                <a:cs typeface="Times New Roman" panose="02020603050405020304" pitchFamily="18" charset="0"/>
              </a:rPr>
              <a:t>   </a:t>
            </a:r>
            <a:r>
              <a:rPr lang="en-IN" sz="6200" b="0" i="0" dirty="0">
                <a:solidFill>
                  <a:schemeClr val="tx1"/>
                </a:solidFill>
                <a:effectLst/>
                <a:latin typeface="Times New Roman" panose="02020603050405020304" pitchFamily="18" charset="0"/>
                <a:cs typeface="Times New Roman" panose="02020603050405020304" pitchFamily="18" charset="0"/>
              </a:rPr>
              <a:t> trees, random</a:t>
            </a:r>
            <a:r>
              <a:rPr lang="en-IN" sz="6200" dirty="0">
                <a:latin typeface="Times New Roman" panose="02020603050405020304" pitchFamily="18" charset="0"/>
                <a:cs typeface="Times New Roman" panose="02020603050405020304" pitchFamily="18" charset="0"/>
              </a:rPr>
              <a:t> </a:t>
            </a:r>
            <a:r>
              <a:rPr lang="en-IN" sz="6200" b="0" i="0" dirty="0">
                <a:solidFill>
                  <a:schemeClr val="tx1"/>
                </a:solidFill>
                <a:effectLst/>
                <a:latin typeface="Times New Roman" panose="02020603050405020304" pitchFamily="18" charset="0"/>
                <a:cs typeface="Times New Roman" panose="02020603050405020304" pitchFamily="18" charset="0"/>
              </a:rPr>
              <a:t>forests, support vector machines, gradient boosting).</a:t>
            </a:r>
          </a:p>
          <a:p>
            <a:pPr algn="just">
              <a:buFont typeface="Arial" panose="020B0604020202020204" pitchFamily="34" charset="0"/>
              <a:buChar char="•"/>
            </a:pPr>
            <a:r>
              <a:rPr lang="en-IN" sz="6200" b="0" i="0" dirty="0">
                <a:solidFill>
                  <a:schemeClr val="tx1"/>
                </a:solidFill>
                <a:effectLst/>
                <a:latin typeface="Times New Roman" panose="02020603050405020304" pitchFamily="18" charset="0"/>
                <a:cs typeface="Times New Roman" panose="02020603050405020304" pitchFamily="18" charset="0"/>
              </a:rPr>
              <a:t>Consider ensemble methods for improved performance</a:t>
            </a:r>
            <a:r>
              <a:rPr lang="en-IN" sz="6200" b="0" i="0" dirty="0">
                <a:solidFill>
                  <a:srgbClr val="0D0D0D"/>
                </a:solidFill>
                <a:effectLst/>
                <a:latin typeface="Times New Roman" panose="02020603050405020304" pitchFamily="18" charset="0"/>
                <a:cs typeface="Times New Roman" panose="02020603050405020304" pitchFamily="18" charset="0"/>
              </a:rPr>
              <a:t>.</a:t>
            </a:r>
          </a:p>
          <a:p>
            <a:pPr marL="0" indent="0" algn="just">
              <a:buNone/>
            </a:pPr>
            <a:r>
              <a:rPr lang="en-US" sz="6200" b="1" i="0" dirty="0">
                <a:solidFill>
                  <a:srgbClr val="0D0D0D"/>
                </a:solidFill>
                <a:effectLst/>
                <a:latin typeface="Times New Roman" panose="02020603050405020304" pitchFamily="18" charset="0"/>
                <a:cs typeface="Times New Roman" panose="02020603050405020304" pitchFamily="18" charset="0"/>
              </a:rPr>
              <a:t>Model Training and Validation</a:t>
            </a:r>
            <a:endParaRPr lang="en-US" sz="62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6200" b="0" i="0" dirty="0">
                <a:solidFill>
                  <a:srgbClr val="0D0D0D"/>
                </a:solidFill>
                <a:effectLst/>
                <a:latin typeface="Times New Roman" panose="02020603050405020304" pitchFamily="18" charset="0"/>
                <a:cs typeface="Times New Roman" panose="02020603050405020304" pitchFamily="18" charset="0"/>
              </a:rPr>
              <a:t>Train the selected models on the training dataset.</a:t>
            </a:r>
          </a:p>
          <a:p>
            <a:pPr algn="just">
              <a:buFont typeface="Arial" panose="020B0604020202020204" pitchFamily="34" charset="0"/>
              <a:buChar char="•"/>
            </a:pPr>
            <a:r>
              <a:rPr lang="en-US" sz="6200" b="0" i="0" dirty="0">
                <a:solidFill>
                  <a:srgbClr val="0D0D0D"/>
                </a:solidFill>
                <a:effectLst/>
                <a:latin typeface="Times New Roman" panose="02020603050405020304" pitchFamily="18" charset="0"/>
                <a:cs typeface="Times New Roman" panose="02020603050405020304" pitchFamily="18" charset="0"/>
              </a:rPr>
              <a:t>Validate the models using cross-validation techniques to assess their generalization performance.</a:t>
            </a:r>
          </a:p>
          <a:p>
            <a:pPr algn="just">
              <a:buFont typeface="Arial" panose="020B0604020202020204" pitchFamily="34" charset="0"/>
              <a:buChar char="•"/>
            </a:pPr>
            <a:endParaRPr lang="en-IN" b="0"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035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CCC4-C080-0052-E319-EE433A28AEFF}"/>
              </a:ext>
            </a:extLst>
          </p:cNvPr>
          <p:cNvSpPr>
            <a:spLocks noGrp="1"/>
          </p:cNvSpPr>
          <p:nvPr>
            <p:ph type="title"/>
          </p:nvPr>
        </p:nvSpPr>
        <p:spPr>
          <a:xfrm>
            <a:off x="4437888" y="-914399"/>
            <a:ext cx="6915912" cy="41452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A518F48-1CFE-E67C-2073-AAB0B74E2828}"/>
              </a:ext>
            </a:extLst>
          </p:cNvPr>
          <p:cNvSpPr>
            <a:spLocks noGrp="1"/>
          </p:cNvSpPr>
          <p:nvPr>
            <p:ph idx="1"/>
          </p:nvPr>
        </p:nvSpPr>
        <p:spPr>
          <a:xfrm>
            <a:off x="694944" y="841248"/>
            <a:ext cx="10658856" cy="5335715"/>
          </a:xfrm>
        </p:spPr>
        <p:txBody>
          <a:bodyPr/>
          <a:lstStyle/>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Model Evaluation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2000" b="0" i="0" dirty="0">
                <a:solidFill>
                  <a:srgbClr val="0D0D0D"/>
                </a:solidFill>
                <a:effectLst/>
                <a:latin typeface="Times New Roman" panose="02020603050405020304" pitchFamily="18" charset="0"/>
                <a:cs typeface="Times New Roman" panose="02020603050405020304" pitchFamily="18" charset="0"/>
              </a:rPr>
              <a:t>Evaluate the trained models on the testing dataset to assess their performance on unseen data and Compare the performance of different models and select the best-performing one based on evaluation metrics.</a:t>
            </a:r>
          </a:p>
          <a:p>
            <a:pPr marL="0" indent="0" algn="l">
              <a:buNone/>
            </a:pPr>
            <a:r>
              <a:rPr lang="en-US" sz="2000" b="1" i="0" dirty="0">
                <a:solidFill>
                  <a:srgbClr val="0D0D0D"/>
                </a:solidFill>
                <a:effectLst/>
                <a:latin typeface="Times New Roman" panose="02020603050405020304" pitchFamily="18" charset="0"/>
                <a:cs typeface="Times New Roman" panose="02020603050405020304" pitchFamily="18" charset="0"/>
              </a:rPr>
              <a:t>Deployment and Monitoring</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sz="2000" b="0" i="0" dirty="0">
                <a:solidFill>
                  <a:srgbClr val="0D0D0D"/>
                </a:solidFill>
                <a:effectLst/>
                <a:latin typeface="Times New Roman" panose="02020603050405020304" pitchFamily="18" charset="0"/>
                <a:cs typeface="Times New Roman" panose="02020603050405020304" pitchFamily="18" charset="0"/>
              </a:rPr>
              <a:t>Deploy the chosen model </a:t>
            </a:r>
            <a:r>
              <a:rPr lang="en-US" sz="2000" dirty="0">
                <a:solidFill>
                  <a:srgbClr val="0D0D0D"/>
                </a:solidFill>
                <a:latin typeface="Times New Roman" panose="02020603050405020304" pitchFamily="18" charset="0"/>
                <a:cs typeface="Times New Roman" panose="02020603050405020304" pitchFamily="18" charset="0"/>
              </a:rPr>
              <a:t>for loan eligibility prediction and r</a:t>
            </a:r>
            <a:r>
              <a:rPr lang="en-US" sz="2000" b="0" i="0" dirty="0">
                <a:solidFill>
                  <a:srgbClr val="0D0D0D"/>
                </a:solidFill>
                <a:effectLst/>
                <a:latin typeface="Times New Roman" panose="02020603050405020304" pitchFamily="18" charset="0"/>
                <a:cs typeface="Times New Roman" panose="02020603050405020304" pitchFamily="18" charset="0"/>
              </a:rPr>
              <a:t>egularly retrain and update the model with new data to maintain its accuracy and relevance.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289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2F7-3952-2A79-D40F-25AD676615B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End Users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6F2F4F-A9D7-A538-5B71-D8AC08D11366}"/>
              </a:ext>
            </a:extLst>
          </p:cNvPr>
          <p:cNvSpPr>
            <a:spLocks noGrp="1"/>
          </p:cNvSpPr>
          <p:nvPr>
            <p:ph idx="1"/>
          </p:nvPr>
        </p:nvSpPr>
        <p:spPr>
          <a:xfrm>
            <a:off x="838200" y="1548384"/>
            <a:ext cx="10515600" cy="4628579"/>
          </a:xfrm>
        </p:spPr>
        <p:txBody>
          <a:bodyPr/>
          <a:lstStyle/>
          <a:p>
            <a:pPr marL="0" indent="0" algn="just">
              <a:buNone/>
            </a:pPr>
            <a:r>
              <a:rPr lang="en-US" sz="2000" b="1" i="0" dirty="0">
                <a:solidFill>
                  <a:srgbClr val="0D0D0D"/>
                </a:solidFill>
                <a:effectLst/>
                <a:latin typeface="Times New Roman" panose="02020603050405020304" pitchFamily="18" charset="0"/>
                <a:cs typeface="Times New Roman" panose="02020603050405020304" pitchFamily="18" charset="0"/>
              </a:rPr>
              <a:t>Financial Institutions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Banks, credit unions, and other lending institutions are primary end users. They utilize the loan eligibility prediction model to assess the creditworthiness of loan applicants efficiently and make informed decisions on whether to approve or deny loan applications.</a:t>
            </a:r>
          </a:p>
          <a:p>
            <a:pPr marL="0" indent="0" algn="just">
              <a:buNone/>
            </a:pPr>
            <a:r>
              <a:rPr lang="en-US" sz="2000" b="1" i="0" dirty="0">
                <a:solidFill>
                  <a:srgbClr val="0D0D0D"/>
                </a:solidFill>
                <a:effectLst/>
                <a:latin typeface="Times New Roman" panose="02020603050405020304" pitchFamily="18" charset="0"/>
                <a:cs typeface="Times New Roman" panose="02020603050405020304" pitchFamily="18" charset="0"/>
              </a:rPr>
              <a:t>Loan Applicants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Potential borrowers seeking loans are indirect end users. While they don't directly interact with the loan eligibility prediction model, its accuracy impacts their loan application experience. Clear communication of eligibility criteria and transparent decision-making processes can enhance customer satisfaction and trust.</a:t>
            </a:r>
          </a:p>
          <a:p>
            <a:pPr marL="0" indent="0" algn="just">
              <a:buNone/>
            </a:pPr>
            <a:r>
              <a:rPr lang="en-US" sz="2000" b="1" i="0" dirty="0">
                <a:solidFill>
                  <a:srgbClr val="0D0D0D"/>
                </a:solidFill>
                <a:effectLst/>
                <a:latin typeface="Times New Roman" panose="02020603050405020304" pitchFamily="18" charset="0"/>
                <a:cs typeface="Times New Roman" panose="02020603050405020304" pitchFamily="18" charset="0"/>
              </a:rPr>
              <a:t>Risk Management Teams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D0D0D"/>
                </a:solidFill>
                <a:effectLst/>
                <a:latin typeface="Times New Roman" panose="02020603050405020304" pitchFamily="18" charset="0"/>
                <a:cs typeface="Times New Roman" panose="02020603050405020304" pitchFamily="18" charset="0"/>
              </a:rPr>
              <a:t> Risk management teams within financial institutions leverage the loan eligibility prediction model to assess and mitigate the risk of loan defaults. By accurately predicting loan eligibility, they can better allocate resources, manage portfolios, and optimize risk exposure.</a:t>
            </a:r>
          </a:p>
          <a:p>
            <a:pPr marL="0" indent="0">
              <a:buNone/>
            </a:pPr>
            <a:endParaRPr lang="en-IN" dirty="0"/>
          </a:p>
        </p:txBody>
      </p:sp>
    </p:spTree>
    <p:extLst>
      <p:ext uri="{BB962C8B-B14F-4D97-AF65-F5344CB8AC3E}">
        <p14:creationId xmlns:p14="http://schemas.microsoft.com/office/powerpoint/2010/main" val="180851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48610-69B2-F393-5A5D-2DA610903052}"/>
              </a:ext>
            </a:extLst>
          </p:cNvPr>
          <p:cNvSpPr>
            <a:spLocks noGrp="1"/>
          </p:cNvSpPr>
          <p:nvPr>
            <p:ph idx="4294967295"/>
          </p:nvPr>
        </p:nvSpPr>
        <p:spPr>
          <a:xfrm>
            <a:off x="687387" y="498475"/>
            <a:ext cx="10817225" cy="5861050"/>
          </a:xfrm>
        </p:spPr>
        <p:txBody>
          <a:bodyPr>
            <a:normAutofit/>
          </a:bodyPr>
          <a:lstStyle/>
          <a:p>
            <a:pPr marL="0" indent="0" algn="l">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Solution</a:t>
            </a:r>
          </a:p>
          <a:p>
            <a:pPr marL="0" indent="0" algn="just">
              <a:buNone/>
            </a:pPr>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ur solution for loan eligibility prediction in machine learning offers enhanced efficiency, accuracy, risk management, customer experience, cost savings, compliance, scalability, and insights, providing significant value to both financial institutions and loan applicants.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https://github.com/swathikarthi/loan/blob/main/Untitled25.ipynb</a:t>
            </a:r>
          </a:p>
          <a:p>
            <a:pPr marL="0" indent="0" algn="l">
              <a:buNone/>
            </a:pPr>
            <a:endParaRPr lang="en-US" sz="2400" b="1" dirty="0">
              <a:latin typeface="Times New Roman" panose="02020603050405020304" pitchFamily="18" charset="0"/>
              <a:cs typeface="Times New Roman" panose="02020603050405020304" pitchFamily="18" charset="0"/>
            </a:endParaRPr>
          </a:p>
          <a:p>
            <a:pPr marL="0" indent="0" algn="l">
              <a:buNone/>
            </a:pPr>
            <a:endParaRPr lang="en-US" sz="2400" b="1" dirty="0">
              <a:latin typeface="Times New Roman" panose="02020603050405020304" pitchFamily="18" charset="0"/>
              <a:cs typeface="Times New Roman" panose="02020603050405020304" pitchFamily="18" charset="0"/>
            </a:endParaRPr>
          </a:p>
          <a:p>
            <a:pPr marL="0" indent="0" algn="l">
              <a:buNone/>
            </a:pPr>
            <a:endParaRPr lang="en-US" sz="2000" b="1" dirty="0">
              <a:latin typeface="Times New Roman" panose="02020603050405020304" pitchFamily="18" charset="0"/>
              <a:cs typeface="Times New Roman" panose="02020603050405020304" pitchFamily="18" charset="0"/>
            </a:endParaRPr>
          </a:p>
          <a:p>
            <a:pPr marL="0" indent="0" algn="l">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88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546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End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Karthikeyan</dc:creator>
  <cp:lastModifiedBy>Swathi Karthikeyan</cp:lastModifiedBy>
  <cp:revision>1</cp:revision>
  <dcterms:created xsi:type="dcterms:W3CDTF">2024-04-03T13:45:41Z</dcterms:created>
  <dcterms:modified xsi:type="dcterms:W3CDTF">2024-04-04T15:01:49Z</dcterms:modified>
</cp:coreProperties>
</file>