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156B"/>
    <a:srgbClr val="FFC72C"/>
    <a:srgbClr val="38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02"/>
    <p:restoredTop sz="96372"/>
  </p:normalViewPr>
  <p:slideViewPr>
    <p:cSldViewPr snapToGrid="0">
      <p:cViewPr>
        <p:scale>
          <a:sx n="10" d="100"/>
          <a:sy n="10" d="100"/>
        </p:scale>
        <p:origin x="23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C11CA-B042-C14D-9492-5C279667B6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298CB9-EC7F-924F-BEE7-9FE3F9E83B78}">
      <dgm:prSet/>
      <dgm:spPr>
        <a:noFill/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tx1"/>
              </a:solidFill>
            </a:rPr>
            <a:t>Task definition</a:t>
          </a:r>
          <a:endParaRPr lang="en-IN" dirty="0">
            <a:ln>
              <a:noFill/>
            </a:ln>
            <a:solidFill>
              <a:schemeClr val="tx1"/>
            </a:solidFill>
          </a:endParaRPr>
        </a:p>
      </dgm:t>
    </dgm:pt>
    <dgm:pt modelId="{60206291-0CD9-E745-9098-3E024FC1F91E}" type="parTrans" cxnId="{96D344CA-032C-5C4E-B4B3-DD356A534E6E}">
      <dgm:prSet/>
      <dgm:spPr/>
      <dgm:t>
        <a:bodyPr/>
        <a:lstStyle/>
        <a:p>
          <a:endParaRPr lang="en-GB"/>
        </a:p>
      </dgm:t>
    </dgm:pt>
    <dgm:pt modelId="{B10C755A-5791-BF4F-A910-863A9BCCD17E}" type="sibTrans" cxnId="{96D344CA-032C-5C4E-B4B3-DD356A534E6E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GB"/>
        </a:p>
      </dgm:t>
    </dgm:pt>
    <dgm:pt modelId="{EE565727-E312-DD41-B354-1A34FBEB2734}">
      <dgm:prSet/>
      <dgm:spPr>
        <a:noFill/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tx1"/>
              </a:solidFill>
            </a:rPr>
            <a:t>Scheduling the tasks based on LST</a:t>
          </a:r>
          <a:endParaRPr lang="en-IN" dirty="0">
            <a:ln>
              <a:noFill/>
            </a:ln>
            <a:solidFill>
              <a:schemeClr val="tx1"/>
            </a:solidFill>
          </a:endParaRPr>
        </a:p>
      </dgm:t>
    </dgm:pt>
    <dgm:pt modelId="{6F1C6AFE-C70C-EB41-AC29-806AA6D7D8DD}" type="parTrans" cxnId="{599E7196-1013-3C47-8B6A-51FA5A1B39EB}">
      <dgm:prSet/>
      <dgm:spPr/>
      <dgm:t>
        <a:bodyPr/>
        <a:lstStyle/>
        <a:p>
          <a:endParaRPr lang="en-GB"/>
        </a:p>
      </dgm:t>
    </dgm:pt>
    <dgm:pt modelId="{56A63D4A-A210-0D43-A57B-17EA4486B844}" type="sibTrans" cxnId="{599E7196-1013-3C47-8B6A-51FA5A1B39EB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GB"/>
        </a:p>
      </dgm:t>
    </dgm:pt>
    <dgm:pt modelId="{AB750450-4240-C546-AA3A-D5459CD1840E}">
      <dgm:prSet/>
      <dgm:spPr>
        <a:noFill/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tx1"/>
              </a:solidFill>
            </a:rPr>
            <a:t>Calculating and tuning the performance of the devices</a:t>
          </a:r>
          <a:endParaRPr lang="en-IN" dirty="0">
            <a:ln>
              <a:noFill/>
            </a:ln>
            <a:solidFill>
              <a:schemeClr val="tx1"/>
            </a:solidFill>
          </a:endParaRPr>
        </a:p>
      </dgm:t>
    </dgm:pt>
    <dgm:pt modelId="{C9E89818-C371-E54D-AEAE-3C9A0A8BE1C5}" type="parTrans" cxnId="{E12DD3A1-0808-854F-9F1C-9BC8C94DE479}">
      <dgm:prSet/>
      <dgm:spPr/>
      <dgm:t>
        <a:bodyPr/>
        <a:lstStyle/>
        <a:p>
          <a:endParaRPr lang="en-GB"/>
        </a:p>
      </dgm:t>
    </dgm:pt>
    <dgm:pt modelId="{4CAF5BB2-FC93-F647-A332-7D5A8F39F66E}" type="sibTrans" cxnId="{E12DD3A1-0808-854F-9F1C-9BC8C94DE479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GB"/>
        </a:p>
      </dgm:t>
    </dgm:pt>
    <dgm:pt modelId="{38D0D844-E8BF-764B-990B-891888A46C8F}">
      <dgm:prSet/>
      <dgm:spPr>
        <a:noFill/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tx1"/>
              </a:solidFill>
            </a:rPr>
            <a:t>Calculation of energy saved or time of execution of tasks</a:t>
          </a:r>
          <a:endParaRPr lang="en-IN" dirty="0">
            <a:ln>
              <a:noFill/>
            </a:ln>
            <a:solidFill>
              <a:schemeClr val="tx1"/>
            </a:solidFill>
          </a:endParaRPr>
        </a:p>
      </dgm:t>
    </dgm:pt>
    <dgm:pt modelId="{852931F3-148C-0B40-B937-6538F8298D61}" type="parTrans" cxnId="{67B14F9C-091C-8C48-82FB-D711E1EC457B}">
      <dgm:prSet/>
      <dgm:spPr/>
      <dgm:t>
        <a:bodyPr/>
        <a:lstStyle/>
        <a:p>
          <a:endParaRPr lang="en-GB"/>
        </a:p>
      </dgm:t>
    </dgm:pt>
    <dgm:pt modelId="{FBB151E1-4ED7-3846-93C9-E2530FB11FF9}" type="sibTrans" cxnId="{67B14F9C-091C-8C48-82FB-D711E1EC457B}">
      <dgm:prSet/>
      <dgm:spPr/>
      <dgm:t>
        <a:bodyPr/>
        <a:lstStyle/>
        <a:p>
          <a:endParaRPr lang="en-GB"/>
        </a:p>
      </dgm:t>
    </dgm:pt>
    <dgm:pt modelId="{6E635F57-5CC2-0D43-BB5B-69ACBEA03562}" type="pres">
      <dgm:prSet presAssocID="{26AC11CA-B042-C14D-9492-5C279667B616}" presName="Name0" presStyleCnt="0">
        <dgm:presLayoutVars>
          <dgm:dir/>
          <dgm:resizeHandles val="exact"/>
        </dgm:presLayoutVars>
      </dgm:prSet>
      <dgm:spPr/>
    </dgm:pt>
    <dgm:pt modelId="{C25339AF-AB31-654F-903D-245BB7FF5AE4}" type="pres">
      <dgm:prSet presAssocID="{E3298CB9-EC7F-924F-BEE7-9FE3F9E83B78}" presName="node" presStyleLbl="node1" presStyleIdx="0" presStyleCnt="4">
        <dgm:presLayoutVars>
          <dgm:bulletEnabled val="1"/>
        </dgm:presLayoutVars>
      </dgm:prSet>
      <dgm:spPr/>
    </dgm:pt>
    <dgm:pt modelId="{48B76097-DAD2-2342-AAA1-6B555B2C3A29}" type="pres">
      <dgm:prSet presAssocID="{B10C755A-5791-BF4F-A910-863A9BCCD17E}" presName="sibTrans" presStyleLbl="sibTrans2D1" presStyleIdx="0" presStyleCnt="3" custScaleX="167707" custScaleY="28738"/>
      <dgm:spPr>
        <a:prstGeom prst="rightArrow">
          <a:avLst/>
        </a:prstGeom>
      </dgm:spPr>
    </dgm:pt>
    <dgm:pt modelId="{D199B184-DC68-274C-8AFA-840651C1A01D}" type="pres">
      <dgm:prSet presAssocID="{B10C755A-5791-BF4F-A910-863A9BCCD17E}" presName="connectorText" presStyleLbl="sibTrans2D1" presStyleIdx="0" presStyleCnt="3"/>
      <dgm:spPr/>
    </dgm:pt>
    <dgm:pt modelId="{007578CC-9F03-304D-B1D2-95A65AC15D60}" type="pres">
      <dgm:prSet presAssocID="{EE565727-E312-DD41-B354-1A34FBEB2734}" presName="node" presStyleLbl="node1" presStyleIdx="1" presStyleCnt="4">
        <dgm:presLayoutVars>
          <dgm:bulletEnabled val="1"/>
        </dgm:presLayoutVars>
      </dgm:prSet>
      <dgm:spPr/>
    </dgm:pt>
    <dgm:pt modelId="{43BA1C56-3727-1443-8E0C-1DA66165CCAF}" type="pres">
      <dgm:prSet presAssocID="{56A63D4A-A210-0D43-A57B-17EA4486B844}" presName="sibTrans" presStyleLbl="sibTrans2D1" presStyleIdx="1" presStyleCnt="3" custScaleX="167707" custScaleY="28738"/>
      <dgm:spPr>
        <a:prstGeom prst="rightArrow">
          <a:avLst/>
        </a:prstGeom>
      </dgm:spPr>
    </dgm:pt>
    <dgm:pt modelId="{1615A444-421E-2047-80B4-E398B7672B07}" type="pres">
      <dgm:prSet presAssocID="{56A63D4A-A210-0D43-A57B-17EA4486B844}" presName="connectorText" presStyleLbl="sibTrans2D1" presStyleIdx="1" presStyleCnt="3"/>
      <dgm:spPr/>
    </dgm:pt>
    <dgm:pt modelId="{E1C042B8-F31E-8E4E-8366-C33EF2871B93}" type="pres">
      <dgm:prSet presAssocID="{AB750450-4240-C546-AA3A-D5459CD1840E}" presName="node" presStyleLbl="node1" presStyleIdx="2" presStyleCnt="4">
        <dgm:presLayoutVars>
          <dgm:bulletEnabled val="1"/>
        </dgm:presLayoutVars>
      </dgm:prSet>
      <dgm:spPr/>
    </dgm:pt>
    <dgm:pt modelId="{BF1F9EE5-55B7-2244-88D7-EBAE9A8043B5}" type="pres">
      <dgm:prSet presAssocID="{4CAF5BB2-FC93-F647-A332-7D5A8F39F66E}" presName="sibTrans" presStyleLbl="sibTrans2D1" presStyleIdx="2" presStyleCnt="3" custScaleX="167707" custScaleY="28738"/>
      <dgm:spPr>
        <a:prstGeom prst="rightArrow">
          <a:avLst/>
        </a:prstGeom>
      </dgm:spPr>
    </dgm:pt>
    <dgm:pt modelId="{071B7581-B36E-4547-8597-537245832BD0}" type="pres">
      <dgm:prSet presAssocID="{4CAF5BB2-FC93-F647-A332-7D5A8F39F66E}" presName="connectorText" presStyleLbl="sibTrans2D1" presStyleIdx="2" presStyleCnt="3"/>
      <dgm:spPr/>
    </dgm:pt>
    <dgm:pt modelId="{62BD7B3A-36DB-614E-9E7F-4861FB8E43D4}" type="pres">
      <dgm:prSet presAssocID="{38D0D844-E8BF-764B-990B-891888A46C8F}" presName="node" presStyleLbl="node1" presStyleIdx="3" presStyleCnt="4">
        <dgm:presLayoutVars>
          <dgm:bulletEnabled val="1"/>
        </dgm:presLayoutVars>
      </dgm:prSet>
      <dgm:spPr/>
    </dgm:pt>
  </dgm:ptLst>
  <dgm:cxnLst>
    <dgm:cxn modelId="{D1B9110C-2762-6149-A5BE-214C6815C4C5}" type="presOf" srcId="{4CAF5BB2-FC93-F647-A332-7D5A8F39F66E}" destId="{071B7581-B36E-4547-8597-537245832BD0}" srcOrd="1" destOrd="0" presId="urn:microsoft.com/office/officeart/2005/8/layout/process1"/>
    <dgm:cxn modelId="{8214781D-EF8E-7B40-BEE3-3884044F257F}" type="presOf" srcId="{E3298CB9-EC7F-924F-BEE7-9FE3F9E83B78}" destId="{C25339AF-AB31-654F-903D-245BB7FF5AE4}" srcOrd="0" destOrd="0" presId="urn:microsoft.com/office/officeart/2005/8/layout/process1"/>
    <dgm:cxn modelId="{73AB4A24-5536-814F-8774-1C75005FAD28}" type="presOf" srcId="{56A63D4A-A210-0D43-A57B-17EA4486B844}" destId="{43BA1C56-3727-1443-8E0C-1DA66165CCAF}" srcOrd="0" destOrd="0" presId="urn:microsoft.com/office/officeart/2005/8/layout/process1"/>
    <dgm:cxn modelId="{B45C9334-1E8E-9B40-A645-216F25F5E48E}" type="presOf" srcId="{38D0D844-E8BF-764B-990B-891888A46C8F}" destId="{62BD7B3A-36DB-614E-9E7F-4861FB8E43D4}" srcOrd="0" destOrd="0" presId="urn:microsoft.com/office/officeart/2005/8/layout/process1"/>
    <dgm:cxn modelId="{4BE74A38-F3D8-3344-99BE-AB421CF4D850}" type="presOf" srcId="{56A63D4A-A210-0D43-A57B-17EA4486B844}" destId="{1615A444-421E-2047-80B4-E398B7672B07}" srcOrd="1" destOrd="0" presId="urn:microsoft.com/office/officeart/2005/8/layout/process1"/>
    <dgm:cxn modelId="{148A518B-A778-674A-B2C5-0B78CE264129}" type="presOf" srcId="{B10C755A-5791-BF4F-A910-863A9BCCD17E}" destId="{D199B184-DC68-274C-8AFA-840651C1A01D}" srcOrd="1" destOrd="0" presId="urn:microsoft.com/office/officeart/2005/8/layout/process1"/>
    <dgm:cxn modelId="{633EF38B-BBCE-AA49-926E-EAE8C2216B91}" type="presOf" srcId="{EE565727-E312-DD41-B354-1A34FBEB2734}" destId="{007578CC-9F03-304D-B1D2-95A65AC15D60}" srcOrd="0" destOrd="0" presId="urn:microsoft.com/office/officeart/2005/8/layout/process1"/>
    <dgm:cxn modelId="{599E7196-1013-3C47-8B6A-51FA5A1B39EB}" srcId="{26AC11CA-B042-C14D-9492-5C279667B616}" destId="{EE565727-E312-DD41-B354-1A34FBEB2734}" srcOrd="1" destOrd="0" parTransId="{6F1C6AFE-C70C-EB41-AC29-806AA6D7D8DD}" sibTransId="{56A63D4A-A210-0D43-A57B-17EA4486B844}"/>
    <dgm:cxn modelId="{67B14F9C-091C-8C48-82FB-D711E1EC457B}" srcId="{26AC11CA-B042-C14D-9492-5C279667B616}" destId="{38D0D844-E8BF-764B-990B-891888A46C8F}" srcOrd="3" destOrd="0" parTransId="{852931F3-148C-0B40-B937-6538F8298D61}" sibTransId="{FBB151E1-4ED7-3846-93C9-E2530FB11FF9}"/>
    <dgm:cxn modelId="{D9AEF39F-476A-F542-A639-E82BFC408853}" type="presOf" srcId="{26AC11CA-B042-C14D-9492-5C279667B616}" destId="{6E635F57-5CC2-0D43-BB5B-69ACBEA03562}" srcOrd="0" destOrd="0" presId="urn:microsoft.com/office/officeart/2005/8/layout/process1"/>
    <dgm:cxn modelId="{E12DD3A1-0808-854F-9F1C-9BC8C94DE479}" srcId="{26AC11CA-B042-C14D-9492-5C279667B616}" destId="{AB750450-4240-C546-AA3A-D5459CD1840E}" srcOrd="2" destOrd="0" parTransId="{C9E89818-C371-E54D-AEAE-3C9A0A8BE1C5}" sibTransId="{4CAF5BB2-FC93-F647-A332-7D5A8F39F66E}"/>
    <dgm:cxn modelId="{E1A1ACB5-8CC8-8F45-8F56-491D4E780107}" type="presOf" srcId="{AB750450-4240-C546-AA3A-D5459CD1840E}" destId="{E1C042B8-F31E-8E4E-8366-C33EF2871B93}" srcOrd="0" destOrd="0" presId="urn:microsoft.com/office/officeart/2005/8/layout/process1"/>
    <dgm:cxn modelId="{38D4F2B7-40AD-2D48-8467-7359FDF09DCA}" type="presOf" srcId="{4CAF5BB2-FC93-F647-A332-7D5A8F39F66E}" destId="{BF1F9EE5-55B7-2244-88D7-EBAE9A8043B5}" srcOrd="0" destOrd="0" presId="urn:microsoft.com/office/officeart/2005/8/layout/process1"/>
    <dgm:cxn modelId="{96D344CA-032C-5C4E-B4B3-DD356A534E6E}" srcId="{26AC11CA-B042-C14D-9492-5C279667B616}" destId="{E3298CB9-EC7F-924F-BEE7-9FE3F9E83B78}" srcOrd="0" destOrd="0" parTransId="{60206291-0CD9-E745-9098-3E024FC1F91E}" sibTransId="{B10C755A-5791-BF4F-A910-863A9BCCD17E}"/>
    <dgm:cxn modelId="{22667CEC-E6F7-DF4C-AA08-7159ECB8E8AD}" type="presOf" srcId="{B10C755A-5791-BF4F-A910-863A9BCCD17E}" destId="{48B76097-DAD2-2342-AAA1-6B555B2C3A29}" srcOrd="0" destOrd="0" presId="urn:microsoft.com/office/officeart/2005/8/layout/process1"/>
    <dgm:cxn modelId="{9E292154-E418-E641-95CE-153CC9507570}" type="presParOf" srcId="{6E635F57-5CC2-0D43-BB5B-69ACBEA03562}" destId="{C25339AF-AB31-654F-903D-245BB7FF5AE4}" srcOrd="0" destOrd="0" presId="urn:microsoft.com/office/officeart/2005/8/layout/process1"/>
    <dgm:cxn modelId="{E5D4AD74-6907-CE41-A554-740C4BEEB6D5}" type="presParOf" srcId="{6E635F57-5CC2-0D43-BB5B-69ACBEA03562}" destId="{48B76097-DAD2-2342-AAA1-6B555B2C3A29}" srcOrd="1" destOrd="0" presId="urn:microsoft.com/office/officeart/2005/8/layout/process1"/>
    <dgm:cxn modelId="{42204BDF-8BBE-8548-985F-0CCB220EB0E1}" type="presParOf" srcId="{48B76097-DAD2-2342-AAA1-6B555B2C3A29}" destId="{D199B184-DC68-274C-8AFA-840651C1A01D}" srcOrd="0" destOrd="0" presId="urn:microsoft.com/office/officeart/2005/8/layout/process1"/>
    <dgm:cxn modelId="{71BFB072-DC06-3B46-8E2A-B32F665D48CB}" type="presParOf" srcId="{6E635F57-5CC2-0D43-BB5B-69ACBEA03562}" destId="{007578CC-9F03-304D-B1D2-95A65AC15D60}" srcOrd="2" destOrd="0" presId="urn:microsoft.com/office/officeart/2005/8/layout/process1"/>
    <dgm:cxn modelId="{FED16381-6696-5F4B-98B2-3A6C20BE73EB}" type="presParOf" srcId="{6E635F57-5CC2-0D43-BB5B-69ACBEA03562}" destId="{43BA1C56-3727-1443-8E0C-1DA66165CCAF}" srcOrd="3" destOrd="0" presId="urn:microsoft.com/office/officeart/2005/8/layout/process1"/>
    <dgm:cxn modelId="{D92437AC-0262-ED4E-8099-40665CA3971C}" type="presParOf" srcId="{43BA1C56-3727-1443-8E0C-1DA66165CCAF}" destId="{1615A444-421E-2047-80B4-E398B7672B07}" srcOrd="0" destOrd="0" presId="urn:microsoft.com/office/officeart/2005/8/layout/process1"/>
    <dgm:cxn modelId="{2479AF6F-3534-4E49-A61C-774D1ECBAC9C}" type="presParOf" srcId="{6E635F57-5CC2-0D43-BB5B-69ACBEA03562}" destId="{E1C042B8-F31E-8E4E-8366-C33EF2871B93}" srcOrd="4" destOrd="0" presId="urn:microsoft.com/office/officeart/2005/8/layout/process1"/>
    <dgm:cxn modelId="{7B7EC2C6-E61F-0241-A004-F20BF7549817}" type="presParOf" srcId="{6E635F57-5CC2-0D43-BB5B-69ACBEA03562}" destId="{BF1F9EE5-55B7-2244-88D7-EBAE9A8043B5}" srcOrd="5" destOrd="0" presId="urn:microsoft.com/office/officeart/2005/8/layout/process1"/>
    <dgm:cxn modelId="{9E349E98-B586-2E4C-A548-35BFC14A2B0B}" type="presParOf" srcId="{BF1F9EE5-55B7-2244-88D7-EBAE9A8043B5}" destId="{071B7581-B36E-4547-8597-537245832BD0}" srcOrd="0" destOrd="0" presId="urn:microsoft.com/office/officeart/2005/8/layout/process1"/>
    <dgm:cxn modelId="{E84409B1-5147-3A4A-854A-796FE51177CC}" type="presParOf" srcId="{6E635F57-5CC2-0D43-BB5B-69ACBEA03562}" destId="{62BD7B3A-36DB-614E-9E7F-4861FB8E4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39AF-AB31-654F-903D-245BB7FF5AE4}">
      <dsp:nvSpPr>
        <dsp:cNvPr id="0" name=""/>
        <dsp:cNvSpPr/>
      </dsp:nvSpPr>
      <dsp:spPr>
        <a:xfrm>
          <a:off x="4538" y="638278"/>
          <a:ext cx="1984313" cy="1246396"/>
        </a:xfrm>
        <a:prstGeom prst="roundRect">
          <a:avLst>
            <a:gd name="adj" fmla="val 10000"/>
          </a:avLst>
        </a:prstGeom>
        <a:noFill/>
        <a:ln w="28575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n>
                <a:noFill/>
              </a:ln>
              <a:solidFill>
                <a:schemeClr val="tx1"/>
              </a:solidFill>
            </a:rPr>
            <a:t>Task definition</a:t>
          </a:r>
          <a:endParaRPr lang="en-IN" sz="18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41044" y="674784"/>
        <a:ext cx="1911301" cy="1173384"/>
      </dsp:txXfrm>
    </dsp:sp>
    <dsp:sp modelId="{48B76097-DAD2-2342-AAA1-6B555B2C3A29}">
      <dsp:nvSpPr>
        <dsp:cNvPr id="0" name=""/>
        <dsp:cNvSpPr/>
      </dsp:nvSpPr>
      <dsp:spPr>
        <a:xfrm>
          <a:off x="2044870" y="1190765"/>
          <a:ext cx="705500" cy="141422"/>
        </a:xfrm>
        <a:prstGeom prst="rightArrow">
          <a:avLst/>
        </a:prstGeom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044870" y="1219049"/>
        <a:ext cx="663073" cy="84854"/>
      </dsp:txXfrm>
    </dsp:sp>
    <dsp:sp modelId="{007578CC-9F03-304D-B1D2-95A65AC15D60}">
      <dsp:nvSpPr>
        <dsp:cNvPr id="0" name=""/>
        <dsp:cNvSpPr/>
      </dsp:nvSpPr>
      <dsp:spPr>
        <a:xfrm>
          <a:off x="2782577" y="638278"/>
          <a:ext cx="1984313" cy="1246396"/>
        </a:xfrm>
        <a:prstGeom prst="roundRect">
          <a:avLst>
            <a:gd name="adj" fmla="val 10000"/>
          </a:avLst>
        </a:prstGeom>
        <a:noFill/>
        <a:ln w="28575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n>
                <a:noFill/>
              </a:ln>
              <a:solidFill>
                <a:schemeClr val="tx1"/>
              </a:solidFill>
            </a:rPr>
            <a:t>Scheduling the tasks based on LST</a:t>
          </a:r>
          <a:endParaRPr lang="en-IN" sz="18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819083" y="674784"/>
        <a:ext cx="1911301" cy="1173384"/>
      </dsp:txXfrm>
    </dsp:sp>
    <dsp:sp modelId="{43BA1C56-3727-1443-8E0C-1DA66165CCAF}">
      <dsp:nvSpPr>
        <dsp:cNvPr id="0" name=""/>
        <dsp:cNvSpPr/>
      </dsp:nvSpPr>
      <dsp:spPr>
        <a:xfrm>
          <a:off x="4822909" y="1190765"/>
          <a:ext cx="705500" cy="141422"/>
        </a:xfrm>
        <a:prstGeom prst="rightArrow">
          <a:avLst/>
        </a:prstGeom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822909" y="1219049"/>
        <a:ext cx="663073" cy="84854"/>
      </dsp:txXfrm>
    </dsp:sp>
    <dsp:sp modelId="{E1C042B8-F31E-8E4E-8366-C33EF2871B93}">
      <dsp:nvSpPr>
        <dsp:cNvPr id="0" name=""/>
        <dsp:cNvSpPr/>
      </dsp:nvSpPr>
      <dsp:spPr>
        <a:xfrm>
          <a:off x="5560616" y="638278"/>
          <a:ext cx="1984313" cy="1246396"/>
        </a:xfrm>
        <a:prstGeom prst="roundRect">
          <a:avLst>
            <a:gd name="adj" fmla="val 10000"/>
          </a:avLst>
        </a:prstGeom>
        <a:noFill/>
        <a:ln w="28575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n>
                <a:noFill/>
              </a:ln>
              <a:solidFill>
                <a:schemeClr val="tx1"/>
              </a:solidFill>
            </a:rPr>
            <a:t>Calculating and tuning the performance of the devices</a:t>
          </a:r>
          <a:endParaRPr lang="en-IN" sz="18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5597122" y="674784"/>
        <a:ext cx="1911301" cy="1173384"/>
      </dsp:txXfrm>
    </dsp:sp>
    <dsp:sp modelId="{BF1F9EE5-55B7-2244-88D7-EBAE9A8043B5}">
      <dsp:nvSpPr>
        <dsp:cNvPr id="0" name=""/>
        <dsp:cNvSpPr/>
      </dsp:nvSpPr>
      <dsp:spPr>
        <a:xfrm>
          <a:off x="7600947" y="1190765"/>
          <a:ext cx="705500" cy="141422"/>
        </a:xfrm>
        <a:prstGeom prst="rightArrow">
          <a:avLst/>
        </a:prstGeom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7600947" y="1219049"/>
        <a:ext cx="663073" cy="84854"/>
      </dsp:txXfrm>
    </dsp:sp>
    <dsp:sp modelId="{62BD7B3A-36DB-614E-9E7F-4861FB8E43D4}">
      <dsp:nvSpPr>
        <dsp:cNvPr id="0" name=""/>
        <dsp:cNvSpPr/>
      </dsp:nvSpPr>
      <dsp:spPr>
        <a:xfrm>
          <a:off x="8338655" y="638278"/>
          <a:ext cx="1984313" cy="1246396"/>
        </a:xfrm>
        <a:prstGeom prst="roundRect">
          <a:avLst>
            <a:gd name="adj" fmla="val 10000"/>
          </a:avLst>
        </a:prstGeom>
        <a:noFill/>
        <a:ln w="28575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n>
                <a:noFill/>
              </a:ln>
              <a:solidFill>
                <a:schemeClr val="tx1"/>
              </a:solidFill>
            </a:rPr>
            <a:t>Calculation of energy saved or time of execution of tasks</a:t>
          </a:r>
          <a:endParaRPr lang="en-IN" sz="18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8375161" y="674784"/>
        <a:ext cx="1911301" cy="117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ED0C-A8EA-6B4D-BAA0-17C3BCB89E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8501-984F-094A-B18C-333F5ECB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CU Logo">
            <a:extLst>
              <a:ext uri="{FF2B5EF4-FFF2-40B4-BE49-F238E27FC236}">
                <a16:creationId xmlns:a16="http://schemas.microsoft.com/office/drawing/2014/main" id="{280A2A79-514C-99B1-6C63-C30B261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6" y="1311126"/>
            <a:ext cx="105283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C7AC66-4A6E-146D-89A2-6C1322C650F7}"/>
              </a:ext>
            </a:extLst>
          </p:cNvPr>
          <p:cNvSpPr/>
          <p:nvPr/>
        </p:nvSpPr>
        <p:spPr>
          <a:xfrm rot="5400000" flipH="1">
            <a:off x="20955000" y="9982200"/>
            <a:ext cx="1981200" cy="43891200"/>
          </a:xfrm>
          <a:prstGeom prst="rect">
            <a:avLst/>
          </a:prstGeom>
          <a:solidFill>
            <a:srgbClr val="451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>
            <a:defPPr>
              <a:defRPr kern="1200"/>
            </a:def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: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www.azom.com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news.aspx?newsID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=57834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DE547F-C213-9869-0C0D-191C4995BCB6}"/>
              </a:ext>
            </a:extLst>
          </p:cNvPr>
          <p:cNvCxnSpPr/>
          <p:nvPr/>
        </p:nvCxnSpPr>
        <p:spPr>
          <a:xfrm rot="5400000" flipH="1">
            <a:off x="21945600" y="9916886"/>
            <a:ext cx="0" cy="43891200"/>
          </a:xfrm>
          <a:prstGeom prst="line">
            <a:avLst/>
          </a:prstGeom>
          <a:ln w="254000">
            <a:solidFill>
              <a:srgbClr val="4515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831FA2-5BCD-B216-B3C5-D829E46E1456}"/>
              </a:ext>
            </a:extLst>
          </p:cNvPr>
          <p:cNvGrpSpPr/>
          <p:nvPr/>
        </p:nvGrpSpPr>
        <p:grpSpPr>
          <a:xfrm>
            <a:off x="4381498" y="773976"/>
            <a:ext cx="35128203" cy="4475767"/>
            <a:chOff x="4381499" y="2145668"/>
            <a:chExt cx="35128203" cy="4475767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4FA02A83-A0E7-4A89-98B2-4EE65E3B5DCB}"/>
                </a:ext>
              </a:extLst>
            </p:cNvPr>
            <p:cNvSpPr txBox="1"/>
            <p:nvPr/>
          </p:nvSpPr>
          <p:spPr>
            <a:xfrm>
              <a:off x="11152491" y="2145668"/>
              <a:ext cx="23593369" cy="293744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defPPr>
                <a:defRPr kern="1200"/>
              </a:defPPr>
              <a:lvl1pPr marL="0" marR="0" indent="0" algn="l" defTabSz="378301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8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Optimization of energy consumption in battery-operated real-time systems</a:t>
              </a:r>
              <a:endParaRPr lang="en-IN" sz="8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C4861C46-38AD-854D-ADDD-4BB193333E35}"/>
                </a:ext>
              </a:extLst>
            </p:cNvPr>
            <p:cNvSpPr txBox="1"/>
            <p:nvPr/>
          </p:nvSpPr>
          <p:spPr>
            <a:xfrm>
              <a:off x="4381499" y="4725531"/>
              <a:ext cx="35128203" cy="189590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defPPr>
                <a:defRPr kern="1200"/>
              </a:defPPr>
              <a:lvl1pPr marL="0" marR="0" indent="0" algn="l" defTabSz="37610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5600" dirty="0">
                  <a:solidFill>
                    <a:srgbClr val="4343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Swathi Konduru | Ashik Ahmed Bhuiyan</a:t>
              </a:r>
            </a:p>
            <a:p>
              <a:pPr algn="ctr">
                <a:defRPr/>
              </a:pPr>
              <a:r>
                <a:rPr lang="en-US" sz="5600" dirty="0">
                  <a:solidFill>
                    <a:srgbClr val="4343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 Science Department</a:t>
              </a:r>
            </a:p>
          </p:txBody>
        </p:sp>
      </p:grpSp>
      <p:sp>
        <p:nvSpPr>
          <p:cNvPr id="8" name="TextBox 19">
            <a:extLst>
              <a:ext uri="{FF2B5EF4-FFF2-40B4-BE49-F238E27FC236}">
                <a16:creationId xmlns:a16="http://schemas.microsoft.com/office/drawing/2014/main" id="{D795F76D-D9F6-3C3B-53FF-E1146077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1" y="8331226"/>
            <a:ext cx="9957825" cy="757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this work is to:</a:t>
            </a:r>
          </a:p>
          <a:p>
            <a:pPr marL="742950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an optimal model that optimizes/reduces the energy consumption in scheduling tasks.</a:t>
            </a:r>
          </a:p>
          <a:p>
            <a:pPr marL="742950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Defining a suitable scheduling algorithm that works best with both DPM and DVS techniques</a:t>
            </a:r>
          </a:p>
          <a:p>
            <a:pPr marL="742950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Comparing the performance of power management techniques such as DPM, DVS and the integration of both. This is an objective approach which can be scaled easily depending on the requirement.</a:t>
            </a:r>
            <a:r>
              <a:rPr lang="en-IN" sz="3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EBD37C6-9BBA-8B8E-5740-1E96D8B1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2" y="7299461"/>
            <a:ext cx="9957825" cy="914400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762F5FB7-33ED-9E4F-B72E-04B4442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1" y="17443028"/>
            <a:ext cx="9957825" cy="552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Battery-powered embedded systems face challenges such as limited battery life and poor performance without energy-saving techniques.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study aims to develop a mathematical model to explore the effectiveness of DVS &amp; DPM in optimizing battery usage for more efficient and sustainable battery-powered embedded systems.</a:t>
            </a:r>
            <a:endParaRPr lang="en-US" sz="37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3E30A-54A6-AD05-2E19-0A6A9BE9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2" y="16356076"/>
            <a:ext cx="9957825" cy="914400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3D725E5-9803-A295-B663-1F467695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2912" y="18776037"/>
            <a:ext cx="9957825" cy="914400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C37E04B-B104-FC5F-E880-96F00133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888" y="21940391"/>
            <a:ext cx="9957825" cy="914400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Scope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1EEBD66-CF28-1778-49C5-8AD413CF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3678" y="10751624"/>
            <a:ext cx="9957825" cy="1155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3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Study: Dynamic Voltage Scaling and Dynamic Power Management</a:t>
            </a:r>
            <a:endParaRPr lang="en-IN" sz="37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tasks are defined by a task name, deadline, Worst Case Execution Time (WCET), Actual Execution Time (AET) which is less than WCET, priority assigned to it.</a:t>
            </a: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DVS model: The power of a CMOS circuit can be divided into static power, which is independent of the frequency and dynamic power, which is affected by frequency and voltage change.</a:t>
            </a: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DPM model: If there are a lot of external devices or sensors connected to the system then DPM is implemented to reduce the energy consumption by switching the states of inactive devices.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6EAFD9-C5D7-1B4C-C37B-26128FDE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555" y="7340411"/>
            <a:ext cx="9957825" cy="914396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3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CDF2027C-4A8E-BD2A-02D6-F07E8BCC3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46398" y="12094137"/>
                <a:ext cx="9957601" cy="6355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8" tIns="45709" rIns="91418" bIns="45709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marL="742950" lvl="0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the above plot, dynamic power is 125 watts and static power is 75 watts.</a:t>
                </a:r>
              </a:p>
              <a:p>
                <a:pPr lvl="0" algn="just" fontAlgn="base">
                  <a:buSzPct val="100000"/>
                  <a:tabLst>
                    <a:tab pos="457200" algn="l"/>
                  </a:tabLst>
                </a:pPr>
                <a:endPara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0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DPM, the external devices are assumed to have 3 states: Off, Idle, Active</a:t>
                </a:r>
              </a:p>
              <a:p>
                <a:pPr lvl="0" algn="just" fontAlgn="base">
                  <a:buSzPct val="100000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</a:p>
              <a:p>
                <a:pPr marL="742950" lvl="0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energy consumption of the devices are calculated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𝑠𝑡𝑎𝑡𝑒</m:t>
                        </m:r>
                      </m:sub>
                    </m:sSub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𝑠𝑡𝑎𝑡𝑒</m:t>
                        </m:r>
                      </m:sub>
                    </m:sSub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𝐴𝐸𝑇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𝑠𝑡𝑎𝑡𝑒</m:t>
                        </m:r>
                      </m:sub>
                    </m:sSub>
                  </m:oMath>
                </a14:m>
                <a:endPara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 algn="just" fontAlgn="base">
                  <a:buSzPct val="100000"/>
                  <a:tabLst>
                    <a:tab pos="457200" algn="l"/>
                  </a:tabLst>
                </a:pPr>
                <a:endPara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0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devices are assumed to remain in the same state for the entire task execution.</a:t>
                </a:r>
                <a:endPara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CDF2027C-4A8E-BD2A-02D6-F07E8BCC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46398" y="12094137"/>
                <a:ext cx="9957601" cy="6355564"/>
              </a:xfrm>
              <a:prstGeom prst="rect">
                <a:avLst/>
              </a:prstGeom>
              <a:blipFill>
                <a:blip r:embed="rId3"/>
                <a:stretch>
                  <a:fillRect l="-1960" t="-1534" r="-1898" b="-26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CF98B6B-0676-2D11-76EE-92AABAA19563}"/>
              </a:ext>
            </a:extLst>
          </p:cNvPr>
          <p:cNvSpPr/>
          <p:nvPr/>
        </p:nvSpPr>
        <p:spPr>
          <a:xfrm rot="5400000" flipH="1">
            <a:off x="21602701" y="-21602701"/>
            <a:ext cx="685799" cy="43891200"/>
          </a:xfrm>
          <a:prstGeom prst="rect">
            <a:avLst/>
          </a:prstGeom>
          <a:solidFill>
            <a:srgbClr val="451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4C696D1C-B6AE-98A3-CFF6-E9CC9DFA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435" y="7272499"/>
            <a:ext cx="9957825" cy="265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Applying DVS increases the time it takes to complete tasks, as the processor runs at a lower frequency. However, this leads to a reduction in overall energy consumption.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302DCF-CBA2-C8DB-A0F5-B41137BD1F83}"/>
              </a:ext>
            </a:extLst>
          </p:cNvPr>
          <p:cNvGrpSpPr/>
          <p:nvPr/>
        </p:nvGrpSpPr>
        <p:grpSpPr>
          <a:xfrm>
            <a:off x="22359699" y="20071434"/>
            <a:ext cx="10123355" cy="9135550"/>
            <a:chOff x="22488881" y="23459323"/>
            <a:chExt cx="10030497" cy="6187044"/>
          </a:xfrm>
        </p:grpSpPr>
        <p:sp>
          <p:nvSpPr>
            <p:cNvPr id="3" name="TextBox 19">
              <a:extLst>
                <a:ext uri="{FF2B5EF4-FFF2-40B4-BE49-F238E27FC236}">
                  <a16:creationId xmlns:a16="http://schemas.microsoft.com/office/drawing/2014/main" id="{D81F461A-331A-D41D-E0B6-AD5C13743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0219" y="28734668"/>
              <a:ext cx="9866486" cy="91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marL="571500" indent="-571500" algn="just">
                <a:lnSpc>
                  <a:spcPct val="115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The frequency values are expressed as a proportion of the highest frequency</a:t>
              </a: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D27F587C-E4D7-F50D-F822-E33C77294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8881" y="23459323"/>
              <a:ext cx="10030497" cy="4915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B287D2-5DF5-F148-ADF2-024A0084F579}"/>
              </a:ext>
            </a:extLst>
          </p:cNvPr>
          <p:cNvGrpSpPr/>
          <p:nvPr/>
        </p:nvGrpSpPr>
        <p:grpSpPr>
          <a:xfrm>
            <a:off x="33311250" y="9928268"/>
            <a:ext cx="9779448" cy="10985705"/>
            <a:chOff x="33087530" y="10470402"/>
            <a:chExt cx="10002262" cy="8318424"/>
          </a:xfrm>
        </p:grpSpPr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526DF4CF-92AC-CDB8-839A-B999D3242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2822" y="15787905"/>
              <a:ext cx="9476969" cy="300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marL="571500" indent="-571500" algn="just">
                <a:lnSpc>
                  <a:spcPct val="115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IN" sz="37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The total energy consumed by the devices is reduced to 66.76%. In this example, the processor is considered to be running at max frequency as DVS is not applied, as an effect the execution time is not scaled.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39BB5C2-F68F-762B-5206-97B641C23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7530" y="10470402"/>
              <a:ext cx="10002262" cy="495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EC5F8BF5-0AA5-1F58-FEF8-8C52594F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912" y="7442852"/>
            <a:ext cx="9371087" cy="4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0">
            <a:extLst>
              <a:ext uri="{FF2B5EF4-FFF2-40B4-BE49-F238E27FC236}">
                <a16:creationId xmlns:a16="http://schemas.microsoft.com/office/drawing/2014/main" id="{E37A3B14-7FDF-25BC-6A22-FEFE65A9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645" y="22515463"/>
            <a:ext cx="9957825" cy="914396"/>
          </a:xfrm>
          <a:prstGeom prst="rect">
            <a:avLst/>
          </a:prstGeom>
          <a:solidFill>
            <a:srgbClr val="45156B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417BF04E-5C46-5751-BD61-4A0E3AF9B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050068"/>
              </p:ext>
            </p:extLst>
          </p:nvPr>
        </p:nvGraphicFramePr>
        <p:xfrm>
          <a:off x="11472178" y="8349062"/>
          <a:ext cx="10327507" cy="252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87AA9EE5-0929-8C68-DD0A-1E54375B0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301" y="23694867"/>
            <a:ext cx="9468223" cy="55441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3BBB12-F0B7-446C-741A-69F0DD591F6F}"/>
              </a:ext>
            </a:extLst>
          </p:cNvPr>
          <p:cNvSpPr txBox="1"/>
          <p:nvPr/>
        </p:nvSpPr>
        <p:spPr>
          <a:xfrm>
            <a:off x="2339213" y="29378559"/>
            <a:ext cx="742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Fig 1. Use cases of proposed work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A9CB75EF-4403-D1C2-9F6C-D4D889EDB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4264" y="23662031"/>
                <a:ext cx="9957601" cy="6513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8" tIns="45709" rIns="91418" bIns="45709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marL="742950" lvl="0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IN" sz="37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DVS, the energy equation is given by</a:t>
                </a:r>
                <a:r>
                  <a:rPr lang="en-IN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d>
                      <m:d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  <m:d>
                      <m:d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d>
                      <m:d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  <m:d>
                      <m:d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𝐴𝐸𝑇</m:t>
                    </m:r>
                  </m:oMath>
                </a14:m>
                <a:endParaRPr lang="en-US" sz="37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 algn="just" fontAlgn="base">
                  <a:buSzPct val="100000"/>
                  <a:tabLst>
                    <a:tab pos="457200" algn="l"/>
                  </a:tabLst>
                </a:pPr>
                <a:endParaRPr lang="en-US" sz="37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200150" lvl="1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 is Energy</a:t>
                </a:r>
              </a:p>
              <a:p>
                <a:pPr marL="1200150" lvl="1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37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Power</a:t>
                </a:r>
              </a:p>
              <a:p>
                <a:pPr marL="1200150" lvl="1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 is scaling factor</a:t>
                </a:r>
              </a:p>
              <a:p>
                <a:pPr marL="1200150" lvl="1" indent="-742950" algn="just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37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AET is </a:t>
                </a:r>
                <a:r>
                  <a:rPr lang="en-US" sz="37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Actual Execution Time</a:t>
                </a:r>
              </a:p>
              <a:p>
                <a:pPr marL="742950" indent="-742950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endParaRPr lang="en-US" sz="37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 fontAlgn="base">
                  <a:buSzPct val="100000"/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37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7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7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</m:sub>
                        </m:s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  <m:d>
                      <m:d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7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</a:t>
                </a:r>
                <a:r>
                  <a:rPr lang="en-US" sz="37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sz="3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</m:oMath>
                </a14:m>
                <a:endParaRPr lang="en-US" sz="37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A9CB75EF-4403-D1C2-9F6C-D4D889ED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4264" y="23662031"/>
                <a:ext cx="9957601" cy="6513171"/>
              </a:xfrm>
              <a:prstGeom prst="rect">
                <a:avLst/>
              </a:prstGeom>
              <a:blipFill>
                <a:blip r:embed="rId14"/>
                <a:stretch>
                  <a:fillRect l="-1715" t="-1498" r="-19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9">
            <a:extLst>
              <a:ext uri="{FF2B5EF4-FFF2-40B4-BE49-F238E27FC236}">
                <a16:creationId xmlns:a16="http://schemas.microsoft.com/office/drawing/2014/main" id="{89547A89-D9BE-C458-01BB-718D718D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1250" y="23657578"/>
            <a:ext cx="9814122" cy="731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indent="-57150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solidFill>
                  <a:srgbClr val="000000"/>
                </a:solidFill>
                <a:latin typeface="Arial" panose="020B0604020202020204" pitchFamily="34" charset="0"/>
              </a:rPr>
              <a:t>Through simulation-based experiments, optimal configurations for these techniques can be identified, contributing to the development of more efficient and sustainable battery-powered embedded systems.</a:t>
            </a:r>
          </a:p>
          <a:p>
            <a:pPr marL="571500" indent="-57150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Considering more real world parameters like efficiencies, effect of temperature</a:t>
            </a:r>
          </a:p>
          <a:p>
            <a:pPr marL="571500" indent="-57150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Experimental implementation and evaluation of the models </a:t>
            </a:r>
            <a:endParaRPr lang="en-IN" sz="3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7429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E6DDEE5C828449055BEC2E39739D6" ma:contentTypeVersion="10" ma:contentTypeDescription="Create a new document." ma:contentTypeScope="" ma:versionID="0fe0009ec54230964115facfc143a868">
  <xsd:schema xmlns:xsd="http://www.w3.org/2001/XMLSchema" xmlns:xs="http://www.w3.org/2001/XMLSchema" xmlns:p="http://schemas.microsoft.com/office/2006/metadata/properties" xmlns:ns3="d71f7df5-4260-4c2e-bc64-9e6a4148566b" xmlns:ns4="6f8ecc8c-1aef-4b1f-bd89-2a6fdb60edc9" targetNamespace="http://schemas.microsoft.com/office/2006/metadata/properties" ma:root="true" ma:fieldsID="9e73b8cf6ed09fb80896af12882d78b9" ns3:_="" ns4:_="">
    <xsd:import namespace="d71f7df5-4260-4c2e-bc64-9e6a4148566b"/>
    <xsd:import namespace="6f8ecc8c-1aef-4b1f-bd89-2a6fdb60ed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f7df5-4260-4c2e-bc64-9e6a414856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c8c-1aef-4b1f-bd89-2a6fdb60e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8ecc8c-1aef-4b1f-bd89-2a6fdb60edc9" xsi:nil="true"/>
  </documentManagement>
</p:properties>
</file>

<file path=customXml/itemProps1.xml><?xml version="1.0" encoding="utf-8"?>
<ds:datastoreItem xmlns:ds="http://schemas.openxmlformats.org/officeDocument/2006/customXml" ds:itemID="{77870365-49A1-4276-890A-F2524C74F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f7df5-4260-4c2e-bc64-9e6a4148566b"/>
    <ds:schemaRef ds:uri="6f8ecc8c-1aef-4b1f-bd89-2a6fdb60ed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D23E6-50D8-4A74-A308-75F8895147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3D599-FB5E-4D5C-BB71-F6ACF17624A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8ecc8c-1aef-4b1f-bd89-2a6fdb60edc9"/>
    <ds:schemaRef ds:uri="d71f7df5-4260-4c2e-bc64-9e6a4148566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2251</TotalTime>
  <Words>556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Teja Kolli</dc:creator>
  <cp:lastModifiedBy>Konduru, Swathi</cp:lastModifiedBy>
  <cp:revision>21</cp:revision>
  <dcterms:created xsi:type="dcterms:W3CDTF">2022-11-27T16:33:20Z</dcterms:created>
  <dcterms:modified xsi:type="dcterms:W3CDTF">2023-04-13T17:19:52Z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0x01010010FE6DDEE5C828449055BEC2E39739D6</vt:lpwstr>
  </property>
</Properties>
</file>