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Palatino Linotyp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19D75F-39E0-4963-8DA6-6791BEB82F94}">
  <a:tblStyle styleId="{9819D75F-39E0-4963-8DA6-6791BEB82F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PalatinoLinotype-bold.fntdata"/><Relationship Id="rId12" Type="http://schemas.openxmlformats.org/officeDocument/2006/relationships/slide" Target="slides/slide6.xml"/><Relationship Id="rId34" Type="http://schemas.openxmlformats.org/officeDocument/2006/relationships/font" Target="fonts/PalatinoLinotype-regular.fntdata"/><Relationship Id="rId15" Type="http://schemas.openxmlformats.org/officeDocument/2006/relationships/slide" Target="slides/slide9.xml"/><Relationship Id="rId37" Type="http://schemas.openxmlformats.org/officeDocument/2006/relationships/font" Target="fonts/PalatinoLinotype-boldItalic.fntdata"/><Relationship Id="rId14" Type="http://schemas.openxmlformats.org/officeDocument/2006/relationships/slide" Target="slides/slide8.xml"/><Relationship Id="rId36" Type="http://schemas.openxmlformats.org/officeDocument/2006/relationships/font" Target="fonts/PalatinoLinotyp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c9b0d63ff_3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3c9b0d63ff_3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c9b0d63ff_3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3c9b0d63ff_3_1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 sz="1800">
                <a:latin typeface="Calibri"/>
                <a:ea typeface="Calibri"/>
                <a:cs typeface="Calibri"/>
                <a:sym typeface="Calibri"/>
              </a:rPr>
              <a:t>K-means clustering is an unsupervised machine learning algorithm used for partitioning a dataset into k clusters based on similarity in the data points. This algorithm works by iteratively assigning each data point to the closest centroid and then updating the centroid based on the new members in the cluster until convergence. This algorithm is widely used for clustering and has many practical applications, such as image segmentation, customer segmentation, and anomaly detection. However, it has some limitations, such as its sensitivity to initialization and the need to specify the number of clusters k in advance.</a:t>
            </a:r>
            <a:endParaRPr/>
          </a:p>
          <a:p>
            <a:pPr indent="0" lvl="0" marL="0" rtl="0" algn="l">
              <a:spcBef>
                <a:spcPts val="0"/>
              </a:spcBef>
              <a:spcAft>
                <a:spcPts val="0"/>
              </a:spcAft>
              <a:buNone/>
            </a:pPr>
            <a:r>
              <a:t/>
            </a:r>
            <a:endParaRPr/>
          </a:p>
        </p:txBody>
      </p:sp>
      <p:sp>
        <p:nvSpPr>
          <p:cNvPr id="140" name="Google Shape;140;g23c9b0d63ff_3_1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c9b0d63ff_3_1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3c9b0d63ff_3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9b0d63ff_3_2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3c9b0d63ff_3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c9b0d63ff_3_2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3c9b0d63ff_3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c9b0d63ff_3_2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3c9b0d63ff_3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c9b0d63ff_3_2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3c9b0d63ff_3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c9b0d63ff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c9b0d63ff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https://www.geeksforgeeks.org/supervised-unsupervised-learning/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c9b0d63f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c9b0d63f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c9b0d63f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c9b0d63f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c9b0d63ff_0_4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3c9b0d63ff_0_4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9b0d63ff_3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g23c9b0d63ff_3_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D1D5DB"/>
                </a:solidFill>
                <a:latin typeface="Arial"/>
                <a:ea typeface="Arial"/>
                <a:cs typeface="Arial"/>
                <a:sym typeface="Arial"/>
              </a:rPr>
              <a:t>These statistics highlight the overwhelming amount of video content that is available online and the importance of having an effective method of summarizing it. It also shows that the demand for video content is high and that users have a limited attention span, making it crucial to provide them with relevant and concise content.</a:t>
            </a:r>
            <a:endParaRPr/>
          </a:p>
          <a:p>
            <a:pPr indent="0" lvl="0" marL="0" rtl="0" algn="l">
              <a:spcBef>
                <a:spcPts val="0"/>
              </a:spcBef>
              <a:spcAft>
                <a:spcPts val="0"/>
              </a:spcAft>
              <a:buNone/>
            </a:pPr>
            <a:r>
              <a:rPr b="0" i="0" lang="en">
                <a:solidFill>
                  <a:srgbClr val="D1D5DB"/>
                </a:solidFill>
                <a:latin typeface="Arial"/>
                <a:ea typeface="Arial"/>
                <a:cs typeface="Arial"/>
                <a:sym typeface="Arial"/>
              </a:rPr>
              <a:t>Suppose you want to learn how to bake a cake and you search for a video tutorial on YouTube. You come across multiple videos that show you how to bake a cake, but each video has a different length and covers various aspects of the process. Some videos might show you the entire baking process from start to finish, while others might focus on specific steps or techniques. If you have limited time or attention span, watching all these videos might be overwhelming and time-consuming.</a:t>
            </a:r>
            <a:endParaRPr/>
          </a:p>
        </p:txBody>
      </p:sp>
      <p:sp>
        <p:nvSpPr>
          <p:cNvPr id="65" name="Google Shape;65;g23c9b0d63ff_3_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c9b0d63ff_0_4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3c9b0d63ff_0_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c9b0d63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c9b0d63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c9b0d63ff_0_4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3c9b0d63ff_0_4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c9b0d63ff_3_2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3c9b0d63ff_3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c9b0d63ff_3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23c9b0d63ff_3_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D1D5DB"/>
                </a:solidFill>
                <a:latin typeface="Arial"/>
                <a:ea typeface="Arial"/>
                <a:cs typeface="Arial"/>
                <a:sym typeface="Arial"/>
              </a:rPr>
              <a:t>In this scenario, video summarization can be useful as it provides a concise overview of the video's content, enabling you to quickly understand the important aspects of the process. This way, you can save time and effort by only watching the relevant parts of the video, thereby enhancing your overall user experience.</a:t>
            </a:r>
            <a:endParaRPr/>
          </a:p>
        </p:txBody>
      </p:sp>
      <p:sp>
        <p:nvSpPr>
          <p:cNvPr id="72" name="Google Shape;72;g23c9b0d63ff_3_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c9b0d63ff_3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23c9b0d63ff_3_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D1D5DB"/>
                </a:solidFill>
                <a:latin typeface="Arial"/>
                <a:ea typeface="Arial"/>
                <a:cs typeface="Arial"/>
                <a:sym typeface="Arial"/>
              </a:rPr>
              <a:t>Video summarization has various applications in different fields, some of them are:</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Entertainment: Video summarization can be used to create highlights or recaps of sporting events, concerts, and other live performances. It can also be used to create trailers and teasers for movies and TV shows.</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Surveillance and Security: In surveillance and security systems, video summarization can be used to quickly identify events of interest from a large amount of video footage, such as criminal activity or security breaches.</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Education and Training: Video summarization can be used to create summaries of lectures, training sessions, and educational videos, which can help learners to quickly review and understand the main points.</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Journalism: In news reporting, video summarization can be used to create summaries of news events, making it easier for viewers to stay up-to-date with the latest developments.</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Medical Diagnosis: Video summarization can be used to create summaries of medical procedures, such as surgeries or diagnostic tests, which can aid in medical diagnosis and treatment.</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Social Media: Video summarization can be used in social media platforms to generate summaries of user-generated videos, making it easier for users to quickly browse through a large amount of content.</a:t>
            </a:r>
            <a:endParaRPr/>
          </a:p>
          <a:p>
            <a:pPr indent="0" lvl="0" marL="0" rtl="0" algn="l">
              <a:spcBef>
                <a:spcPts val="0"/>
              </a:spcBef>
              <a:spcAft>
                <a:spcPts val="0"/>
              </a:spcAft>
              <a:buNone/>
            </a:pPr>
            <a:r>
              <a:rPr b="0" i="0" lang="en">
                <a:solidFill>
                  <a:srgbClr val="D1D5DB"/>
                </a:solidFill>
                <a:latin typeface="Arial"/>
                <a:ea typeface="Arial"/>
                <a:cs typeface="Arial"/>
                <a:sym typeface="Arial"/>
              </a:rPr>
              <a:t>These are just a few examples of the many applications of video summarization.</a:t>
            </a:r>
            <a:endParaRPr/>
          </a:p>
          <a:p>
            <a:pPr indent="0" lvl="0" marL="0" rtl="0" algn="l">
              <a:spcBef>
                <a:spcPts val="0"/>
              </a:spcBef>
              <a:spcAft>
                <a:spcPts val="0"/>
              </a:spcAft>
              <a:buNone/>
            </a:pPr>
            <a:r>
              <a:t/>
            </a:r>
            <a:endParaRPr/>
          </a:p>
        </p:txBody>
      </p:sp>
      <p:sp>
        <p:nvSpPr>
          <p:cNvPr id="79" name="Google Shape;79;g23c9b0d63ff_3_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c9b0d63ff_3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g23c9b0d63ff_3_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Lack of diversity: Many existing methods tend to select only a few representative frames or shots, leading to a lack of diversity in the summary.</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Subjectivity: Summarization is inherently subjective, and different users may have different preferences and requirements for the summary.</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Limited context: Most existing methods focus only on visual content and may not take into account audio, textual, or contextual information.</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Scalability: Some methods may not be scalable to large video datasets, requiring significant computational resources.</a:t>
            </a:r>
            <a:endParaRPr/>
          </a:p>
          <a:p>
            <a:pPr indent="-76200" lvl="0" marL="0" rtl="0" algn="l">
              <a:spcBef>
                <a:spcPts val="0"/>
              </a:spcBef>
              <a:spcAft>
                <a:spcPts val="0"/>
              </a:spcAft>
              <a:buClr>
                <a:srgbClr val="D1D5DB"/>
              </a:buClr>
              <a:buSzPts val="1200"/>
              <a:buFont typeface="Calibri"/>
              <a:buAutoNum type="arabicPeriod"/>
            </a:pPr>
            <a:r>
              <a:rPr b="0" i="0" lang="en">
                <a:solidFill>
                  <a:srgbClr val="D1D5DB"/>
                </a:solidFill>
                <a:latin typeface="Arial"/>
                <a:ea typeface="Arial"/>
                <a:cs typeface="Arial"/>
                <a:sym typeface="Arial"/>
              </a:rPr>
              <a:t>Generalization: Some methods may not generalize well to different video genres or styles, making them less versatile.</a:t>
            </a:r>
            <a:endParaRPr/>
          </a:p>
          <a:p>
            <a:pPr indent="0" lvl="0" marL="0" rtl="0" algn="l">
              <a:spcBef>
                <a:spcPts val="0"/>
              </a:spcBef>
              <a:spcAft>
                <a:spcPts val="0"/>
              </a:spcAft>
              <a:buNone/>
            </a:pPr>
            <a:r>
              <a:t/>
            </a:r>
            <a:endParaRPr/>
          </a:p>
        </p:txBody>
      </p:sp>
      <p:sp>
        <p:nvSpPr>
          <p:cNvPr id="86" name="Google Shape;86;g23c9b0d63ff_3_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c9b0d63ff_3_1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3c9b0d63ff_3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c9b0d63ff_3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3c9b0d63ff_3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c9b0d63ff_3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3c9b0d63ff_3_1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The SumMe dataset is a benchmark dataset for video summarization.</a:t>
            </a:r>
            <a:endParaRPr/>
          </a:p>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It consists of 25 videos of different lengths and topics, along with their human-created summaries.</a:t>
            </a:r>
            <a:endParaRPr/>
          </a:p>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The videos were recorded using a variety of devices, including smartphones, tablets, and cameras, and cover different scenarios such as sports, music, and tourism.</a:t>
            </a:r>
            <a:endParaRPr/>
          </a:p>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Each video in the SumMe dataset is accompanied by a set of keyframes and shot boundaries, which can be used as ground truth for video summarization algorithms.</a:t>
            </a:r>
            <a:endParaRPr/>
          </a:p>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The dataset also includes annotations of interestingness scores for each shot, which can be used to evaluate the performance of summarization algorithms.</a:t>
            </a:r>
            <a:endParaRPr/>
          </a:p>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The SumMe dataset was created by researchers at the University of Trento and the University of Verona in Italy and was released in 2015.</a:t>
            </a:r>
            <a:endParaRPr/>
          </a:p>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It has since become a popular benchmark dataset for video summarization research, and has been used to evaluate a wide range of summarization algorithms, including both supervised and unsupervised approaches.</a:t>
            </a:r>
            <a:endParaRPr/>
          </a:p>
          <a:p>
            <a:pPr indent="-76200" lvl="0" marL="0" rtl="0" algn="l">
              <a:spcBef>
                <a:spcPts val="0"/>
              </a:spcBef>
              <a:spcAft>
                <a:spcPts val="0"/>
              </a:spcAft>
              <a:buClr>
                <a:srgbClr val="D1D5DB"/>
              </a:buClr>
              <a:buSzPts val="1200"/>
              <a:buFont typeface="Arial"/>
              <a:buChar char="•"/>
            </a:pPr>
            <a:r>
              <a:rPr b="0" i="0" lang="en">
                <a:solidFill>
                  <a:srgbClr val="D1D5DB"/>
                </a:solidFill>
                <a:latin typeface="Arial"/>
                <a:ea typeface="Arial"/>
                <a:cs typeface="Arial"/>
                <a:sym typeface="Arial"/>
              </a:rPr>
              <a:t>The SumMe dataset provides a valuable resource for developing and evaluating video summarization algorithms and has helped to advance the state-of-the-art in this field.</a:t>
            </a:r>
            <a:endParaRPr/>
          </a:p>
          <a:p>
            <a:pPr indent="0" lvl="0" marL="0" rtl="0" algn="l">
              <a:spcBef>
                <a:spcPts val="0"/>
              </a:spcBef>
              <a:spcAft>
                <a:spcPts val="0"/>
              </a:spcAft>
              <a:buNone/>
            </a:pPr>
            <a:r>
              <a:t/>
            </a:r>
            <a:endParaRPr/>
          </a:p>
        </p:txBody>
      </p:sp>
      <p:sp>
        <p:nvSpPr>
          <p:cNvPr id="127" name="Google Shape;127;g23c9b0d63ff_3_1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c9b0d63ff_3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3c9b0d63ff_3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151022" y="603389"/>
            <a:ext cx="7140000" cy="7869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1151022" y="1511799"/>
            <a:ext cx="7140000" cy="25881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SzPts val="1400"/>
              <a:buChar char="●"/>
              <a:defRPr/>
            </a:lvl1pPr>
            <a:lvl2pPr indent="-317500" lvl="1" marL="914400" rtl="0" algn="l">
              <a:lnSpc>
                <a:spcPct val="120000"/>
              </a:lnSpc>
              <a:spcBef>
                <a:spcPts val="1200"/>
              </a:spcBef>
              <a:spcAft>
                <a:spcPts val="0"/>
              </a:spcAft>
              <a:buSzPts val="1400"/>
              <a:buChar char="○"/>
              <a:defRPr/>
            </a:lvl2pPr>
            <a:lvl3pPr indent="-317500" lvl="2" marL="1371600" rtl="0" algn="l">
              <a:lnSpc>
                <a:spcPct val="120000"/>
              </a:lnSpc>
              <a:spcBef>
                <a:spcPts val="1200"/>
              </a:spcBef>
              <a:spcAft>
                <a:spcPts val="0"/>
              </a:spcAft>
              <a:buSzPts val="1400"/>
              <a:buChar char="■"/>
              <a:defRPr/>
            </a:lvl3pPr>
            <a:lvl4pPr indent="-317500" lvl="3" marL="1828800" rtl="0" algn="l">
              <a:lnSpc>
                <a:spcPct val="120000"/>
              </a:lnSpc>
              <a:spcBef>
                <a:spcPts val="1200"/>
              </a:spcBef>
              <a:spcAft>
                <a:spcPts val="0"/>
              </a:spcAft>
              <a:buSzPts val="1400"/>
              <a:buChar char="●"/>
              <a:defRPr/>
            </a:lvl4pPr>
            <a:lvl5pPr indent="-317500" lvl="4" marL="2286000" rtl="0" algn="l">
              <a:lnSpc>
                <a:spcPct val="120000"/>
              </a:lnSpc>
              <a:spcBef>
                <a:spcPts val="1200"/>
              </a:spcBef>
              <a:spcAft>
                <a:spcPts val="0"/>
              </a:spcAft>
              <a:buSzPts val="1400"/>
              <a:buChar char="○"/>
              <a:defRPr/>
            </a:lvl5pPr>
            <a:lvl6pPr indent="-317500" lvl="5" marL="2743200" rtl="0" algn="l">
              <a:lnSpc>
                <a:spcPct val="120000"/>
              </a:lnSpc>
              <a:spcBef>
                <a:spcPts val="1200"/>
              </a:spcBef>
              <a:spcAft>
                <a:spcPts val="0"/>
              </a:spcAft>
              <a:buSzPts val="1400"/>
              <a:buChar char="■"/>
              <a:defRPr/>
            </a:lvl6pPr>
            <a:lvl7pPr indent="-317500" lvl="6" marL="3200400" rtl="0" algn="l">
              <a:lnSpc>
                <a:spcPct val="120000"/>
              </a:lnSpc>
              <a:spcBef>
                <a:spcPts val="1200"/>
              </a:spcBef>
              <a:spcAft>
                <a:spcPts val="0"/>
              </a:spcAft>
              <a:buSzPts val="1400"/>
              <a:buChar char="●"/>
              <a:defRPr/>
            </a:lvl7pPr>
            <a:lvl8pPr indent="-317500" lvl="7" marL="3657600" rtl="0" algn="l">
              <a:lnSpc>
                <a:spcPct val="120000"/>
              </a:lnSpc>
              <a:spcBef>
                <a:spcPts val="1200"/>
              </a:spcBef>
              <a:spcAft>
                <a:spcPts val="0"/>
              </a:spcAft>
              <a:buSzPts val="1400"/>
              <a:buChar char="○"/>
              <a:defRPr/>
            </a:lvl8pPr>
            <a:lvl9pPr indent="-317500" lvl="8" marL="4114800" rtl="0" algn="l">
              <a:lnSpc>
                <a:spcPct val="120000"/>
              </a:lnSpc>
              <a:spcBef>
                <a:spcPts val="1200"/>
              </a:spcBef>
              <a:spcAft>
                <a:spcPts val="1200"/>
              </a:spcAft>
              <a:buSzPts val="1400"/>
              <a:buChar char="■"/>
              <a:defRPr/>
            </a:lvl9pPr>
          </a:lstStyle>
          <a:p/>
        </p:txBody>
      </p:sp>
      <p:sp>
        <p:nvSpPr>
          <p:cNvPr id="53" name="Google Shape;53;p13"/>
          <p:cNvSpPr txBox="1"/>
          <p:nvPr>
            <p:ph idx="10" type="dt"/>
          </p:nvPr>
        </p:nvSpPr>
        <p:spPr>
          <a:xfrm>
            <a:off x="5665604" y="247778"/>
            <a:ext cx="2625600" cy="231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1151021" y="246980"/>
            <a:ext cx="4391700" cy="231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360045" y="599230"/>
            <a:ext cx="608400" cy="377700"/>
          </a:xfrm>
          <a:prstGeom prst="rect">
            <a:avLst/>
          </a:prstGeom>
          <a:noFill/>
          <a:ln>
            <a:noFill/>
          </a:ln>
        </p:spPr>
        <p:txBody>
          <a:bodyPr anchorCtr="0" anchor="t"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56" name="Google Shape;56;p13"/>
          <p:cNvCxnSpPr/>
          <p:nvPr/>
        </p:nvCxnSpPr>
        <p:spPr>
          <a:xfrm>
            <a:off x="1028765" y="599230"/>
            <a:ext cx="0" cy="800400"/>
          </a:xfrm>
          <a:prstGeom prst="straightConnector1">
            <a:avLst/>
          </a:prstGeom>
          <a:noFill/>
          <a:ln cap="flat" cmpd="sng" w="3810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classif.ai/dataset/ethz-cvl-video-summe/" TargetMode="External"/><Relationship Id="rId4" Type="http://schemas.openxmlformats.org/officeDocument/2006/relationships/hyperlink" Target="http://classif.ai/dataset/ethz-cvl-video-sum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a:noFill/>
          <a:ln>
            <a:noFill/>
          </a:ln>
        </p:spPr>
        <p:txBody>
          <a:bodyPr anchorCtr="0" anchor="b" bIns="0" lIns="68575" spcFirstLastPara="1" rIns="68575" wrap="square" tIns="34275">
            <a:normAutofit/>
          </a:bodyPr>
          <a:lstStyle/>
          <a:p>
            <a:pPr indent="0" lvl="0" marL="0" rtl="0" algn="ctr">
              <a:lnSpc>
                <a:spcPct val="90000"/>
              </a:lnSpc>
              <a:spcBef>
                <a:spcPts val="0"/>
              </a:spcBef>
              <a:spcAft>
                <a:spcPts val="0"/>
              </a:spcAft>
              <a:buClr>
                <a:schemeClr val="dk1"/>
              </a:buClr>
              <a:buSzPts val="5000"/>
              <a:buFont typeface="Palatino Linotype"/>
              <a:buNone/>
            </a:pPr>
            <a:r>
              <a:rPr lang="en"/>
              <a:t>Video Summarization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1151022" y="603389"/>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Clustering: K-Means Clustering</a:t>
            </a:r>
            <a:endParaRPr/>
          </a:p>
        </p:txBody>
      </p:sp>
      <p:grpSp>
        <p:nvGrpSpPr>
          <p:cNvPr id="143" name="Google Shape;143;p23"/>
          <p:cNvGrpSpPr/>
          <p:nvPr/>
        </p:nvGrpSpPr>
        <p:grpSpPr>
          <a:xfrm>
            <a:off x="1155477" y="1959122"/>
            <a:ext cx="7131892" cy="1693172"/>
            <a:chOff x="5523" y="596037"/>
            <a:chExt cx="9509189" cy="2257562"/>
          </a:xfrm>
        </p:grpSpPr>
        <p:sp>
          <p:nvSpPr>
            <p:cNvPr id="144" name="Google Shape;144;p23"/>
            <p:cNvSpPr/>
            <p:nvPr/>
          </p:nvSpPr>
          <p:spPr>
            <a:xfrm>
              <a:off x="5523" y="596037"/>
              <a:ext cx="1246230" cy="696637"/>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3"/>
            <p:cNvSpPr txBox="1"/>
            <p:nvPr/>
          </p:nvSpPr>
          <p:spPr>
            <a:xfrm>
              <a:off x="5523" y="596037"/>
              <a:ext cx="1246230" cy="464424"/>
            </a:xfrm>
            <a:prstGeom prst="rect">
              <a:avLst/>
            </a:prstGeom>
            <a:noFill/>
            <a:ln>
              <a:noFill/>
            </a:ln>
          </p:spPr>
          <p:txBody>
            <a:bodyPr anchorCtr="0" anchor="t" bIns="31425" lIns="58675" spcFirstLastPara="1" rIns="58675" wrap="square" tIns="58675">
              <a:noAutofit/>
            </a:bodyPr>
            <a:lstStyle/>
            <a:p>
              <a:pPr indent="0" lvl="0" marL="0" marR="0" rtl="0" algn="l">
                <a:lnSpc>
                  <a:spcPct val="90000"/>
                </a:lnSpc>
                <a:spcBef>
                  <a:spcPts val="0"/>
                </a:spcBef>
                <a:spcAft>
                  <a:spcPts val="0"/>
                </a:spcAft>
                <a:buClr>
                  <a:schemeClr val="lt1"/>
                </a:buClr>
                <a:buSzPts val="800"/>
                <a:buFont typeface="Palatino Linotype"/>
                <a:buNone/>
              </a:pPr>
              <a:r>
                <a:rPr b="0" i="0" lang="en" sz="800" u="none" cap="none" strike="noStrike">
                  <a:solidFill>
                    <a:schemeClr val="lt1"/>
                  </a:solidFill>
                  <a:latin typeface="Palatino Linotype"/>
                  <a:ea typeface="Palatino Linotype"/>
                  <a:cs typeface="Palatino Linotype"/>
                  <a:sym typeface="Palatino Linotype"/>
                </a:rPr>
                <a:t>Initialization</a:t>
              </a:r>
              <a:endParaRPr b="0" i="0" sz="800" u="none" cap="none" strike="noStrike">
                <a:solidFill>
                  <a:schemeClr val="lt1"/>
                </a:solidFill>
                <a:latin typeface="Palatino Linotype"/>
                <a:ea typeface="Palatino Linotype"/>
                <a:cs typeface="Palatino Linotype"/>
                <a:sym typeface="Palatino Linotype"/>
              </a:endParaRPr>
            </a:p>
          </p:txBody>
        </p:sp>
        <p:sp>
          <p:nvSpPr>
            <p:cNvPr id="146" name="Google Shape;146;p23"/>
            <p:cNvSpPr/>
            <p:nvPr/>
          </p:nvSpPr>
          <p:spPr>
            <a:xfrm>
              <a:off x="260775" y="1060462"/>
              <a:ext cx="1246230" cy="1793137"/>
            </a:xfrm>
            <a:prstGeom prst="roundRect">
              <a:avLst>
                <a:gd fmla="val 10000" name="adj"/>
              </a:avLst>
            </a:prstGeom>
            <a:solidFill>
              <a:schemeClr val="lt1">
                <a:alpha val="89803"/>
              </a:schemeClr>
            </a:solidFill>
            <a:ln cap="flat" cmpd="sng" w="15875">
              <a:solidFill>
                <a:srgbClr val="5DA53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7" name="Google Shape;147;p23"/>
            <p:cNvSpPr txBox="1"/>
            <p:nvPr/>
          </p:nvSpPr>
          <p:spPr>
            <a:xfrm>
              <a:off x="297276" y="1096963"/>
              <a:ext cx="1173228" cy="1720135"/>
            </a:xfrm>
            <a:prstGeom prst="rect">
              <a:avLst/>
            </a:prstGeom>
            <a:noFill/>
            <a:ln>
              <a:noFill/>
            </a:ln>
          </p:spPr>
          <p:txBody>
            <a:bodyPr anchorCtr="0" anchor="t" bIns="58675" lIns="58675" spcFirstLastPara="1" rIns="58675" wrap="square" tIns="58675">
              <a:noAutofit/>
            </a:bodyPr>
            <a:lstStyle/>
            <a:p>
              <a:pPr indent="-50800" lvl="1" marL="38100" marR="0" rtl="0" algn="l">
                <a:lnSpc>
                  <a:spcPct val="90000"/>
                </a:lnSpc>
                <a:spcBef>
                  <a:spcPts val="0"/>
                </a:spcBef>
                <a:spcAft>
                  <a:spcPts val="0"/>
                </a:spcAft>
                <a:buClr>
                  <a:schemeClr val="dk1"/>
                </a:buClr>
                <a:buSzPts val="800"/>
                <a:buFont typeface="Palatino Linotype"/>
                <a:buChar char="•"/>
              </a:pPr>
              <a:r>
                <a:rPr b="0" i="0" lang="en" sz="800" u="none" cap="none" strike="noStrike">
                  <a:solidFill>
                    <a:schemeClr val="dk1"/>
                  </a:solidFill>
                  <a:latin typeface="Palatino Linotype"/>
                  <a:ea typeface="Palatino Linotype"/>
                  <a:cs typeface="Palatino Linotype"/>
                  <a:sym typeface="Palatino Linotype"/>
                </a:rPr>
                <a:t>Randomly select k points from the dataset as the initial centroids.</a:t>
              </a:r>
              <a:endParaRPr b="0" i="0" sz="800" u="none" cap="none" strike="noStrike">
                <a:solidFill>
                  <a:schemeClr val="dk1"/>
                </a:solidFill>
                <a:latin typeface="Palatino Linotype"/>
                <a:ea typeface="Palatino Linotype"/>
                <a:cs typeface="Palatino Linotype"/>
                <a:sym typeface="Palatino Linotype"/>
              </a:endParaRPr>
            </a:p>
          </p:txBody>
        </p:sp>
        <p:sp>
          <p:nvSpPr>
            <p:cNvPr id="148" name="Google Shape;148;p23"/>
            <p:cNvSpPr/>
            <p:nvPr/>
          </p:nvSpPr>
          <p:spPr>
            <a:xfrm>
              <a:off x="1440678" y="673112"/>
              <a:ext cx="400519" cy="310275"/>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9" name="Google Shape;149;p23"/>
            <p:cNvSpPr txBox="1"/>
            <p:nvPr/>
          </p:nvSpPr>
          <p:spPr>
            <a:xfrm>
              <a:off x="1440678" y="735167"/>
              <a:ext cx="307437" cy="186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Palatino Linotype"/>
                <a:buNone/>
              </a:pPr>
              <a:r>
                <a:t/>
              </a:r>
              <a:endParaRPr b="0" i="0" sz="700" u="none" cap="none" strike="noStrike">
                <a:solidFill>
                  <a:schemeClr val="lt1"/>
                </a:solidFill>
                <a:latin typeface="Palatino Linotype"/>
                <a:ea typeface="Palatino Linotype"/>
                <a:cs typeface="Palatino Linotype"/>
                <a:sym typeface="Palatino Linotype"/>
              </a:endParaRPr>
            </a:p>
          </p:txBody>
        </p:sp>
        <p:sp>
          <p:nvSpPr>
            <p:cNvPr id="150" name="Google Shape;150;p23"/>
            <p:cNvSpPr/>
            <p:nvPr/>
          </p:nvSpPr>
          <p:spPr>
            <a:xfrm>
              <a:off x="2007450" y="596037"/>
              <a:ext cx="1246230" cy="696637"/>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 name="Google Shape;151;p23"/>
            <p:cNvSpPr txBox="1"/>
            <p:nvPr/>
          </p:nvSpPr>
          <p:spPr>
            <a:xfrm>
              <a:off x="2007450" y="596037"/>
              <a:ext cx="1246230" cy="464424"/>
            </a:xfrm>
            <a:prstGeom prst="rect">
              <a:avLst/>
            </a:prstGeom>
            <a:noFill/>
            <a:ln>
              <a:noFill/>
            </a:ln>
          </p:spPr>
          <p:txBody>
            <a:bodyPr anchorCtr="0" anchor="t" bIns="31425" lIns="58675" spcFirstLastPara="1" rIns="58675" wrap="square" tIns="58675">
              <a:noAutofit/>
            </a:bodyPr>
            <a:lstStyle/>
            <a:p>
              <a:pPr indent="0" lvl="0" marL="0" marR="0" rtl="0" algn="l">
                <a:lnSpc>
                  <a:spcPct val="90000"/>
                </a:lnSpc>
                <a:spcBef>
                  <a:spcPts val="0"/>
                </a:spcBef>
                <a:spcAft>
                  <a:spcPts val="0"/>
                </a:spcAft>
                <a:buClr>
                  <a:schemeClr val="lt1"/>
                </a:buClr>
                <a:buSzPts val="800"/>
                <a:buFont typeface="Palatino Linotype"/>
                <a:buNone/>
              </a:pPr>
              <a:r>
                <a:rPr b="0" i="0" lang="en" sz="800" u="none" cap="none" strike="noStrike">
                  <a:solidFill>
                    <a:schemeClr val="lt1"/>
                  </a:solidFill>
                  <a:latin typeface="Palatino Linotype"/>
                  <a:ea typeface="Palatino Linotype"/>
                  <a:cs typeface="Palatino Linotype"/>
                  <a:sym typeface="Palatino Linotype"/>
                </a:rPr>
                <a:t>Assigning data points to clusters</a:t>
              </a:r>
              <a:endParaRPr b="0" i="0" sz="800" u="none" cap="none" strike="noStrike">
                <a:solidFill>
                  <a:schemeClr val="lt1"/>
                </a:solidFill>
                <a:latin typeface="Palatino Linotype"/>
                <a:ea typeface="Palatino Linotype"/>
                <a:cs typeface="Palatino Linotype"/>
                <a:sym typeface="Palatino Linotype"/>
              </a:endParaRPr>
            </a:p>
          </p:txBody>
        </p:sp>
        <p:sp>
          <p:nvSpPr>
            <p:cNvPr id="152" name="Google Shape;152;p23"/>
            <p:cNvSpPr/>
            <p:nvPr/>
          </p:nvSpPr>
          <p:spPr>
            <a:xfrm>
              <a:off x="2262702" y="1060462"/>
              <a:ext cx="1246230" cy="1793137"/>
            </a:xfrm>
            <a:prstGeom prst="roundRect">
              <a:avLst>
                <a:gd fmla="val 10000" name="adj"/>
              </a:avLst>
            </a:prstGeom>
            <a:solidFill>
              <a:schemeClr val="lt1">
                <a:alpha val="89803"/>
              </a:schemeClr>
            </a:solidFill>
            <a:ln cap="flat" cmpd="sng" w="15875">
              <a:solidFill>
                <a:srgbClr val="5DA53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23"/>
            <p:cNvSpPr txBox="1"/>
            <p:nvPr/>
          </p:nvSpPr>
          <p:spPr>
            <a:xfrm>
              <a:off x="2299203" y="1096963"/>
              <a:ext cx="1173228" cy="1720135"/>
            </a:xfrm>
            <a:prstGeom prst="rect">
              <a:avLst/>
            </a:prstGeom>
            <a:noFill/>
            <a:ln>
              <a:noFill/>
            </a:ln>
          </p:spPr>
          <p:txBody>
            <a:bodyPr anchorCtr="0" anchor="t" bIns="58675" lIns="58675" spcFirstLastPara="1" rIns="58675" wrap="square" tIns="58675">
              <a:noAutofit/>
            </a:bodyPr>
            <a:lstStyle/>
            <a:p>
              <a:pPr indent="-50800" lvl="1" marL="38100" marR="0" rtl="0" algn="l">
                <a:lnSpc>
                  <a:spcPct val="90000"/>
                </a:lnSpc>
                <a:spcBef>
                  <a:spcPts val="0"/>
                </a:spcBef>
                <a:spcAft>
                  <a:spcPts val="0"/>
                </a:spcAft>
                <a:buClr>
                  <a:schemeClr val="dk1"/>
                </a:buClr>
                <a:buSzPts val="800"/>
                <a:buFont typeface="Palatino Linotype"/>
                <a:buChar char="•"/>
              </a:pPr>
              <a:r>
                <a:rPr b="0" i="0" lang="en" sz="800" u="none" cap="none" strike="noStrike">
                  <a:solidFill>
                    <a:schemeClr val="dk1"/>
                  </a:solidFill>
                  <a:latin typeface="Palatino Linotype"/>
                  <a:ea typeface="Palatino Linotype"/>
                  <a:cs typeface="Palatino Linotype"/>
                  <a:sym typeface="Palatino Linotype"/>
                </a:rPr>
                <a:t>For each data point, calculate the distance to each centroid and assign it to the cluster associated with the closest centroid.</a:t>
              </a:r>
              <a:endParaRPr b="0" i="0" sz="800" u="none" cap="none" strike="noStrike">
                <a:solidFill>
                  <a:schemeClr val="dk1"/>
                </a:solidFill>
                <a:latin typeface="Palatino Linotype"/>
                <a:ea typeface="Palatino Linotype"/>
                <a:cs typeface="Palatino Linotype"/>
                <a:sym typeface="Palatino Linotype"/>
              </a:endParaRPr>
            </a:p>
          </p:txBody>
        </p:sp>
        <p:sp>
          <p:nvSpPr>
            <p:cNvPr id="154" name="Google Shape;154;p23"/>
            <p:cNvSpPr/>
            <p:nvPr/>
          </p:nvSpPr>
          <p:spPr>
            <a:xfrm>
              <a:off x="3442604" y="673112"/>
              <a:ext cx="400519" cy="310275"/>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3"/>
            <p:cNvSpPr txBox="1"/>
            <p:nvPr/>
          </p:nvSpPr>
          <p:spPr>
            <a:xfrm>
              <a:off x="3442604" y="735167"/>
              <a:ext cx="307437" cy="186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Palatino Linotype"/>
                <a:buNone/>
              </a:pPr>
              <a:r>
                <a:t/>
              </a:r>
              <a:endParaRPr b="0" i="0" sz="700" u="none" cap="none" strike="noStrike">
                <a:solidFill>
                  <a:schemeClr val="lt1"/>
                </a:solidFill>
                <a:latin typeface="Palatino Linotype"/>
                <a:ea typeface="Palatino Linotype"/>
                <a:cs typeface="Palatino Linotype"/>
                <a:sym typeface="Palatino Linotype"/>
              </a:endParaRPr>
            </a:p>
          </p:txBody>
        </p:sp>
        <p:sp>
          <p:nvSpPr>
            <p:cNvPr id="156" name="Google Shape;156;p23"/>
            <p:cNvSpPr/>
            <p:nvPr/>
          </p:nvSpPr>
          <p:spPr>
            <a:xfrm>
              <a:off x="4009377" y="596037"/>
              <a:ext cx="1246230" cy="696637"/>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7" name="Google Shape;157;p23"/>
            <p:cNvSpPr txBox="1"/>
            <p:nvPr/>
          </p:nvSpPr>
          <p:spPr>
            <a:xfrm>
              <a:off x="4009377" y="596037"/>
              <a:ext cx="1246230" cy="464424"/>
            </a:xfrm>
            <a:prstGeom prst="rect">
              <a:avLst/>
            </a:prstGeom>
            <a:noFill/>
            <a:ln>
              <a:noFill/>
            </a:ln>
          </p:spPr>
          <p:txBody>
            <a:bodyPr anchorCtr="0" anchor="t" bIns="31425" lIns="58675" spcFirstLastPara="1" rIns="58675" wrap="square" tIns="58675">
              <a:noAutofit/>
            </a:bodyPr>
            <a:lstStyle/>
            <a:p>
              <a:pPr indent="0" lvl="0" marL="0" marR="0" rtl="0" algn="l">
                <a:lnSpc>
                  <a:spcPct val="90000"/>
                </a:lnSpc>
                <a:spcBef>
                  <a:spcPts val="0"/>
                </a:spcBef>
                <a:spcAft>
                  <a:spcPts val="0"/>
                </a:spcAft>
                <a:buClr>
                  <a:schemeClr val="lt1"/>
                </a:buClr>
                <a:buSzPts val="800"/>
                <a:buFont typeface="Palatino Linotype"/>
                <a:buNone/>
              </a:pPr>
              <a:r>
                <a:rPr b="0" i="0" lang="en" sz="800" u="none" cap="none" strike="noStrike">
                  <a:solidFill>
                    <a:schemeClr val="lt1"/>
                  </a:solidFill>
                  <a:latin typeface="Palatino Linotype"/>
                  <a:ea typeface="Palatino Linotype"/>
                  <a:cs typeface="Palatino Linotype"/>
                  <a:sym typeface="Palatino Linotype"/>
                </a:rPr>
                <a:t>Updating centroids</a:t>
              </a:r>
              <a:endParaRPr b="0" i="0" sz="800" u="none" cap="none" strike="noStrike">
                <a:solidFill>
                  <a:schemeClr val="lt1"/>
                </a:solidFill>
                <a:latin typeface="Palatino Linotype"/>
                <a:ea typeface="Palatino Linotype"/>
                <a:cs typeface="Palatino Linotype"/>
                <a:sym typeface="Palatino Linotype"/>
              </a:endParaRPr>
            </a:p>
          </p:txBody>
        </p:sp>
        <p:sp>
          <p:nvSpPr>
            <p:cNvPr id="158" name="Google Shape;158;p23"/>
            <p:cNvSpPr/>
            <p:nvPr/>
          </p:nvSpPr>
          <p:spPr>
            <a:xfrm>
              <a:off x="4264629" y="1060462"/>
              <a:ext cx="1246230" cy="1793137"/>
            </a:xfrm>
            <a:prstGeom prst="roundRect">
              <a:avLst>
                <a:gd fmla="val 10000" name="adj"/>
              </a:avLst>
            </a:prstGeom>
            <a:solidFill>
              <a:schemeClr val="lt1">
                <a:alpha val="89803"/>
              </a:schemeClr>
            </a:solidFill>
            <a:ln cap="flat" cmpd="sng" w="15875">
              <a:solidFill>
                <a:srgbClr val="5DA53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23"/>
            <p:cNvSpPr txBox="1"/>
            <p:nvPr/>
          </p:nvSpPr>
          <p:spPr>
            <a:xfrm>
              <a:off x="4301130" y="1096963"/>
              <a:ext cx="1173228" cy="1720135"/>
            </a:xfrm>
            <a:prstGeom prst="rect">
              <a:avLst/>
            </a:prstGeom>
            <a:noFill/>
            <a:ln>
              <a:noFill/>
            </a:ln>
          </p:spPr>
          <p:txBody>
            <a:bodyPr anchorCtr="0" anchor="t" bIns="58675" lIns="58675" spcFirstLastPara="1" rIns="58675" wrap="square" tIns="58675">
              <a:noAutofit/>
            </a:bodyPr>
            <a:lstStyle/>
            <a:p>
              <a:pPr indent="-50800" lvl="1" marL="38100" marR="0" rtl="0" algn="l">
                <a:lnSpc>
                  <a:spcPct val="90000"/>
                </a:lnSpc>
                <a:spcBef>
                  <a:spcPts val="0"/>
                </a:spcBef>
                <a:spcAft>
                  <a:spcPts val="0"/>
                </a:spcAft>
                <a:buClr>
                  <a:schemeClr val="dk1"/>
                </a:buClr>
                <a:buSzPts val="800"/>
                <a:buFont typeface="Palatino Linotype"/>
                <a:buChar char="•"/>
              </a:pPr>
              <a:r>
                <a:rPr b="0" i="0" lang="en" sz="800" u="none" cap="none" strike="noStrike">
                  <a:solidFill>
                    <a:schemeClr val="dk1"/>
                  </a:solidFill>
                  <a:latin typeface="Palatino Linotype"/>
                  <a:ea typeface="Palatino Linotype"/>
                  <a:cs typeface="Palatino Linotype"/>
                  <a:sym typeface="Palatino Linotype"/>
                </a:rPr>
                <a:t>Calculate the new centroid for each cluster as the mean of all the data points assigned to that cluster.</a:t>
              </a:r>
              <a:endParaRPr b="0" i="0" sz="800" u="none" cap="none" strike="noStrike">
                <a:solidFill>
                  <a:schemeClr val="dk1"/>
                </a:solidFill>
                <a:latin typeface="Palatino Linotype"/>
                <a:ea typeface="Palatino Linotype"/>
                <a:cs typeface="Palatino Linotype"/>
                <a:sym typeface="Palatino Linotype"/>
              </a:endParaRPr>
            </a:p>
          </p:txBody>
        </p:sp>
        <p:sp>
          <p:nvSpPr>
            <p:cNvPr id="160" name="Google Shape;160;p23"/>
            <p:cNvSpPr/>
            <p:nvPr/>
          </p:nvSpPr>
          <p:spPr>
            <a:xfrm>
              <a:off x="5444531" y="673112"/>
              <a:ext cx="400519" cy="310275"/>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1" name="Google Shape;161;p23"/>
            <p:cNvSpPr txBox="1"/>
            <p:nvPr/>
          </p:nvSpPr>
          <p:spPr>
            <a:xfrm>
              <a:off x="5444531" y="735167"/>
              <a:ext cx="307437" cy="186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Palatino Linotype"/>
                <a:buNone/>
              </a:pPr>
              <a:r>
                <a:t/>
              </a:r>
              <a:endParaRPr b="0" i="0" sz="700" u="none" cap="none" strike="noStrike">
                <a:solidFill>
                  <a:schemeClr val="lt1"/>
                </a:solidFill>
                <a:latin typeface="Palatino Linotype"/>
                <a:ea typeface="Palatino Linotype"/>
                <a:cs typeface="Palatino Linotype"/>
                <a:sym typeface="Palatino Linotype"/>
              </a:endParaRPr>
            </a:p>
          </p:txBody>
        </p:sp>
        <p:sp>
          <p:nvSpPr>
            <p:cNvPr id="162" name="Google Shape;162;p23"/>
            <p:cNvSpPr/>
            <p:nvPr/>
          </p:nvSpPr>
          <p:spPr>
            <a:xfrm>
              <a:off x="6011304" y="596037"/>
              <a:ext cx="1246230" cy="696637"/>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23"/>
            <p:cNvSpPr txBox="1"/>
            <p:nvPr/>
          </p:nvSpPr>
          <p:spPr>
            <a:xfrm>
              <a:off x="6011304" y="596037"/>
              <a:ext cx="1246230" cy="464424"/>
            </a:xfrm>
            <a:prstGeom prst="rect">
              <a:avLst/>
            </a:prstGeom>
            <a:noFill/>
            <a:ln>
              <a:noFill/>
            </a:ln>
          </p:spPr>
          <p:txBody>
            <a:bodyPr anchorCtr="0" anchor="t" bIns="31425" lIns="58675" spcFirstLastPara="1" rIns="58675" wrap="square" tIns="58675">
              <a:noAutofit/>
            </a:bodyPr>
            <a:lstStyle/>
            <a:p>
              <a:pPr indent="0" lvl="0" marL="0" marR="0" rtl="0" algn="l">
                <a:lnSpc>
                  <a:spcPct val="90000"/>
                </a:lnSpc>
                <a:spcBef>
                  <a:spcPts val="0"/>
                </a:spcBef>
                <a:spcAft>
                  <a:spcPts val="0"/>
                </a:spcAft>
                <a:buClr>
                  <a:schemeClr val="lt1"/>
                </a:buClr>
                <a:buSzPts val="800"/>
                <a:buFont typeface="Palatino Linotype"/>
                <a:buNone/>
              </a:pPr>
              <a:r>
                <a:rPr b="0" i="0" lang="en" sz="800" u="none" cap="none" strike="noStrike">
                  <a:solidFill>
                    <a:schemeClr val="lt1"/>
                  </a:solidFill>
                  <a:latin typeface="Palatino Linotype"/>
                  <a:ea typeface="Palatino Linotype"/>
                  <a:cs typeface="Palatino Linotype"/>
                  <a:sym typeface="Palatino Linotype"/>
                </a:rPr>
                <a:t>Repeating steps 2 and 3</a:t>
              </a:r>
              <a:endParaRPr b="0" i="0" sz="800" u="none" cap="none" strike="noStrike">
                <a:solidFill>
                  <a:schemeClr val="lt1"/>
                </a:solidFill>
                <a:latin typeface="Palatino Linotype"/>
                <a:ea typeface="Palatino Linotype"/>
                <a:cs typeface="Palatino Linotype"/>
                <a:sym typeface="Palatino Linotype"/>
              </a:endParaRPr>
            </a:p>
          </p:txBody>
        </p:sp>
        <p:sp>
          <p:nvSpPr>
            <p:cNvPr id="164" name="Google Shape;164;p23"/>
            <p:cNvSpPr/>
            <p:nvPr/>
          </p:nvSpPr>
          <p:spPr>
            <a:xfrm>
              <a:off x="6266556" y="1060462"/>
              <a:ext cx="1246230" cy="1793137"/>
            </a:xfrm>
            <a:prstGeom prst="roundRect">
              <a:avLst>
                <a:gd fmla="val 10000" name="adj"/>
              </a:avLst>
            </a:prstGeom>
            <a:solidFill>
              <a:schemeClr val="lt1">
                <a:alpha val="89803"/>
              </a:schemeClr>
            </a:solidFill>
            <a:ln cap="flat" cmpd="sng" w="15875">
              <a:solidFill>
                <a:srgbClr val="5DA53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5" name="Google Shape;165;p23"/>
            <p:cNvSpPr txBox="1"/>
            <p:nvPr/>
          </p:nvSpPr>
          <p:spPr>
            <a:xfrm>
              <a:off x="6303057" y="1096963"/>
              <a:ext cx="1173228" cy="1720135"/>
            </a:xfrm>
            <a:prstGeom prst="rect">
              <a:avLst/>
            </a:prstGeom>
            <a:noFill/>
            <a:ln>
              <a:noFill/>
            </a:ln>
          </p:spPr>
          <p:txBody>
            <a:bodyPr anchorCtr="0" anchor="t" bIns="58675" lIns="58675" spcFirstLastPara="1" rIns="58675" wrap="square" tIns="58675">
              <a:noAutofit/>
            </a:bodyPr>
            <a:lstStyle/>
            <a:p>
              <a:pPr indent="-50800" lvl="1" marL="38100" marR="0" rtl="0" algn="l">
                <a:lnSpc>
                  <a:spcPct val="90000"/>
                </a:lnSpc>
                <a:spcBef>
                  <a:spcPts val="0"/>
                </a:spcBef>
                <a:spcAft>
                  <a:spcPts val="0"/>
                </a:spcAft>
                <a:buClr>
                  <a:schemeClr val="dk1"/>
                </a:buClr>
                <a:buSzPts val="800"/>
                <a:buFont typeface="Palatino Linotype"/>
                <a:buChar char="•"/>
              </a:pPr>
              <a:r>
                <a:rPr b="0" i="0" lang="en" sz="800" u="none" cap="none" strike="noStrike">
                  <a:solidFill>
                    <a:schemeClr val="dk1"/>
                  </a:solidFill>
                  <a:latin typeface="Palatino Linotype"/>
                  <a:ea typeface="Palatino Linotype"/>
                  <a:cs typeface="Palatino Linotype"/>
                  <a:sym typeface="Palatino Linotype"/>
                </a:rPr>
                <a:t>Repeat steps 2 and 3 until the centroids no longer change or a maximum number of iterations is reached.</a:t>
              </a:r>
              <a:endParaRPr b="0" i="0" sz="800" u="none" cap="none" strike="noStrike">
                <a:solidFill>
                  <a:schemeClr val="dk1"/>
                </a:solidFill>
                <a:latin typeface="Palatino Linotype"/>
                <a:ea typeface="Palatino Linotype"/>
                <a:cs typeface="Palatino Linotype"/>
                <a:sym typeface="Palatino Linotype"/>
              </a:endParaRPr>
            </a:p>
          </p:txBody>
        </p:sp>
        <p:sp>
          <p:nvSpPr>
            <p:cNvPr id="166" name="Google Shape;166;p23"/>
            <p:cNvSpPr/>
            <p:nvPr/>
          </p:nvSpPr>
          <p:spPr>
            <a:xfrm>
              <a:off x="7446458" y="673112"/>
              <a:ext cx="400519" cy="310275"/>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7" name="Google Shape;167;p23"/>
            <p:cNvSpPr txBox="1"/>
            <p:nvPr/>
          </p:nvSpPr>
          <p:spPr>
            <a:xfrm>
              <a:off x="7446458" y="735167"/>
              <a:ext cx="307437" cy="186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Palatino Linotype"/>
                <a:buNone/>
              </a:pPr>
              <a:r>
                <a:t/>
              </a:r>
              <a:endParaRPr b="0" i="0" sz="700" u="none" cap="none" strike="noStrike">
                <a:solidFill>
                  <a:schemeClr val="lt1"/>
                </a:solidFill>
                <a:latin typeface="Palatino Linotype"/>
                <a:ea typeface="Palatino Linotype"/>
                <a:cs typeface="Palatino Linotype"/>
                <a:sym typeface="Palatino Linotype"/>
              </a:endParaRPr>
            </a:p>
          </p:txBody>
        </p:sp>
        <p:sp>
          <p:nvSpPr>
            <p:cNvPr id="168" name="Google Shape;168;p23"/>
            <p:cNvSpPr/>
            <p:nvPr/>
          </p:nvSpPr>
          <p:spPr>
            <a:xfrm>
              <a:off x="8013230" y="596037"/>
              <a:ext cx="1246230" cy="696637"/>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9" name="Google Shape;169;p23"/>
            <p:cNvSpPr txBox="1"/>
            <p:nvPr/>
          </p:nvSpPr>
          <p:spPr>
            <a:xfrm>
              <a:off x="8013230" y="596037"/>
              <a:ext cx="1246230" cy="464424"/>
            </a:xfrm>
            <a:prstGeom prst="rect">
              <a:avLst/>
            </a:prstGeom>
            <a:noFill/>
            <a:ln>
              <a:noFill/>
            </a:ln>
          </p:spPr>
          <p:txBody>
            <a:bodyPr anchorCtr="0" anchor="t" bIns="31425" lIns="58675" spcFirstLastPara="1" rIns="58675" wrap="square" tIns="58675">
              <a:noAutofit/>
            </a:bodyPr>
            <a:lstStyle/>
            <a:p>
              <a:pPr indent="0" lvl="0" marL="0" marR="0" rtl="0" algn="l">
                <a:lnSpc>
                  <a:spcPct val="90000"/>
                </a:lnSpc>
                <a:spcBef>
                  <a:spcPts val="0"/>
                </a:spcBef>
                <a:spcAft>
                  <a:spcPts val="0"/>
                </a:spcAft>
                <a:buClr>
                  <a:schemeClr val="lt1"/>
                </a:buClr>
                <a:buSzPts val="800"/>
                <a:buFont typeface="Palatino Linotype"/>
                <a:buNone/>
              </a:pPr>
              <a:r>
                <a:rPr b="0" i="0" lang="en" sz="800" u="none" cap="none" strike="noStrike">
                  <a:solidFill>
                    <a:schemeClr val="lt1"/>
                  </a:solidFill>
                  <a:latin typeface="Palatino Linotype"/>
                  <a:ea typeface="Palatino Linotype"/>
                  <a:cs typeface="Palatino Linotype"/>
                  <a:sym typeface="Palatino Linotype"/>
                </a:rPr>
                <a:t>Output</a:t>
              </a:r>
              <a:endParaRPr b="0" i="0" sz="800" u="none" cap="none" strike="noStrike">
                <a:solidFill>
                  <a:schemeClr val="lt1"/>
                </a:solidFill>
                <a:latin typeface="Palatino Linotype"/>
                <a:ea typeface="Palatino Linotype"/>
                <a:cs typeface="Palatino Linotype"/>
                <a:sym typeface="Palatino Linotype"/>
              </a:endParaRPr>
            </a:p>
          </p:txBody>
        </p:sp>
        <p:sp>
          <p:nvSpPr>
            <p:cNvPr id="170" name="Google Shape;170;p23"/>
            <p:cNvSpPr/>
            <p:nvPr/>
          </p:nvSpPr>
          <p:spPr>
            <a:xfrm>
              <a:off x="8268482" y="1060462"/>
              <a:ext cx="1246230" cy="1793137"/>
            </a:xfrm>
            <a:prstGeom prst="roundRect">
              <a:avLst>
                <a:gd fmla="val 10000" name="adj"/>
              </a:avLst>
            </a:prstGeom>
            <a:solidFill>
              <a:schemeClr val="lt1">
                <a:alpha val="89803"/>
              </a:schemeClr>
            </a:solidFill>
            <a:ln cap="flat" cmpd="sng" w="15875">
              <a:solidFill>
                <a:srgbClr val="5DA53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1" name="Google Shape;171;p23"/>
            <p:cNvSpPr txBox="1"/>
            <p:nvPr/>
          </p:nvSpPr>
          <p:spPr>
            <a:xfrm>
              <a:off x="8304983" y="1096963"/>
              <a:ext cx="1173228" cy="1720135"/>
            </a:xfrm>
            <a:prstGeom prst="rect">
              <a:avLst/>
            </a:prstGeom>
            <a:noFill/>
            <a:ln>
              <a:noFill/>
            </a:ln>
          </p:spPr>
          <p:txBody>
            <a:bodyPr anchorCtr="0" anchor="t" bIns="58675" lIns="58675" spcFirstLastPara="1" rIns="58675" wrap="square" tIns="58675">
              <a:noAutofit/>
            </a:bodyPr>
            <a:lstStyle/>
            <a:p>
              <a:pPr indent="-50800" lvl="1" marL="38100" marR="0" rtl="0" algn="l">
                <a:lnSpc>
                  <a:spcPct val="90000"/>
                </a:lnSpc>
                <a:spcBef>
                  <a:spcPts val="0"/>
                </a:spcBef>
                <a:spcAft>
                  <a:spcPts val="0"/>
                </a:spcAft>
                <a:buClr>
                  <a:schemeClr val="dk1"/>
                </a:buClr>
                <a:buSzPts val="800"/>
                <a:buFont typeface="Palatino Linotype"/>
                <a:buChar char="•"/>
              </a:pPr>
              <a:r>
                <a:rPr b="0" i="0" lang="en" sz="800" u="none" cap="none" strike="noStrike">
                  <a:solidFill>
                    <a:schemeClr val="dk1"/>
                  </a:solidFill>
                  <a:latin typeface="Palatino Linotype"/>
                  <a:ea typeface="Palatino Linotype"/>
                  <a:cs typeface="Palatino Linotype"/>
                  <a:sym typeface="Palatino Linotype"/>
                </a:rPr>
                <a:t>The final k clusters and their respective centroids.</a:t>
              </a:r>
              <a:endParaRPr b="0" i="0" sz="800" u="none" cap="none" strike="noStrike">
                <a:solidFill>
                  <a:schemeClr val="dk1"/>
                </a:solidFill>
                <a:latin typeface="Palatino Linotype"/>
                <a:ea typeface="Palatino Linotype"/>
                <a:cs typeface="Palatino Linotype"/>
                <a:sym typeface="Palatino Linotyp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151022" y="603389"/>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Keyframe Extraction</a:t>
            </a:r>
            <a:endParaRPr/>
          </a:p>
        </p:txBody>
      </p:sp>
      <p:sp>
        <p:nvSpPr>
          <p:cNvPr id="177" name="Google Shape;177;p24"/>
          <p:cNvSpPr txBox="1"/>
          <p:nvPr>
            <p:ph idx="1" type="body"/>
          </p:nvPr>
        </p:nvSpPr>
        <p:spPr>
          <a:xfrm>
            <a:off x="1151022" y="1511799"/>
            <a:ext cx="7140119"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1200"/>
              </a:spcAft>
              <a:buSzPts val="1500"/>
              <a:buChar char="●"/>
            </a:pPr>
            <a:r>
              <a:rPr lang="en"/>
              <a:t>The frames that are closest to the centroids obtained from K-means clustering are selected as keyframes. The number of keyframes selected can be based on video length or a fixed number.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1151022" y="724873"/>
            <a:ext cx="7140119" cy="786926"/>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85714"/>
              <a:buFont typeface="Palatino Linotype"/>
              <a:buNone/>
            </a:pPr>
            <a:r>
              <a:rPr lang="en"/>
              <a:t>Creating Keyshots using Keyframes</a:t>
            </a:r>
            <a:br>
              <a:rPr lang="en"/>
            </a:br>
            <a:endParaRPr/>
          </a:p>
        </p:txBody>
      </p:sp>
      <p:sp>
        <p:nvSpPr>
          <p:cNvPr id="183" name="Google Shape;183;p25"/>
          <p:cNvSpPr txBox="1"/>
          <p:nvPr>
            <p:ph idx="1" type="body"/>
          </p:nvPr>
        </p:nvSpPr>
        <p:spPr>
          <a:xfrm>
            <a:off x="1151022" y="1511799"/>
            <a:ext cx="7140119"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
              <a:t>Keyframe-based shot selection: Keyframes are used as reference frames to select keyshots. A keyshot is typically defined as the shot that contains the keyframe. This is done by finding the shot boundaries that surround the keyframe and selecting the shot that contains the most representative visual content.</a:t>
            </a:r>
            <a:endParaRPr/>
          </a:p>
          <a:p>
            <a:pPr indent="-171450" lvl="0" marL="177800" rtl="0" algn="l">
              <a:lnSpc>
                <a:spcPct val="120000"/>
              </a:lnSpc>
              <a:spcBef>
                <a:spcPts val="800"/>
              </a:spcBef>
              <a:spcAft>
                <a:spcPts val="1200"/>
              </a:spcAft>
              <a:buSzPts val="1500"/>
              <a:buChar char="●"/>
            </a:pPr>
            <a:r>
              <a:rPr lang="en"/>
              <a:t>Keyshots with duplicate frames are removed.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1151022" y="603389"/>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Summarization</a:t>
            </a:r>
            <a:endParaRPr/>
          </a:p>
        </p:txBody>
      </p:sp>
      <p:sp>
        <p:nvSpPr>
          <p:cNvPr id="189" name="Google Shape;189;p26"/>
          <p:cNvSpPr txBox="1"/>
          <p:nvPr>
            <p:ph idx="1" type="body"/>
          </p:nvPr>
        </p:nvSpPr>
        <p:spPr>
          <a:xfrm>
            <a:off x="1151022" y="1511799"/>
            <a:ext cx="7140000" cy="258810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
              <a:t>The Keyshots are then sorted in temporal order and combined into a gif format.</a:t>
            </a:r>
            <a:endParaRPr/>
          </a:p>
          <a:p>
            <a:pPr indent="-171450" lvl="0" marL="177800" rtl="0" algn="l">
              <a:lnSpc>
                <a:spcPct val="120000"/>
              </a:lnSpc>
              <a:spcBef>
                <a:spcPts val="800"/>
              </a:spcBef>
              <a:spcAft>
                <a:spcPts val="1200"/>
              </a:spcAft>
              <a:buSzPts val="1500"/>
              <a:buChar char="●"/>
            </a:pPr>
            <a:r>
              <a:rPr lang="en"/>
              <a:t>This can be done using the timestamps associated with the keyshots or by manually ordering them based on their content.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151364" y="170252"/>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Evaluation</a:t>
            </a:r>
            <a:endParaRPr/>
          </a:p>
        </p:txBody>
      </p:sp>
      <p:pic>
        <p:nvPicPr>
          <p:cNvPr id="195" name="Google Shape;195;p27"/>
          <p:cNvPicPr preferRelativeResize="0"/>
          <p:nvPr/>
        </p:nvPicPr>
        <p:blipFill>
          <a:blip r:embed="rId3">
            <a:alphaModFix/>
          </a:blip>
          <a:stretch>
            <a:fillRect/>
          </a:stretch>
        </p:blipFill>
        <p:spPr>
          <a:xfrm>
            <a:off x="1970550" y="1135279"/>
            <a:ext cx="5202891" cy="38815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1141999" y="197324"/>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Evaluation</a:t>
            </a:r>
            <a:endParaRPr/>
          </a:p>
        </p:txBody>
      </p:sp>
      <p:pic>
        <p:nvPicPr>
          <p:cNvPr id="201" name="Google Shape;201;p28"/>
          <p:cNvPicPr preferRelativeResize="0"/>
          <p:nvPr/>
        </p:nvPicPr>
        <p:blipFill>
          <a:blip r:embed="rId3">
            <a:alphaModFix/>
          </a:blip>
          <a:stretch>
            <a:fillRect/>
          </a:stretch>
        </p:blipFill>
        <p:spPr>
          <a:xfrm>
            <a:off x="2327375" y="1213700"/>
            <a:ext cx="4769353" cy="3854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151022" y="603389"/>
            <a:ext cx="7140000" cy="786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Supervised Learning</a:t>
            </a:r>
            <a:endParaRPr/>
          </a:p>
        </p:txBody>
      </p:sp>
      <p:sp>
        <p:nvSpPr>
          <p:cNvPr id="207" name="Google Shape;207;p29"/>
          <p:cNvSpPr txBox="1"/>
          <p:nvPr>
            <p:ph idx="1" type="body"/>
          </p:nvPr>
        </p:nvSpPr>
        <p:spPr>
          <a:xfrm>
            <a:off x="1151022" y="1804874"/>
            <a:ext cx="7140000" cy="2588100"/>
          </a:xfrm>
          <a:prstGeom prst="rect">
            <a:avLst/>
          </a:prstGeom>
        </p:spPr>
        <p:txBody>
          <a:bodyPr anchorCtr="0" anchor="t" bIns="34275" lIns="68575" spcFirstLastPara="1" rIns="68575" wrap="square" tIns="34275">
            <a:normAutofit/>
          </a:bodyPr>
          <a:lstStyle/>
          <a:p>
            <a:pPr indent="-342900" lvl="0" marL="457200" rtl="0" algn="l">
              <a:spcBef>
                <a:spcPts val="800"/>
              </a:spcBef>
              <a:spcAft>
                <a:spcPts val="0"/>
              </a:spcAft>
              <a:buClr>
                <a:schemeClr val="dk1"/>
              </a:buClr>
              <a:buSzPts val="1800"/>
              <a:buChar char="●"/>
            </a:pPr>
            <a:r>
              <a:rPr lang="en" sz="1650">
                <a:solidFill>
                  <a:schemeClr val="dk1"/>
                </a:solidFill>
                <a:latin typeface="Nunito"/>
                <a:ea typeface="Nunito"/>
                <a:cs typeface="Nunito"/>
                <a:sym typeface="Nunito"/>
              </a:rPr>
              <a:t>Algorithms are trained using labeled data.</a:t>
            </a:r>
            <a:endParaRPr sz="1650">
              <a:solidFill>
                <a:schemeClr val="dk1"/>
              </a:solidFill>
              <a:latin typeface="Nunito"/>
              <a:ea typeface="Nunito"/>
              <a:cs typeface="Nunito"/>
              <a:sym typeface="Nunito"/>
            </a:endParaRPr>
          </a:p>
          <a:p>
            <a:pPr indent="-333375" lvl="0" marL="457200" rtl="0" algn="l">
              <a:spcBef>
                <a:spcPts val="0"/>
              </a:spcBef>
              <a:spcAft>
                <a:spcPts val="0"/>
              </a:spcAft>
              <a:buClr>
                <a:schemeClr val="dk1"/>
              </a:buClr>
              <a:buSzPts val="1650"/>
              <a:buFont typeface="Nunito"/>
              <a:buChar char="●"/>
            </a:pPr>
            <a:r>
              <a:rPr lang="en" sz="1650">
                <a:solidFill>
                  <a:schemeClr val="dk1"/>
                </a:solidFill>
                <a:latin typeface="Nunito"/>
                <a:ea typeface="Nunito"/>
                <a:cs typeface="Nunito"/>
                <a:sym typeface="Nunito"/>
              </a:rPr>
              <a:t>No. of classes is known</a:t>
            </a:r>
            <a:endParaRPr sz="1650">
              <a:solidFill>
                <a:schemeClr val="dk1"/>
              </a:solidFill>
              <a:latin typeface="Nunito"/>
              <a:ea typeface="Nunito"/>
              <a:cs typeface="Nunito"/>
              <a:sym typeface="Nunito"/>
            </a:endParaRPr>
          </a:p>
          <a:p>
            <a:pPr indent="-333375" lvl="0" marL="457200" rtl="0" algn="l">
              <a:spcBef>
                <a:spcPts val="0"/>
              </a:spcBef>
              <a:spcAft>
                <a:spcPts val="0"/>
              </a:spcAft>
              <a:buClr>
                <a:schemeClr val="dk1"/>
              </a:buClr>
              <a:buSzPts val="1650"/>
              <a:buFont typeface="Nunito"/>
              <a:buChar char="●"/>
            </a:pPr>
            <a:r>
              <a:rPr lang="en" sz="1650">
                <a:solidFill>
                  <a:schemeClr val="dk1"/>
                </a:solidFill>
                <a:latin typeface="Nunito"/>
                <a:ea typeface="Nunito"/>
                <a:cs typeface="Nunito"/>
                <a:sym typeface="Nunito"/>
              </a:rPr>
              <a:t>Desired output is given</a:t>
            </a:r>
            <a:endParaRPr sz="1650">
              <a:solidFill>
                <a:schemeClr val="dk1"/>
              </a:solidFill>
              <a:latin typeface="Nunito"/>
              <a:ea typeface="Nunito"/>
              <a:cs typeface="Nunito"/>
              <a:sym typeface="Nunito"/>
            </a:endParaRPr>
          </a:p>
          <a:p>
            <a:pPr indent="-333375" lvl="0" marL="457200" rtl="0" algn="l">
              <a:spcBef>
                <a:spcPts val="0"/>
              </a:spcBef>
              <a:spcAft>
                <a:spcPts val="0"/>
              </a:spcAft>
              <a:buClr>
                <a:schemeClr val="dk1"/>
              </a:buClr>
              <a:buSzPts val="1650"/>
              <a:buFont typeface="Nunito"/>
              <a:buChar char="●"/>
            </a:pPr>
            <a:r>
              <a:rPr lang="en" sz="1650">
                <a:solidFill>
                  <a:schemeClr val="dk1"/>
                </a:solidFill>
                <a:latin typeface="Nunito"/>
                <a:ea typeface="Nunito"/>
                <a:cs typeface="Nunito"/>
                <a:sym typeface="Nunito"/>
              </a:rPr>
              <a:t>We can test our model unlike unsupervised learning</a:t>
            </a:r>
            <a:endParaRPr sz="1650">
              <a:solidFill>
                <a:schemeClr val="dk1"/>
              </a:solidFill>
              <a:latin typeface="Nunito"/>
              <a:ea typeface="Nunito"/>
              <a:cs typeface="Nunito"/>
              <a:sym typeface="Nunito"/>
            </a:endParaRPr>
          </a:p>
          <a:p>
            <a:pPr indent="-333375" lvl="0" marL="457200" rtl="0" algn="l">
              <a:spcBef>
                <a:spcPts val="0"/>
              </a:spcBef>
              <a:spcAft>
                <a:spcPts val="0"/>
              </a:spcAft>
              <a:buClr>
                <a:schemeClr val="dk1"/>
              </a:buClr>
              <a:buSzPts val="1650"/>
              <a:buFont typeface="Nunito"/>
              <a:buChar char="●"/>
            </a:pPr>
            <a:r>
              <a:rPr lang="en" sz="1650">
                <a:solidFill>
                  <a:schemeClr val="dk1"/>
                </a:solidFill>
                <a:latin typeface="Nunito"/>
                <a:ea typeface="Nunito"/>
                <a:cs typeface="Nunito"/>
                <a:sym typeface="Nunito"/>
              </a:rPr>
              <a:t>Highly accurate</a:t>
            </a:r>
            <a:endParaRPr sz="1650">
              <a:solidFill>
                <a:schemeClr val="dk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132647" y="364589"/>
            <a:ext cx="7140000" cy="786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Long Short Term Memory</a:t>
            </a:r>
            <a:endParaRPr/>
          </a:p>
        </p:txBody>
      </p:sp>
      <p:pic>
        <p:nvPicPr>
          <p:cNvPr id="213" name="Google Shape;213;p30"/>
          <p:cNvPicPr preferRelativeResize="0"/>
          <p:nvPr/>
        </p:nvPicPr>
        <p:blipFill>
          <a:blip r:embed="rId3">
            <a:alphaModFix/>
          </a:blip>
          <a:stretch>
            <a:fillRect/>
          </a:stretch>
        </p:blipFill>
        <p:spPr>
          <a:xfrm>
            <a:off x="652088" y="1318175"/>
            <a:ext cx="7256126" cy="3617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1092397" y="603389"/>
            <a:ext cx="7140000" cy="786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Model Summary</a:t>
            </a:r>
            <a:endParaRPr/>
          </a:p>
        </p:txBody>
      </p:sp>
      <p:graphicFrame>
        <p:nvGraphicFramePr>
          <p:cNvPr id="219" name="Google Shape;219;p31"/>
          <p:cNvGraphicFramePr/>
          <p:nvPr/>
        </p:nvGraphicFramePr>
        <p:xfrm>
          <a:off x="1942363" y="1654075"/>
          <a:ext cx="3000000" cy="3000000"/>
        </p:xfrm>
        <a:graphic>
          <a:graphicData uri="http://schemas.openxmlformats.org/drawingml/2006/table">
            <a:tbl>
              <a:tblPr>
                <a:noFill/>
                <a:tableStyleId>{9819D75F-39E0-4963-8DA6-6791BEB82F94}</a:tableStyleId>
              </a:tblPr>
              <a:tblGrid>
                <a:gridCol w="2181175"/>
                <a:gridCol w="1239775"/>
                <a:gridCol w="1213225"/>
              </a:tblGrid>
              <a:tr h="254200">
                <a:tc>
                  <a:txBody>
                    <a:bodyPr/>
                    <a:lstStyle/>
                    <a:p>
                      <a:pPr indent="0" lvl="0" marL="0" rtl="0" algn="l">
                        <a:lnSpc>
                          <a:spcPct val="115000"/>
                        </a:lnSpc>
                        <a:spcBef>
                          <a:spcPts val="0"/>
                        </a:spcBef>
                        <a:spcAft>
                          <a:spcPts val="0"/>
                        </a:spcAft>
                        <a:buNone/>
                      </a:pPr>
                      <a:r>
                        <a:rPr lang="en" sz="1000"/>
                        <a:t>Model: "sequential"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3750">
                <a:tc>
                  <a:txBody>
                    <a:bodyPr/>
                    <a:lstStyle/>
                    <a:p>
                      <a:pPr indent="0" lvl="0" marL="0" rtl="0" algn="l">
                        <a:lnSpc>
                          <a:spcPct val="115000"/>
                        </a:lnSpc>
                        <a:spcBef>
                          <a:spcPts val="0"/>
                        </a:spcBef>
                        <a:spcAft>
                          <a:spcPts val="0"/>
                        </a:spcAft>
                        <a:buNone/>
                      </a:pPr>
                      <a:r>
                        <a:rPr lang="en" sz="1000"/>
                        <a:t>Layer (type)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Output Shape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Param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conv1d (Conv1D)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 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max_pooling1d (MaxPooling1D)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 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dropout (Dropout)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 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lstm (LSTM)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 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12416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dropout_1 (Dropout)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 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lstm_1 (LSTM)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3136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dropout_2 (Dropout)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dense (Dense)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(None, 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4200">
                <a:tc>
                  <a:txBody>
                    <a:bodyPr/>
                    <a:lstStyle/>
                    <a:p>
                      <a:pPr indent="0" lvl="0" marL="0" rtl="0" algn="l">
                        <a:lnSpc>
                          <a:spcPct val="115000"/>
                        </a:lnSpc>
                        <a:spcBef>
                          <a:spcPts val="0"/>
                        </a:spcBef>
                        <a:spcAft>
                          <a:spcPts val="0"/>
                        </a:spcAft>
                        <a:buNone/>
                      </a:pPr>
                      <a:r>
                        <a:rPr lang="en" sz="1000"/>
                        <a:t>Total params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15953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4200">
                <a:tc>
                  <a:txBody>
                    <a:bodyPr/>
                    <a:lstStyle/>
                    <a:p>
                      <a:pPr indent="0" lvl="0" marL="0" rtl="0" algn="l">
                        <a:lnSpc>
                          <a:spcPct val="115000"/>
                        </a:lnSpc>
                        <a:spcBef>
                          <a:spcPts val="0"/>
                        </a:spcBef>
                        <a:spcAft>
                          <a:spcPts val="0"/>
                        </a:spcAft>
                        <a:buNone/>
                      </a:pPr>
                      <a:r>
                        <a:rPr lang="en" sz="1000"/>
                        <a:t>Trainable params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15953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4200">
                <a:tc>
                  <a:txBody>
                    <a:bodyPr/>
                    <a:lstStyle/>
                    <a:p>
                      <a:pPr indent="0" lvl="0" marL="0" rtl="0" algn="l">
                        <a:lnSpc>
                          <a:spcPct val="115000"/>
                        </a:lnSpc>
                        <a:spcBef>
                          <a:spcPts val="0"/>
                        </a:spcBef>
                        <a:spcAft>
                          <a:spcPts val="0"/>
                        </a:spcAft>
                        <a:buNone/>
                      </a:pPr>
                      <a:r>
                        <a:rPr lang="en" sz="1000"/>
                        <a:t>Non-trainable params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151364" y="170252"/>
            <a:ext cx="7140000" cy="78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Evaluation</a:t>
            </a:r>
            <a:endParaRPr/>
          </a:p>
        </p:txBody>
      </p:sp>
      <p:pic>
        <p:nvPicPr>
          <p:cNvPr id="225" name="Google Shape;225;p32"/>
          <p:cNvPicPr preferRelativeResize="0"/>
          <p:nvPr/>
        </p:nvPicPr>
        <p:blipFill>
          <a:blip r:embed="rId3">
            <a:alphaModFix/>
          </a:blip>
          <a:stretch>
            <a:fillRect/>
          </a:stretch>
        </p:blipFill>
        <p:spPr>
          <a:xfrm>
            <a:off x="1970538" y="1096702"/>
            <a:ext cx="5202926" cy="3881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151022" y="603389"/>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Palatino Linotype"/>
              <a:buNone/>
            </a:pPr>
            <a:r>
              <a:rPr lang="en" sz="2700"/>
              <a:t>                          Introduction</a:t>
            </a:r>
            <a:endParaRPr sz="2700"/>
          </a:p>
        </p:txBody>
      </p:sp>
      <p:sp>
        <p:nvSpPr>
          <p:cNvPr id="68" name="Google Shape;68;p15"/>
          <p:cNvSpPr txBox="1"/>
          <p:nvPr>
            <p:ph idx="1" type="body"/>
          </p:nvPr>
        </p:nvSpPr>
        <p:spPr>
          <a:xfrm>
            <a:off x="1151022" y="1511799"/>
            <a:ext cx="7140119" cy="2587960"/>
          </a:xfrm>
          <a:prstGeom prst="rect">
            <a:avLst/>
          </a:prstGeom>
          <a:noFill/>
          <a:ln>
            <a:noFill/>
          </a:ln>
        </p:spPr>
        <p:txBody>
          <a:bodyPr anchorCtr="0" anchor="t" bIns="34275" lIns="68575" spcFirstLastPara="1" rIns="68575" wrap="square" tIns="34275">
            <a:normAutofit fontScale="70000" lnSpcReduction="20000"/>
          </a:bodyPr>
          <a:lstStyle/>
          <a:p>
            <a:pPr indent="-155575" lvl="0" marL="177800" rtl="0" algn="l">
              <a:lnSpc>
                <a:spcPct val="120000"/>
              </a:lnSpc>
              <a:spcBef>
                <a:spcPts val="0"/>
              </a:spcBef>
              <a:spcAft>
                <a:spcPts val="0"/>
              </a:spcAft>
              <a:buSzPct val="83333"/>
              <a:buFont typeface="Palatino Linotype"/>
              <a:buAutoNum type="arabicPeriod"/>
            </a:pPr>
            <a:r>
              <a:rPr b="0" i="0" lang="en">
                <a:latin typeface="Arial"/>
                <a:ea typeface="Arial"/>
                <a:cs typeface="Arial"/>
                <a:sym typeface="Arial"/>
              </a:rPr>
              <a:t>According to Cisco, video content will make up 82% of all internet traffic by 2022, up from 75% in 2017.</a:t>
            </a:r>
            <a:endParaRPr/>
          </a:p>
          <a:p>
            <a:pPr indent="-155575" lvl="0" marL="177800" rtl="0" algn="l">
              <a:lnSpc>
                <a:spcPct val="120000"/>
              </a:lnSpc>
              <a:spcBef>
                <a:spcPts val="800"/>
              </a:spcBef>
              <a:spcAft>
                <a:spcPts val="0"/>
              </a:spcAft>
              <a:buSzPct val="83333"/>
              <a:buFont typeface="Palatino Linotype"/>
              <a:buAutoNum type="arabicPeriod"/>
            </a:pPr>
            <a:r>
              <a:rPr b="0" i="0" lang="en">
                <a:latin typeface="Arial"/>
                <a:ea typeface="Arial"/>
                <a:cs typeface="Arial"/>
                <a:sym typeface="Arial"/>
              </a:rPr>
              <a:t>It is estimated that by 2025, the amount of video content uploaded to the internet every second will take an individual over 5 million years to watch.</a:t>
            </a:r>
            <a:endParaRPr/>
          </a:p>
          <a:p>
            <a:pPr indent="-155575" lvl="0" marL="177800" rtl="0" algn="l">
              <a:lnSpc>
                <a:spcPct val="120000"/>
              </a:lnSpc>
              <a:spcBef>
                <a:spcPts val="800"/>
              </a:spcBef>
              <a:spcAft>
                <a:spcPts val="0"/>
              </a:spcAft>
              <a:buSzPct val="83333"/>
              <a:buFont typeface="Palatino Linotype"/>
              <a:buAutoNum type="arabicPeriod"/>
            </a:pPr>
            <a:r>
              <a:rPr b="0" i="0" lang="en">
                <a:latin typeface="Arial"/>
                <a:ea typeface="Arial"/>
                <a:cs typeface="Arial"/>
                <a:sym typeface="Arial"/>
              </a:rPr>
              <a:t>In a survey conducted by HubSpot, it was found that 54% of consumers want to see more video content from brands and businesses they support.</a:t>
            </a:r>
            <a:endParaRPr/>
          </a:p>
          <a:p>
            <a:pPr indent="-155575" lvl="0" marL="177800" rtl="0" algn="l">
              <a:lnSpc>
                <a:spcPct val="120000"/>
              </a:lnSpc>
              <a:spcBef>
                <a:spcPts val="800"/>
              </a:spcBef>
              <a:spcAft>
                <a:spcPts val="0"/>
              </a:spcAft>
              <a:buSzPct val="83333"/>
              <a:buFont typeface="Palatino Linotype"/>
              <a:buAutoNum type="arabicPeriod"/>
            </a:pPr>
            <a:r>
              <a:rPr b="0" i="0" lang="en">
                <a:latin typeface="Arial"/>
                <a:ea typeface="Arial"/>
                <a:cs typeface="Arial"/>
                <a:sym typeface="Arial"/>
              </a:rPr>
              <a:t>According to Facebook, 500 million people watch videos on their platform every day.</a:t>
            </a:r>
            <a:endParaRPr/>
          </a:p>
          <a:p>
            <a:pPr indent="-155575" lvl="0" marL="177800" rtl="0" algn="l">
              <a:lnSpc>
                <a:spcPct val="120000"/>
              </a:lnSpc>
              <a:spcBef>
                <a:spcPts val="800"/>
              </a:spcBef>
              <a:spcAft>
                <a:spcPts val="0"/>
              </a:spcAft>
              <a:buSzPct val="83333"/>
              <a:buFont typeface="Palatino Linotype"/>
              <a:buAutoNum type="arabicPeriod"/>
            </a:pPr>
            <a:r>
              <a:rPr b="0" i="0" lang="en">
                <a:latin typeface="Arial"/>
                <a:ea typeface="Arial"/>
                <a:cs typeface="Arial"/>
                <a:sym typeface="Arial"/>
              </a:rPr>
              <a:t>A study conducted by Microsoft found that humans have an attention span of just 8 seconds, which is lower than that of a goldfish.</a:t>
            </a:r>
            <a:endParaRPr/>
          </a:p>
          <a:p>
            <a:pPr indent="-88900" lvl="0" marL="177800" rtl="0" algn="l">
              <a:lnSpc>
                <a:spcPct val="120000"/>
              </a:lnSpc>
              <a:spcBef>
                <a:spcPts val="800"/>
              </a:spcBef>
              <a:spcAft>
                <a:spcPts val="1200"/>
              </a:spcAft>
              <a:buSzPct val="83333"/>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1141999" y="197324"/>
            <a:ext cx="7140000" cy="78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Evaluation</a:t>
            </a:r>
            <a:endParaRPr/>
          </a:p>
        </p:txBody>
      </p:sp>
      <p:pic>
        <p:nvPicPr>
          <p:cNvPr id="231" name="Google Shape;231;p33"/>
          <p:cNvPicPr preferRelativeResize="0"/>
          <p:nvPr/>
        </p:nvPicPr>
        <p:blipFill>
          <a:blip r:embed="rId3">
            <a:alphaModFix/>
          </a:blip>
          <a:stretch>
            <a:fillRect/>
          </a:stretch>
        </p:blipFill>
        <p:spPr>
          <a:xfrm>
            <a:off x="2327313" y="1110949"/>
            <a:ext cx="4769386" cy="38544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92397" y="603389"/>
            <a:ext cx="7140000" cy="786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Metrics</a:t>
            </a:r>
            <a:endParaRPr/>
          </a:p>
        </p:txBody>
      </p:sp>
      <p:graphicFrame>
        <p:nvGraphicFramePr>
          <p:cNvPr id="237" name="Google Shape;237;p34"/>
          <p:cNvGraphicFramePr/>
          <p:nvPr/>
        </p:nvGraphicFramePr>
        <p:xfrm>
          <a:off x="2861513" y="1821050"/>
          <a:ext cx="3000000" cy="3000000"/>
        </p:xfrm>
        <a:graphic>
          <a:graphicData uri="http://schemas.openxmlformats.org/drawingml/2006/table">
            <a:tbl>
              <a:tblPr>
                <a:noFill/>
                <a:tableStyleId>{9819D75F-39E0-4963-8DA6-6791BEB82F94}</a:tableStyleId>
              </a:tblPr>
              <a:tblGrid>
                <a:gridCol w="2181175"/>
                <a:gridCol w="1239775"/>
              </a:tblGrid>
              <a:tr h="211825">
                <a:tc>
                  <a:txBody>
                    <a:bodyPr/>
                    <a:lstStyle/>
                    <a:p>
                      <a:pPr indent="0" lvl="0" marL="0" rtl="0" algn="l">
                        <a:lnSpc>
                          <a:spcPct val="115000"/>
                        </a:lnSpc>
                        <a:spcBef>
                          <a:spcPts val="0"/>
                        </a:spcBef>
                        <a:spcAft>
                          <a:spcPts val="0"/>
                        </a:spcAft>
                        <a:buNone/>
                      </a:pPr>
                      <a:r>
                        <a:rPr lang="en" sz="1000"/>
                        <a:t>Weighted metrics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Precision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Recall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1825">
                <a:tc>
                  <a:txBody>
                    <a:bodyPr/>
                    <a:lstStyle/>
                    <a:p>
                      <a:pPr indent="0" lvl="0" marL="0" rtl="0" algn="l">
                        <a:lnSpc>
                          <a:spcPct val="115000"/>
                        </a:lnSpc>
                        <a:spcBef>
                          <a:spcPts val="0"/>
                        </a:spcBef>
                        <a:spcAft>
                          <a:spcPts val="0"/>
                        </a:spcAft>
                        <a:buNone/>
                      </a:pPr>
                      <a:r>
                        <a:rPr lang="en" sz="1000"/>
                        <a:t>f1-score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1141999" y="197324"/>
            <a:ext cx="7140000" cy="78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Comparison</a:t>
            </a:r>
            <a:endParaRPr/>
          </a:p>
        </p:txBody>
      </p:sp>
      <p:pic>
        <p:nvPicPr>
          <p:cNvPr id="243" name="Google Shape;243;p35"/>
          <p:cNvPicPr preferRelativeResize="0"/>
          <p:nvPr/>
        </p:nvPicPr>
        <p:blipFill>
          <a:blip r:embed="rId3">
            <a:alphaModFix/>
          </a:blip>
          <a:stretch>
            <a:fillRect/>
          </a:stretch>
        </p:blipFill>
        <p:spPr>
          <a:xfrm>
            <a:off x="1983175" y="1136624"/>
            <a:ext cx="5177655" cy="38544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151022" y="603389"/>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         Future work</a:t>
            </a:r>
            <a:endParaRPr/>
          </a:p>
        </p:txBody>
      </p:sp>
      <p:sp>
        <p:nvSpPr>
          <p:cNvPr id="249" name="Google Shape;249;p36"/>
          <p:cNvSpPr txBox="1"/>
          <p:nvPr>
            <p:ph idx="1" type="body"/>
          </p:nvPr>
        </p:nvSpPr>
        <p:spPr>
          <a:xfrm>
            <a:off x="1151022" y="1511799"/>
            <a:ext cx="7140119"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800"/>
              </a:spcBef>
              <a:spcAft>
                <a:spcPts val="0"/>
              </a:spcAft>
              <a:buSzPts val="1500"/>
              <a:buChar char="●"/>
            </a:pPr>
            <a:r>
              <a:rPr lang="en"/>
              <a:t>Enhancing the performance by training the models on other diverse datasets.</a:t>
            </a:r>
            <a:endParaRPr/>
          </a:p>
          <a:p>
            <a:pPr indent="-165100" lvl="0" marL="177800" rtl="0" algn="l">
              <a:lnSpc>
                <a:spcPct val="120000"/>
              </a:lnSpc>
              <a:spcBef>
                <a:spcPts val="1200"/>
              </a:spcBef>
              <a:spcAft>
                <a:spcPts val="0"/>
              </a:spcAft>
              <a:buSzPts val="1400"/>
              <a:buChar char="●"/>
            </a:pPr>
            <a:r>
              <a:rPr lang="en"/>
              <a:t>Video-to-text summarization.</a:t>
            </a:r>
            <a:endParaRPr/>
          </a:p>
          <a:p>
            <a:pPr indent="-165100" lvl="0" marL="177800" rtl="0" algn="l">
              <a:lnSpc>
                <a:spcPct val="120000"/>
              </a:lnSpc>
              <a:spcBef>
                <a:spcPts val="1200"/>
              </a:spcBef>
              <a:spcAft>
                <a:spcPts val="1200"/>
              </a:spcAft>
              <a:buSzPts val="1400"/>
              <a:buChar char="●"/>
            </a:pPr>
            <a:r>
              <a:rPr lang="en"/>
              <a:t>Taking feedback from the user about summarized video to improve the model further.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671911" y="272884"/>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Palatino Linotype"/>
              <a:buNone/>
            </a:pPr>
            <a:r>
              <a:rPr lang="en" sz="2700"/>
              <a:t>Need for Automated Video Summarization</a:t>
            </a:r>
            <a:endParaRPr sz="2700"/>
          </a:p>
        </p:txBody>
      </p:sp>
      <p:pic>
        <p:nvPicPr>
          <p:cNvPr descr="Diagram&#10;&#10;Description automatically generated" id="75" name="Google Shape;75;p16"/>
          <p:cNvPicPr preferRelativeResize="0"/>
          <p:nvPr>
            <p:ph idx="1" type="body"/>
          </p:nvPr>
        </p:nvPicPr>
        <p:blipFill rotWithShape="1">
          <a:blip r:embed="rId3">
            <a:alphaModFix/>
          </a:blip>
          <a:srcRect b="0" l="0" r="0" t="0"/>
          <a:stretch/>
        </p:blipFill>
        <p:spPr>
          <a:xfrm>
            <a:off x="1671911" y="1189823"/>
            <a:ext cx="6367647" cy="31728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412708" y="0"/>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                         </a:t>
            </a:r>
            <a:r>
              <a:rPr lang="en" sz="2700"/>
              <a:t>Applications</a:t>
            </a:r>
            <a:endParaRPr/>
          </a:p>
        </p:txBody>
      </p:sp>
      <p:pic>
        <p:nvPicPr>
          <p:cNvPr descr="Timeline&#10;&#10;Description automatically generated with medium confidence" id="82" name="Google Shape;82;p17"/>
          <p:cNvPicPr preferRelativeResize="0"/>
          <p:nvPr>
            <p:ph idx="1" type="body"/>
          </p:nvPr>
        </p:nvPicPr>
        <p:blipFill rotWithShape="1">
          <a:blip r:embed="rId3">
            <a:alphaModFix/>
          </a:blip>
          <a:srcRect b="0" l="0" r="0" t="0"/>
          <a:stretch/>
        </p:blipFill>
        <p:spPr>
          <a:xfrm>
            <a:off x="1412708" y="1241892"/>
            <a:ext cx="6233318" cy="32982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1078833" y="386821"/>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  </a:t>
            </a:r>
            <a:r>
              <a:rPr lang="en" sz="2700"/>
              <a:t>Limitations of Existing work</a:t>
            </a:r>
            <a:endParaRPr/>
          </a:p>
        </p:txBody>
      </p:sp>
      <p:sp>
        <p:nvSpPr>
          <p:cNvPr id="89" name="Google Shape;89;p18"/>
          <p:cNvSpPr txBox="1"/>
          <p:nvPr>
            <p:ph idx="1" type="body"/>
          </p:nvPr>
        </p:nvSpPr>
        <p:spPr>
          <a:xfrm>
            <a:off x="1367590" y="1683249"/>
            <a:ext cx="7140119" cy="2587960"/>
          </a:xfrm>
          <a:prstGeom prst="rect">
            <a:avLst/>
          </a:prstGeom>
          <a:noFill/>
          <a:ln>
            <a:noFill/>
          </a:ln>
        </p:spPr>
        <p:txBody>
          <a:bodyPr anchorCtr="0" anchor="t" bIns="34275" lIns="68575" spcFirstLastPara="1" rIns="68575" wrap="square" tIns="34275">
            <a:normAutofit/>
          </a:bodyPr>
          <a:lstStyle/>
          <a:p>
            <a:pPr indent="-177800" lvl="0" marL="177800" rtl="0" algn="l">
              <a:lnSpc>
                <a:spcPct val="120000"/>
              </a:lnSpc>
              <a:spcBef>
                <a:spcPts val="0"/>
              </a:spcBef>
              <a:spcAft>
                <a:spcPts val="0"/>
              </a:spcAft>
              <a:buSzPts val="1800"/>
              <a:buChar char="●"/>
            </a:pPr>
            <a:r>
              <a:rPr lang="en" sz="1800"/>
              <a:t>Lack of diversity</a:t>
            </a:r>
            <a:endParaRPr/>
          </a:p>
          <a:p>
            <a:pPr indent="-177800" lvl="0" marL="177800" rtl="0" algn="l">
              <a:lnSpc>
                <a:spcPct val="120000"/>
              </a:lnSpc>
              <a:spcBef>
                <a:spcPts val="800"/>
              </a:spcBef>
              <a:spcAft>
                <a:spcPts val="0"/>
              </a:spcAft>
              <a:buSzPts val="1800"/>
              <a:buChar char="●"/>
            </a:pPr>
            <a:r>
              <a:rPr lang="en" sz="1800"/>
              <a:t>Subjectivity</a:t>
            </a:r>
            <a:endParaRPr/>
          </a:p>
          <a:p>
            <a:pPr indent="-177800" lvl="0" marL="177800" rtl="0" algn="l">
              <a:lnSpc>
                <a:spcPct val="120000"/>
              </a:lnSpc>
              <a:spcBef>
                <a:spcPts val="800"/>
              </a:spcBef>
              <a:spcAft>
                <a:spcPts val="0"/>
              </a:spcAft>
              <a:buSzPts val="1800"/>
              <a:buChar char="●"/>
            </a:pPr>
            <a:r>
              <a:rPr lang="en" sz="1800"/>
              <a:t>Limited context</a:t>
            </a:r>
            <a:endParaRPr/>
          </a:p>
          <a:p>
            <a:pPr indent="-177800" lvl="0" marL="177800" rtl="0" algn="l">
              <a:lnSpc>
                <a:spcPct val="120000"/>
              </a:lnSpc>
              <a:spcBef>
                <a:spcPts val="800"/>
              </a:spcBef>
              <a:spcAft>
                <a:spcPts val="0"/>
              </a:spcAft>
              <a:buSzPts val="1800"/>
              <a:buChar char="●"/>
            </a:pPr>
            <a:r>
              <a:rPr lang="en" sz="1800"/>
              <a:t>Scalability</a:t>
            </a:r>
            <a:endParaRPr/>
          </a:p>
          <a:p>
            <a:pPr indent="-177800" lvl="0" marL="177800" rtl="0" algn="l">
              <a:lnSpc>
                <a:spcPct val="120000"/>
              </a:lnSpc>
              <a:spcBef>
                <a:spcPts val="800"/>
              </a:spcBef>
              <a:spcAft>
                <a:spcPts val="1200"/>
              </a:spcAft>
              <a:buSzPts val="1800"/>
              <a:buChar char="●"/>
            </a:pPr>
            <a:r>
              <a:rPr lang="en" sz="1800"/>
              <a:t>Generalization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1151022" y="603389"/>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Proposed Approach</a:t>
            </a:r>
            <a:endParaRPr/>
          </a:p>
        </p:txBody>
      </p:sp>
      <p:sp>
        <p:nvSpPr>
          <p:cNvPr id="95" name="Google Shape;95;p19"/>
          <p:cNvSpPr txBox="1"/>
          <p:nvPr>
            <p:ph idx="1" type="body"/>
          </p:nvPr>
        </p:nvSpPr>
        <p:spPr>
          <a:xfrm>
            <a:off x="1151022" y="1674225"/>
            <a:ext cx="7140119"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
              <a:t>Focuses on both Video-to-Video and Video-to-text summarization.</a:t>
            </a:r>
            <a:endParaRPr/>
          </a:p>
          <a:p>
            <a:pPr indent="-171450" lvl="0" marL="177800" rtl="0" algn="l">
              <a:lnSpc>
                <a:spcPct val="120000"/>
              </a:lnSpc>
              <a:spcBef>
                <a:spcPts val="800"/>
              </a:spcBef>
              <a:spcAft>
                <a:spcPts val="0"/>
              </a:spcAft>
              <a:buSzPts val="1500"/>
              <a:buChar char="●"/>
            </a:pPr>
            <a:r>
              <a:rPr lang="en"/>
              <a:t>Using K-means clustering and Long Short-Term Memory (LSTM) to generate summarized videos.</a:t>
            </a:r>
            <a:endParaRPr/>
          </a:p>
          <a:p>
            <a:pPr indent="-171450" lvl="0" marL="177800" rtl="0" algn="l">
              <a:lnSpc>
                <a:spcPct val="120000"/>
              </a:lnSpc>
              <a:spcBef>
                <a:spcPts val="800"/>
              </a:spcBef>
              <a:spcAft>
                <a:spcPts val="0"/>
              </a:spcAft>
              <a:buSzPts val="1500"/>
              <a:buChar char="●"/>
            </a:pPr>
            <a:r>
              <a:rPr lang="en"/>
              <a:t>Evaluating the performance by testing on SumMe dataset</a:t>
            </a:r>
            <a:endParaRPr/>
          </a:p>
          <a:p>
            <a:pPr indent="-171450" lvl="0" marL="177800" rtl="0" algn="l">
              <a:lnSpc>
                <a:spcPct val="120000"/>
              </a:lnSpc>
              <a:spcBef>
                <a:spcPts val="800"/>
              </a:spcBef>
              <a:spcAft>
                <a:spcPts val="1200"/>
              </a:spcAft>
              <a:buSzPts val="1500"/>
              <a:buChar char="●"/>
            </a:pPr>
            <a:r>
              <a:rPr lang="en"/>
              <a:t>Exploring the generalizability by testing the proposed approach on multiple datasets with varying characteristics.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1069809" y="158396"/>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      </a:t>
            </a:r>
            <a:r>
              <a:rPr lang="en" sz="2700"/>
              <a:t>Methodology (Unsupervised)</a:t>
            </a:r>
            <a:endParaRPr/>
          </a:p>
        </p:txBody>
      </p:sp>
      <p:grpSp>
        <p:nvGrpSpPr>
          <p:cNvPr id="101" name="Google Shape;101;p20"/>
          <p:cNvGrpSpPr/>
          <p:nvPr/>
        </p:nvGrpSpPr>
        <p:grpSpPr>
          <a:xfrm>
            <a:off x="1651112" y="1512945"/>
            <a:ext cx="6140622" cy="2585525"/>
            <a:chOff x="666370" y="1135"/>
            <a:chExt cx="8187496" cy="3447366"/>
          </a:xfrm>
        </p:grpSpPr>
        <p:sp>
          <p:nvSpPr>
            <p:cNvPr id="102" name="Google Shape;102;p20"/>
            <p:cNvSpPr/>
            <p:nvPr/>
          </p:nvSpPr>
          <p:spPr>
            <a:xfrm>
              <a:off x="666370" y="1135"/>
              <a:ext cx="2154604" cy="1292762"/>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20"/>
            <p:cNvSpPr txBox="1"/>
            <p:nvPr/>
          </p:nvSpPr>
          <p:spPr>
            <a:xfrm>
              <a:off x="704234" y="38999"/>
              <a:ext cx="2078876" cy="1217034"/>
            </a:xfrm>
            <a:prstGeom prst="rect">
              <a:avLst/>
            </a:prstGeom>
            <a:noFill/>
            <a:ln>
              <a:noFill/>
            </a:ln>
          </p:spPr>
          <p:txBody>
            <a:bodyPr anchorCtr="0" anchor="ctr" bIns="62850" lIns="62850" spcFirstLastPara="1" rIns="62850" wrap="square" tIns="62850">
              <a:noAutofit/>
            </a:bodyPr>
            <a:lstStyle/>
            <a:p>
              <a:pPr indent="0" lvl="0" marL="0" marR="0" rtl="0" algn="ctr">
                <a:lnSpc>
                  <a:spcPct val="90000"/>
                </a:lnSpc>
                <a:spcBef>
                  <a:spcPts val="0"/>
                </a:spcBef>
                <a:spcAft>
                  <a:spcPts val="0"/>
                </a:spcAft>
                <a:buClr>
                  <a:schemeClr val="lt1"/>
                </a:buClr>
                <a:buSzPts val="1700"/>
                <a:buFont typeface="Palatino Linotype"/>
                <a:buNone/>
              </a:pPr>
              <a:r>
                <a:rPr b="0" i="0" lang="en" sz="1700" u="none" cap="none" strike="noStrike">
                  <a:solidFill>
                    <a:schemeClr val="lt1"/>
                  </a:solidFill>
                  <a:latin typeface="Palatino Linotype"/>
                  <a:ea typeface="Palatino Linotype"/>
                  <a:cs typeface="Palatino Linotype"/>
                  <a:sym typeface="Palatino Linotype"/>
                </a:rPr>
                <a:t>Data Collection</a:t>
              </a:r>
              <a:endParaRPr sz="1100"/>
            </a:p>
          </p:txBody>
        </p:sp>
        <p:sp>
          <p:nvSpPr>
            <p:cNvPr id="104" name="Google Shape;104;p20"/>
            <p:cNvSpPr/>
            <p:nvPr/>
          </p:nvSpPr>
          <p:spPr>
            <a:xfrm>
              <a:off x="3010579" y="380345"/>
              <a:ext cx="456776" cy="534341"/>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5" name="Google Shape;105;p20"/>
            <p:cNvSpPr txBox="1"/>
            <p:nvPr/>
          </p:nvSpPr>
          <p:spPr>
            <a:xfrm>
              <a:off x="3010579" y="487213"/>
              <a:ext cx="319743" cy="3206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Palatino Linotype"/>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106" name="Google Shape;106;p20"/>
            <p:cNvSpPr/>
            <p:nvPr/>
          </p:nvSpPr>
          <p:spPr>
            <a:xfrm>
              <a:off x="3682816" y="1135"/>
              <a:ext cx="2154604" cy="1292762"/>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20"/>
            <p:cNvSpPr txBox="1"/>
            <p:nvPr/>
          </p:nvSpPr>
          <p:spPr>
            <a:xfrm>
              <a:off x="3720680" y="38999"/>
              <a:ext cx="2078876" cy="1217034"/>
            </a:xfrm>
            <a:prstGeom prst="rect">
              <a:avLst/>
            </a:prstGeom>
            <a:noFill/>
            <a:ln>
              <a:noFill/>
            </a:ln>
          </p:spPr>
          <p:txBody>
            <a:bodyPr anchorCtr="0" anchor="ctr" bIns="62850" lIns="62850" spcFirstLastPara="1" rIns="62850" wrap="square" tIns="62850">
              <a:noAutofit/>
            </a:bodyPr>
            <a:lstStyle/>
            <a:p>
              <a:pPr indent="0" lvl="0" marL="0" marR="0" rtl="0" algn="ctr">
                <a:lnSpc>
                  <a:spcPct val="90000"/>
                </a:lnSpc>
                <a:spcBef>
                  <a:spcPts val="0"/>
                </a:spcBef>
                <a:spcAft>
                  <a:spcPts val="0"/>
                </a:spcAft>
                <a:buClr>
                  <a:schemeClr val="lt1"/>
                </a:buClr>
                <a:buSzPts val="1700"/>
                <a:buFont typeface="Palatino Linotype"/>
                <a:buNone/>
              </a:pPr>
              <a:r>
                <a:rPr b="0" i="0" lang="en" sz="1700" u="none" cap="none" strike="noStrike">
                  <a:solidFill>
                    <a:schemeClr val="lt1"/>
                  </a:solidFill>
                  <a:latin typeface="Palatino Linotype"/>
                  <a:ea typeface="Palatino Linotype"/>
                  <a:cs typeface="Palatino Linotype"/>
                  <a:sym typeface="Palatino Linotype"/>
                </a:rPr>
                <a:t>Feature Extraction</a:t>
              </a:r>
              <a:endParaRPr sz="1100"/>
            </a:p>
          </p:txBody>
        </p:sp>
        <p:sp>
          <p:nvSpPr>
            <p:cNvPr id="108" name="Google Shape;108;p20"/>
            <p:cNvSpPr/>
            <p:nvPr/>
          </p:nvSpPr>
          <p:spPr>
            <a:xfrm>
              <a:off x="6027025" y="380345"/>
              <a:ext cx="456776" cy="534341"/>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9" name="Google Shape;109;p20"/>
            <p:cNvSpPr txBox="1"/>
            <p:nvPr/>
          </p:nvSpPr>
          <p:spPr>
            <a:xfrm>
              <a:off x="6027025" y="487213"/>
              <a:ext cx="319743" cy="3206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Palatino Linotype"/>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110" name="Google Shape;110;p20"/>
            <p:cNvSpPr/>
            <p:nvPr/>
          </p:nvSpPr>
          <p:spPr>
            <a:xfrm>
              <a:off x="6699262" y="1135"/>
              <a:ext cx="2154604" cy="1292762"/>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 name="Google Shape;111;p20"/>
            <p:cNvSpPr txBox="1"/>
            <p:nvPr/>
          </p:nvSpPr>
          <p:spPr>
            <a:xfrm>
              <a:off x="6737126" y="38999"/>
              <a:ext cx="2078876" cy="1217034"/>
            </a:xfrm>
            <a:prstGeom prst="rect">
              <a:avLst/>
            </a:prstGeom>
            <a:noFill/>
            <a:ln>
              <a:noFill/>
            </a:ln>
          </p:spPr>
          <p:txBody>
            <a:bodyPr anchorCtr="0" anchor="ctr" bIns="62850" lIns="62850" spcFirstLastPara="1" rIns="62850" wrap="square" tIns="62850">
              <a:noAutofit/>
            </a:bodyPr>
            <a:lstStyle/>
            <a:p>
              <a:pPr indent="0" lvl="0" marL="0" marR="0" rtl="0" algn="ctr">
                <a:lnSpc>
                  <a:spcPct val="90000"/>
                </a:lnSpc>
                <a:spcBef>
                  <a:spcPts val="0"/>
                </a:spcBef>
                <a:spcAft>
                  <a:spcPts val="0"/>
                </a:spcAft>
                <a:buClr>
                  <a:schemeClr val="lt1"/>
                </a:buClr>
                <a:buSzPts val="1700"/>
                <a:buFont typeface="Palatino Linotype"/>
                <a:buNone/>
              </a:pPr>
              <a:r>
                <a:rPr b="0" i="0" lang="en" sz="1700" u="none" cap="none" strike="noStrike">
                  <a:solidFill>
                    <a:schemeClr val="lt1"/>
                  </a:solidFill>
                  <a:latin typeface="Palatino Linotype"/>
                  <a:ea typeface="Palatino Linotype"/>
                  <a:cs typeface="Palatino Linotype"/>
                  <a:sym typeface="Palatino Linotype"/>
                </a:rPr>
                <a:t>Clustering</a:t>
              </a:r>
              <a:endParaRPr sz="1100"/>
            </a:p>
          </p:txBody>
        </p:sp>
        <p:sp>
          <p:nvSpPr>
            <p:cNvPr id="112" name="Google Shape;112;p20"/>
            <p:cNvSpPr/>
            <p:nvPr/>
          </p:nvSpPr>
          <p:spPr>
            <a:xfrm rot="5400000">
              <a:off x="7548176" y="1444720"/>
              <a:ext cx="456776" cy="534341"/>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0"/>
            <p:cNvSpPr txBox="1"/>
            <p:nvPr/>
          </p:nvSpPr>
          <p:spPr>
            <a:xfrm>
              <a:off x="7616262" y="1483503"/>
              <a:ext cx="320605" cy="31974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Palatino Linotype"/>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114" name="Google Shape;114;p20"/>
            <p:cNvSpPr/>
            <p:nvPr/>
          </p:nvSpPr>
          <p:spPr>
            <a:xfrm>
              <a:off x="6699262" y="2155739"/>
              <a:ext cx="2154604" cy="1292762"/>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0"/>
            <p:cNvSpPr txBox="1"/>
            <p:nvPr/>
          </p:nvSpPr>
          <p:spPr>
            <a:xfrm>
              <a:off x="6737126" y="2193603"/>
              <a:ext cx="2078876" cy="1217034"/>
            </a:xfrm>
            <a:prstGeom prst="rect">
              <a:avLst/>
            </a:prstGeom>
            <a:noFill/>
            <a:ln>
              <a:noFill/>
            </a:ln>
          </p:spPr>
          <p:txBody>
            <a:bodyPr anchorCtr="0" anchor="ctr" bIns="62850" lIns="62850" spcFirstLastPara="1" rIns="62850" wrap="square" tIns="62850">
              <a:noAutofit/>
            </a:bodyPr>
            <a:lstStyle/>
            <a:p>
              <a:pPr indent="0" lvl="0" marL="0" marR="0" rtl="0" algn="ctr">
                <a:lnSpc>
                  <a:spcPct val="90000"/>
                </a:lnSpc>
                <a:spcBef>
                  <a:spcPts val="0"/>
                </a:spcBef>
                <a:spcAft>
                  <a:spcPts val="0"/>
                </a:spcAft>
                <a:buClr>
                  <a:schemeClr val="lt1"/>
                </a:buClr>
                <a:buSzPts val="1700"/>
                <a:buFont typeface="Palatino Linotype"/>
                <a:buNone/>
              </a:pPr>
              <a:r>
                <a:rPr b="0" i="0" lang="en" sz="1700" u="none" cap="none" strike="noStrike">
                  <a:solidFill>
                    <a:schemeClr val="lt1"/>
                  </a:solidFill>
                  <a:latin typeface="Palatino Linotype"/>
                  <a:ea typeface="Palatino Linotype"/>
                  <a:cs typeface="Palatino Linotype"/>
                  <a:sym typeface="Palatino Linotype"/>
                </a:rPr>
                <a:t>Keyframe Extraction</a:t>
              </a:r>
              <a:endParaRPr sz="1100"/>
            </a:p>
          </p:txBody>
        </p:sp>
        <p:sp>
          <p:nvSpPr>
            <p:cNvPr id="116" name="Google Shape;116;p20"/>
            <p:cNvSpPr/>
            <p:nvPr/>
          </p:nvSpPr>
          <p:spPr>
            <a:xfrm rot="10800000">
              <a:off x="6052881" y="2534950"/>
              <a:ext cx="456776" cy="534341"/>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7" name="Google Shape;117;p20"/>
            <p:cNvSpPr txBox="1"/>
            <p:nvPr/>
          </p:nvSpPr>
          <p:spPr>
            <a:xfrm>
              <a:off x="6189914" y="2641818"/>
              <a:ext cx="319743" cy="3206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Palatino Linotype"/>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118" name="Google Shape;118;p20"/>
            <p:cNvSpPr/>
            <p:nvPr/>
          </p:nvSpPr>
          <p:spPr>
            <a:xfrm>
              <a:off x="3682816" y="2155739"/>
              <a:ext cx="2154604" cy="1292762"/>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20"/>
            <p:cNvSpPr txBox="1"/>
            <p:nvPr/>
          </p:nvSpPr>
          <p:spPr>
            <a:xfrm>
              <a:off x="3720680" y="2193603"/>
              <a:ext cx="2078876" cy="1217034"/>
            </a:xfrm>
            <a:prstGeom prst="rect">
              <a:avLst/>
            </a:prstGeom>
            <a:noFill/>
            <a:ln>
              <a:noFill/>
            </a:ln>
          </p:spPr>
          <p:txBody>
            <a:bodyPr anchorCtr="0" anchor="ctr" bIns="62850" lIns="62850" spcFirstLastPara="1" rIns="62850" wrap="square" tIns="62850">
              <a:noAutofit/>
            </a:bodyPr>
            <a:lstStyle/>
            <a:p>
              <a:pPr indent="0" lvl="0" marL="0" marR="0" rtl="0" algn="ctr">
                <a:lnSpc>
                  <a:spcPct val="90000"/>
                </a:lnSpc>
                <a:spcBef>
                  <a:spcPts val="0"/>
                </a:spcBef>
                <a:spcAft>
                  <a:spcPts val="0"/>
                </a:spcAft>
                <a:buClr>
                  <a:schemeClr val="lt1"/>
                </a:buClr>
                <a:buSzPts val="1700"/>
                <a:buFont typeface="Palatino Linotype"/>
                <a:buNone/>
              </a:pPr>
              <a:r>
                <a:rPr b="0" i="0" lang="en" sz="1700" u="none" cap="none" strike="noStrike">
                  <a:solidFill>
                    <a:schemeClr val="lt1"/>
                  </a:solidFill>
                  <a:latin typeface="Palatino Linotype"/>
                  <a:ea typeface="Palatino Linotype"/>
                  <a:cs typeface="Palatino Linotype"/>
                  <a:sym typeface="Palatino Linotype"/>
                </a:rPr>
                <a:t>Creating Keyshots using Keyframes</a:t>
              </a:r>
              <a:endParaRPr sz="1100"/>
            </a:p>
          </p:txBody>
        </p:sp>
        <p:sp>
          <p:nvSpPr>
            <p:cNvPr id="120" name="Google Shape;120;p20"/>
            <p:cNvSpPr/>
            <p:nvPr/>
          </p:nvSpPr>
          <p:spPr>
            <a:xfrm rot="10800000">
              <a:off x="3036434" y="2534950"/>
              <a:ext cx="456776" cy="534341"/>
            </a:xfrm>
            <a:prstGeom prst="rightArrow">
              <a:avLst>
                <a:gd fmla="val 60000" name="adj1"/>
                <a:gd fmla="val 50000" name="adj2"/>
              </a:avLst>
            </a:prstGeom>
            <a:solidFill>
              <a:srgbClr val="B5CDAC"/>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0"/>
            <p:cNvSpPr txBox="1"/>
            <p:nvPr/>
          </p:nvSpPr>
          <p:spPr>
            <a:xfrm>
              <a:off x="3173467" y="2641818"/>
              <a:ext cx="319743" cy="3206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Palatino Linotype"/>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122" name="Google Shape;122;p20"/>
            <p:cNvSpPr/>
            <p:nvPr/>
          </p:nvSpPr>
          <p:spPr>
            <a:xfrm>
              <a:off x="666370" y="2155739"/>
              <a:ext cx="2154604" cy="1292762"/>
            </a:xfrm>
            <a:prstGeom prst="roundRect">
              <a:avLst>
                <a:gd fmla="val 10000" name="adj"/>
              </a:avLst>
            </a:prstGeom>
            <a:solidFill>
              <a:srgbClr val="5DA531"/>
            </a:solidFill>
            <a:ln cap="flat" cmpd="sng" w="158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0"/>
            <p:cNvSpPr txBox="1"/>
            <p:nvPr/>
          </p:nvSpPr>
          <p:spPr>
            <a:xfrm>
              <a:off x="704234" y="2193603"/>
              <a:ext cx="2078876" cy="1217034"/>
            </a:xfrm>
            <a:prstGeom prst="rect">
              <a:avLst/>
            </a:prstGeom>
            <a:noFill/>
            <a:ln>
              <a:noFill/>
            </a:ln>
          </p:spPr>
          <p:txBody>
            <a:bodyPr anchorCtr="0" anchor="ctr" bIns="62850" lIns="62850" spcFirstLastPara="1" rIns="62850" wrap="square" tIns="62850">
              <a:noAutofit/>
            </a:bodyPr>
            <a:lstStyle/>
            <a:p>
              <a:pPr indent="0" lvl="0" marL="0" marR="0" rtl="0" algn="ctr">
                <a:lnSpc>
                  <a:spcPct val="90000"/>
                </a:lnSpc>
                <a:spcBef>
                  <a:spcPts val="0"/>
                </a:spcBef>
                <a:spcAft>
                  <a:spcPts val="0"/>
                </a:spcAft>
                <a:buClr>
                  <a:schemeClr val="lt1"/>
                </a:buClr>
                <a:buSzPts val="1700"/>
                <a:buFont typeface="Palatino Linotype"/>
                <a:buNone/>
              </a:pPr>
              <a:r>
                <a:rPr b="0" i="0" lang="en" sz="1700" u="none" cap="none" strike="noStrike">
                  <a:solidFill>
                    <a:schemeClr val="lt1"/>
                  </a:solidFill>
                  <a:latin typeface="Palatino Linotype"/>
                  <a:ea typeface="Palatino Linotype"/>
                  <a:cs typeface="Palatino Linotype"/>
                  <a:sym typeface="Palatino Linotype"/>
                </a:rPr>
                <a:t>Summary Generation</a:t>
              </a:r>
              <a:endParaRPr sz="11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1151022" y="603389"/>
            <a:ext cx="7140119" cy="786926"/>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85714"/>
              <a:buFont typeface="Palatino Linotype"/>
              <a:buNone/>
            </a:pPr>
            <a:r>
              <a:rPr lang="en"/>
              <a:t>Data Collection : SumMe dataset (Size: 2.2 GB)</a:t>
            </a:r>
            <a:endParaRPr/>
          </a:p>
        </p:txBody>
      </p:sp>
      <p:sp>
        <p:nvSpPr>
          <p:cNvPr id="130" name="Google Shape;130;p21"/>
          <p:cNvSpPr txBox="1"/>
          <p:nvPr>
            <p:ph idx="1" type="body"/>
          </p:nvPr>
        </p:nvSpPr>
        <p:spPr>
          <a:xfrm>
            <a:off x="1151022" y="1511799"/>
            <a:ext cx="7140119" cy="2587960"/>
          </a:xfrm>
          <a:prstGeom prst="rect">
            <a:avLst/>
          </a:prstGeom>
          <a:noFill/>
          <a:ln>
            <a:noFill/>
          </a:ln>
        </p:spPr>
        <p:txBody>
          <a:bodyPr anchorCtr="0" anchor="t" bIns="34275" lIns="68575" spcFirstLastPara="1" rIns="68575" wrap="square" tIns="34275">
            <a:normAutofit lnSpcReduction="20000"/>
          </a:bodyPr>
          <a:lstStyle/>
          <a:p>
            <a:pPr indent="-171450" lvl="0" marL="177800" rtl="0" algn="l">
              <a:lnSpc>
                <a:spcPct val="120000"/>
              </a:lnSpc>
              <a:spcBef>
                <a:spcPts val="0"/>
              </a:spcBef>
              <a:spcAft>
                <a:spcPts val="0"/>
              </a:spcAft>
              <a:buSzPts val="1500"/>
              <a:buChar char="●"/>
            </a:pPr>
            <a:r>
              <a:rPr lang="en"/>
              <a:t>The SumMe dataset is a benchmark dataset for video summarization.</a:t>
            </a:r>
            <a:endParaRPr/>
          </a:p>
          <a:p>
            <a:pPr indent="-171450" lvl="0" marL="177800" rtl="0" algn="l">
              <a:lnSpc>
                <a:spcPct val="120000"/>
              </a:lnSpc>
              <a:spcBef>
                <a:spcPts val="800"/>
              </a:spcBef>
              <a:spcAft>
                <a:spcPts val="0"/>
              </a:spcAft>
              <a:buSzPts val="1500"/>
              <a:buChar char="●"/>
            </a:pPr>
            <a:r>
              <a:rPr lang="en"/>
              <a:t>It consists of 25 videos of different lengths and topics, along with their human-created summaries.</a:t>
            </a:r>
            <a:endParaRPr/>
          </a:p>
          <a:p>
            <a:pPr indent="-171450" lvl="0" marL="177800" rtl="0" algn="l">
              <a:lnSpc>
                <a:spcPct val="120000"/>
              </a:lnSpc>
              <a:spcBef>
                <a:spcPts val="800"/>
              </a:spcBef>
              <a:spcAft>
                <a:spcPts val="0"/>
              </a:spcAft>
              <a:buSzPts val="1500"/>
              <a:buChar char="●"/>
            </a:pPr>
            <a:r>
              <a:rPr lang="en"/>
              <a:t>The videos were recorded using a variety of devices, including smartphones, tablets, and cameras, and cover different scenarios such as sports, music, and tourism.</a:t>
            </a:r>
            <a:endParaRPr/>
          </a:p>
          <a:p>
            <a:pPr indent="-171450" lvl="0" marL="177800" rtl="0" algn="l">
              <a:lnSpc>
                <a:spcPct val="120000"/>
              </a:lnSpc>
              <a:spcBef>
                <a:spcPts val="800"/>
              </a:spcBef>
              <a:spcAft>
                <a:spcPts val="1200"/>
              </a:spcAft>
              <a:buSzPts val="1500"/>
              <a:buChar char="●"/>
            </a:pPr>
            <a:r>
              <a:rPr b="0" i="0" lang="en" u="sng">
                <a:solidFill>
                  <a:schemeClr val="hlink"/>
                </a:solidFill>
                <a:latin typeface="Arial"/>
                <a:ea typeface="Arial"/>
                <a:cs typeface="Arial"/>
                <a:sym typeface="Arial"/>
                <a:hlinkClick r:id="rId3"/>
              </a:rPr>
              <a:t>Y</a:t>
            </a:r>
            <a:r>
              <a:rPr b="0" i="0" lang="en" u="sng" strike="noStrike">
                <a:solidFill>
                  <a:schemeClr val="hlink"/>
                </a:solidFill>
                <a:latin typeface="Arial"/>
                <a:ea typeface="Arial"/>
                <a:cs typeface="Arial"/>
                <a:sym typeface="Arial"/>
                <a:hlinkClick r:id="rId4"/>
              </a:rPr>
              <a:t>http://classif.ai/dataset/ethz-cvl-video-summe/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151022" y="650278"/>
            <a:ext cx="7140119" cy="78692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alatino Linotype"/>
              <a:buNone/>
            </a:pPr>
            <a:r>
              <a:rPr lang="en"/>
              <a:t>Feature Extraction</a:t>
            </a:r>
            <a:endParaRPr/>
          </a:p>
        </p:txBody>
      </p:sp>
      <p:sp>
        <p:nvSpPr>
          <p:cNvPr id="136" name="Google Shape;136;p22"/>
          <p:cNvSpPr txBox="1"/>
          <p:nvPr>
            <p:ph idx="1" type="body"/>
          </p:nvPr>
        </p:nvSpPr>
        <p:spPr>
          <a:xfrm>
            <a:off x="1151022" y="1511799"/>
            <a:ext cx="7140119"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
              <a:t>RGB values for every frame</a:t>
            </a:r>
            <a:endParaRPr/>
          </a:p>
          <a:p>
            <a:pPr indent="-171450" lvl="0" marL="177800" rtl="0" algn="l">
              <a:lnSpc>
                <a:spcPct val="120000"/>
              </a:lnSpc>
              <a:spcBef>
                <a:spcPts val="800"/>
              </a:spcBef>
              <a:spcAft>
                <a:spcPts val="0"/>
              </a:spcAft>
              <a:buSzPts val="1500"/>
              <a:buChar char="●"/>
            </a:pPr>
            <a:r>
              <a:rPr lang="en"/>
              <a:t>Motion (both direction and magnitude)</a:t>
            </a:r>
            <a:endParaRPr/>
          </a:p>
          <a:p>
            <a:pPr indent="-76200" lvl="0" marL="177800" rtl="0" algn="l">
              <a:lnSpc>
                <a:spcPct val="120000"/>
              </a:lnSpc>
              <a:spcBef>
                <a:spcPts val="800"/>
              </a:spcBef>
              <a:spcAft>
                <a:spcPts val="0"/>
              </a:spcAft>
              <a:buSzPts val="1500"/>
              <a:buNone/>
            </a:pPr>
            <a:r>
              <a:t/>
            </a:r>
            <a:endParaRPr/>
          </a:p>
          <a:p>
            <a:pPr indent="-76200" lvl="0" marL="177800" rtl="0" algn="l">
              <a:lnSpc>
                <a:spcPct val="120000"/>
              </a:lnSpc>
              <a:spcBef>
                <a:spcPts val="800"/>
              </a:spcBef>
              <a:spcAft>
                <a:spcPts val="0"/>
              </a:spcAft>
              <a:buSzPts val="1500"/>
              <a:buNone/>
            </a:pPr>
            <a:r>
              <a:t/>
            </a:r>
            <a:endParaRPr/>
          </a:p>
          <a:p>
            <a:pPr indent="-76200" lvl="0" marL="177800" rtl="0" algn="l">
              <a:lnSpc>
                <a:spcPct val="120000"/>
              </a:lnSpc>
              <a:spcBef>
                <a:spcPts val="800"/>
              </a:spcBef>
              <a:spcAft>
                <a:spcPts val="0"/>
              </a:spcAft>
              <a:buSzPts val="1500"/>
              <a:buNone/>
            </a:pPr>
            <a:r>
              <a:t/>
            </a:r>
            <a:endParaRPr/>
          </a:p>
          <a:p>
            <a:pPr indent="-76200" lvl="0" marL="177800" rtl="0" algn="l">
              <a:lnSpc>
                <a:spcPct val="120000"/>
              </a:lnSpc>
              <a:spcBef>
                <a:spcPts val="800"/>
              </a:spcBef>
              <a:spcAft>
                <a:spcPts val="1200"/>
              </a:spcAft>
              <a:buSzPts val="1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