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6" r:id="rId1"/>
  </p:sldMasterIdLst>
  <p:notesMasterIdLst>
    <p:notesMasterId r:id="rId15"/>
  </p:notesMasterIdLst>
  <p:sldIdLst>
    <p:sldId id="256" r:id="rId2"/>
    <p:sldId id="257" r:id="rId3"/>
    <p:sldId id="258" r:id="rId4"/>
    <p:sldId id="260" r:id="rId5"/>
    <p:sldId id="259" r:id="rId6"/>
    <p:sldId id="261" r:id="rId7"/>
    <p:sldId id="262" r:id="rId8"/>
    <p:sldId id="264" r:id="rId9"/>
    <p:sldId id="269" r:id="rId10"/>
    <p:sldId id="263" r:id="rId11"/>
    <p:sldId id="271" r:id="rId12"/>
    <p:sldId id="265" r:id="rId13"/>
    <p:sldId id="270"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p:cViewPr varScale="1">
        <p:scale>
          <a:sx n="60" d="100"/>
          <a:sy n="60" d="100"/>
        </p:scale>
        <p:origin x="78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850873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7092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95267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398094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0791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025597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3712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152812731"/>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94139622"/>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64409421"/>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32363717"/>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37824239"/>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845445400"/>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78333279"/>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3" name="explod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56096303"/>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23395769"/>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13511684"/>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00115467"/>
      </p:ext>
    </p:extLst>
  </p:cSld>
  <p:clrMapOvr>
    <a:masterClrMapping/>
  </p:clrMapOvr>
  <mc:AlternateContent xmlns:mc="http://schemas.openxmlformats.org/markup-compatibility/2006" xmlns:p15="http://schemas.microsoft.com/office/powerpoint/2012/main">
    <mc:Choice Requires="p15">
      <p:transition>
        <p15:prstTrans prst="curtains"/>
        <p:sndAc>
          <p:stSnd>
            <p:snd r:embed="rId1" name="explode.wav"/>
          </p:stSnd>
        </p:sndAc>
      </p:transition>
    </mc:Choice>
    <mc:Fallback xmlns="">
      <p:transition>
        <p:fade/>
        <p:sndAc>
          <p:stSnd>
            <p:snd r:embed="rId4" name="explod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8/28/2025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8860887"/>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 id="2147483853" r:id="rId17"/>
    <p:sldLayoutId id="2147483854" r:id="rId18"/>
  </p:sldLayoutIdLst>
  <mc:AlternateContent xmlns:mc="http://schemas.openxmlformats.org/markup-compatibility/2006" xmlns:p15="http://schemas.microsoft.com/office/powerpoint/2012/main">
    <mc:Choice Requires="p15">
      <p:transition>
        <p15:prstTrans prst="curtains"/>
        <p:sndAc>
          <p:stSnd>
            <p:snd r:embed="rId20" name="explode.wav"/>
          </p:stSnd>
        </p:sndAc>
      </p:transition>
    </mc:Choice>
    <mc:Fallback xmlns="">
      <p:transition>
        <p:fade/>
        <p:sndAc>
          <p:stSnd>
            <p:snd r:embed="rId22" name="explode.wav"/>
          </p:stSnd>
        </p:sndAc>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audio" Target="../media/audio1.wav"/><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6.xml"/><Relationship Id="rId5" Type="http://schemas.openxmlformats.org/officeDocument/2006/relationships/audio" Target="../media/audio1.wav"/><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2.wav"/><Relationship Id="rId1" Type="http://schemas.openxmlformats.org/officeDocument/2006/relationships/slideLayout" Target="../slideLayouts/slideLayout6.xml"/><Relationship Id="rId4" Type="http://schemas.openxmlformats.org/officeDocument/2006/relationships/audio" Target="../media/audio2.wav"/></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524998" y="76909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6954" y="785203"/>
            <a:ext cx="9260956" cy="1617109"/>
          </a:xfrm>
          <a:prstGeom prst="rect">
            <a:avLst/>
          </a:prstGeom>
        </p:spPr>
        <p:txBody>
          <a:bodyPr vert="horz" wrap="square" lIns="0" tIns="16510" rIns="0" bIns="0" rtlCol="0">
            <a:spAutoFit/>
          </a:bodyPr>
          <a:lstStyle/>
          <a:p>
            <a:pPr marL="3213735">
              <a:spcBef>
                <a:spcPts val="130"/>
              </a:spcBef>
            </a:pPr>
            <a:r>
              <a:rPr lang="en-US" sz="3600" b="1" i="0" dirty="0">
                <a:solidFill>
                  <a:schemeClr val="bg1"/>
                </a:solidFill>
                <a:effectLst/>
                <a:latin typeface="Algerian" panose="04020705040A02060702" pitchFamily="82" charset="0"/>
                <a:cs typeface="Times New Roman" panose="02020603050405020304" pitchFamily="18" charset="0"/>
              </a:rPr>
              <a:t>WELCOME TO MY 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600621"/>
            <a:ext cx="9336342" cy="2677656"/>
          </a:xfrm>
          <a:prstGeom prst="rect">
            <a:avLst/>
          </a:prstGeom>
          <a:noFill/>
        </p:spPr>
        <p:txBody>
          <a:bodyPr wrap="square" lIns="91440" tIns="45720" rIns="91440" bIns="45720" rtlCol="0" anchor="t">
            <a:spAutoFit/>
          </a:bodyPr>
          <a:lstStyle/>
          <a:p>
            <a:r>
              <a:rPr lang="en-US" sz="2400" dirty="0">
                <a:solidFill>
                  <a:schemeClr val="bg1"/>
                </a:solidFill>
                <a:latin typeface="Bahnschrift" panose="020B0502040204020203" pitchFamily="34" charset="0"/>
              </a:rPr>
              <a:t>STUDENT NAME:  </a:t>
            </a:r>
            <a:r>
              <a:rPr lang="en-US" sz="2400" dirty="0">
                <a:latin typeface="Bahnschrift" panose="020B0502040204020203" pitchFamily="34" charset="0"/>
              </a:rPr>
              <a:t>Swathi M</a:t>
            </a:r>
          </a:p>
          <a:p>
            <a:r>
              <a:rPr lang="en-US" sz="2400" dirty="0">
                <a:solidFill>
                  <a:schemeClr val="bg1"/>
                </a:solidFill>
                <a:latin typeface="Bahnschrift" panose="020B0502040204020203" pitchFamily="34" charset="0"/>
              </a:rPr>
              <a:t>REGISTER NO AND NMID:  </a:t>
            </a:r>
            <a:r>
              <a:rPr lang="en-US" sz="2400" dirty="0">
                <a:latin typeface="Bahnschrift" panose="020B0502040204020203" pitchFamily="34" charset="0"/>
              </a:rPr>
              <a:t>6EE263BFE5487958F4F46F3117A03044</a:t>
            </a:r>
            <a:endParaRPr lang="en-US" sz="2400" dirty="0">
              <a:latin typeface="Bahnschrift" panose="020B0502040204020203" pitchFamily="34" charset="0"/>
              <a:cs typeface="Calibri"/>
            </a:endParaRPr>
          </a:p>
          <a:p>
            <a:r>
              <a:rPr lang="en-US" sz="2400" dirty="0">
                <a:solidFill>
                  <a:schemeClr val="bg1"/>
                </a:solidFill>
                <a:latin typeface="Bahnschrift" panose="020B0502040204020203" pitchFamily="34" charset="0"/>
              </a:rPr>
              <a:t>DEPARTMENT:  </a:t>
            </a:r>
            <a:r>
              <a:rPr lang="en-US" sz="2400" dirty="0">
                <a:latin typeface="Bahnschrift" panose="020B0502040204020203" pitchFamily="34" charset="0"/>
              </a:rPr>
              <a:t>BSC. Computer Science with Artificial      Intelligence</a:t>
            </a:r>
          </a:p>
          <a:p>
            <a:r>
              <a:rPr lang="en-US" sz="2400" dirty="0">
                <a:solidFill>
                  <a:schemeClr val="bg1"/>
                </a:solidFill>
                <a:latin typeface="Bahnschrift" panose="020B0502040204020203" pitchFamily="34" charset="0"/>
              </a:rPr>
              <a:t>COLLEGE: COLLEGE/ UNIVERSITY: </a:t>
            </a:r>
            <a:r>
              <a:rPr lang="en-US" sz="2400" dirty="0">
                <a:solidFill>
                  <a:schemeClr val="tx1">
                    <a:lumMod val="95000"/>
                  </a:schemeClr>
                </a:solidFill>
                <a:latin typeface="Bahnschrift" panose="020B0502040204020203" pitchFamily="34" charset="0"/>
              </a:rPr>
              <a:t>SSKV</a:t>
            </a:r>
            <a:r>
              <a:rPr lang="en-US" sz="2400" dirty="0">
                <a:latin typeface="Bahnschrift" panose="020B0502040204020203" pitchFamily="34" charset="0"/>
              </a:rPr>
              <a:t> College of Arts and Science for Women</a:t>
            </a:r>
          </a:p>
          <a:p>
            <a:r>
              <a:rPr lang="en-US" sz="2400" dirty="0"/>
              <a:t>           </a:t>
            </a:r>
            <a:endParaRPr lang="en-IN" sz="2400" dirty="0"/>
          </a:p>
        </p:txBody>
      </p:sp>
      <p:sp>
        <p:nvSpPr>
          <p:cNvPr id="8" name="Hexagon 7">
            <a:extLst>
              <a:ext uri="{FF2B5EF4-FFF2-40B4-BE49-F238E27FC236}">
                <a16:creationId xmlns:a16="http://schemas.microsoft.com/office/drawing/2014/main" id="{77F0A4DA-3408-A384-89B6-1E756CD00010}"/>
              </a:ext>
            </a:extLst>
          </p:cNvPr>
          <p:cNvSpPr/>
          <p:nvPr/>
        </p:nvSpPr>
        <p:spPr>
          <a:xfrm>
            <a:off x="8534400" y="5253142"/>
            <a:ext cx="1441704" cy="1200045"/>
          </a:xfrm>
          <a:prstGeom prst="hexago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34CDAE22-E8B9-E008-A866-5951437B2412}"/>
              </a:ext>
            </a:extLst>
          </p:cNvPr>
          <p:cNvSpPr/>
          <p:nvPr/>
        </p:nvSpPr>
        <p:spPr>
          <a:xfrm>
            <a:off x="9811192" y="4943579"/>
            <a:ext cx="723900" cy="61912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advClick="0" advTm="2000">
        <p14:flash/>
        <p:sndAc>
          <p:stSnd>
            <p:snd r:embed="rId3" name="explode.wav"/>
          </p:stSnd>
        </p:sndAc>
      </p:transition>
    </mc:Choice>
    <mc:Fallback xmlns="">
      <p:transition spd="slow" advClick="0" advTm="2000">
        <p:fade/>
        <p:sndAc>
          <p:stSnd>
            <p:snd r:embed="rId4" name="explode.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1224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9038843" y="1471598"/>
            <a:ext cx="2466975" cy="3419475"/>
          </a:xfrm>
          <a:prstGeom prst="rect">
            <a:avLst/>
          </a:prstGeom>
        </p:spPr>
      </p:pic>
      <p:sp>
        <p:nvSpPr>
          <p:cNvPr id="7" name="object 7"/>
          <p:cNvSpPr txBox="1">
            <a:spLocks noGrp="1"/>
          </p:cNvSpPr>
          <p:nvPr>
            <p:ph type="title"/>
          </p:nvPr>
        </p:nvSpPr>
        <p:spPr>
          <a:xfrm>
            <a:off x="823678" y="63826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u="sng" spc="15" dirty="0">
                <a:solidFill>
                  <a:schemeClr val="bg1"/>
                </a:solidFill>
                <a:latin typeface="Algerian" panose="04020705040A02060702" pitchFamily="82" charset="0"/>
              </a:rPr>
              <a:t>RESULTS AND SCREENSHOTS</a:t>
            </a:r>
            <a:endParaRPr sz="4250" u="sng" dirty="0">
              <a:solidFill>
                <a:schemeClr val="bg1"/>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01725" y="1682413"/>
            <a:ext cx="6888642" cy="3908762"/>
          </a:xfrm>
          <a:prstGeom prst="rect">
            <a:avLst/>
          </a:prstGeom>
          <a:noFill/>
        </p:spPr>
        <p:txBody>
          <a:bodyPr wrap="square" rtlCol="0">
            <a:spAutoFit/>
          </a:bodyPr>
          <a:lstStyle/>
          <a:p>
            <a:pPr algn="l"/>
            <a:r>
              <a:rPr lang="en-US" sz="2800" b="1" i="0" dirty="0">
                <a:effectLst/>
                <a:latin typeface="Times New Roman" panose="02020603050405020304" pitchFamily="18" charset="0"/>
                <a:cs typeface="Times New Roman" panose="02020603050405020304" pitchFamily="18" charset="0"/>
              </a:rPr>
              <a:t>RESULTS:</a:t>
            </a:r>
          </a:p>
          <a:p>
            <a:pPr marL="457200" indent="-457200" algn="l">
              <a:buFont typeface="Courier New" panose="02070309020205020404" pitchFamily="49" charset="0"/>
              <a:buChar char="o"/>
            </a:pPr>
            <a:r>
              <a:rPr lang="en-US" sz="2400" b="0" i="0" dirty="0">
                <a:solidFill>
                  <a:srgbClr val="0D0D0D"/>
                </a:solidFill>
                <a:effectLst/>
                <a:latin typeface="Times New Roman" panose="02020603050405020304" pitchFamily="18" charset="0"/>
                <a:cs typeface="Times New Roman" panose="02020603050405020304" pitchFamily="18" charset="0"/>
              </a:rPr>
              <a:t>Successfully created a responsive digital portfolio using HTML, CSS &amp; JavaScript.</a:t>
            </a:r>
          </a:p>
          <a:p>
            <a:pPr marL="457200" indent="-457200" algn="l">
              <a:buFont typeface="Courier New" panose="02070309020205020404" pitchFamily="49" charset="0"/>
              <a:buChar char="o"/>
            </a:pPr>
            <a:r>
              <a:rPr lang="en-US" sz="2400" dirty="0">
                <a:solidFill>
                  <a:srgbClr val="0D0D0D"/>
                </a:solidFill>
                <a:latin typeface="Times New Roman" panose="02020603050405020304" pitchFamily="18" charset="0"/>
                <a:cs typeface="Times New Roman" panose="02020603050405020304" pitchFamily="18" charset="0"/>
              </a:rPr>
              <a:t>Portfolio includes sections: Home, About Me, Projects, Contact.</a:t>
            </a:r>
          </a:p>
          <a:p>
            <a:pPr marL="457200" indent="-457200" algn="l">
              <a:buFont typeface="Courier New" panose="02070309020205020404" pitchFamily="49" charset="0"/>
              <a:buChar char="o"/>
            </a:pPr>
            <a:r>
              <a:rPr lang="en-US" sz="2400" b="0" i="0" dirty="0">
                <a:solidFill>
                  <a:srgbClr val="0D0D0D"/>
                </a:solidFill>
                <a:effectLst/>
                <a:latin typeface="Times New Roman" panose="02020603050405020304" pitchFamily="18" charset="0"/>
                <a:cs typeface="Times New Roman" panose="02020603050405020304" pitchFamily="18" charset="0"/>
              </a:rPr>
              <a:t>Navigation bar, hover effects, and contact form are working properly.</a:t>
            </a:r>
          </a:p>
          <a:p>
            <a:pPr marL="457200" indent="-457200" algn="l">
              <a:buFont typeface="Courier New" panose="02070309020205020404" pitchFamily="49" charset="0"/>
              <a:buChar char="o"/>
            </a:pPr>
            <a:r>
              <a:rPr lang="en-US" sz="2400" b="0" i="0" dirty="0">
                <a:solidFill>
                  <a:srgbClr val="0D0D0D"/>
                </a:solidFill>
                <a:effectLst/>
                <a:latin typeface="Times New Roman" panose="02020603050405020304" pitchFamily="18" charset="0"/>
                <a:cs typeface="Times New Roman" panose="02020603050405020304" pitchFamily="18" charset="0"/>
              </a:rPr>
              <a:t>Portfolio looks creative</a:t>
            </a:r>
            <a:r>
              <a:rPr lang="en-US" sz="2400" dirty="0">
                <a:solidFill>
                  <a:srgbClr val="0D0D0D"/>
                </a:solidFill>
                <a:latin typeface="Times New Roman" panose="02020603050405020304" pitchFamily="18" charset="0"/>
                <a:cs typeface="Times New Roman" panose="02020603050405020304" pitchFamily="18" charset="0"/>
              </a:rPr>
              <a:t>, interactive, and user-friendly.</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advClick="0" advTm="2000">
        <p15:prstTrans prst="curtains"/>
        <p:sndAc>
          <p:stSnd>
            <p:snd r:embed="rId2" name="explode.wav"/>
          </p:stSnd>
        </p:sndAc>
      </p:transition>
    </mc:Choice>
    <mc:Fallback xmlns="">
      <p:transition advClick="0" advTm="2000">
        <p:fade/>
        <p:sndAc>
          <p:stSnd>
            <p:snd r:embed="rId4" name="explod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1FCC2-BEF8-4CD9-174A-1DC9F06543A9}"/>
              </a:ext>
            </a:extLst>
          </p:cNvPr>
          <p:cNvSpPr txBox="1"/>
          <p:nvPr/>
        </p:nvSpPr>
        <p:spPr>
          <a:xfrm>
            <a:off x="1070344" y="603351"/>
            <a:ext cx="6103088" cy="692049"/>
          </a:xfrm>
          <a:prstGeom prst="rect">
            <a:avLst/>
          </a:prstGeom>
          <a:noFill/>
        </p:spPr>
        <p:txBody>
          <a:bodyPr wrap="square">
            <a:spAutoFit/>
          </a:bodyPr>
          <a:lstStyle/>
          <a:p>
            <a:pPr marL="0" marR="0">
              <a:lnSpc>
                <a:spcPct val="115000"/>
              </a:lnSpc>
              <a:spcAft>
                <a:spcPts val="800"/>
              </a:spcAft>
              <a:buNone/>
            </a:pPr>
            <a:r>
              <a:rPr lang="en-US" sz="3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SCREENSHOTS:</a:t>
            </a:r>
          </a:p>
        </p:txBody>
      </p:sp>
      <p:pic>
        <p:nvPicPr>
          <p:cNvPr id="1026" name="Picture 2" descr="Layman's Coding: What is the minimum HTML you need for a website? | by  Cortney Thomas | Medium">
            <a:extLst>
              <a:ext uri="{FF2B5EF4-FFF2-40B4-BE49-F238E27FC236}">
                <a16:creationId xmlns:a16="http://schemas.microsoft.com/office/drawing/2014/main" id="{BC409A0C-055F-D932-50F3-E3BDA8C60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9323" y="2057400"/>
            <a:ext cx="4146082" cy="25908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65B0423-B6C2-2F34-A850-C92C94A5D3CF}"/>
              </a:ext>
            </a:extLst>
          </p:cNvPr>
          <p:cNvSpPr/>
          <p:nvPr/>
        </p:nvSpPr>
        <p:spPr>
          <a:xfrm>
            <a:off x="10591800" y="762000"/>
            <a:ext cx="533400" cy="5334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88EA5B-A891-8EDE-B7F7-37E3B7A79EBE}"/>
              </a:ext>
            </a:extLst>
          </p:cNvPr>
          <p:cNvPicPr>
            <a:picLocks noChangeAspect="1"/>
          </p:cNvPicPr>
          <p:nvPr/>
        </p:nvPicPr>
        <p:blipFill>
          <a:blip r:embed="rId4"/>
          <a:stretch>
            <a:fillRect/>
          </a:stretch>
        </p:blipFill>
        <p:spPr>
          <a:xfrm>
            <a:off x="372231" y="1562100"/>
            <a:ext cx="7311256" cy="3581400"/>
          </a:xfrm>
          <a:prstGeom prst="rect">
            <a:avLst/>
          </a:prstGeom>
        </p:spPr>
      </p:pic>
    </p:spTree>
    <p:extLst>
      <p:ext uri="{BB962C8B-B14F-4D97-AF65-F5344CB8AC3E}">
        <p14:creationId xmlns:p14="http://schemas.microsoft.com/office/powerpoint/2010/main" val="4271028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ageCurlDouble"/>
        <p:sndAc>
          <p:stSnd>
            <p:snd r:embed="rId2" name="explode.wav"/>
          </p:stSnd>
        </p:sndAc>
      </p:transition>
    </mc:Choice>
    <mc:Fallback xmlns="">
      <p:transition spd="slow" advClick="0" advTm="2000">
        <p:fade/>
        <p:sndAc>
          <p:stSnd>
            <p:snd r:embed="rId5" name="explod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13455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295400" y="673341"/>
            <a:ext cx="4578668" cy="567463"/>
          </a:xfrm>
          <a:prstGeom prst="rect">
            <a:avLst/>
          </a:prstGeom>
        </p:spPr>
        <p:txBody>
          <a:bodyPr vert="horz" wrap="square" lIns="0" tIns="13335" rIns="0" bIns="0" rtlCol="0">
            <a:spAutoFit/>
          </a:bodyPr>
          <a:lstStyle/>
          <a:p>
            <a:pPr marL="12700">
              <a:lnSpc>
                <a:spcPct val="100000"/>
              </a:lnSpc>
              <a:spcBef>
                <a:spcPts val="105"/>
              </a:spcBef>
            </a:pPr>
            <a:r>
              <a:rPr lang="en-IN" u="sng" dirty="0">
                <a:solidFill>
                  <a:schemeClr val="bg1"/>
                </a:solidFill>
                <a:latin typeface="Algerian" panose="04020705040A02060702" pitchFamily="82" charset="0"/>
              </a:rPr>
              <a:t>CONCLUSION</a:t>
            </a:r>
            <a:endParaRPr u="sng"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0BCD3C10-6E5A-47C1-78AF-A9678F31DA90}"/>
              </a:ext>
            </a:extLst>
          </p:cNvPr>
          <p:cNvSpPr txBox="1"/>
          <p:nvPr/>
        </p:nvSpPr>
        <p:spPr>
          <a:xfrm>
            <a:off x="1978874" y="1576923"/>
            <a:ext cx="6103088" cy="3785652"/>
          </a:xfrm>
          <a:prstGeom prst="rect">
            <a:avLst/>
          </a:prstGeom>
          <a:noFill/>
        </p:spPr>
        <p:txBody>
          <a:bodyPr wrap="square">
            <a:spAutoFit/>
          </a:bodyPr>
          <a:lstStyle/>
          <a:p>
            <a:r>
              <a:rPr lang="en-US" sz="2400" dirty="0"/>
              <a:t>The Digital Portfolio project was successfully developed using HTML, CSS, and JavaScript. It serves as a creative and user-friendly platform to showcase personal information, skills, and projects. This project helped me gain practical experience in web development and understand how to design an interactive website. In the future, this portfolio can be enhanced by adding advanced features such as dark mode, animations, and database integration.</a:t>
            </a:r>
          </a:p>
        </p:txBody>
      </p:sp>
    </p:spTree>
  </p:cSld>
  <p:clrMapOvr>
    <a:masterClrMapping/>
  </p:clrMapOvr>
  <mc:AlternateContent xmlns:mc="http://schemas.openxmlformats.org/markup-compatibility/2006" xmlns:p15="http://schemas.microsoft.com/office/powerpoint/2012/main">
    <mc:Choice Requires="p15">
      <p:transition advClick="0" advTm="2000">
        <p15:prstTrans prst="curtains"/>
        <p:sndAc>
          <p:stSnd>
            <p:snd r:embed="rId2" name="explode.wav"/>
          </p:stSnd>
        </p:sndAc>
      </p:transition>
    </mc:Choice>
    <mc:Fallback xmlns="">
      <p:transition advClick="0" advTm="2000">
        <p:fade/>
        <p:sndAc>
          <p:stSnd>
            <p:snd r:embed="rId3" name="explod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47FE0CA3-27F7-2199-A78A-812F4C5B4C33}"/>
              </a:ext>
            </a:extLst>
          </p:cNvPr>
          <p:cNvSpPr/>
          <p:nvPr/>
        </p:nvSpPr>
        <p:spPr>
          <a:xfrm>
            <a:off x="1447800" y="4876800"/>
            <a:ext cx="1060704" cy="914400"/>
          </a:xfrm>
          <a:prstGeom prst="hexago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E1258DCD-DC2B-72C8-4679-1F6ABBCBEF49}"/>
              </a:ext>
            </a:extLst>
          </p:cNvPr>
          <p:cNvSpPr/>
          <p:nvPr/>
        </p:nvSpPr>
        <p:spPr>
          <a:xfrm>
            <a:off x="10363200" y="4533900"/>
            <a:ext cx="798576" cy="685800"/>
          </a:xfrm>
          <a:prstGeom prst="hexagon">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4193144-85EA-F877-9F9A-230577193318}"/>
              </a:ext>
            </a:extLst>
          </p:cNvPr>
          <p:cNvSpPr/>
          <p:nvPr/>
        </p:nvSpPr>
        <p:spPr>
          <a:xfrm>
            <a:off x="2241804" y="228600"/>
            <a:ext cx="533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64D733A-8ABC-2A6E-F929-E267D945C12E}"/>
              </a:ext>
            </a:extLst>
          </p:cNvPr>
          <p:cNvSpPr txBox="1"/>
          <p:nvPr/>
        </p:nvSpPr>
        <p:spPr>
          <a:xfrm>
            <a:off x="3124200" y="2331831"/>
            <a:ext cx="7315200" cy="1558312"/>
          </a:xfrm>
          <a:prstGeom prst="rect">
            <a:avLst/>
          </a:prstGeom>
          <a:noFill/>
        </p:spPr>
        <p:txBody>
          <a:bodyPr wrap="square">
            <a:spAutoFit/>
          </a:bodyPr>
          <a:lstStyle/>
          <a:p>
            <a:pPr marL="0" marR="0">
              <a:lnSpc>
                <a:spcPct val="115000"/>
              </a:lnSpc>
              <a:spcAft>
                <a:spcPts val="800"/>
              </a:spcAft>
              <a:buNone/>
            </a:pPr>
            <a:r>
              <a:rPr lang="en-US" sz="8800" kern="100" dirty="0">
                <a:solidFill>
                  <a:schemeClr val="bg1"/>
                </a:solidFill>
                <a:effectLst/>
                <a:latin typeface="Algerian" panose="04020705040A02060702" pitchFamily="82" charset="0"/>
                <a:ea typeface="Calibri" panose="020F0502020204030204" pitchFamily="34" charset="0"/>
                <a:cs typeface="Latha" panose="020B0604020202020204" pitchFamily="34" charset="0"/>
              </a:rPr>
              <a:t>THANK YOU</a:t>
            </a:r>
          </a:p>
        </p:txBody>
      </p:sp>
      <p:sp>
        <p:nvSpPr>
          <p:cNvPr id="7" name="Hexagon 6">
            <a:extLst>
              <a:ext uri="{FF2B5EF4-FFF2-40B4-BE49-F238E27FC236}">
                <a16:creationId xmlns:a16="http://schemas.microsoft.com/office/drawing/2014/main" id="{606808AB-7631-2282-4955-9F1911B7DDE2}"/>
              </a:ext>
            </a:extLst>
          </p:cNvPr>
          <p:cNvSpPr/>
          <p:nvPr/>
        </p:nvSpPr>
        <p:spPr>
          <a:xfrm>
            <a:off x="8915400" y="1441997"/>
            <a:ext cx="1060704" cy="914400"/>
          </a:xfrm>
          <a:prstGeom prst="hexagon">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105477"/>
      </p:ext>
    </p:extLst>
  </p:cSld>
  <p:clrMapOvr>
    <a:masterClrMapping/>
  </p:clrMapOvr>
  <mc:AlternateContent xmlns:mc="http://schemas.openxmlformats.org/markup-compatibility/2006" xmlns:p15="http://schemas.microsoft.com/office/powerpoint/2012/main">
    <mc:Choice Requires="p15">
      <p:transition advClick="0" advTm="2000">
        <p15:prstTrans prst="curtains"/>
        <p:sndAc>
          <p:stSnd>
            <p:snd r:embed="rId2" name="explode.wav"/>
          </p:stSnd>
        </p:sndAc>
      </p:transition>
    </mc:Choice>
    <mc:Fallback xmlns="">
      <p:transition advClick="0" advTm="2000">
        <p:fade/>
        <p:sndAc>
          <p:stSnd>
            <p:snd r:embed="rId3" name="explod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32503" y="11075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13024" y="881198"/>
            <a:ext cx="4116070"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chemeClr val="bg1"/>
                </a:solidFill>
                <a:latin typeface="Algerian" panose="04020705040A02060702" pitchFamily="82" charset="0"/>
              </a:rPr>
              <a:t>PROJECT</a:t>
            </a:r>
            <a:r>
              <a:rPr sz="4250" u="sng" spc="-85" dirty="0">
                <a:solidFill>
                  <a:schemeClr val="bg1"/>
                </a:solidFill>
                <a:latin typeface="Algerian" panose="04020705040A02060702" pitchFamily="82" charset="0"/>
              </a:rPr>
              <a:t> </a:t>
            </a:r>
            <a:r>
              <a:rPr sz="4250" u="sng" spc="25" dirty="0">
                <a:solidFill>
                  <a:schemeClr val="bg1"/>
                </a:solidFill>
                <a:latin typeface="Algerian" panose="04020705040A02060702" pitchFamily="82" charset="0"/>
              </a:rPr>
              <a:t>Title</a:t>
            </a:r>
            <a:endParaRPr sz="4250" u="sng" dirty="0">
              <a:solidFill>
                <a:schemeClr val="bg1"/>
              </a:solidFill>
              <a:latin typeface="Algerian" panose="04020705040A02060702" pitchFamily="82" charset="0"/>
            </a:endParaRPr>
          </a:p>
        </p:txBody>
      </p:sp>
      <p:sp>
        <p:nvSpPr>
          <p:cNvPr id="22" name="object 22"/>
          <p:cNvSpPr txBox="1">
            <a:spLocks noGrp="1"/>
          </p:cNvSpPr>
          <p:nvPr>
            <p:ph type="sldNum" sz="quarter" idx="12"/>
          </p:nvPr>
        </p:nvSpPr>
        <p:spPr>
          <a:xfrm>
            <a:off x="140298" y="563409"/>
            <a:ext cx="779767" cy="3148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solidFill>
                  <a:schemeClr val="accent1"/>
                </a:solidFill>
              </a:rPr>
              <a:t>2</a:t>
            </a:fld>
            <a:endParaRPr spc="10" dirty="0">
              <a:solidFill>
                <a:schemeClr val="accent1"/>
              </a:solidFill>
            </a:endParaRPr>
          </a:p>
        </p:txBody>
      </p:sp>
      <p:sp>
        <p:nvSpPr>
          <p:cNvPr id="21" name="Diamond 20">
            <a:extLst>
              <a:ext uri="{FF2B5EF4-FFF2-40B4-BE49-F238E27FC236}">
                <a16:creationId xmlns:a16="http://schemas.microsoft.com/office/drawing/2014/main" id="{3DE94604-B44E-A707-5DCB-A70F5467579E}"/>
              </a:ext>
            </a:extLst>
          </p:cNvPr>
          <p:cNvSpPr/>
          <p:nvPr/>
        </p:nvSpPr>
        <p:spPr>
          <a:xfrm>
            <a:off x="890651" y="5029200"/>
            <a:ext cx="1090549" cy="124777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a:extLst>
              <a:ext uri="{FF2B5EF4-FFF2-40B4-BE49-F238E27FC236}">
                <a16:creationId xmlns:a16="http://schemas.microsoft.com/office/drawing/2014/main" id="{3962442B-A0E0-6913-71F2-D7AA852A8884}"/>
              </a:ext>
            </a:extLst>
          </p:cNvPr>
          <p:cNvSpPr/>
          <p:nvPr/>
        </p:nvSpPr>
        <p:spPr>
          <a:xfrm>
            <a:off x="1741397" y="4648200"/>
            <a:ext cx="801778" cy="914400"/>
          </a:xfrm>
          <a:prstGeom prst="diamond">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4FE8CBE-77AA-2A8F-5381-29A9699D3FBF}"/>
              </a:ext>
            </a:extLst>
          </p:cNvPr>
          <p:cNvSpPr txBox="1"/>
          <p:nvPr/>
        </p:nvSpPr>
        <p:spPr>
          <a:xfrm>
            <a:off x="1349892" y="2220792"/>
            <a:ext cx="8003658" cy="1384995"/>
          </a:xfrm>
          <a:prstGeom prst="rect">
            <a:avLst/>
          </a:prstGeom>
          <a:noFill/>
        </p:spPr>
        <p:txBody>
          <a:bodyPr wrap="square">
            <a:spAutoFit/>
          </a:bodyPr>
          <a:lstStyle/>
          <a:p>
            <a:r>
              <a:rPr lang="en-US" sz="2800" dirty="0"/>
              <a:t>1. Interruptive Digital Portfolio using Front-End Development.</a:t>
            </a:r>
          </a:p>
          <a:p>
            <a:r>
              <a:rPr lang="en-US" sz="2800" dirty="0"/>
              <a:t>2. HTML, CSS, and JavaScript works</a:t>
            </a:r>
          </a:p>
        </p:txBody>
      </p:sp>
    </p:spTree>
  </p:cSld>
  <p:clrMapOvr>
    <a:masterClrMapping/>
  </p:clrMapOvr>
  <mc:AlternateContent xmlns:mc="http://schemas.openxmlformats.org/markup-compatibility/2006" xmlns:p15="http://schemas.microsoft.com/office/powerpoint/2012/main">
    <mc:Choice Requires="p15">
      <p:transition advClick="0" advTm="2000">
        <p15:prstTrans prst="curtains"/>
        <p:sndAc>
          <p:stSnd>
            <p:snd r:embed="rId2" name="explode.wav"/>
          </p:stSnd>
        </p:sndAc>
      </p:transition>
    </mc:Choice>
    <mc:Fallback xmlns="">
      <p:transition advClick="0" advTm="2000">
        <p:fade/>
        <p:sndAc>
          <p:stSnd>
            <p:snd r:embed="rId3" name="explod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pic>
        <p:nvPicPr>
          <p:cNvPr id="20" name="object 20"/>
          <p:cNvPicPr/>
          <p:nvPr/>
        </p:nvPicPr>
        <p:blipFill>
          <a:blip r:embed="rId4" cstate="print"/>
          <a:stretch>
            <a:fillRect/>
          </a:stretch>
        </p:blipFill>
        <p:spPr>
          <a:xfrm>
            <a:off x="6839755" y="1658155"/>
            <a:ext cx="2005935" cy="3009898"/>
          </a:xfrm>
          <a:prstGeom prst="rect">
            <a:avLst/>
          </a:prstGeom>
        </p:spPr>
      </p:pic>
      <p:sp>
        <p:nvSpPr>
          <p:cNvPr id="21" name="object 21"/>
          <p:cNvSpPr txBox="1">
            <a:spLocks noGrp="1"/>
          </p:cNvSpPr>
          <p:nvPr>
            <p:ph type="title"/>
          </p:nvPr>
        </p:nvSpPr>
        <p:spPr>
          <a:xfrm>
            <a:off x="1347470" y="598303"/>
            <a:ext cx="2357120" cy="567463"/>
          </a:xfrm>
          <a:prstGeom prst="rect">
            <a:avLst/>
          </a:prstGeom>
        </p:spPr>
        <p:txBody>
          <a:bodyPr vert="horz" wrap="square" lIns="0" tIns="13335" rIns="0" bIns="0" rtlCol="0">
            <a:spAutoFit/>
          </a:bodyPr>
          <a:lstStyle/>
          <a:p>
            <a:pPr marL="12700">
              <a:lnSpc>
                <a:spcPct val="100000"/>
              </a:lnSpc>
              <a:spcBef>
                <a:spcPts val="105"/>
              </a:spcBef>
            </a:pPr>
            <a:r>
              <a:rPr u="sng" spc="25" dirty="0">
                <a:solidFill>
                  <a:schemeClr val="bg1"/>
                </a:solidFill>
                <a:latin typeface="Algerian" panose="04020705040A02060702" pitchFamily="82" charset="0"/>
              </a:rPr>
              <a:t>A</a:t>
            </a:r>
            <a:r>
              <a:rPr u="sng" spc="-5" dirty="0">
                <a:solidFill>
                  <a:schemeClr val="bg1"/>
                </a:solidFill>
                <a:latin typeface="Algerian" panose="04020705040A02060702" pitchFamily="82" charset="0"/>
              </a:rPr>
              <a:t>G</a:t>
            </a:r>
            <a:r>
              <a:rPr u="sng" spc="-35" dirty="0">
                <a:solidFill>
                  <a:schemeClr val="bg1"/>
                </a:solidFill>
                <a:latin typeface="Algerian" panose="04020705040A02060702" pitchFamily="82" charset="0"/>
              </a:rPr>
              <a:t>E</a:t>
            </a:r>
            <a:r>
              <a:rPr u="sng" spc="15" dirty="0">
                <a:solidFill>
                  <a:schemeClr val="bg1"/>
                </a:solidFill>
                <a:latin typeface="Algerian" panose="04020705040A02060702" pitchFamily="82" charset="0"/>
              </a:rPr>
              <a:t>N</a:t>
            </a:r>
            <a:r>
              <a:rPr u="sng" dirty="0">
                <a:solidFill>
                  <a:schemeClr val="bg1"/>
                </a:solidFill>
                <a:latin typeface="Algerian" panose="04020705040A02060702" pitchFamily="82" charset="0"/>
              </a:rPr>
              <a:t>DA</a:t>
            </a:r>
          </a:p>
        </p:txBody>
      </p:sp>
      <p:sp>
        <p:nvSpPr>
          <p:cNvPr id="22" name="object 22"/>
          <p:cNvSpPr txBox="1">
            <a:spLocks noGrp="1"/>
          </p:cNvSpPr>
          <p:nvPr>
            <p:ph type="sldNum" sz="quarter" idx="12"/>
          </p:nvPr>
        </p:nvSpPr>
        <p:spPr>
          <a:xfrm>
            <a:off x="85691" y="772303"/>
            <a:ext cx="779767" cy="3148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solidFill>
                  <a:schemeClr val="accent1"/>
                </a:solidFill>
              </a:rPr>
              <a:t>3</a:t>
            </a:fld>
            <a:endParaRPr spc="10" dirty="0">
              <a:solidFill>
                <a:schemeClr val="accent1"/>
              </a:solidFill>
            </a:endParaRPr>
          </a:p>
        </p:txBody>
      </p:sp>
      <p:sp>
        <p:nvSpPr>
          <p:cNvPr id="23" name="TextBox 22">
            <a:extLst>
              <a:ext uri="{FF2B5EF4-FFF2-40B4-BE49-F238E27FC236}">
                <a16:creationId xmlns:a16="http://schemas.microsoft.com/office/drawing/2014/main" id="{D0827FA3-A9D4-0FE5-45BE-664C8C920E82}"/>
              </a:ext>
            </a:extLst>
          </p:cNvPr>
          <p:cNvSpPr txBox="1"/>
          <p:nvPr/>
        </p:nvSpPr>
        <p:spPr>
          <a:xfrm>
            <a:off x="1404668" y="1087133"/>
            <a:ext cx="5029200" cy="4555093"/>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600" b="0" i="0" dirty="0">
                <a:effectLst/>
                <a:latin typeface="Tw Cen MT" panose="020B0602020104020603" pitchFamily="34" charset="0"/>
                <a:cs typeface="Times New Roman" panose="02020603050405020304" pitchFamily="18" charset="0"/>
              </a:rPr>
              <a:t>Project Overview</a:t>
            </a:r>
          </a:p>
          <a:p>
            <a:pPr algn="l">
              <a:buFont typeface="+mj-lt"/>
              <a:buAutoNum type="arabicPeriod"/>
            </a:pPr>
            <a:r>
              <a:rPr lang="en-US" sz="2600" b="0" i="0" dirty="0">
                <a:effectLst/>
                <a:latin typeface="Tw Cen MT" panose="020B0602020104020603" pitchFamily="34" charset="0"/>
                <a:cs typeface="Times New Roman" panose="02020603050405020304" pitchFamily="18" charset="0"/>
              </a:rPr>
              <a:t>Problem Statement</a:t>
            </a:r>
          </a:p>
          <a:p>
            <a:pPr algn="l">
              <a:buFont typeface="+mj-lt"/>
              <a:buAutoNum type="arabicPeriod"/>
            </a:pPr>
            <a:r>
              <a:rPr lang="en-US" sz="2600" b="0" i="0" dirty="0">
                <a:effectLst/>
                <a:latin typeface="Tw Cen MT" panose="020B0602020104020603" pitchFamily="34" charset="0"/>
                <a:cs typeface="Times New Roman" panose="02020603050405020304" pitchFamily="18" charset="0"/>
              </a:rPr>
              <a:t>End Users</a:t>
            </a:r>
          </a:p>
          <a:p>
            <a:pPr algn="l">
              <a:buFont typeface="+mj-lt"/>
              <a:buAutoNum type="arabicPeriod"/>
            </a:pPr>
            <a:r>
              <a:rPr lang="en-US" sz="2600" dirty="0">
                <a:latin typeface="Tw Cen MT" panose="020B0602020104020603" pitchFamily="34" charset="0"/>
                <a:cs typeface="Times New Roman" panose="02020603050405020304" pitchFamily="18" charset="0"/>
              </a:rPr>
              <a:t>Tools and Technologies Used</a:t>
            </a:r>
            <a:endParaRPr lang="en-US" sz="2600" b="0" i="0" dirty="0">
              <a:effectLst/>
              <a:latin typeface="Tw Cen MT" panose="020B0602020104020603" pitchFamily="34" charset="0"/>
              <a:cs typeface="Times New Roman" panose="02020603050405020304" pitchFamily="18" charset="0"/>
            </a:endParaRPr>
          </a:p>
          <a:p>
            <a:pPr algn="l">
              <a:buFont typeface="+mj-lt"/>
              <a:buAutoNum type="arabicPeriod"/>
            </a:pPr>
            <a:r>
              <a:rPr lang="en-US" sz="2600" b="0" i="0" dirty="0">
                <a:effectLst/>
                <a:latin typeface="Tw Cen MT" panose="020B0602020104020603" pitchFamily="34" charset="0"/>
                <a:cs typeface="Times New Roman" panose="02020603050405020304" pitchFamily="18" charset="0"/>
              </a:rPr>
              <a:t>Portfolio design and Layout</a:t>
            </a:r>
          </a:p>
          <a:p>
            <a:pPr algn="l">
              <a:buFont typeface="+mj-lt"/>
              <a:buAutoNum type="arabicPeriod"/>
            </a:pPr>
            <a:r>
              <a:rPr lang="en-US" sz="2600" dirty="0">
                <a:latin typeface="Tw Cen MT" panose="020B0602020104020603" pitchFamily="34" charset="0"/>
                <a:cs typeface="Times New Roman" panose="02020603050405020304" pitchFamily="18" charset="0"/>
              </a:rPr>
              <a:t>Features and Functionality</a:t>
            </a:r>
            <a:endParaRPr lang="en-US" sz="2600" b="0" i="0" dirty="0">
              <a:effectLst/>
              <a:latin typeface="Tw Cen MT" panose="020B0602020104020603" pitchFamily="34" charset="0"/>
              <a:cs typeface="Times New Roman" panose="02020603050405020304" pitchFamily="18" charset="0"/>
            </a:endParaRPr>
          </a:p>
          <a:p>
            <a:pPr algn="l">
              <a:buFont typeface="+mj-lt"/>
              <a:buAutoNum type="arabicPeriod"/>
            </a:pPr>
            <a:r>
              <a:rPr lang="en-US" sz="2600" b="0" i="0" dirty="0">
                <a:effectLst/>
                <a:latin typeface="Tw Cen MT" panose="020B0602020104020603" pitchFamily="34" charset="0"/>
                <a:cs typeface="Times New Roman" panose="02020603050405020304" pitchFamily="18" charset="0"/>
              </a:rPr>
              <a:t>Results and </a:t>
            </a:r>
            <a:r>
              <a:rPr lang="en-US" sz="2600" dirty="0">
                <a:latin typeface="Tw Cen MT" panose="020B0602020104020603" pitchFamily="34" charset="0"/>
                <a:cs typeface="Times New Roman" panose="02020603050405020304" pitchFamily="18" charset="0"/>
              </a:rPr>
              <a:t>Screenshots</a:t>
            </a:r>
            <a:endParaRPr lang="en-US" sz="2600" b="0" i="0" dirty="0">
              <a:effectLst/>
              <a:latin typeface="Tw Cen MT" panose="020B0602020104020603" pitchFamily="34" charset="0"/>
              <a:cs typeface="Times New Roman" panose="02020603050405020304" pitchFamily="18" charset="0"/>
            </a:endParaRPr>
          </a:p>
          <a:p>
            <a:pPr algn="l">
              <a:buFont typeface="+mj-lt"/>
              <a:buAutoNum type="arabicPeriod"/>
            </a:pPr>
            <a:r>
              <a:rPr lang="en-US" sz="2600" b="0" i="0" dirty="0">
                <a:effectLst/>
                <a:latin typeface="Tw Cen MT" panose="020B0602020104020603" pitchFamily="34" charset="0"/>
                <a:cs typeface="Times New Roman" panose="02020603050405020304" pitchFamily="18" charset="0"/>
              </a:rPr>
              <a:t>Conclusion</a:t>
            </a:r>
          </a:p>
          <a:p>
            <a:pPr algn="l">
              <a:buFont typeface="+mj-lt"/>
              <a:buAutoNum type="arabicPeriod"/>
            </a:pPr>
            <a:r>
              <a:rPr lang="en-US" sz="2600" dirty="0" err="1">
                <a:latin typeface="Tw Cen MT" panose="020B0602020104020603" pitchFamily="34" charset="0"/>
                <a:cs typeface="Times New Roman" panose="02020603050405020304" pitchFamily="18" charset="0"/>
              </a:rPr>
              <a:t>Github</a:t>
            </a:r>
            <a:r>
              <a:rPr lang="en-US" sz="2600" dirty="0">
                <a:latin typeface="Tw Cen MT" panose="020B0602020104020603" pitchFamily="34" charset="0"/>
                <a:cs typeface="Times New Roman" panose="02020603050405020304" pitchFamily="18" charset="0"/>
              </a:rPr>
              <a:t> Link</a:t>
            </a:r>
            <a:endParaRPr lang="en-US" sz="2600" b="0" i="0" dirty="0">
              <a:effectLst/>
              <a:latin typeface="Tw Cen MT" panose="020B0602020104020603" pitchFamily="34" charset="0"/>
              <a:cs typeface="Times New Roman" panose="02020603050405020304" pitchFamily="18" charset="0"/>
            </a:endParaRPr>
          </a:p>
          <a:p>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wind"/>
        <p:sndAc>
          <p:stSnd>
            <p:snd r:embed="rId2" name="explode.wav"/>
          </p:stSnd>
        </p:sndAc>
      </p:transition>
    </mc:Choice>
    <mc:Fallback xmlns="">
      <p:transition spd="slow" advClick="0" advTm="2000">
        <p:fade/>
        <p:sndAc>
          <p:stSnd>
            <p:snd r:embed="rId5" name="explod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0" y="1295400"/>
            <a:ext cx="3533775" cy="4416017"/>
            <a:chOff x="9115425" y="1660933"/>
            <a:chExt cx="3533775" cy="4416017"/>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9115425" y="1660933"/>
              <a:ext cx="3533775" cy="3810000"/>
            </a:xfrm>
            <a:prstGeom prst="rect">
              <a:avLst/>
            </a:prstGeom>
          </p:spPr>
        </p:pic>
      </p:grpSp>
      <p:sp>
        <p:nvSpPr>
          <p:cNvPr id="6" name="object 6"/>
          <p:cNvSpPr/>
          <p:nvPr/>
        </p:nvSpPr>
        <p:spPr>
          <a:xfrm>
            <a:off x="82296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759290" y="6980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solidFill>
                  <a:schemeClr val="bg1"/>
                </a:solidFill>
                <a:latin typeface="Algerian" panose="04020705040A02060702" pitchFamily="82" charset="0"/>
              </a:rPr>
              <a:t>PROJECT	</a:t>
            </a:r>
            <a:r>
              <a:rPr sz="4250" u="sng" spc="-20" dirty="0">
                <a:solidFill>
                  <a:schemeClr val="bg1"/>
                </a:solidFill>
                <a:latin typeface="Algerian" panose="04020705040A02060702" pitchFamily="82" charset="0"/>
              </a:rPr>
              <a:t>OVERVIEW</a:t>
            </a:r>
            <a:endParaRPr sz="4250" u="sng" dirty="0">
              <a:solidFill>
                <a:schemeClr val="bg1"/>
              </a:solidFill>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5D28937-6654-D215-2ADB-5803D7E4ED51}"/>
              </a:ext>
            </a:extLst>
          </p:cNvPr>
          <p:cNvSpPr txBox="1"/>
          <p:nvPr/>
        </p:nvSpPr>
        <p:spPr>
          <a:xfrm>
            <a:off x="1600200" y="2058412"/>
            <a:ext cx="6400800" cy="3046988"/>
          </a:xfrm>
          <a:prstGeom prst="rect">
            <a:avLst/>
          </a:prstGeom>
          <a:noFill/>
        </p:spPr>
        <p:txBody>
          <a:bodyPr wrap="square">
            <a:spAutoFit/>
          </a:bodyPr>
          <a:lstStyle/>
          <a:p>
            <a:pPr marL="342900" indent="-342900">
              <a:buFont typeface="Wingdings" panose="05000000000000000000" pitchFamily="2" charset="2"/>
              <a:buChar char="ü"/>
            </a:pPr>
            <a:r>
              <a:rPr lang="en-US" sz="2400" dirty="0"/>
              <a:t>Project Title: Digital Portfolio Website.</a:t>
            </a:r>
          </a:p>
          <a:p>
            <a:pPr marL="342900" indent="-342900">
              <a:buFont typeface="Wingdings" panose="05000000000000000000" pitchFamily="2" charset="2"/>
              <a:buChar char="ü"/>
            </a:pPr>
            <a:r>
              <a:rPr lang="en-US" sz="2400" dirty="0"/>
              <a:t>Developed using HTML, CSS, JavaScript.</a:t>
            </a:r>
          </a:p>
          <a:p>
            <a:pPr marL="342900" indent="-342900">
              <a:buFont typeface="Wingdings" panose="05000000000000000000" pitchFamily="2" charset="2"/>
              <a:buChar char="ü"/>
            </a:pPr>
            <a:r>
              <a:rPr lang="en-US" sz="2400" dirty="0"/>
              <a:t>Designed to be responsive, interactive, navigation and user-friendly.</a:t>
            </a:r>
          </a:p>
          <a:p>
            <a:pPr marL="342900" indent="-342900">
              <a:buFont typeface="Wingdings" panose="05000000000000000000" pitchFamily="2" charset="2"/>
              <a:buChar char="ü"/>
            </a:pPr>
            <a:r>
              <a:rPr lang="en-US" sz="2400" dirty="0"/>
              <a:t>Helps present work in a creative and professional way.</a:t>
            </a:r>
          </a:p>
          <a:p>
            <a:pPr marL="342900" indent="-342900">
              <a:buFont typeface="Wingdings" panose="05000000000000000000" pitchFamily="2" charset="2"/>
              <a:buChar char="ü"/>
            </a:pPr>
            <a:r>
              <a:rPr lang="en-US" sz="2400" dirty="0"/>
              <a:t>Acts as a personal showcase platform for student projects &amp; skills.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peelOff"/>
        <p:sndAc>
          <p:stSnd>
            <p:snd r:embed="rId2" name="wind.wav"/>
          </p:stSnd>
        </p:sndAc>
      </p:transition>
    </mc:Choice>
    <mc:Fallback xmlns="">
      <p:transition spd="slow" advClick="0" advTm="2000">
        <p:fade/>
        <p:sndAc>
          <p:stSnd>
            <p:snd r:embed="rId4" name="wind.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05800" y="174307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677150" y="15811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66800" y="685800"/>
            <a:ext cx="6176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chemeClr val="bg1"/>
                </a:solidFill>
                <a:latin typeface="Algerian" panose="04020705040A02060702" pitchFamily="82" charset="0"/>
              </a:rPr>
              <a:t>P</a:t>
            </a:r>
            <a:r>
              <a:rPr sz="4250" u="sng" spc="15" dirty="0">
                <a:solidFill>
                  <a:schemeClr val="bg1"/>
                </a:solidFill>
                <a:latin typeface="Algerian" panose="04020705040A02060702" pitchFamily="82" charset="0"/>
              </a:rPr>
              <a:t>ROB</a:t>
            </a:r>
            <a:r>
              <a:rPr sz="4250" u="sng" spc="55" dirty="0">
                <a:solidFill>
                  <a:schemeClr val="bg1"/>
                </a:solidFill>
                <a:latin typeface="Algerian" panose="04020705040A02060702" pitchFamily="82" charset="0"/>
              </a:rPr>
              <a:t>L</a:t>
            </a:r>
            <a:r>
              <a:rPr sz="4250" u="sng" spc="-20" dirty="0">
                <a:solidFill>
                  <a:schemeClr val="bg1"/>
                </a:solidFill>
                <a:latin typeface="Algerian" panose="04020705040A02060702" pitchFamily="82" charset="0"/>
              </a:rPr>
              <a:t>E</a:t>
            </a:r>
            <a:r>
              <a:rPr sz="4250" u="sng" spc="20" dirty="0">
                <a:solidFill>
                  <a:schemeClr val="bg1"/>
                </a:solidFill>
                <a:latin typeface="Algerian" panose="04020705040A02060702" pitchFamily="82" charset="0"/>
              </a:rPr>
              <a:t>M</a:t>
            </a:r>
            <a:r>
              <a:rPr sz="4250" u="sng" dirty="0">
                <a:solidFill>
                  <a:schemeClr val="bg1"/>
                </a:solidFill>
                <a:latin typeface="Algerian" panose="04020705040A02060702" pitchFamily="82" charset="0"/>
              </a:rPr>
              <a:t>	</a:t>
            </a:r>
            <a:r>
              <a:rPr sz="4250" u="sng" spc="10" dirty="0">
                <a:solidFill>
                  <a:schemeClr val="bg1"/>
                </a:solidFill>
                <a:latin typeface="Algerian" panose="04020705040A02060702" pitchFamily="82" charset="0"/>
              </a:rPr>
              <a:t>S</a:t>
            </a:r>
            <a:r>
              <a:rPr sz="4250" u="sng" spc="-370" dirty="0">
                <a:solidFill>
                  <a:schemeClr val="bg1"/>
                </a:solidFill>
                <a:latin typeface="Algerian" panose="04020705040A02060702" pitchFamily="82" charset="0"/>
              </a:rPr>
              <a:t>T</a:t>
            </a:r>
            <a:r>
              <a:rPr sz="4250" u="sng" spc="-375" dirty="0">
                <a:solidFill>
                  <a:schemeClr val="bg1"/>
                </a:solidFill>
                <a:latin typeface="Algerian" panose="04020705040A02060702" pitchFamily="82" charset="0"/>
              </a:rPr>
              <a:t>A</a:t>
            </a:r>
            <a:r>
              <a:rPr sz="4250" u="sng" spc="15" dirty="0">
                <a:solidFill>
                  <a:schemeClr val="bg1"/>
                </a:solidFill>
                <a:latin typeface="Algerian" panose="04020705040A02060702" pitchFamily="82" charset="0"/>
              </a:rPr>
              <a:t>T</a:t>
            </a:r>
            <a:r>
              <a:rPr sz="4250" u="sng" spc="-10" dirty="0">
                <a:solidFill>
                  <a:schemeClr val="bg1"/>
                </a:solidFill>
                <a:latin typeface="Algerian" panose="04020705040A02060702" pitchFamily="82" charset="0"/>
              </a:rPr>
              <a:t>E</a:t>
            </a:r>
            <a:r>
              <a:rPr sz="4250" u="sng" spc="-20" dirty="0">
                <a:solidFill>
                  <a:schemeClr val="bg1"/>
                </a:solidFill>
                <a:latin typeface="Algerian" panose="04020705040A02060702" pitchFamily="82" charset="0"/>
              </a:rPr>
              <a:t>ME</a:t>
            </a:r>
            <a:r>
              <a:rPr sz="4250" u="sng" spc="10" dirty="0">
                <a:solidFill>
                  <a:schemeClr val="bg1"/>
                </a:solidFill>
                <a:latin typeface="Algerian" panose="04020705040A02060702" pitchFamily="82" charset="0"/>
              </a:rPr>
              <a:t>NT</a:t>
            </a:r>
            <a:endParaRPr sz="4250" u="sng" dirty="0">
              <a:solidFill>
                <a:schemeClr val="bg1"/>
              </a:solidFill>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DC40E42-D55A-B37A-0BA1-0959A21EE204}"/>
              </a:ext>
            </a:extLst>
          </p:cNvPr>
          <p:cNvSpPr txBox="1"/>
          <p:nvPr/>
        </p:nvSpPr>
        <p:spPr>
          <a:xfrm>
            <a:off x="1295399" y="1752600"/>
            <a:ext cx="6176327" cy="430738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Traditional project reports are text-heavy and unattractive.</a:t>
            </a:r>
          </a:p>
          <a:p>
            <a:pPr marL="342900" indent="-342900">
              <a:buFont typeface="Wingdings" panose="05000000000000000000" pitchFamily="2" charset="2"/>
              <a:buChar char="v"/>
            </a:pPr>
            <a:r>
              <a:rPr lang="en-US" sz="2400" dirty="0"/>
              <a:t>Lack of an interactive platform to showcase skills and mini-projects.</a:t>
            </a:r>
          </a:p>
          <a:p>
            <a:pPr marL="342900" indent="-342900">
              <a:buFont typeface="Wingdings" panose="05000000000000000000" pitchFamily="2" charset="2"/>
              <a:buChar char="v"/>
            </a:pPr>
            <a:r>
              <a:rPr lang="en-US" sz="2400" dirty="0"/>
              <a:t>Hard for teacher/evaluators to quickly understand student’s work.</a:t>
            </a:r>
          </a:p>
          <a:p>
            <a:pPr marL="342900" indent="-342900">
              <a:buFont typeface="Wingdings" panose="05000000000000000000" pitchFamily="2" charset="2"/>
              <a:buChar char="v"/>
            </a:pPr>
            <a:r>
              <a:rPr lang="en-US" sz="2400" dirty="0"/>
              <a:t>Need for a unique and visually appealing way to present projects.</a:t>
            </a:r>
          </a:p>
          <a:p>
            <a:pPr marL="342900" indent="-342900">
              <a:buFont typeface="Wingdings" panose="05000000000000000000" pitchFamily="2" charset="2"/>
              <a:buChar char="v"/>
            </a:pPr>
            <a:r>
              <a:rPr lang="en-US" sz="2400" dirty="0"/>
              <a:t>Digital Portfolio can solve this by presenting projects in a creative, structured, and interactive way</a:t>
            </a:r>
            <a:r>
              <a:rPr lang="en-US" sz="2400" dirty="0">
                <a:solidFill>
                  <a:schemeClr val="bg1"/>
                </a:solidFill>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fallOver"/>
        <p:sndAc>
          <p:stSnd>
            <p:snd r:embed="rId2" name="explode.wav"/>
          </p:stSnd>
        </p:sndAc>
      </p:transition>
    </mc:Choice>
    <mc:Fallback xmlns="">
      <p:transition spd="slow" advClick="0" advTm="2000">
        <p:fade/>
        <p:sndAc>
          <p:stSnd>
            <p:snd r:embed="rId4" name="explod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406156" y="838200"/>
            <a:ext cx="5867400" cy="509114"/>
          </a:xfrm>
          <a:prstGeom prst="rect">
            <a:avLst/>
          </a:prstGeom>
        </p:spPr>
        <p:txBody>
          <a:bodyPr vert="horz" wrap="square" lIns="0" tIns="16510" rIns="0" bIns="0" rtlCol="0">
            <a:spAutoFit/>
          </a:bodyPr>
          <a:lstStyle/>
          <a:p>
            <a:pPr marL="12700">
              <a:lnSpc>
                <a:spcPct val="100000"/>
              </a:lnSpc>
              <a:spcBef>
                <a:spcPts val="130"/>
              </a:spcBef>
            </a:pPr>
            <a:r>
              <a:rPr sz="3200" u="sng" spc="25" dirty="0">
                <a:solidFill>
                  <a:schemeClr val="bg1"/>
                </a:solidFill>
                <a:latin typeface="Algerian" panose="04020705040A02060702" pitchFamily="82" charset="0"/>
              </a:rPr>
              <a:t>W</a:t>
            </a:r>
            <a:r>
              <a:rPr sz="3200" u="sng" spc="-20" dirty="0">
                <a:solidFill>
                  <a:schemeClr val="bg1"/>
                </a:solidFill>
                <a:latin typeface="Algerian" panose="04020705040A02060702" pitchFamily="82" charset="0"/>
              </a:rPr>
              <a:t>H</a:t>
            </a:r>
            <a:r>
              <a:rPr sz="3200" u="sng" spc="20" dirty="0">
                <a:solidFill>
                  <a:schemeClr val="bg1"/>
                </a:solidFill>
                <a:latin typeface="Algerian" panose="04020705040A02060702" pitchFamily="82" charset="0"/>
              </a:rPr>
              <a:t>O</a:t>
            </a:r>
            <a:r>
              <a:rPr sz="3200" u="sng" spc="-235" dirty="0">
                <a:solidFill>
                  <a:schemeClr val="bg1"/>
                </a:solidFill>
                <a:latin typeface="Algerian" panose="04020705040A02060702" pitchFamily="82" charset="0"/>
              </a:rPr>
              <a:t> </a:t>
            </a:r>
            <a:r>
              <a:rPr sz="3200" u="sng" spc="-10" dirty="0">
                <a:solidFill>
                  <a:schemeClr val="bg1"/>
                </a:solidFill>
                <a:latin typeface="Algerian" panose="04020705040A02060702" pitchFamily="82" charset="0"/>
              </a:rPr>
              <a:t>AR</a:t>
            </a:r>
            <a:r>
              <a:rPr sz="3200" u="sng" spc="15" dirty="0">
                <a:solidFill>
                  <a:schemeClr val="bg1"/>
                </a:solidFill>
                <a:latin typeface="Algerian" panose="04020705040A02060702" pitchFamily="82" charset="0"/>
              </a:rPr>
              <a:t>E</a:t>
            </a:r>
            <a:r>
              <a:rPr sz="3200" u="sng" spc="-35" dirty="0">
                <a:solidFill>
                  <a:schemeClr val="bg1"/>
                </a:solidFill>
                <a:latin typeface="Algerian" panose="04020705040A02060702" pitchFamily="82" charset="0"/>
              </a:rPr>
              <a:t> </a:t>
            </a:r>
            <a:r>
              <a:rPr sz="3200" u="sng" spc="-10" dirty="0">
                <a:solidFill>
                  <a:schemeClr val="bg1"/>
                </a:solidFill>
                <a:latin typeface="Algerian" panose="04020705040A02060702" pitchFamily="82" charset="0"/>
              </a:rPr>
              <a:t>T</a:t>
            </a:r>
            <a:r>
              <a:rPr sz="3200" u="sng" spc="-15" dirty="0">
                <a:solidFill>
                  <a:schemeClr val="bg1"/>
                </a:solidFill>
                <a:latin typeface="Algerian" panose="04020705040A02060702" pitchFamily="82" charset="0"/>
              </a:rPr>
              <a:t>H</a:t>
            </a:r>
            <a:r>
              <a:rPr sz="3200" u="sng" spc="15" dirty="0">
                <a:solidFill>
                  <a:schemeClr val="bg1"/>
                </a:solidFill>
                <a:latin typeface="Algerian" panose="04020705040A02060702" pitchFamily="82" charset="0"/>
              </a:rPr>
              <a:t>E</a:t>
            </a:r>
            <a:r>
              <a:rPr sz="3200" u="sng" spc="-35" dirty="0">
                <a:solidFill>
                  <a:schemeClr val="bg1"/>
                </a:solidFill>
                <a:latin typeface="Algerian" panose="04020705040A02060702" pitchFamily="82" charset="0"/>
              </a:rPr>
              <a:t> </a:t>
            </a:r>
            <a:r>
              <a:rPr sz="3200" u="sng" spc="-20" dirty="0">
                <a:solidFill>
                  <a:schemeClr val="bg1"/>
                </a:solidFill>
                <a:latin typeface="Algerian" panose="04020705040A02060702" pitchFamily="82" charset="0"/>
              </a:rPr>
              <a:t>E</a:t>
            </a:r>
            <a:r>
              <a:rPr sz="3200" u="sng" spc="30" dirty="0">
                <a:solidFill>
                  <a:schemeClr val="bg1"/>
                </a:solidFill>
                <a:latin typeface="Algerian" panose="04020705040A02060702" pitchFamily="82" charset="0"/>
              </a:rPr>
              <a:t>N</a:t>
            </a:r>
            <a:r>
              <a:rPr sz="3200" u="sng" spc="15" dirty="0">
                <a:solidFill>
                  <a:schemeClr val="bg1"/>
                </a:solidFill>
                <a:latin typeface="Algerian" panose="04020705040A02060702" pitchFamily="82" charset="0"/>
              </a:rPr>
              <a:t>D</a:t>
            </a:r>
            <a:r>
              <a:rPr sz="3200" u="sng" spc="-45" dirty="0">
                <a:solidFill>
                  <a:schemeClr val="bg1"/>
                </a:solidFill>
                <a:latin typeface="Algerian" panose="04020705040A02060702" pitchFamily="82" charset="0"/>
              </a:rPr>
              <a:t> </a:t>
            </a:r>
            <a:r>
              <a:rPr sz="3200" u="sng" dirty="0">
                <a:solidFill>
                  <a:schemeClr val="bg1"/>
                </a:solidFill>
                <a:latin typeface="Algerian" panose="04020705040A02060702" pitchFamily="82" charset="0"/>
              </a:rPr>
              <a:t>U</a:t>
            </a:r>
            <a:r>
              <a:rPr sz="3200" u="sng" spc="10" dirty="0">
                <a:solidFill>
                  <a:schemeClr val="bg1"/>
                </a:solidFill>
                <a:latin typeface="Algerian" panose="04020705040A02060702" pitchFamily="82" charset="0"/>
              </a:rPr>
              <a:t>S</a:t>
            </a:r>
            <a:r>
              <a:rPr sz="3200" u="sng" spc="-25" dirty="0">
                <a:solidFill>
                  <a:schemeClr val="bg1"/>
                </a:solidFill>
                <a:latin typeface="Algerian" panose="04020705040A02060702" pitchFamily="82" charset="0"/>
              </a:rPr>
              <a:t>E</a:t>
            </a:r>
            <a:r>
              <a:rPr sz="3200" u="sng" spc="-10" dirty="0">
                <a:solidFill>
                  <a:schemeClr val="bg1"/>
                </a:solidFill>
                <a:latin typeface="Algerian" panose="04020705040A02060702" pitchFamily="82" charset="0"/>
              </a:rPr>
              <a:t>R</a:t>
            </a:r>
            <a:r>
              <a:rPr sz="3200" u="sng" spc="5" dirty="0">
                <a:solidFill>
                  <a:schemeClr val="bg1"/>
                </a:solidFill>
                <a:latin typeface="Algerian" panose="04020705040A02060702" pitchFamily="82" charset="0"/>
              </a:rPr>
              <a:t>S?</a:t>
            </a:r>
            <a:endParaRPr sz="3200" u="sng" dirty="0">
              <a:solidFill>
                <a:schemeClr val="bg1"/>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3" name="Graphic 12" descr="Graduation cap with solid fill">
            <a:extLst>
              <a:ext uri="{FF2B5EF4-FFF2-40B4-BE49-F238E27FC236}">
                <a16:creationId xmlns:a16="http://schemas.microsoft.com/office/drawing/2014/main" id="{DA8C4FF9-997D-9239-D2C3-77A272146E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837" y="1528465"/>
            <a:ext cx="914400" cy="914400"/>
          </a:xfrm>
          <a:prstGeom prst="rect">
            <a:avLst/>
          </a:prstGeom>
        </p:spPr>
      </p:pic>
      <p:sp>
        <p:nvSpPr>
          <p:cNvPr id="15" name="TextBox 14">
            <a:extLst>
              <a:ext uri="{FF2B5EF4-FFF2-40B4-BE49-F238E27FC236}">
                <a16:creationId xmlns:a16="http://schemas.microsoft.com/office/drawing/2014/main" id="{2A2D01BF-0EB6-66C0-51FF-B185AB7EE25A}"/>
              </a:ext>
            </a:extLst>
          </p:cNvPr>
          <p:cNvSpPr txBox="1"/>
          <p:nvPr/>
        </p:nvSpPr>
        <p:spPr>
          <a:xfrm>
            <a:off x="1288312" y="2566458"/>
            <a:ext cx="6103088" cy="2677656"/>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lumMod val="95000"/>
                    <a:lumOff val="5000"/>
                  </a:schemeClr>
                </a:solidFill>
              </a:rPr>
              <a:t>Students </a:t>
            </a:r>
            <a:r>
              <a:rPr lang="en-US" sz="2400" dirty="0"/>
              <a:t>- build &amp; present portfolio projects.</a:t>
            </a:r>
          </a:p>
          <a:p>
            <a:pPr marL="342900" indent="-342900">
              <a:buFont typeface="Arial" panose="020B0604020202020204" pitchFamily="34" charset="0"/>
              <a:buChar char="•"/>
            </a:pPr>
            <a:r>
              <a:rPr lang="en-US" sz="2400" dirty="0">
                <a:solidFill>
                  <a:schemeClr val="bg1">
                    <a:lumMod val="95000"/>
                    <a:lumOff val="5000"/>
                  </a:schemeClr>
                </a:solidFill>
              </a:rPr>
              <a:t>Teachers/Faculty </a:t>
            </a:r>
            <a:r>
              <a:rPr lang="en-US" sz="2400" dirty="0"/>
              <a:t>– evaluate projects in a format.</a:t>
            </a:r>
          </a:p>
          <a:p>
            <a:pPr marL="342900" indent="-342900">
              <a:buFont typeface="Arial" panose="020B0604020202020204" pitchFamily="34" charset="0"/>
              <a:buChar char="•"/>
            </a:pPr>
            <a:r>
              <a:rPr lang="en-US" sz="2400" dirty="0">
                <a:solidFill>
                  <a:schemeClr val="bg1">
                    <a:lumMod val="95000"/>
                    <a:lumOff val="5000"/>
                  </a:schemeClr>
                </a:solidFill>
              </a:rPr>
              <a:t>Employers/Recruiters </a:t>
            </a:r>
            <a:r>
              <a:rPr lang="en-US" sz="2400" dirty="0"/>
              <a:t>– assess technical and creative skills.</a:t>
            </a:r>
          </a:p>
          <a:p>
            <a:pPr marL="342900" indent="-342900">
              <a:buFont typeface="Arial" panose="020B0604020202020204" pitchFamily="34" charset="0"/>
              <a:buChar char="•"/>
            </a:pPr>
            <a:r>
              <a:rPr lang="en-US" sz="2400" dirty="0">
                <a:solidFill>
                  <a:schemeClr val="bg1">
                    <a:lumMod val="95000"/>
                    <a:lumOff val="5000"/>
                  </a:schemeClr>
                </a:solidFill>
              </a:rPr>
              <a:t>Peers</a:t>
            </a:r>
            <a:r>
              <a:rPr lang="en-US" sz="2400" dirty="0">
                <a:solidFill>
                  <a:schemeClr val="accent2">
                    <a:lumMod val="50000"/>
                  </a:schemeClr>
                </a:solidFill>
              </a:rPr>
              <a:t> </a:t>
            </a:r>
            <a:r>
              <a:rPr lang="en-US" sz="2400" dirty="0"/>
              <a:t>– share, collaborate, and learn from each other.</a:t>
            </a:r>
          </a:p>
        </p:txBody>
      </p:sp>
    </p:spTree>
  </p:cSld>
  <p:clrMapOvr>
    <a:masterClrMapping/>
  </p:clrMapOvr>
  <p:transition spd="slow" advClick="0" advTm="2000">
    <p:cover/>
    <p:sndAc>
      <p:stSnd>
        <p:snd r:embed="rId2" name="explode.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8351836" y="103822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152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600200" y="713614"/>
            <a:ext cx="9915525" cy="575310"/>
          </a:xfrm>
          <a:prstGeom prst="rect">
            <a:avLst/>
          </a:prstGeom>
        </p:spPr>
        <p:txBody>
          <a:bodyPr vert="horz" wrap="square" lIns="0" tIns="13335" rIns="0" bIns="0" rtlCol="0">
            <a:spAutoFit/>
          </a:bodyPr>
          <a:lstStyle/>
          <a:p>
            <a:pPr marL="12700">
              <a:lnSpc>
                <a:spcPct val="100000"/>
              </a:lnSpc>
              <a:spcBef>
                <a:spcPts val="105"/>
              </a:spcBef>
            </a:pPr>
            <a:r>
              <a:rPr lang="en-IN" sz="3600" u="sng" spc="10" dirty="0">
                <a:solidFill>
                  <a:schemeClr val="bg1"/>
                </a:solidFill>
                <a:latin typeface="Algerian" panose="04020705040A02060702" pitchFamily="82" charset="0"/>
              </a:rPr>
              <a:t>TOOLS AND TECHNIQUES</a:t>
            </a:r>
            <a:endParaRPr sz="3600" u="sng" dirty="0">
              <a:solidFill>
                <a:schemeClr val="bg1"/>
              </a:solidFill>
              <a:latin typeface="Algerian" panose="04020705040A02060702" pitchFamily="82"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F9D1F79-13C8-E411-FA24-519E43483FD9}"/>
              </a:ext>
            </a:extLst>
          </p:cNvPr>
          <p:cNvSpPr txBox="1"/>
          <p:nvPr/>
        </p:nvSpPr>
        <p:spPr>
          <a:xfrm>
            <a:off x="1600200" y="1871552"/>
            <a:ext cx="2849565" cy="1938992"/>
          </a:xfrm>
          <a:prstGeom prst="rect">
            <a:avLst/>
          </a:prstGeom>
          <a:noFill/>
        </p:spPr>
        <p:txBody>
          <a:bodyPr wrap="square">
            <a:spAutoFit/>
          </a:bodyPr>
          <a:lstStyle/>
          <a:p>
            <a:r>
              <a:rPr lang="en-US" sz="2400" dirty="0">
                <a:solidFill>
                  <a:schemeClr val="bg1"/>
                </a:solidFill>
              </a:rPr>
              <a:t>TOOLS:</a:t>
            </a:r>
          </a:p>
          <a:p>
            <a:pPr marL="342900" indent="-342900">
              <a:buFont typeface="Arial" panose="020B0604020202020204" pitchFamily="34" charset="0"/>
              <a:buChar char="•"/>
            </a:pPr>
            <a:r>
              <a:rPr lang="en-US" sz="2400" dirty="0"/>
              <a:t>HTML</a:t>
            </a:r>
          </a:p>
          <a:p>
            <a:pPr marL="342900" indent="-342900">
              <a:buFont typeface="Arial" panose="020B0604020202020204" pitchFamily="34" charset="0"/>
              <a:buChar char="•"/>
            </a:pPr>
            <a:r>
              <a:rPr lang="en-US" sz="2400" dirty="0"/>
              <a:t>CSS</a:t>
            </a:r>
          </a:p>
          <a:p>
            <a:pPr marL="342900" indent="-342900">
              <a:buFont typeface="Arial" panose="020B0604020202020204" pitchFamily="34" charset="0"/>
              <a:buChar char="•"/>
            </a:pPr>
            <a:r>
              <a:rPr lang="en-US" sz="2400" dirty="0"/>
              <a:t>JavaScript</a:t>
            </a:r>
          </a:p>
          <a:p>
            <a:pPr marL="342900" indent="-342900">
              <a:buFont typeface="Arial" panose="020B0604020202020204" pitchFamily="34" charset="0"/>
              <a:buChar char="•"/>
            </a:pPr>
            <a:r>
              <a:rPr lang="en-US" sz="2400" dirty="0"/>
              <a:t>VS Code</a:t>
            </a:r>
          </a:p>
        </p:txBody>
      </p:sp>
      <p:sp>
        <p:nvSpPr>
          <p:cNvPr id="12" name="TextBox 11">
            <a:extLst>
              <a:ext uri="{FF2B5EF4-FFF2-40B4-BE49-F238E27FC236}">
                <a16:creationId xmlns:a16="http://schemas.microsoft.com/office/drawing/2014/main" id="{06B3EDCF-F9E0-E694-431C-3DE57252CA27}"/>
              </a:ext>
            </a:extLst>
          </p:cNvPr>
          <p:cNvSpPr txBox="1"/>
          <p:nvPr/>
        </p:nvSpPr>
        <p:spPr>
          <a:xfrm>
            <a:off x="3799679" y="1946255"/>
            <a:ext cx="4191001" cy="2677656"/>
          </a:xfrm>
          <a:prstGeom prst="rect">
            <a:avLst/>
          </a:prstGeom>
          <a:noFill/>
        </p:spPr>
        <p:txBody>
          <a:bodyPr wrap="square">
            <a:spAutoFit/>
          </a:bodyPr>
          <a:lstStyle/>
          <a:p>
            <a:r>
              <a:rPr lang="en-US" sz="2400" dirty="0">
                <a:solidFill>
                  <a:schemeClr val="bg1"/>
                </a:solidFill>
              </a:rPr>
              <a:t>TECHNIQUES:</a:t>
            </a:r>
          </a:p>
          <a:p>
            <a:pPr marL="342900" indent="-342900">
              <a:buFont typeface="Arial" panose="020B0604020202020204" pitchFamily="34" charset="0"/>
              <a:buChar char="•"/>
            </a:pPr>
            <a:r>
              <a:rPr lang="en-US" sz="2400" dirty="0"/>
              <a:t>Responsive Web Design</a:t>
            </a:r>
          </a:p>
          <a:p>
            <a:pPr marL="342900" indent="-342900">
              <a:buFont typeface="Arial" panose="020B0604020202020204" pitchFamily="34" charset="0"/>
              <a:buChar char="•"/>
            </a:pPr>
            <a:r>
              <a:rPr lang="en-US" sz="2400" dirty="0"/>
              <a:t>CSS Flexbox &amp; Hover Effects</a:t>
            </a:r>
          </a:p>
          <a:p>
            <a:pPr marL="342900" indent="-342900">
              <a:buFont typeface="Arial" panose="020B0604020202020204" pitchFamily="34" charset="0"/>
              <a:buChar char="•"/>
            </a:pPr>
            <a:r>
              <a:rPr lang="en-US" sz="2400" dirty="0"/>
              <a:t>JavaScript Interactivity (alerts, buttons, forms)</a:t>
            </a:r>
          </a:p>
          <a:p>
            <a:pPr marL="342900" indent="-342900">
              <a:buFont typeface="Arial" panose="020B0604020202020204" pitchFamily="34" charset="0"/>
              <a:buChar char="•"/>
            </a:pPr>
            <a:r>
              <a:rPr lang="en-US" sz="2400" dirty="0"/>
              <a:t>Structured Coding (HTML, CSS, JS kept separate</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prestige"/>
        <p:sndAc>
          <p:stSnd>
            <p:snd r:embed="rId2" name="explode.wav"/>
          </p:stSnd>
        </p:sndAc>
      </p:transition>
    </mc:Choice>
    <mc:Fallback xmlns="">
      <p:transition spd="slow" advClick="0" advTm="2000">
        <p:fade/>
        <p:sndAc>
          <p:stSnd>
            <p:snd r:embed="rId4" name="explod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371600" y="56203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u="sng" spc="15" dirty="0">
                <a:solidFill>
                  <a:schemeClr val="bg1"/>
                </a:solidFill>
                <a:latin typeface="Algerian" panose="04020705040A02060702" pitchFamily="82" charset="0"/>
                <a:cs typeface="Trebuchet MS"/>
              </a:rPr>
              <a:t>POTFOLIO DESIGN AND LAYOUT</a:t>
            </a:r>
            <a:endParaRPr sz="4000" u="sng" dirty="0">
              <a:solidFill>
                <a:schemeClr val="bg1"/>
              </a:solidFill>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1851F9C-4F09-11DC-0AFE-AFC7D3C7C635}"/>
              </a:ext>
            </a:extLst>
          </p:cNvPr>
          <p:cNvSpPr txBox="1"/>
          <p:nvPr/>
        </p:nvSpPr>
        <p:spPr>
          <a:xfrm>
            <a:off x="2133600" y="1752600"/>
            <a:ext cx="6103088" cy="3785652"/>
          </a:xfrm>
          <a:prstGeom prst="rect">
            <a:avLst/>
          </a:prstGeom>
          <a:noFill/>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Header with navigation bar</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Hero section introducing the developer</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About section with bio &amp; skills</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Projects section showcasing work</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Contact section with form</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Footer with credits</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CSS Flexbox &amp; Grid</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Responsive Design</a:t>
            </a: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400" dirty="0">
                <a:latin typeface="Times New Roman" panose="02020603050405020304" pitchFamily="18" charset="0"/>
                <a:cs typeface="Times New Roman" panose="02020603050405020304" pitchFamily="18" charset="0"/>
              </a:rPr>
              <a:t>Hover &amp; Animation Effects </a:t>
            </a:r>
            <a:endParaRPr kumimoji="0" lang="en-US"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342900" marR="0" lvl="0" indent="-342900" algn="l" defTabSz="457200" rtl="0" eaLnBrk="1" fontAlgn="auto" latinLnBrk="0" hangingPunct="1">
              <a:lnSpc>
                <a:spcPct val="100000"/>
              </a:lnSpc>
              <a:spcBef>
                <a:spcPts val="0"/>
              </a:spcBef>
              <a:spcAft>
                <a:spcPts val="0"/>
              </a:spcAft>
              <a:buClrTx/>
              <a:buSzTx/>
              <a:buFont typeface="Wingdings" panose="05000000000000000000" pitchFamily="2" charset="2"/>
              <a:buChar char="q"/>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2000">
        <p15:prstTrans prst="drape"/>
        <p:sndAc>
          <p:stSnd>
            <p:snd r:embed="rId2" name="explode.wav"/>
          </p:stSnd>
        </p:sndAc>
      </p:transition>
    </mc:Choice>
    <mc:Fallback xmlns="">
      <p:transition spd="slow" advClick="0" advTm="2000">
        <p:fade/>
        <p:sndAc>
          <p:stSnd>
            <p:snd r:embed="rId3" name="explod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914400" y="33670"/>
            <a:ext cx="9905998" cy="1478570"/>
          </a:xfrm>
        </p:spPr>
        <p:txBody>
          <a:bodyPr/>
          <a:lstStyle/>
          <a:p>
            <a:r>
              <a:rPr lang="en-IN" u="sng" dirty="0">
                <a:solidFill>
                  <a:schemeClr val="bg1"/>
                </a:solidFill>
                <a:latin typeface="Algerian" panose="04020705040A02060702" pitchFamily="82" charset="0"/>
              </a:rPr>
              <a:t>FEATURES AND FUNCTIONALITY</a:t>
            </a:r>
          </a:p>
        </p:txBody>
      </p:sp>
      <p:sp>
        <p:nvSpPr>
          <p:cNvPr id="5" name="TextBox 4">
            <a:extLst>
              <a:ext uri="{FF2B5EF4-FFF2-40B4-BE49-F238E27FC236}">
                <a16:creationId xmlns:a16="http://schemas.microsoft.com/office/drawing/2014/main" id="{07DFA3B9-0B53-A45B-FBCA-F8BC8B87EC6D}"/>
              </a:ext>
            </a:extLst>
          </p:cNvPr>
          <p:cNvSpPr txBox="1"/>
          <p:nvPr/>
        </p:nvSpPr>
        <p:spPr>
          <a:xfrm>
            <a:off x="1295400" y="1295400"/>
            <a:ext cx="6781800" cy="4162934"/>
          </a:xfrm>
          <a:prstGeom prst="rect">
            <a:avLst/>
          </a:prstGeom>
          <a:noFill/>
        </p:spPr>
        <p:txBody>
          <a:bodyPr wrap="square">
            <a:spAutoFit/>
          </a:bodyPr>
          <a:lstStyle/>
          <a:p>
            <a:pPr marL="0" marR="0">
              <a:lnSpc>
                <a:spcPct val="115000"/>
              </a:lnSpc>
              <a:spcAft>
                <a:spcPts val="800"/>
              </a:spcAft>
              <a:buNone/>
            </a:pPr>
            <a:r>
              <a:rPr lang="en-US" sz="2400" b="1" kern="100" dirty="0">
                <a:effectLst/>
                <a:latin typeface="Calibri" panose="020F0502020204030204" pitchFamily="34" charset="0"/>
                <a:ea typeface="Calibri" panose="020F0502020204030204" pitchFamily="34" charset="0"/>
                <a:cs typeface="Latha" panose="020B0604020202020204" pitchFamily="34" charset="0"/>
              </a:rPr>
              <a:t>FEATURES</a:t>
            </a:r>
            <a:endParaRPr lang="en-US" sz="1800" b="1" kern="1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15000"/>
              </a:lnSpc>
              <a:buFont typeface="Symbol" panose="05050102010706020507" pitchFamily="18" charset="2"/>
              <a:buBlip>
                <a:blip r:embed="rId3"/>
              </a:buBlip>
            </a:pPr>
            <a:r>
              <a:rPr lang="en-US" sz="2000" kern="100" dirty="0">
                <a:solidFill>
                  <a:schemeClr val="bg1"/>
                </a:solidFill>
                <a:effectLst/>
                <a:latin typeface="Calibri" panose="020F0502020204030204" pitchFamily="34" charset="0"/>
                <a:ea typeface="Calibri" panose="020F0502020204030204" pitchFamily="34" charset="0"/>
                <a:cs typeface="Latha" panose="020B0604020202020204" pitchFamily="34" charset="0"/>
              </a:rPr>
              <a:t>Responsive &amp; user-friendly interface</a:t>
            </a:r>
          </a:p>
          <a:p>
            <a:pPr marL="342900" marR="0" lvl="0" indent="-342900">
              <a:lnSpc>
                <a:spcPct val="115000"/>
              </a:lnSpc>
              <a:buFont typeface="Symbol" panose="05050102010706020507" pitchFamily="18" charset="2"/>
              <a:buBlip>
                <a:blip r:embed="rId3"/>
              </a:buBlip>
            </a:pPr>
            <a:r>
              <a:rPr lang="en-US" sz="2000" kern="100" dirty="0">
                <a:solidFill>
                  <a:schemeClr val="bg1"/>
                </a:solidFill>
                <a:effectLst/>
                <a:latin typeface="Calibri" panose="020F0502020204030204" pitchFamily="34" charset="0"/>
                <a:ea typeface="Calibri" panose="020F0502020204030204" pitchFamily="34" charset="0"/>
                <a:cs typeface="Latha" panose="020B0604020202020204" pitchFamily="34" charset="0"/>
              </a:rPr>
              <a:t>Attractive design with hover effects</a:t>
            </a:r>
          </a:p>
          <a:p>
            <a:pPr marL="342900" marR="0" lvl="0" indent="-342900">
              <a:lnSpc>
                <a:spcPct val="115000"/>
              </a:lnSpc>
              <a:spcAft>
                <a:spcPts val="800"/>
              </a:spcAft>
              <a:buFont typeface="Symbol" panose="05050102010706020507" pitchFamily="18" charset="2"/>
              <a:buBlip>
                <a:blip r:embed="rId3"/>
              </a:buBlip>
            </a:pPr>
            <a:r>
              <a:rPr lang="en-US" sz="2000" kern="100" dirty="0">
                <a:solidFill>
                  <a:schemeClr val="bg1"/>
                </a:solidFill>
                <a:effectLst/>
                <a:latin typeface="Calibri" panose="020F0502020204030204" pitchFamily="34" charset="0"/>
                <a:ea typeface="Calibri" panose="020F0502020204030204" pitchFamily="34" charset="0"/>
                <a:cs typeface="Latha" panose="020B0604020202020204" pitchFamily="34" charset="0"/>
              </a:rPr>
              <a:t>Separate sections for About, Projects, and Contact</a:t>
            </a:r>
          </a:p>
          <a:p>
            <a:pPr marL="342900" marR="0" lvl="0" indent="-342900">
              <a:lnSpc>
                <a:spcPct val="115000"/>
              </a:lnSpc>
              <a:spcAft>
                <a:spcPts val="800"/>
              </a:spcAft>
              <a:buFont typeface="Symbol" panose="05050102010706020507" pitchFamily="18" charset="2"/>
              <a:buBlip>
                <a:blip r:embed="rId3"/>
              </a:buBlip>
            </a:pPr>
            <a:r>
              <a:rPr lang="en-US" sz="2000" kern="100" dirty="0">
                <a:solidFill>
                  <a:schemeClr val="bg1"/>
                </a:solidFill>
                <a:latin typeface="Calibri" panose="020F0502020204030204" pitchFamily="34" charset="0"/>
                <a:ea typeface="Calibri" panose="020F0502020204030204" pitchFamily="34" charset="0"/>
                <a:cs typeface="Latha" panose="020B0604020202020204" pitchFamily="34" charset="0"/>
              </a:rPr>
              <a:t>Gradient background</a:t>
            </a:r>
            <a:endParaRPr lang="en-US" sz="2000" kern="100" dirty="0">
              <a:solidFill>
                <a:schemeClr val="bg1"/>
              </a:solidFill>
              <a:effectLst/>
              <a:latin typeface="Calibri" panose="020F0502020204030204" pitchFamily="34" charset="0"/>
              <a:ea typeface="Calibri" panose="020F0502020204030204" pitchFamily="34" charset="0"/>
              <a:cs typeface="Latha" panose="020B0604020202020204" pitchFamily="34" charset="0"/>
            </a:endParaRPr>
          </a:p>
          <a:p>
            <a:pPr marL="0" marR="0">
              <a:lnSpc>
                <a:spcPct val="115000"/>
              </a:lnSpc>
              <a:spcAft>
                <a:spcPts val="800"/>
              </a:spcAft>
              <a:buNone/>
            </a:pPr>
            <a:r>
              <a:rPr lang="en-US" sz="2400" b="1" kern="100" dirty="0">
                <a:effectLst/>
                <a:latin typeface="Calibri" panose="020F0502020204030204" pitchFamily="34" charset="0"/>
                <a:ea typeface="Calibri" panose="020F0502020204030204" pitchFamily="34" charset="0"/>
                <a:cs typeface="Latha" panose="020B0604020202020204" pitchFamily="34" charset="0"/>
              </a:rPr>
              <a:t>FUNCTIONALITY</a:t>
            </a:r>
            <a:endParaRPr lang="en-US" sz="1800" b="1" kern="100" dirty="0">
              <a:effectLst/>
              <a:latin typeface="Calibri" panose="020F0502020204030204" pitchFamily="34" charset="0"/>
              <a:ea typeface="Calibri" panose="020F0502020204030204" pitchFamily="34" charset="0"/>
              <a:cs typeface="Latha" panose="020B0604020202020204" pitchFamily="34" charset="0"/>
            </a:endParaRPr>
          </a:p>
          <a:p>
            <a:pPr marL="342900" marR="0" lvl="0" indent="-342900">
              <a:lnSpc>
                <a:spcPct val="115000"/>
              </a:lnSpc>
              <a:buFont typeface="Symbol" panose="05050102010706020507" pitchFamily="18" charset="2"/>
              <a:buBlip>
                <a:blip r:embed="rId3"/>
              </a:buBlip>
            </a:pPr>
            <a:r>
              <a:rPr lang="en-US" sz="2000" kern="100" dirty="0">
                <a:solidFill>
                  <a:schemeClr val="bg1"/>
                </a:solidFill>
                <a:effectLst/>
                <a:latin typeface="Calibri" panose="020F0502020204030204" pitchFamily="34" charset="0"/>
                <a:ea typeface="Calibri" panose="020F0502020204030204" pitchFamily="34" charset="0"/>
                <a:cs typeface="Latha" panose="020B0604020202020204" pitchFamily="34" charset="0"/>
              </a:rPr>
              <a:t>Navigation bar for smooth movement across sections</a:t>
            </a:r>
          </a:p>
          <a:p>
            <a:pPr marL="342900" marR="0" lvl="0" indent="-342900">
              <a:lnSpc>
                <a:spcPct val="115000"/>
              </a:lnSpc>
              <a:buFont typeface="Symbol" panose="05050102010706020507" pitchFamily="18" charset="2"/>
              <a:buBlip>
                <a:blip r:embed="rId3"/>
              </a:buBlip>
            </a:pPr>
            <a:r>
              <a:rPr lang="en-US" sz="2000" kern="100" dirty="0">
                <a:solidFill>
                  <a:schemeClr val="bg1"/>
                </a:solidFill>
                <a:effectLst/>
                <a:latin typeface="Calibri" panose="020F0502020204030204" pitchFamily="34" charset="0"/>
                <a:ea typeface="Calibri" panose="020F0502020204030204" pitchFamily="34" charset="0"/>
                <a:cs typeface="Latha" panose="020B0604020202020204" pitchFamily="34" charset="0"/>
              </a:rPr>
              <a:t>Interactive “Say Hi” button using JavaScript</a:t>
            </a:r>
          </a:p>
          <a:p>
            <a:pPr marL="342900" marR="0" lvl="0" indent="-342900">
              <a:lnSpc>
                <a:spcPct val="115000"/>
              </a:lnSpc>
              <a:buFont typeface="Symbol" panose="05050102010706020507" pitchFamily="18" charset="2"/>
              <a:buBlip>
                <a:blip r:embed="rId3"/>
              </a:buBlip>
            </a:pPr>
            <a:r>
              <a:rPr lang="en-US" sz="2000" kern="100" dirty="0">
                <a:solidFill>
                  <a:schemeClr val="bg1"/>
                </a:solidFill>
                <a:effectLst/>
                <a:latin typeface="Calibri" panose="020F0502020204030204" pitchFamily="34" charset="0"/>
                <a:ea typeface="Calibri" panose="020F0502020204030204" pitchFamily="34" charset="0"/>
                <a:cs typeface="Latha" panose="020B0604020202020204" pitchFamily="34" charset="0"/>
              </a:rPr>
              <a:t>Contact form with input fields</a:t>
            </a:r>
          </a:p>
          <a:p>
            <a:pPr marL="342900" marR="0" lvl="0" indent="-342900">
              <a:lnSpc>
                <a:spcPct val="115000"/>
              </a:lnSpc>
              <a:spcAft>
                <a:spcPts val="800"/>
              </a:spcAft>
              <a:buFont typeface="Symbol" panose="05050102010706020507" pitchFamily="18" charset="2"/>
              <a:buBlip>
                <a:blip r:embed="rId3"/>
              </a:buBlip>
            </a:pPr>
            <a:r>
              <a:rPr lang="en-US" sz="2000" kern="100" dirty="0">
                <a:solidFill>
                  <a:schemeClr val="bg1"/>
                </a:solidFill>
                <a:effectLst/>
                <a:latin typeface="Calibri" panose="020F0502020204030204" pitchFamily="34" charset="0"/>
                <a:ea typeface="Calibri" panose="020F0502020204030204" pitchFamily="34" charset="0"/>
                <a:cs typeface="Latha" panose="020B0604020202020204" pitchFamily="34" charset="0"/>
              </a:rPr>
              <a:t>Project cards with hover animations</a:t>
            </a:r>
          </a:p>
        </p:txBody>
      </p:sp>
      <p:pic>
        <p:nvPicPr>
          <p:cNvPr id="3" name="Picture 2" descr="Robot Cartoon Images – Browse 423,670 Stock Photos, Vectors ...">
            <a:extLst>
              <a:ext uri="{FF2B5EF4-FFF2-40B4-BE49-F238E27FC236}">
                <a16:creationId xmlns:a16="http://schemas.microsoft.com/office/drawing/2014/main" id="{6C5AF28D-7AD6-40B1-6934-5F79302AA7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1839871"/>
            <a:ext cx="4229986" cy="307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660618"/>
      </p:ext>
    </p:extLst>
  </p:cSld>
  <p:clrMapOvr>
    <a:masterClrMapping/>
  </p:clrMapOvr>
  <p:transition spd="med" advClick="0" advTm="2000">
    <p:pull/>
    <p:sndAc>
      <p:stSnd>
        <p:snd r:embed="rId2" name="explode.wav"/>
      </p:stSnd>
    </p:sndAc>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989</TotalTime>
  <Words>525</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Algerian</vt:lpstr>
      <vt:lpstr>Arial</vt:lpstr>
      <vt:lpstr>Bahnschrift</vt:lpstr>
      <vt:lpstr>Calibri</vt:lpstr>
      <vt:lpstr>Calibri Light</vt:lpstr>
      <vt:lpstr>Courier New</vt:lpstr>
      <vt:lpstr>Roboto</vt:lpstr>
      <vt:lpstr>Symbol</vt:lpstr>
      <vt:lpstr>Times New Roman</vt:lpstr>
      <vt:lpstr>Trebuchet MS</vt:lpstr>
      <vt:lpstr>Tw Cen MT</vt:lpstr>
      <vt:lpstr>Wingdings</vt:lpstr>
      <vt:lpstr>Celestial</vt:lpstr>
      <vt:lpstr>WELCOME TO MY Digital Portfolio  </vt:lpstr>
      <vt:lpstr>PROJECT Title</vt:lpstr>
      <vt:lpstr>AGENDA</vt:lpstr>
      <vt:lpstr>PROJECT OVERVIEW</vt:lpstr>
      <vt:lpstr>PROBLEM STATEMENT</vt:lpstr>
      <vt:lpstr>WHO ARE THE END USERS?</vt:lpstr>
      <vt:lpstr>TOOLS AND TECHNIQUES</vt:lpstr>
      <vt:lpstr>PowerPoint Presentation</vt:lpstr>
      <vt:lpstr>FEATURES AND FUNCTIONALITY</vt:lpstr>
      <vt:lpstr>RESULTS AND SCREENSHOTS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Nivetha Monika R</cp:lastModifiedBy>
  <cp:revision>35</cp:revision>
  <dcterms:created xsi:type="dcterms:W3CDTF">2024-03-29T15:07:22Z</dcterms:created>
  <dcterms:modified xsi:type="dcterms:W3CDTF">2025-08-28T10:34:11Z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