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7" r:id="rId5"/>
    <p:sldId id="258" r:id="rId6"/>
    <p:sldId id="261" r:id="rId7"/>
    <p:sldId id="262" r:id="rId8"/>
    <p:sldId id="309" r:id="rId9"/>
    <p:sldId id="302" r:id="rId10"/>
    <p:sldId id="304" r:id="rId11"/>
    <p:sldId id="305" r:id="rId12"/>
    <p:sldId id="297" r:id="rId13"/>
    <p:sldId id="296" r:id="rId14"/>
    <p:sldId id="294" r:id="rId15"/>
    <p:sldId id="300" r:id="rId16"/>
    <p:sldId id="301" r:id="rId17"/>
    <p:sldId id="307" r:id="rId18"/>
    <p:sldId id="299" r:id="rId19"/>
    <p:sldId id="28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63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4/27/2024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4/27/2024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4CF1F-B275-F3AA-4142-CDB1F7C822B3}"/>
              </a:ext>
            </a:extLst>
          </p:cNvPr>
          <p:cNvSpPr txBox="1"/>
          <p:nvPr/>
        </p:nvSpPr>
        <p:spPr>
          <a:xfrm>
            <a:off x="820947" y="638355"/>
            <a:ext cx="10550105"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SMART RESUME ANALYZER </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C48E1BC-11F9-48BF-1B35-99102E1D3B5A}"/>
              </a:ext>
            </a:extLst>
          </p:cNvPr>
          <p:cNvSpPr txBox="1"/>
          <p:nvPr/>
        </p:nvSpPr>
        <p:spPr>
          <a:xfrm>
            <a:off x="820947" y="2905780"/>
            <a:ext cx="236363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By Batch 14</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6079F60-15E8-3AC2-9A95-961D091465D2}"/>
              </a:ext>
            </a:extLst>
          </p:cNvPr>
          <p:cNvSpPr txBox="1"/>
          <p:nvPr/>
        </p:nvSpPr>
        <p:spPr>
          <a:xfrm>
            <a:off x="1276709" y="3528204"/>
            <a:ext cx="4340320" cy="157603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 Swathi (Y20ACS493)</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 Subhash (Y20ACS496)</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L. Sekhar (Y20ACS490)</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K. </a:t>
            </a:r>
            <a:r>
              <a:rPr lang="en-IN" sz="2400" dirty="0" err="1">
                <a:latin typeface="Times New Roman" panose="02020603050405020304" pitchFamily="18" charset="0"/>
                <a:cs typeface="Times New Roman" panose="02020603050405020304" pitchFamily="18" charset="0"/>
              </a:rPr>
              <a:t>Likitha</a:t>
            </a:r>
            <a:r>
              <a:rPr lang="en-IN" sz="2400" dirty="0">
                <a:latin typeface="Times New Roman" panose="02020603050405020304" pitchFamily="18" charset="0"/>
                <a:cs typeface="Times New Roman" panose="02020603050405020304" pitchFamily="18" charset="0"/>
              </a:rPr>
              <a:t> (Y20ACS474)</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DCB2D2-1BC4-02BA-0323-1A1293BA68E4}"/>
              </a:ext>
            </a:extLst>
          </p:cNvPr>
          <p:cNvSpPr txBox="1"/>
          <p:nvPr/>
        </p:nvSpPr>
        <p:spPr>
          <a:xfrm>
            <a:off x="7085163" y="3996240"/>
            <a:ext cx="4413847" cy="110799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Under The Guidance Of</a:t>
            </a:r>
          </a:p>
          <a:p>
            <a:r>
              <a:rPr lang="en-IN" sz="2400" dirty="0">
                <a:latin typeface="Times New Roman" panose="02020603050405020304" pitchFamily="18" charset="0"/>
                <a:cs typeface="Times New Roman" panose="02020603050405020304" pitchFamily="18" charset="0"/>
              </a:rPr>
              <a:t>         K. </a:t>
            </a:r>
            <a:r>
              <a:rPr lang="en-IN" sz="2400" dirty="0" err="1">
                <a:latin typeface="Times New Roman" panose="02020603050405020304" pitchFamily="18" charset="0"/>
                <a:cs typeface="Times New Roman" panose="02020603050405020304" pitchFamily="18" charset="0"/>
              </a:rPr>
              <a:t>Kishan</a:t>
            </a:r>
            <a:r>
              <a:rPr lang="en-IN" sz="2400" dirty="0">
                <a:latin typeface="Times New Roman" panose="02020603050405020304" pitchFamily="18" charset="0"/>
                <a:cs typeface="Times New Roman" panose="02020603050405020304" pitchFamily="18" charset="0"/>
              </a:rPr>
              <a:t> Chand</a:t>
            </a:r>
          </a:p>
          <a:p>
            <a:endParaRPr lang="en-IN" dirty="0"/>
          </a:p>
        </p:txBody>
      </p:sp>
    </p:spTree>
    <p:extLst>
      <p:ext uri="{BB962C8B-B14F-4D97-AF65-F5344CB8AC3E}">
        <p14:creationId xmlns:p14="http://schemas.microsoft.com/office/powerpoint/2010/main" val="1008065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5C5D-3681-47FF-2A81-D2FFC6AC8E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E5A4E4-B011-1F8E-07D1-D5102D525823}"/>
              </a:ext>
            </a:extLst>
          </p:cNvPr>
          <p:cNvSpPr txBox="1"/>
          <p:nvPr/>
        </p:nvSpPr>
        <p:spPr>
          <a:xfrm>
            <a:off x="667403" y="365164"/>
            <a:ext cx="804228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Working Of Smart Resume Analyzer</a:t>
            </a:r>
            <a:endParaRPr lang="en-IN" sz="32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0313D9C1-CB0B-20E2-102B-FE183A1E87F3}"/>
              </a:ext>
            </a:extLst>
          </p:cNvPr>
          <p:cNvCxnSpPr>
            <a:cxnSpLocks/>
          </p:cNvCxnSpPr>
          <p:nvPr/>
        </p:nvCxnSpPr>
        <p:spPr>
          <a:xfrm>
            <a:off x="785003" y="1065514"/>
            <a:ext cx="891108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EBBDAC0-E19D-FC42-038F-F71EA11F1BFC}"/>
              </a:ext>
            </a:extLst>
          </p:cNvPr>
          <p:cNvSpPr txBox="1"/>
          <p:nvPr/>
        </p:nvSpPr>
        <p:spPr>
          <a:xfrm>
            <a:off x="2182483" y="4520242"/>
            <a:ext cx="6314536"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5" name="TextBox 4">
            <a:extLst>
              <a:ext uri="{FF2B5EF4-FFF2-40B4-BE49-F238E27FC236}">
                <a16:creationId xmlns:a16="http://schemas.microsoft.com/office/drawing/2014/main" id="{98FC9FAF-8A5A-FE6F-2EE0-2E4CFED7E032}"/>
              </a:ext>
            </a:extLst>
          </p:cNvPr>
          <p:cNvSpPr txBox="1"/>
          <p:nvPr/>
        </p:nvSpPr>
        <p:spPr>
          <a:xfrm>
            <a:off x="1282460" y="1414731"/>
            <a:ext cx="9627079" cy="4154984"/>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PDF Extracting</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Text Extracting</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User’s Data</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Career/Skills Recommendations</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Course/Certifications Recommendations</a:t>
            </a:r>
          </a:p>
          <a:p>
            <a:pPr marL="285750" indent="-28575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YouTube Video Recommendation</a:t>
            </a:r>
          </a:p>
        </p:txBody>
      </p:sp>
    </p:spTree>
    <p:extLst>
      <p:ext uri="{BB962C8B-B14F-4D97-AF65-F5344CB8AC3E}">
        <p14:creationId xmlns:p14="http://schemas.microsoft.com/office/powerpoint/2010/main" val="64771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5C5D-3681-47FF-2A81-D2FFC6AC8E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E5A4E4-B011-1F8E-07D1-D5102D525823}"/>
              </a:ext>
            </a:extLst>
          </p:cNvPr>
          <p:cNvSpPr txBox="1"/>
          <p:nvPr/>
        </p:nvSpPr>
        <p:spPr>
          <a:xfrm>
            <a:off x="719162" y="532606"/>
            <a:ext cx="724618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Implementation</a:t>
            </a:r>
            <a:endParaRPr lang="en-IN" sz="32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0313D9C1-CB0B-20E2-102B-FE183A1E87F3}"/>
              </a:ext>
            </a:extLst>
          </p:cNvPr>
          <p:cNvCxnSpPr>
            <a:cxnSpLocks/>
          </p:cNvCxnSpPr>
          <p:nvPr/>
        </p:nvCxnSpPr>
        <p:spPr>
          <a:xfrm>
            <a:off x="983411" y="1169031"/>
            <a:ext cx="891108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EBBDAC0-E19D-FC42-038F-F71EA11F1BFC}"/>
              </a:ext>
            </a:extLst>
          </p:cNvPr>
          <p:cNvSpPr txBox="1"/>
          <p:nvPr/>
        </p:nvSpPr>
        <p:spPr>
          <a:xfrm>
            <a:off x="2182483" y="4520242"/>
            <a:ext cx="6314536"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3" name="TextBox 2">
            <a:extLst>
              <a:ext uri="{FF2B5EF4-FFF2-40B4-BE49-F238E27FC236}">
                <a16:creationId xmlns:a16="http://schemas.microsoft.com/office/drawing/2014/main" id="{53120E1F-0422-5A46-37E2-C7C754184920}"/>
              </a:ext>
            </a:extLst>
          </p:cNvPr>
          <p:cNvSpPr txBox="1"/>
          <p:nvPr/>
        </p:nvSpPr>
        <p:spPr>
          <a:xfrm>
            <a:off x="1184987" y="1287625"/>
            <a:ext cx="8182947" cy="50210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Research and Planning of SRA</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Selecting the Tools and Technologies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Designing of User-Interface</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SRA Backend using NLP</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Merging Backend and User-Interface</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Career and Skills Recommendations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Designing Admin Side</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You Tube Recommendations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Debugging and Testing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33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5C5D-3681-47FF-2A81-D2FFC6AC8E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E5A4E4-B011-1F8E-07D1-D5102D525823}"/>
              </a:ext>
            </a:extLst>
          </p:cNvPr>
          <p:cNvSpPr txBox="1"/>
          <p:nvPr/>
        </p:nvSpPr>
        <p:spPr>
          <a:xfrm>
            <a:off x="719162" y="532606"/>
            <a:ext cx="724618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0313D9C1-CB0B-20E2-102B-FE183A1E87F3}"/>
              </a:ext>
            </a:extLst>
          </p:cNvPr>
          <p:cNvCxnSpPr>
            <a:cxnSpLocks/>
          </p:cNvCxnSpPr>
          <p:nvPr/>
        </p:nvCxnSpPr>
        <p:spPr>
          <a:xfrm>
            <a:off x="983411" y="1169031"/>
            <a:ext cx="891108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EBBDAC0-E19D-FC42-038F-F71EA11F1BFC}"/>
              </a:ext>
            </a:extLst>
          </p:cNvPr>
          <p:cNvSpPr txBox="1"/>
          <p:nvPr/>
        </p:nvSpPr>
        <p:spPr>
          <a:xfrm>
            <a:off x="2182483" y="4520242"/>
            <a:ext cx="6314536"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3" name="TextBox 2">
            <a:extLst>
              <a:ext uri="{FF2B5EF4-FFF2-40B4-BE49-F238E27FC236}">
                <a16:creationId xmlns:a16="http://schemas.microsoft.com/office/drawing/2014/main" id="{53120E1F-0422-5A46-37E2-C7C754184920}"/>
              </a:ext>
            </a:extLst>
          </p:cNvPr>
          <p:cNvSpPr txBox="1"/>
          <p:nvPr/>
        </p:nvSpPr>
        <p:spPr>
          <a:xfrm>
            <a:off x="983411" y="1306291"/>
            <a:ext cx="5630749" cy="501194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interpreter parses the pivotal data from the resume and auto-text a form for the user to interpret. After the confirmation, the resume is displayed to the users. Here, the user gets a complete overview of the resume in the GUI form. The interpreted data includes keywords such as education, certifications, work experiences, and social profiles.</a:t>
            </a:r>
            <a:endParaRPr lang="en-IN" sz="2400" dirty="0">
              <a:latin typeface="Times New Roman" panose="02020603050405020304" pitchFamily="18" charset="0"/>
              <a:cs typeface="Times New Roman" panose="02020603050405020304" pitchFamily="18" charset="0"/>
            </a:endParaRPr>
          </a:p>
        </p:txBody>
      </p:sp>
      <p:pic>
        <p:nvPicPr>
          <p:cNvPr id="7" name="Picture 6" descr="A screenshot of a computer&#10;&#10;Description automatically generated">
            <a:extLst>
              <a:ext uri="{FF2B5EF4-FFF2-40B4-BE49-F238E27FC236}">
                <a16:creationId xmlns:a16="http://schemas.microsoft.com/office/drawing/2014/main" id="{0DBD5117-DFE8-8A7E-F805-8EE84C998FEA}"/>
              </a:ext>
            </a:extLst>
          </p:cNvPr>
          <p:cNvPicPr>
            <a:picLocks noChangeAspect="1"/>
          </p:cNvPicPr>
          <p:nvPr/>
        </p:nvPicPr>
        <p:blipFill>
          <a:blip r:embed="rId2"/>
          <a:stretch>
            <a:fillRect/>
          </a:stretch>
        </p:blipFill>
        <p:spPr>
          <a:xfrm>
            <a:off x="6903001" y="1458188"/>
            <a:ext cx="5102237" cy="4515891"/>
          </a:xfrm>
          <a:prstGeom prst="rect">
            <a:avLst/>
          </a:prstGeom>
        </p:spPr>
      </p:pic>
    </p:spTree>
    <p:extLst>
      <p:ext uri="{BB962C8B-B14F-4D97-AF65-F5344CB8AC3E}">
        <p14:creationId xmlns:p14="http://schemas.microsoft.com/office/powerpoint/2010/main" val="240698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5C5D-3681-47FF-2A81-D2FFC6AC8E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E5A4E4-B011-1F8E-07D1-D5102D525823}"/>
              </a:ext>
            </a:extLst>
          </p:cNvPr>
          <p:cNvSpPr txBox="1"/>
          <p:nvPr/>
        </p:nvSpPr>
        <p:spPr>
          <a:xfrm>
            <a:off x="719162" y="532606"/>
            <a:ext cx="724618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Results(Cont..)</a:t>
            </a:r>
            <a:endParaRPr lang="en-IN" sz="32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0313D9C1-CB0B-20E2-102B-FE183A1E87F3}"/>
              </a:ext>
            </a:extLst>
          </p:cNvPr>
          <p:cNvCxnSpPr>
            <a:cxnSpLocks/>
          </p:cNvCxnSpPr>
          <p:nvPr/>
        </p:nvCxnSpPr>
        <p:spPr>
          <a:xfrm>
            <a:off x="983411" y="1169031"/>
            <a:ext cx="891108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EBBDAC0-E19D-FC42-038F-F71EA11F1BFC}"/>
              </a:ext>
            </a:extLst>
          </p:cNvPr>
          <p:cNvSpPr txBox="1"/>
          <p:nvPr/>
        </p:nvSpPr>
        <p:spPr>
          <a:xfrm>
            <a:off x="2182483" y="4520242"/>
            <a:ext cx="6314536" cy="369332"/>
          </a:xfrm>
          <a:prstGeom prst="rect">
            <a:avLst/>
          </a:prstGeom>
          <a:noFill/>
        </p:spPr>
        <p:txBody>
          <a:bodyPr wrap="square" rtlCol="0">
            <a:spAutoFit/>
          </a:bodyPr>
          <a:lstStyle/>
          <a:p>
            <a:pPr marL="342900" indent="-342900">
              <a:buFont typeface="+mj-lt"/>
              <a:buAutoNum type="arabicPeriod"/>
            </a:pPr>
            <a:endParaRPr lang="en-IN" dirty="0"/>
          </a:p>
        </p:txBody>
      </p:sp>
      <p:grpSp>
        <p:nvGrpSpPr>
          <p:cNvPr id="4" name="Group 3">
            <a:extLst>
              <a:ext uri="{FF2B5EF4-FFF2-40B4-BE49-F238E27FC236}">
                <a16:creationId xmlns:a16="http://schemas.microsoft.com/office/drawing/2014/main" id="{A7EB10A2-D3FA-E600-236E-8A88AF2AB48B}"/>
              </a:ext>
            </a:extLst>
          </p:cNvPr>
          <p:cNvGrpSpPr/>
          <p:nvPr/>
        </p:nvGrpSpPr>
        <p:grpSpPr>
          <a:xfrm>
            <a:off x="8497019" y="2158796"/>
            <a:ext cx="3108241" cy="2657044"/>
            <a:chOff x="0" y="0"/>
            <a:chExt cx="3731441" cy="2308225"/>
          </a:xfrm>
        </p:grpSpPr>
        <p:sp>
          <p:nvSpPr>
            <p:cNvPr id="5" name="Rectangle 4">
              <a:extLst>
                <a:ext uri="{FF2B5EF4-FFF2-40B4-BE49-F238E27FC236}">
                  <a16:creationId xmlns:a16="http://schemas.microsoft.com/office/drawing/2014/main" id="{65E89BA1-110C-1C94-BD44-AC56D818B4A9}"/>
                </a:ext>
              </a:extLst>
            </p:cNvPr>
            <p:cNvSpPr/>
            <p:nvPr/>
          </p:nvSpPr>
          <p:spPr>
            <a:xfrm>
              <a:off x="3474956" y="30389"/>
              <a:ext cx="37011" cy="168234"/>
            </a:xfrm>
            <a:prstGeom prst="rect">
              <a:avLst/>
            </a:prstGeom>
            <a:ln>
              <a:noFill/>
            </a:ln>
          </p:spPr>
          <p:txBody>
            <a:bodyPr vert="horz" lIns="0" tIns="0" rIns="0" bIns="0" rtlCol="0">
              <a:noAutofit/>
            </a:bodyPr>
            <a:lstStyle/>
            <a:p>
              <a:pPr marL="171450" indent="-171450" algn="l">
                <a:lnSpc>
                  <a:spcPct val="106000"/>
                </a:lnSpc>
                <a:spcAft>
                  <a:spcPts val="800"/>
                </a:spcAft>
                <a:buFont typeface="Arial" panose="020B0604020202020204" pitchFamily="34" charset="0"/>
                <a:buChar char="•"/>
              </a:pPr>
              <a:r>
                <a:rPr lang="en-IN" sz="120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Picture 5">
              <a:extLst>
                <a:ext uri="{FF2B5EF4-FFF2-40B4-BE49-F238E27FC236}">
                  <a16:creationId xmlns:a16="http://schemas.microsoft.com/office/drawing/2014/main" id="{16AA47B8-DAEB-A06C-54D9-2A87322B6FB1}"/>
                </a:ext>
              </a:extLst>
            </p:cNvPr>
            <p:cNvPicPr/>
            <p:nvPr/>
          </p:nvPicPr>
          <p:blipFill>
            <a:blip r:embed="rId2"/>
            <a:stretch>
              <a:fillRect/>
            </a:stretch>
          </p:blipFill>
          <p:spPr>
            <a:xfrm>
              <a:off x="0" y="0"/>
              <a:ext cx="3731441" cy="2308225"/>
            </a:xfrm>
            <a:prstGeom prst="rect">
              <a:avLst/>
            </a:prstGeom>
          </p:spPr>
        </p:pic>
      </p:grpSp>
      <p:sp>
        <p:nvSpPr>
          <p:cNvPr id="7" name="TextBox 6">
            <a:extLst>
              <a:ext uri="{FF2B5EF4-FFF2-40B4-BE49-F238E27FC236}">
                <a16:creationId xmlns:a16="http://schemas.microsoft.com/office/drawing/2014/main" id="{26AA50E6-3980-072E-CADE-C0F5D47BFEC6}"/>
              </a:ext>
            </a:extLst>
          </p:cNvPr>
          <p:cNvSpPr txBox="1"/>
          <p:nvPr/>
        </p:nvSpPr>
        <p:spPr>
          <a:xfrm>
            <a:off x="1097280" y="1516115"/>
            <a:ext cx="6868070" cy="390395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focused on the emerging and future-changing jobs that are available in the technical field. So the candidate must have the skills such as Data Science, Web Development, IOS Development, UI-UX Development, Android Development, etc. If these set of skills are mentioned in the resume then </a:t>
            </a:r>
            <a:r>
              <a:rPr lang="en-US" sz="2400" dirty="0" err="1">
                <a:latin typeface="Times New Roman" panose="02020603050405020304" pitchFamily="18" charset="0"/>
                <a:cs typeface="Times New Roman" panose="02020603050405020304" pitchFamily="18" charset="0"/>
              </a:rPr>
              <a:t>He/She</a:t>
            </a:r>
            <a:r>
              <a:rPr lang="en-US" sz="2400" dirty="0">
                <a:latin typeface="Times New Roman" panose="02020603050405020304" pitchFamily="18" charset="0"/>
                <a:cs typeface="Times New Roman" panose="02020603050405020304" pitchFamily="18" charset="0"/>
              </a:rPr>
              <a:t> will gain a better resume score.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645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5C5D-3681-47FF-2A81-D2FFC6AC8E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E5A4E4-B011-1F8E-07D1-D5102D525823}"/>
              </a:ext>
            </a:extLst>
          </p:cNvPr>
          <p:cNvSpPr txBox="1"/>
          <p:nvPr/>
        </p:nvSpPr>
        <p:spPr>
          <a:xfrm>
            <a:off x="728493" y="532606"/>
            <a:ext cx="724618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0313D9C1-CB0B-20E2-102B-FE183A1E87F3}"/>
              </a:ext>
            </a:extLst>
          </p:cNvPr>
          <p:cNvCxnSpPr>
            <a:cxnSpLocks/>
          </p:cNvCxnSpPr>
          <p:nvPr/>
        </p:nvCxnSpPr>
        <p:spPr>
          <a:xfrm>
            <a:off x="983411" y="1169031"/>
            <a:ext cx="891108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EBBDAC0-E19D-FC42-038F-F71EA11F1BFC}"/>
              </a:ext>
            </a:extLst>
          </p:cNvPr>
          <p:cNvSpPr txBox="1"/>
          <p:nvPr/>
        </p:nvSpPr>
        <p:spPr>
          <a:xfrm>
            <a:off x="2182483" y="4520242"/>
            <a:ext cx="6314536"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3" name="TextBox 2">
            <a:extLst>
              <a:ext uri="{FF2B5EF4-FFF2-40B4-BE49-F238E27FC236}">
                <a16:creationId xmlns:a16="http://schemas.microsoft.com/office/drawing/2014/main" id="{53120E1F-0422-5A46-37E2-C7C754184920}"/>
              </a:ext>
            </a:extLst>
          </p:cNvPr>
          <p:cNvSpPr txBox="1"/>
          <p:nvPr/>
        </p:nvSpPr>
        <p:spPr>
          <a:xfrm>
            <a:off x="1093080" y="1455267"/>
            <a:ext cx="10314060" cy="446513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a growing number of graduates every year, Getting placed in a job is one of the concerns of a student. A resume is a self-prepared synopsis of a person. It usually consists of one’s experiences and skills.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resume is usually the first thing a recruiter or an organization looks at to assess you. A strong resume leaves a strong first impression.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Analyzing one’s resume gives us key insight into what it lacks therefore enabling us to modify and make it better. Resumes are very underrated tools to help you land a job.</a:t>
            </a:r>
          </a:p>
        </p:txBody>
      </p:sp>
    </p:spTree>
    <p:extLst>
      <p:ext uri="{BB962C8B-B14F-4D97-AF65-F5344CB8AC3E}">
        <p14:creationId xmlns:p14="http://schemas.microsoft.com/office/powerpoint/2010/main" val="469155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5C5D-3681-47FF-2A81-D2FFC6AC8E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E5A4E4-B011-1F8E-07D1-D5102D525823}"/>
              </a:ext>
            </a:extLst>
          </p:cNvPr>
          <p:cNvSpPr txBox="1"/>
          <p:nvPr/>
        </p:nvSpPr>
        <p:spPr>
          <a:xfrm>
            <a:off x="676030" y="86201"/>
            <a:ext cx="724618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0313D9C1-CB0B-20E2-102B-FE183A1E87F3}"/>
              </a:ext>
            </a:extLst>
          </p:cNvPr>
          <p:cNvCxnSpPr>
            <a:cxnSpLocks/>
          </p:cNvCxnSpPr>
          <p:nvPr/>
        </p:nvCxnSpPr>
        <p:spPr>
          <a:xfrm>
            <a:off x="594216" y="746193"/>
            <a:ext cx="891108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EBBDAC0-E19D-FC42-038F-F71EA11F1BFC}"/>
              </a:ext>
            </a:extLst>
          </p:cNvPr>
          <p:cNvSpPr txBox="1"/>
          <p:nvPr/>
        </p:nvSpPr>
        <p:spPr>
          <a:xfrm>
            <a:off x="2182483" y="4520242"/>
            <a:ext cx="6314536"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5" name="TextBox 4">
            <a:extLst>
              <a:ext uri="{FF2B5EF4-FFF2-40B4-BE49-F238E27FC236}">
                <a16:creationId xmlns:a16="http://schemas.microsoft.com/office/drawing/2014/main" id="{84B7649E-ECD8-EC70-3C27-2AE96E013738}"/>
              </a:ext>
            </a:extLst>
          </p:cNvPr>
          <p:cNvSpPr txBox="1"/>
          <p:nvPr/>
        </p:nvSpPr>
        <p:spPr>
          <a:xfrm>
            <a:off x="594216" y="733246"/>
            <a:ext cx="11203550" cy="612475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[1] A. Sinha and Md. Amir </a:t>
            </a:r>
            <a:r>
              <a:rPr lang="en-IN" sz="2400" dirty="0" err="1">
                <a:latin typeface="Times New Roman" panose="02020603050405020304" pitchFamily="18" charset="0"/>
                <a:cs typeface="Times New Roman" panose="02020603050405020304" pitchFamily="18" charset="0"/>
              </a:rPr>
              <a:t>Khusru</a:t>
            </a:r>
            <a:r>
              <a:rPr lang="en-IN" sz="2400" dirty="0">
                <a:latin typeface="Times New Roman" panose="02020603050405020304" pitchFamily="18" charset="0"/>
                <a:cs typeface="Times New Roman" panose="02020603050405020304" pitchFamily="18" charset="0"/>
              </a:rPr>
              <a:t> Akhtar, “</a:t>
            </a:r>
            <a:r>
              <a:rPr lang="en-US" sz="2400" dirty="0">
                <a:latin typeface="Times New Roman" panose="02020603050405020304" pitchFamily="18" charset="0"/>
                <a:cs typeface="Times New Roman" panose="02020603050405020304" pitchFamily="18" charset="0"/>
              </a:rPr>
              <a:t>Break Down Resumes into Sections to Extract Data and Perform Text Analysis using Python” , published in International Journal on Recent and Innovation Trends in Computing and Communication , 12 June 2023.</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Pravesh</a:t>
            </a:r>
            <a:r>
              <a:rPr lang="en-US" sz="2400" dirty="0">
                <a:latin typeface="Times New Roman" panose="02020603050405020304" pitchFamily="18" charset="0"/>
                <a:cs typeface="Times New Roman" panose="02020603050405020304" pitchFamily="18" charset="0"/>
              </a:rPr>
              <a:t> M.L and S. R, Mythili M,“RESUME ANALYZER”,</a:t>
            </a:r>
            <a:r>
              <a:rPr lang="en-IN" sz="2400" b="0" i="0" dirty="0">
                <a:solidFill>
                  <a:srgbClr val="536479"/>
                </a:solidFill>
                <a:effectLst/>
                <a:highlight>
                  <a:srgbClr val="EBECED"/>
                </a:highlight>
                <a:latin typeface="Roboto" panose="02000000000000000000" pitchFamily="2" charset="0"/>
              </a:rPr>
              <a:t> </a:t>
            </a:r>
            <a:r>
              <a:rPr lang="en-US" sz="2400" dirty="0">
                <a:latin typeface="Times New Roman" panose="02020603050405020304" pitchFamily="18" charset="0"/>
                <a:cs typeface="Times New Roman" panose="02020603050405020304" pitchFamily="18" charset="0"/>
              </a:rPr>
              <a:t>Published in International Research Journal of Computer Science, 13 august 2022.</a:t>
            </a:r>
          </a:p>
          <a:p>
            <a:pPr marL="342900" indent="-34290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C.H. </a:t>
            </a:r>
            <a:r>
              <a:rPr lang="en-IN" sz="2400" dirty="0" err="1">
                <a:latin typeface="Times New Roman" panose="02020603050405020304" pitchFamily="18" charset="0"/>
                <a:cs typeface="Times New Roman" panose="02020603050405020304" pitchFamily="18" charset="0"/>
              </a:rPr>
              <a:t>Ayishathahira</a:t>
            </a:r>
            <a:r>
              <a:rPr lang="en-IN" sz="2400" dirty="0">
                <a:latin typeface="Times New Roman" panose="02020603050405020304" pitchFamily="18" charset="0"/>
                <a:cs typeface="Times New Roman" panose="02020603050405020304" pitchFamily="18" charset="0"/>
              </a:rPr>
              <a:t> and C. Sreejith,</a:t>
            </a:r>
            <a:r>
              <a:rPr lang="en-US" sz="2400" dirty="0">
                <a:latin typeface="Times New Roman" panose="02020603050405020304" pitchFamily="18" charset="0"/>
                <a:cs typeface="Times New Roman" panose="02020603050405020304" pitchFamily="18" charset="0"/>
              </a:rPr>
              <a:t> “Combination of Neural Networks and Conditional Random Fields for Efficient Resume Parsing” , Published in International CET Conference, 1 July 2018.</a:t>
            </a:r>
          </a:p>
          <a:p>
            <a:pPr marL="342900" indent="-342900"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IN" sz="2400" b="0" i="0" dirty="0">
              <a:solidFill>
                <a:srgbClr val="536479"/>
              </a:solidFill>
              <a:effectLst/>
              <a:highlight>
                <a:srgbClr val="EBECED"/>
              </a:highlight>
              <a:latin typeface="Roboto" panose="02000000000000000000" pitchFamily="2" charset="0"/>
            </a:endParaRPr>
          </a:p>
        </p:txBody>
      </p:sp>
    </p:spTree>
    <p:extLst>
      <p:ext uri="{BB962C8B-B14F-4D97-AF65-F5344CB8AC3E}">
        <p14:creationId xmlns:p14="http://schemas.microsoft.com/office/powerpoint/2010/main" val="818957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2233" t="13337" b="13337"/>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844B4E-4498-33E6-D9D8-50FFF02E858D}"/>
              </a:ext>
            </a:extLst>
          </p:cNvPr>
          <p:cNvSpPr txBox="1"/>
          <p:nvPr/>
        </p:nvSpPr>
        <p:spPr>
          <a:xfrm>
            <a:off x="531845" y="546795"/>
            <a:ext cx="2425959"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Contents</a:t>
            </a:r>
          </a:p>
        </p:txBody>
      </p:sp>
      <p:cxnSp>
        <p:nvCxnSpPr>
          <p:cNvPr id="12" name="Straight Connector 11">
            <a:extLst>
              <a:ext uri="{FF2B5EF4-FFF2-40B4-BE49-F238E27FC236}">
                <a16:creationId xmlns:a16="http://schemas.microsoft.com/office/drawing/2014/main" id="{3E5FB977-E632-95FE-A339-D4D009410950}"/>
              </a:ext>
            </a:extLst>
          </p:cNvPr>
          <p:cNvCxnSpPr>
            <a:cxnSpLocks/>
          </p:cNvCxnSpPr>
          <p:nvPr/>
        </p:nvCxnSpPr>
        <p:spPr>
          <a:xfrm>
            <a:off x="603849" y="1143151"/>
            <a:ext cx="7832785"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E51DDB90-DE20-F180-CB88-4300387B6E4B}"/>
              </a:ext>
            </a:extLst>
          </p:cNvPr>
          <p:cNvSpPr txBox="1"/>
          <p:nvPr/>
        </p:nvSpPr>
        <p:spPr>
          <a:xfrm>
            <a:off x="839754" y="1231643"/>
            <a:ext cx="6363479" cy="67710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Statement</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Existing System</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Proposed System</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endParaRPr lang="en-IN" sz="2200" dirty="0"/>
          </a:p>
        </p:txBody>
      </p:sp>
      <p:pic>
        <p:nvPicPr>
          <p:cNvPr id="6" name="Picture 5" descr="A close-up of a sign&#10;&#10;Description automatically generated">
            <a:extLst>
              <a:ext uri="{FF2B5EF4-FFF2-40B4-BE49-F238E27FC236}">
                <a16:creationId xmlns:a16="http://schemas.microsoft.com/office/drawing/2014/main" id="{79410E4A-15CD-9C44-C73C-59B7CF0F1FDD}"/>
              </a:ext>
            </a:extLst>
          </p:cNvPr>
          <p:cNvPicPr>
            <a:picLocks noChangeAspect="1"/>
          </p:cNvPicPr>
          <p:nvPr/>
        </p:nvPicPr>
        <p:blipFill>
          <a:blip r:embed="rId2"/>
          <a:stretch>
            <a:fillRect/>
          </a:stretch>
        </p:blipFill>
        <p:spPr>
          <a:xfrm>
            <a:off x="4528752" y="1479431"/>
            <a:ext cx="6823494" cy="3429000"/>
          </a:xfrm>
          <a:prstGeom prst="rect">
            <a:avLst/>
          </a:prstGeom>
        </p:spPr>
      </p:pic>
    </p:spTree>
    <p:extLst>
      <p:ext uri="{BB962C8B-B14F-4D97-AF65-F5344CB8AC3E}">
        <p14:creationId xmlns:p14="http://schemas.microsoft.com/office/powerpoint/2010/main" val="100861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0538B-7E3F-4CF7-36BF-E71A7B16C27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55E5790-0D7B-843B-7E9C-9DBC28F915B2}"/>
              </a:ext>
            </a:extLst>
          </p:cNvPr>
          <p:cNvSpPr txBox="1"/>
          <p:nvPr/>
        </p:nvSpPr>
        <p:spPr>
          <a:xfrm>
            <a:off x="905774" y="228234"/>
            <a:ext cx="6446748"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Problem Statement</a:t>
            </a:r>
          </a:p>
        </p:txBody>
      </p:sp>
      <p:cxnSp>
        <p:nvCxnSpPr>
          <p:cNvPr id="12" name="Straight Connector 11">
            <a:extLst>
              <a:ext uri="{FF2B5EF4-FFF2-40B4-BE49-F238E27FC236}">
                <a16:creationId xmlns:a16="http://schemas.microsoft.com/office/drawing/2014/main" id="{C13EE4D9-9522-72AF-C90C-54391A4FFE50}"/>
              </a:ext>
            </a:extLst>
          </p:cNvPr>
          <p:cNvCxnSpPr>
            <a:cxnSpLocks/>
          </p:cNvCxnSpPr>
          <p:nvPr/>
        </p:nvCxnSpPr>
        <p:spPr>
          <a:xfrm>
            <a:off x="905774" y="813009"/>
            <a:ext cx="7832785"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56C954FC-DA2D-ED48-29C1-7D5BA1DD0347}"/>
              </a:ext>
            </a:extLst>
          </p:cNvPr>
          <p:cNvSpPr txBox="1"/>
          <p:nvPr/>
        </p:nvSpPr>
        <p:spPr>
          <a:xfrm>
            <a:off x="1052423" y="1025860"/>
            <a:ext cx="10360325" cy="44579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today's competitive job market, both job seekers and employers face challenges in efficiently matching skills, experiences, and qualifications. Traditional resume screening processes are often time-consuming and prone to biases, leading to inefficiencies in talent acquisition. Job seekers struggle to tailor their resumes to specific job requirements.</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Lack of personalized feedback Job seekers often receive minimal or generic feedback on their resumes, making it challenging to understand how to improve their application materials for better success rates.</a:t>
            </a:r>
          </a:p>
        </p:txBody>
      </p:sp>
    </p:spTree>
    <p:extLst>
      <p:ext uri="{BB962C8B-B14F-4D97-AF65-F5344CB8AC3E}">
        <p14:creationId xmlns:p14="http://schemas.microsoft.com/office/powerpoint/2010/main" val="79651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031AB-334B-41E7-62A0-F9CBEAB3FC7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8BB088D-FCD8-C0D8-0447-EC2462CCD70E}"/>
              </a:ext>
            </a:extLst>
          </p:cNvPr>
          <p:cNvSpPr txBox="1"/>
          <p:nvPr/>
        </p:nvSpPr>
        <p:spPr>
          <a:xfrm>
            <a:off x="731484" y="530411"/>
            <a:ext cx="273017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595E1007-2F12-0A16-837D-2C2DF8DAB847}"/>
              </a:ext>
            </a:extLst>
          </p:cNvPr>
          <p:cNvCxnSpPr>
            <a:cxnSpLocks/>
          </p:cNvCxnSpPr>
          <p:nvPr/>
        </p:nvCxnSpPr>
        <p:spPr>
          <a:xfrm>
            <a:off x="731484" y="1181292"/>
            <a:ext cx="783278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12BAD439-90DE-1613-9D01-C2D92356F25E}"/>
              </a:ext>
            </a:extLst>
          </p:cNvPr>
          <p:cNvSpPr txBox="1"/>
          <p:nvPr/>
        </p:nvSpPr>
        <p:spPr>
          <a:xfrm>
            <a:off x="830424" y="1313504"/>
            <a:ext cx="10440955" cy="460202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Resume Analyzer is a </a:t>
            </a:r>
            <a:r>
              <a:rPr lang="en-US" sz="2200" b="0" i="0" dirty="0" err="1">
                <a:effectLst/>
                <a:latin typeface="Times New Roman" panose="02020603050405020304" pitchFamily="18" charset="0"/>
                <a:cs typeface="Times New Roman" panose="02020603050405020304" pitchFamily="18" charset="0"/>
              </a:rPr>
              <a:t>streamlit</a:t>
            </a:r>
            <a:r>
              <a:rPr lang="en-US" sz="2200" b="0" i="0" dirty="0">
                <a:effectLst/>
                <a:latin typeface="Times New Roman" panose="02020603050405020304" pitchFamily="18" charset="0"/>
                <a:cs typeface="Times New Roman" panose="02020603050405020304" pitchFamily="18" charset="0"/>
              </a:rPr>
              <a:t>-based web application that analyzes an uploaded resume in the format of pdf and extracts information. It returns a resume score based on the presence of key elements such as a declaration, a list of hobbies, and qualifications.</a:t>
            </a:r>
          </a:p>
          <a:p>
            <a:pPr marL="285750"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 This analyzer reduces the need for people to manually check their resumes and gives them confidence in their resumes. This analyzer works using natural language processing and text mining to deduce information from the resume.</a:t>
            </a:r>
          </a:p>
          <a:p>
            <a:pPr marL="285750" indent="-285750" algn="just">
              <a:lnSpc>
                <a:spcPct val="150000"/>
              </a:lnSpc>
              <a:buFont typeface="Arial" panose="020B0604020202020204" pitchFamily="34" charset="0"/>
              <a:buChar char="•"/>
            </a:pPr>
            <a:r>
              <a:rPr lang="en-US" sz="2200" dirty="0">
                <a:latin typeface="Times New Roman" panose="02020603050405020304" charset="0"/>
                <a:cs typeface="Times New Roman" panose="02020603050405020304" charset="0"/>
              </a:rPr>
              <a:t>This  Resume Analyzer  is about to analyze the resume of any person, based on resume our smart system will give the smart recommendation to the user related to Skills and resume design tips.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944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5C5D-3681-47FF-2A81-D2FFC6AC8E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E5A4E4-B011-1F8E-07D1-D5102D525823}"/>
              </a:ext>
            </a:extLst>
          </p:cNvPr>
          <p:cNvSpPr txBox="1"/>
          <p:nvPr/>
        </p:nvSpPr>
        <p:spPr>
          <a:xfrm>
            <a:off x="719161" y="549320"/>
            <a:ext cx="804228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Existing system</a:t>
            </a:r>
            <a:endParaRPr lang="en-IN" sz="32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0313D9C1-CB0B-20E2-102B-FE183A1E87F3}"/>
              </a:ext>
            </a:extLst>
          </p:cNvPr>
          <p:cNvCxnSpPr>
            <a:cxnSpLocks/>
          </p:cNvCxnSpPr>
          <p:nvPr/>
        </p:nvCxnSpPr>
        <p:spPr>
          <a:xfrm>
            <a:off x="983411" y="1169031"/>
            <a:ext cx="891108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EBBDAC0-E19D-FC42-038F-F71EA11F1BFC}"/>
              </a:ext>
            </a:extLst>
          </p:cNvPr>
          <p:cNvSpPr txBox="1"/>
          <p:nvPr/>
        </p:nvSpPr>
        <p:spPr>
          <a:xfrm>
            <a:off x="2182483" y="4520242"/>
            <a:ext cx="6314536"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3" name="TextBox 2">
            <a:extLst>
              <a:ext uri="{FF2B5EF4-FFF2-40B4-BE49-F238E27FC236}">
                <a16:creationId xmlns:a16="http://schemas.microsoft.com/office/drawing/2014/main" id="{C8C13DF3-9933-41F2-814A-89B41EB650F7}"/>
              </a:ext>
            </a:extLst>
          </p:cNvPr>
          <p:cNvSpPr txBox="1"/>
          <p:nvPr/>
        </p:nvSpPr>
        <p:spPr>
          <a:xfrm>
            <a:off x="1088366" y="1525472"/>
            <a:ext cx="9773727" cy="397031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rgbClr val="1C1C1C"/>
                </a:solidFill>
                <a:highlight>
                  <a:srgbClr val="FFFFFF"/>
                </a:highlight>
                <a:latin typeface="Times New Roman" panose="02020603050405020304" pitchFamily="18" charset="0"/>
                <a:cs typeface="Times New Roman" panose="02020603050405020304" pitchFamily="18" charset="0"/>
              </a:rPr>
              <a:t>Manual text-splitting was time-consuming, inefficient, and inaccurate [1].</a:t>
            </a:r>
          </a:p>
          <a:p>
            <a:pPr algn="just"/>
            <a:endParaRPr lang="en-US" sz="2400" dirty="0">
              <a:solidFill>
                <a:srgbClr val="1C1C1C"/>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1C1C1C"/>
                </a:solidFill>
                <a:effectLst/>
                <a:highlight>
                  <a:srgbClr val="FFFFFF"/>
                </a:highlight>
                <a:latin typeface="Times New Roman" panose="02020603050405020304" pitchFamily="18" charset="0"/>
                <a:cs typeface="Times New Roman" panose="02020603050405020304" pitchFamily="18" charset="0"/>
              </a:rPr>
              <a:t>Text parsing is a popular approach for resumes with structure, but ineffective for huge datasets. KNN is another approach, but Effectiveness with a large number of resumes [2].</a:t>
            </a:r>
          </a:p>
          <a:p>
            <a:pPr algn="just"/>
            <a:endParaRPr lang="en-US" b="0" i="0" dirty="0">
              <a:solidFill>
                <a:srgbClr val="1C1C1C"/>
              </a:solidFill>
              <a:effectLst/>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1C1C1C"/>
                </a:solidFill>
                <a:effectLst/>
                <a:highlight>
                  <a:srgbClr val="FFFFFF"/>
                </a:highlight>
                <a:latin typeface="Times New Roman" panose="02020603050405020304" pitchFamily="18" charset="0"/>
                <a:cs typeface="Times New Roman" panose="02020603050405020304" pitchFamily="18" charset="0"/>
              </a:rPr>
              <a:t>Nowadays, there are several online smart resume analyzers that only analyze uploaded resumes and return scores as a result.</a:t>
            </a:r>
          </a:p>
          <a:p>
            <a:pPr marL="285750" indent="-285750">
              <a:buFont typeface="Arial" panose="020B0604020202020204" pitchFamily="34" charset="0"/>
              <a:buChar char="•"/>
            </a:pPr>
            <a:endParaRPr lang="en-US" sz="2400" dirty="0">
              <a:solidFill>
                <a:srgbClr val="1C1C1C"/>
              </a:solidFill>
              <a:highlight>
                <a:srgbClr val="FFFFFF"/>
              </a:highligh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15383D"/>
                </a:solidFill>
                <a:effectLst/>
                <a:highlight>
                  <a:srgbClr val="FFFFFF"/>
                </a:highlight>
                <a:latin typeface="Times New Roman" panose="02020603050405020304" pitchFamily="18" charset="0"/>
                <a:cs typeface="Times New Roman" panose="02020603050405020304" pitchFamily="18" charset="0"/>
              </a:rPr>
              <a:t>Current techniques are not suitable for unstructured resumes [3].</a:t>
            </a:r>
            <a:endParaRPr lang="en-US" dirty="0">
              <a:solidFill>
                <a:srgbClr val="1C1C1C"/>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5035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5C5D-3681-47FF-2A81-D2FFC6AC8E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E5A4E4-B011-1F8E-07D1-D5102D525823}"/>
              </a:ext>
            </a:extLst>
          </p:cNvPr>
          <p:cNvSpPr txBox="1"/>
          <p:nvPr/>
        </p:nvSpPr>
        <p:spPr>
          <a:xfrm>
            <a:off x="719161" y="549320"/>
            <a:ext cx="804228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Proposed system</a:t>
            </a:r>
            <a:endParaRPr lang="en-IN" sz="32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0313D9C1-CB0B-20E2-102B-FE183A1E87F3}"/>
              </a:ext>
            </a:extLst>
          </p:cNvPr>
          <p:cNvCxnSpPr>
            <a:cxnSpLocks/>
          </p:cNvCxnSpPr>
          <p:nvPr/>
        </p:nvCxnSpPr>
        <p:spPr>
          <a:xfrm>
            <a:off x="983411" y="1169031"/>
            <a:ext cx="891108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EBBDAC0-E19D-FC42-038F-F71EA11F1BFC}"/>
              </a:ext>
            </a:extLst>
          </p:cNvPr>
          <p:cNvSpPr txBox="1"/>
          <p:nvPr/>
        </p:nvSpPr>
        <p:spPr>
          <a:xfrm>
            <a:off x="2182483" y="4520242"/>
            <a:ext cx="6314536"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4" name="TextBox 13">
            <a:extLst>
              <a:ext uri="{FF2B5EF4-FFF2-40B4-BE49-F238E27FC236}">
                <a16:creationId xmlns:a16="http://schemas.microsoft.com/office/drawing/2014/main" id="{EFF6B0C5-4B5C-92FB-DA7B-ABFBF5D115A3}"/>
              </a:ext>
            </a:extLst>
          </p:cNvPr>
          <p:cNvSpPr txBox="1"/>
          <p:nvPr/>
        </p:nvSpPr>
        <p:spPr>
          <a:xfrm>
            <a:off x="1135811" y="1477023"/>
            <a:ext cx="9920377" cy="390395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suggesting a system that is </a:t>
            </a:r>
            <a:r>
              <a:rPr lang="en-US" sz="2400" dirty="0" err="1">
                <a:latin typeface="Times New Roman" panose="02020603050405020304" pitchFamily="18" charset="0"/>
                <a:cs typeface="Times New Roman" panose="02020603050405020304" pitchFamily="18" charset="0"/>
              </a:rPr>
              <a:t>utilised</a:t>
            </a:r>
            <a:r>
              <a:rPr lang="en-US" sz="2400" dirty="0">
                <a:latin typeface="Times New Roman" panose="02020603050405020304" pitchFamily="18" charset="0"/>
                <a:cs typeface="Times New Roman" panose="02020603050405020304" pitchFamily="18" charset="0"/>
              </a:rPr>
              <a:t> by companies as well as students.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Even if there are several other websites for resume analysis, our website is unique in its way. In our we have two interfaces one is the admin interface and the other is the user interface.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b="0" i="0" dirty="0">
                <a:solidFill>
                  <a:srgbClr val="1C1C1C"/>
                </a:solidFill>
                <a:effectLst/>
                <a:highlight>
                  <a:srgbClr val="FFFFFF"/>
                </a:highlight>
                <a:latin typeface="Times New Roman" panose="02020603050405020304" pitchFamily="18" charset="0"/>
                <a:cs typeface="Times New Roman" panose="02020603050405020304" pitchFamily="18" charset="0"/>
              </a:rPr>
              <a:t>Our system not only provides scores but also suggests relevant skills, courses, and resume tips to enhance it.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33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031AB-334B-41E7-62A0-F9CBEAB3FC7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8BB088D-FCD8-C0D8-0447-EC2462CCD70E}"/>
              </a:ext>
            </a:extLst>
          </p:cNvPr>
          <p:cNvSpPr txBox="1"/>
          <p:nvPr/>
        </p:nvSpPr>
        <p:spPr>
          <a:xfrm>
            <a:off x="731484" y="475924"/>
            <a:ext cx="4307047" cy="584761"/>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Proposed System(Cont..)</a:t>
            </a:r>
            <a:endParaRPr lang="en-IN" sz="32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595E1007-2F12-0A16-837D-2C2DF8DAB847}"/>
              </a:ext>
            </a:extLst>
          </p:cNvPr>
          <p:cNvCxnSpPr>
            <a:cxnSpLocks/>
          </p:cNvCxnSpPr>
          <p:nvPr/>
        </p:nvCxnSpPr>
        <p:spPr>
          <a:xfrm>
            <a:off x="731484" y="1181292"/>
            <a:ext cx="7832785"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83E4A0A7-65F9-3E05-A742-D8B1327A8759}"/>
              </a:ext>
            </a:extLst>
          </p:cNvPr>
          <p:cNvSpPr txBox="1"/>
          <p:nvPr/>
        </p:nvSpPr>
        <p:spPr>
          <a:xfrm>
            <a:off x="2260120" y="4705234"/>
            <a:ext cx="230325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User Work Flow</a:t>
            </a:r>
          </a:p>
        </p:txBody>
      </p:sp>
      <p:sp>
        <p:nvSpPr>
          <p:cNvPr id="7" name="TextBox 6">
            <a:extLst>
              <a:ext uri="{FF2B5EF4-FFF2-40B4-BE49-F238E27FC236}">
                <a16:creationId xmlns:a16="http://schemas.microsoft.com/office/drawing/2014/main" id="{7DFF0613-00A9-E99A-DA10-D9798FCEAEB3}"/>
              </a:ext>
            </a:extLst>
          </p:cNvPr>
          <p:cNvSpPr txBox="1"/>
          <p:nvPr/>
        </p:nvSpPr>
        <p:spPr>
          <a:xfrm>
            <a:off x="6790429" y="1688136"/>
            <a:ext cx="4898363" cy="390395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 interface where you can upload your resume and get the resume score and the recommendations required to boost your resume score.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mostly used for students who wants to work in IT fields</a:t>
            </a:r>
            <a:endParaRPr lang="en-IN" sz="2400" dirty="0">
              <a:latin typeface="Times New Roman" panose="02020603050405020304" pitchFamily="18" charset="0"/>
              <a:cs typeface="Times New Roman" panose="02020603050405020304" pitchFamily="18" charset="0"/>
            </a:endParaRPr>
          </a:p>
        </p:txBody>
      </p:sp>
      <p:pic>
        <p:nvPicPr>
          <p:cNvPr id="10" name="Picture 9" descr="A diagram of a job&#10;&#10;Description automatically generated">
            <a:extLst>
              <a:ext uri="{FF2B5EF4-FFF2-40B4-BE49-F238E27FC236}">
                <a16:creationId xmlns:a16="http://schemas.microsoft.com/office/drawing/2014/main" id="{C8AE9389-6A19-282F-CCEA-C01862A33012}"/>
              </a:ext>
            </a:extLst>
          </p:cNvPr>
          <p:cNvPicPr>
            <a:picLocks noChangeAspect="1"/>
          </p:cNvPicPr>
          <p:nvPr/>
        </p:nvPicPr>
        <p:blipFill>
          <a:blip r:embed="rId2"/>
          <a:stretch>
            <a:fillRect/>
          </a:stretch>
        </p:blipFill>
        <p:spPr>
          <a:xfrm>
            <a:off x="663103" y="1569320"/>
            <a:ext cx="5859596" cy="3088944"/>
          </a:xfrm>
          <a:prstGeom prst="rect">
            <a:avLst/>
          </a:prstGeom>
        </p:spPr>
      </p:pic>
    </p:spTree>
    <p:extLst>
      <p:ext uri="{BB962C8B-B14F-4D97-AF65-F5344CB8AC3E}">
        <p14:creationId xmlns:p14="http://schemas.microsoft.com/office/powerpoint/2010/main" val="234315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031AB-334B-41E7-62A0-F9CBEAB3FC7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8BB088D-FCD8-C0D8-0447-EC2462CCD70E}"/>
              </a:ext>
            </a:extLst>
          </p:cNvPr>
          <p:cNvSpPr txBox="1"/>
          <p:nvPr/>
        </p:nvSpPr>
        <p:spPr>
          <a:xfrm>
            <a:off x="731484" y="475924"/>
            <a:ext cx="4307047" cy="584761"/>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Proposed System(Cont..)</a:t>
            </a:r>
            <a:endParaRPr lang="en-IN" sz="32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595E1007-2F12-0A16-837D-2C2DF8DAB847}"/>
              </a:ext>
            </a:extLst>
          </p:cNvPr>
          <p:cNvCxnSpPr>
            <a:cxnSpLocks/>
          </p:cNvCxnSpPr>
          <p:nvPr/>
        </p:nvCxnSpPr>
        <p:spPr>
          <a:xfrm>
            <a:off x="731484" y="1181292"/>
            <a:ext cx="7832785"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descr="A diagram of a process&#10;&#10;Description automatically generated">
            <a:extLst>
              <a:ext uri="{FF2B5EF4-FFF2-40B4-BE49-F238E27FC236}">
                <a16:creationId xmlns:a16="http://schemas.microsoft.com/office/drawing/2014/main" id="{058E0524-8365-5DB7-2B78-A4F520C60E0D}"/>
              </a:ext>
            </a:extLst>
          </p:cNvPr>
          <p:cNvPicPr>
            <a:picLocks noChangeAspect="1"/>
          </p:cNvPicPr>
          <p:nvPr/>
        </p:nvPicPr>
        <p:blipFill>
          <a:blip r:embed="rId2"/>
          <a:stretch>
            <a:fillRect/>
          </a:stretch>
        </p:blipFill>
        <p:spPr>
          <a:xfrm>
            <a:off x="273115" y="1552754"/>
            <a:ext cx="7459082" cy="3040991"/>
          </a:xfrm>
          <a:prstGeom prst="rect">
            <a:avLst/>
          </a:prstGeom>
        </p:spPr>
      </p:pic>
      <p:sp>
        <p:nvSpPr>
          <p:cNvPr id="8" name="TextBox 7">
            <a:extLst>
              <a:ext uri="{FF2B5EF4-FFF2-40B4-BE49-F238E27FC236}">
                <a16:creationId xmlns:a16="http://schemas.microsoft.com/office/drawing/2014/main" id="{3747A969-BBDA-D75B-E18C-5AF7F05B3EF9}"/>
              </a:ext>
            </a:extLst>
          </p:cNvPr>
          <p:cNvSpPr txBox="1"/>
          <p:nvPr/>
        </p:nvSpPr>
        <p:spPr>
          <a:xfrm>
            <a:off x="2286000" y="4593746"/>
            <a:ext cx="327803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Admin Work Flow</a:t>
            </a:r>
          </a:p>
        </p:txBody>
      </p:sp>
      <p:sp>
        <p:nvSpPr>
          <p:cNvPr id="9" name="TextBox 8">
            <a:extLst>
              <a:ext uri="{FF2B5EF4-FFF2-40B4-BE49-F238E27FC236}">
                <a16:creationId xmlns:a16="http://schemas.microsoft.com/office/drawing/2014/main" id="{F8A86B20-62D0-4526-A3EB-D7AE0F7A1668}"/>
              </a:ext>
            </a:extLst>
          </p:cNvPr>
          <p:cNvSpPr txBox="1"/>
          <p:nvPr/>
        </p:nvSpPr>
        <p:spPr>
          <a:xfrm>
            <a:off x="7988671" y="1820173"/>
            <a:ext cx="3834657"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rgbClr val="1C1C1C"/>
                </a:solidFill>
                <a:highlight>
                  <a:srgbClr val="FFFFFF"/>
                </a:highlight>
                <a:latin typeface="Times New Roman" panose="02020603050405020304" pitchFamily="18" charset="0"/>
                <a:cs typeface="Times New Roman" panose="02020603050405020304" pitchFamily="18" charset="0"/>
              </a:rPr>
              <a:t>T</a:t>
            </a:r>
            <a:r>
              <a:rPr lang="en-US" sz="2000" b="0" i="0" dirty="0">
                <a:solidFill>
                  <a:srgbClr val="1C1C1C"/>
                </a:solidFill>
                <a:effectLst/>
                <a:highlight>
                  <a:srgbClr val="FFFFFF"/>
                </a:highlight>
                <a:latin typeface="Times New Roman" panose="02020603050405020304" pitchFamily="18" charset="0"/>
                <a:cs typeface="Times New Roman" panose="02020603050405020304" pitchFamily="18" charset="0"/>
              </a:rPr>
              <a:t>he administrative interface, you can access an Excel sheet containing the list of candidates who have used our website. Recruiters can evaluate the user's resume and score it based on the required skills for a specific position. This feature assists recruiters in selecting potential candidates for job openings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1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5C5D-3681-47FF-2A81-D2FFC6AC8E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E5A4E4-B011-1F8E-07D1-D5102D525823}"/>
              </a:ext>
            </a:extLst>
          </p:cNvPr>
          <p:cNvSpPr txBox="1"/>
          <p:nvPr/>
        </p:nvSpPr>
        <p:spPr>
          <a:xfrm>
            <a:off x="719161" y="549320"/>
            <a:ext cx="8042284"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Design</a:t>
            </a:r>
            <a:endParaRPr lang="en-IN" sz="32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0313D9C1-CB0B-20E2-102B-FE183A1E87F3}"/>
              </a:ext>
            </a:extLst>
          </p:cNvPr>
          <p:cNvCxnSpPr>
            <a:cxnSpLocks/>
          </p:cNvCxnSpPr>
          <p:nvPr/>
        </p:nvCxnSpPr>
        <p:spPr>
          <a:xfrm>
            <a:off x="983411" y="1169031"/>
            <a:ext cx="891108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EBBDAC0-E19D-FC42-038F-F71EA11F1BFC}"/>
              </a:ext>
            </a:extLst>
          </p:cNvPr>
          <p:cNvSpPr txBox="1"/>
          <p:nvPr/>
        </p:nvSpPr>
        <p:spPr>
          <a:xfrm>
            <a:off x="2182483" y="4520242"/>
            <a:ext cx="6314536" cy="369332"/>
          </a:xfrm>
          <a:prstGeom prst="rect">
            <a:avLst/>
          </a:prstGeom>
          <a:noFill/>
        </p:spPr>
        <p:txBody>
          <a:bodyPr wrap="square" rtlCol="0">
            <a:spAutoFit/>
          </a:bodyPr>
          <a:lstStyle/>
          <a:p>
            <a:pPr marL="342900" indent="-342900">
              <a:buFont typeface="+mj-lt"/>
              <a:buAutoNum type="arabicPeriod"/>
            </a:pPr>
            <a:endParaRPr lang="en-IN" dirty="0"/>
          </a:p>
        </p:txBody>
      </p:sp>
      <p:pic>
        <p:nvPicPr>
          <p:cNvPr id="7" name="Picture 6">
            <a:extLst>
              <a:ext uri="{FF2B5EF4-FFF2-40B4-BE49-F238E27FC236}">
                <a16:creationId xmlns:a16="http://schemas.microsoft.com/office/drawing/2014/main" id="{EDF9C32D-9C87-6273-13BB-425F92D06345}"/>
              </a:ext>
            </a:extLst>
          </p:cNvPr>
          <p:cNvPicPr>
            <a:picLocks noChangeAspect="1"/>
          </p:cNvPicPr>
          <p:nvPr/>
        </p:nvPicPr>
        <p:blipFill>
          <a:blip r:embed="rId2"/>
          <a:stretch>
            <a:fillRect/>
          </a:stretch>
        </p:blipFill>
        <p:spPr>
          <a:xfrm>
            <a:off x="905774" y="1692772"/>
            <a:ext cx="10264644" cy="3830948"/>
          </a:xfrm>
          <a:prstGeom prst="rect">
            <a:avLst/>
          </a:prstGeom>
        </p:spPr>
      </p:pic>
      <p:sp>
        <p:nvSpPr>
          <p:cNvPr id="10" name="TextBox 9">
            <a:extLst>
              <a:ext uri="{FF2B5EF4-FFF2-40B4-BE49-F238E27FC236}">
                <a16:creationId xmlns:a16="http://schemas.microsoft.com/office/drawing/2014/main" id="{669F483C-EA9C-CF31-A740-63A826B8E56C}"/>
              </a:ext>
            </a:extLst>
          </p:cNvPr>
          <p:cNvSpPr txBox="1"/>
          <p:nvPr/>
        </p:nvSpPr>
        <p:spPr>
          <a:xfrm>
            <a:off x="3396341" y="5327778"/>
            <a:ext cx="5365104" cy="461665"/>
          </a:xfrm>
          <a:prstGeom prst="rect">
            <a:avLst/>
          </a:prstGeom>
          <a:noFill/>
        </p:spPr>
        <p:txBody>
          <a:bodyPr wrap="square" rtlCol="0">
            <a:spAutoFit/>
          </a:bodyPr>
          <a:lstStyle/>
          <a:p>
            <a:r>
              <a:rPr lang="en-US" sz="1800" dirty="0"/>
              <a:t>        </a:t>
            </a:r>
            <a:r>
              <a:rPr lang="en-US" sz="2400" b="1" dirty="0"/>
              <a:t>Working of Smart Resume Analyzer</a:t>
            </a:r>
            <a:endParaRPr lang="en-IN" sz="2400" b="1" dirty="0"/>
          </a:p>
        </p:txBody>
      </p:sp>
    </p:spTree>
    <p:extLst>
      <p:ext uri="{BB962C8B-B14F-4D97-AF65-F5344CB8AC3E}">
        <p14:creationId xmlns:p14="http://schemas.microsoft.com/office/powerpoint/2010/main" val="37100416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B41AFA7D30BE3439ABB582605004F69" ma:contentTypeVersion="2" ma:contentTypeDescription="Create a new document." ma:contentTypeScope="" ma:versionID="9a29fc8c82d4fcfbce1a179b9754199c">
  <xsd:schema xmlns:xsd="http://www.w3.org/2001/XMLSchema" xmlns:xs="http://www.w3.org/2001/XMLSchema" xmlns:p="http://schemas.microsoft.com/office/2006/metadata/properties" xmlns:ns3="cf740a99-6125-402e-a754-9778afdb9335" targetNamespace="http://schemas.microsoft.com/office/2006/metadata/properties" ma:root="true" ma:fieldsID="2ac7e1aee8c40d5e4dec46b7e8ecf176" ns3:_="">
    <xsd:import namespace="cf740a99-6125-402e-a754-9778afdb933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740a99-6125-402e-a754-9778afdb93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709E34-0570-4B30-8B44-B6661236B97D}">
  <ds:schemaRefs>
    <ds:schemaRef ds:uri="http://schemas.microsoft.com/sharepoint/v3/contenttype/forms"/>
  </ds:schemaRefs>
</ds:datastoreItem>
</file>

<file path=customXml/itemProps2.xml><?xml version="1.0" encoding="utf-8"?>
<ds:datastoreItem xmlns:ds="http://schemas.openxmlformats.org/officeDocument/2006/customXml" ds:itemID="{62F10E28-FA94-4256-A9F6-06388336E9B6}">
  <ds:schemaRefs>
    <ds:schemaRef ds:uri="http://schemas.microsoft.com/office/2006/documentManagement/types"/>
    <ds:schemaRef ds:uri="http://purl.org/dc/dcmitype/"/>
    <ds:schemaRef ds:uri="cf740a99-6125-402e-a754-9778afdb9335"/>
    <ds:schemaRef ds:uri="http://purl.org/dc/terms/"/>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D628D0F5-FBC7-4A69-9A10-D0C4E9F310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740a99-6125-402e-a754-9778afdb93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7204</TotalTime>
  <Words>937</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Roboto</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MAREDDY SUBHASH REDDY</dc:creator>
  <cp:lastModifiedBy>Y20ACS493- Swathi</cp:lastModifiedBy>
  <cp:revision>20</cp:revision>
  <dcterms:created xsi:type="dcterms:W3CDTF">2024-03-11T15:18:46Z</dcterms:created>
  <dcterms:modified xsi:type="dcterms:W3CDTF">2024-04-27T05:24:02Z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0x010100FB41AFA7D30BE3439ABB582605004F69</vt:lpwstr>
  </property>
</Properties>
</file>