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7AF493-9D51-4B7C-B758-EFA83C270400}" type="datetimeFigureOut">
              <a:rPr lang="en-IN" smtClean="0"/>
              <a:t>16-10-2022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A788E79-37A7-4944-80B2-44C597C0604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216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AF493-9D51-4B7C-B758-EFA83C27040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88E79-37A7-4944-80B2-44C597C0604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8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AF493-9D51-4B7C-B758-EFA83C27040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88E79-37A7-4944-80B2-44C597C0604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66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AF493-9D51-4B7C-B758-EFA83C27040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88E79-37A7-4944-80B2-44C597C0604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4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AF493-9D51-4B7C-B758-EFA83C270400}"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88E79-37A7-4944-80B2-44C597C0604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32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AF493-9D51-4B7C-B758-EFA83C270400}"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88E79-37A7-4944-80B2-44C597C0604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1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AF493-9D51-4B7C-B758-EFA83C270400}"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88E79-37A7-4944-80B2-44C597C0604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14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AF493-9D51-4B7C-B758-EFA83C270400}"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88E79-37A7-4944-80B2-44C597C0604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93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AF493-9D51-4B7C-B758-EFA83C270400}" type="datetimeFigureOut">
              <a:rPr lang="en-IN" smtClean="0"/>
              <a:t>16-10-2022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88E79-37A7-4944-80B2-44C597C06040}" type="slidenum">
              <a:rPr lang="en-IN" smtClean="0"/>
              <a:t>‹#›</a:t>
            </a:fld>
            <a:endParaRPr lang="en-IN"/>
          </a:p>
        </p:txBody>
      </p:sp>
    </p:spTree>
    <p:extLst>
      <p:ext uri="{BB962C8B-B14F-4D97-AF65-F5344CB8AC3E}">
        <p14:creationId xmlns:p14="http://schemas.microsoft.com/office/powerpoint/2010/main" val="273189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AF493-9D51-4B7C-B758-EFA83C270400}"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88E79-37A7-4944-80B2-44C597C0604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04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7AF493-9D51-4B7C-B758-EFA83C270400}" type="datetimeFigureOut">
              <a:rPr lang="en-IN" smtClean="0"/>
              <a:t>16-10-2022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A788E79-37A7-4944-80B2-44C597C0604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5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7AF493-9D51-4B7C-B758-EFA83C270400}" type="datetimeFigureOut">
              <a:rPr lang="en-IN" smtClean="0"/>
              <a:t>16-10-2022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788E79-37A7-4944-80B2-44C597C0604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754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topic/libraries/architecture/workmanager" TargetMode="External"/><Relationship Id="rId2" Type="http://schemas.openxmlformats.org/officeDocument/2006/relationships/hyperlink" Target="https://developer.android.com/guide/topics/ui/notifiers/notificat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CEA-D2B9-2E27-5EF2-C714EAF41D1E}"/>
              </a:ext>
            </a:extLst>
          </p:cNvPr>
          <p:cNvSpPr>
            <a:spLocks noGrp="1"/>
          </p:cNvSpPr>
          <p:nvPr>
            <p:ph type="ctrTitle"/>
          </p:nvPr>
        </p:nvSpPr>
        <p:spPr/>
        <p:txBody>
          <a:bodyPr/>
          <a:lstStyle/>
          <a:p>
            <a:r>
              <a:rPr lang="en-IN" dirty="0"/>
              <a:t>ANDROID – PART 7</a:t>
            </a:r>
          </a:p>
        </p:txBody>
      </p:sp>
      <p:sp>
        <p:nvSpPr>
          <p:cNvPr id="3" name="Subtitle 2">
            <a:extLst>
              <a:ext uri="{FF2B5EF4-FFF2-40B4-BE49-F238E27FC236}">
                <a16:creationId xmlns:a16="http://schemas.microsoft.com/office/drawing/2014/main" id="{912FCED8-9B8F-96EC-B9BF-57B215AE4A08}"/>
              </a:ext>
            </a:extLst>
          </p:cNvPr>
          <p:cNvSpPr>
            <a:spLocks noGrp="1"/>
          </p:cNvSpPr>
          <p:nvPr>
            <p:ph type="subTitle" idx="1"/>
          </p:nvPr>
        </p:nvSpPr>
        <p:spPr/>
        <p:txBody>
          <a:bodyPr/>
          <a:lstStyle/>
          <a:p>
            <a:r>
              <a:rPr lang="en-IN" dirty="0"/>
              <a:t>BROADCAST RECEIVER, NOTIFICATION, SERVICES, ASYNC TASKS </a:t>
            </a:r>
          </a:p>
        </p:txBody>
      </p:sp>
    </p:spTree>
    <p:extLst>
      <p:ext uri="{BB962C8B-B14F-4D97-AF65-F5344CB8AC3E}">
        <p14:creationId xmlns:p14="http://schemas.microsoft.com/office/powerpoint/2010/main" val="126914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94C0-4046-4729-A5F0-894B24450E97}"/>
              </a:ext>
            </a:extLst>
          </p:cNvPr>
          <p:cNvSpPr>
            <a:spLocks noGrp="1"/>
          </p:cNvSpPr>
          <p:nvPr>
            <p:ph type="title"/>
          </p:nvPr>
        </p:nvSpPr>
        <p:spPr/>
        <p:txBody>
          <a:bodyPr/>
          <a:lstStyle/>
          <a:p>
            <a:r>
              <a:rPr lang="en-IN" dirty="0"/>
              <a:t>BROADCAST RECEIVER</a:t>
            </a:r>
          </a:p>
        </p:txBody>
      </p:sp>
      <p:sp>
        <p:nvSpPr>
          <p:cNvPr id="3" name="Content Placeholder 2">
            <a:extLst>
              <a:ext uri="{FF2B5EF4-FFF2-40B4-BE49-F238E27FC236}">
                <a16:creationId xmlns:a16="http://schemas.microsoft.com/office/drawing/2014/main" id="{738DDC71-B032-1731-B9ED-03EABF42C8D7}"/>
              </a:ext>
            </a:extLst>
          </p:cNvPr>
          <p:cNvSpPr>
            <a:spLocks noGrp="1"/>
          </p:cNvSpPr>
          <p:nvPr>
            <p:ph idx="1"/>
          </p:nvPr>
        </p:nvSpPr>
        <p:spPr/>
        <p:txBody>
          <a:bodyPr>
            <a:normAutofit fontScale="85000" lnSpcReduction="10000"/>
          </a:bodyPr>
          <a:lstStyle/>
          <a:p>
            <a:r>
              <a:rPr lang="en-US" dirty="0"/>
              <a:t>Broadcast in android is the system-wide events that can occur when the device starts, when a message is received on the device or when incoming calls are received, or when a device goes to airplane mode, etc. Broadcast Receivers are used to respond to these system-wide events. Broadcast Receivers allow us to register for the system and application events, and when that event happens, then the register receivers get notified. There are mainly two types of Broadcast Receivers:</a:t>
            </a:r>
          </a:p>
          <a:p>
            <a:endParaRPr lang="en-US" dirty="0"/>
          </a:p>
          <a:p>
            <a:r>
              <a:rPr lang="en-US" dirty="0"/>
              <a:t>Static Broadcast Receivers: These types of Receivers are declared in the manifest file and works even if the app is closed.</a:t>
            </a:r>
          </a:p>
          <a:p>
            <a:r>
              <a:rPr lang="en-US" dirty="0"/>
              <a:t>Dynamic Broadcast Receivers: These types of receivers work only if the app is active or minimized.</a:t>
            </a:r>
            <a:endParaRPr lang="en-IN" dirty="0"/>
          </a:p>
        </p:txBody>
      </p:sp>
    </p:spTree>
    <p:extLst>
      <p:ext uri="{BB962C8B-B14F-4D97-AF65-F5344CB8AC3E}">
        <p14:creationId xmlns:p14="http://schemas.microsoft.com/office/powerpoint/2010/main" val="140518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8451-72CE-CCDF-B3F9-1A73D45FF2B6}"/>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13EFAA0-B376-F017-2CFD-2E6DC5ABC8A7}"/>
              </a:ext>
            </a:extLst>
          </p:cNvPr>
          <p:cNvGraphicFramePr>
            <a:graphicFrameLocks noGrp="1"/>
          </p:cNvGraphicFramePr>
          <p:nvPr>
            <p:ph idx="1"/>
          </p:nvPr>
        </p:nvGraphicFramePr>
        <p:xfrm>
          <a:off x="1450975" y="2327434"/>
          <a:ext cx="9604374" cy="2827020"/>
        </p:xfrm>
        <a:graphic>
          <a:graphicData uri="http://schemas.openxmlformats.org/drawingml/2006/table">
            <a:tbl>
              <a:tblPr/>
              <a:tblGrid>
                <a:gridCol w="4802187">
                  <a:extLst>
                    <a:ext uri="{9D8B030D-6E8A-4147-A177-3AD203B41FA5}">
                      <a16:colId xmlns:a16="http://schemas.microsoft.com/office/drawing/2014/main" val="3704062792"/>
                    </a:ext>
                  </a:extLst>
                </a:gridCol>
                <a:gridCol w="4802187">
                  <a:extLst>
                    <a:ext uri="{9D8B030D-6E8A-4147-A177-3AD203B41FA5}">
                      <a16:colId xmlns:a16="http://schemas.microsoft.com/office/drawing/2014/main" val="3762659506"/>
                    </a:ext>
                  </a:extLst>
                </a:gridCol>
              </a:tblGrid>
              <a:tr h="403860">
                <a:tc>
                  <a:txBody>
                    <a:bodyPr/>
                    <a:lstStyle/>
                    <a:p>
                      <a:pPr algn="l" fontAlgn="base"/>
                      <a:r>
                        <a:rPr lang="en-US" sz="1200" b="0">
                          <a:effectLst/>
                        </a:rPr>
                        <a:t>android.intent.action.BATTERY_LOW :</a:t>
                      </a:r>
                    </a:p>
                  </a:txBody>
                  <a:tcPr marL="76200" marR="76200" marT="106680" marB="106680" anchor="ctr">
                    <a:lnL>
                      <a:noFill/>
                    </a:lnL>
                    <a:lnR>
                      <a:noFill/>
                    </a:lnR>
                    <a:lnT>
                      <a:noFill/>
                    </a:lnT>
                    <a:lnB>
                      <a:noFill/>
                    </a:lnB>
                  </a:tcPr>
                </a:tc>
                <a:tc>
                  <a:txBody>
                    <a:bodyPr/>
                    <a:lstStyle/>
                    <a:p>
                      <a:pPr algn="l" fontAlgn="base"/>
                      <a:r>
                        <a:rPr lang="en-US" sz="1200" b="0">
                          <a:effectLst/>
                        </a:rPr>
                        <a:t>Indicates low battery condition on the device.</a:t>
                      </a:r>
                    </a:p>
                  </a:txBody>
                  <a:tcPr marL="76200" marR="76200" marT="106680" marB="106680" anchor="ctr">
                    <a:lnL>
                      <a:noFill/>
                    </a:lnL>
                    <a:lnR>
                      <a:noFill/>
                    </a:lnR>
                    <a:lnT>
                      <a:noFill/>
                    </a:lnT>
                    <a:lnB>
                      <a:noFill/>
                    </a:lnB>
                  </a:tcPr>
                </a:tc>
                <a:extLst>
                  <a:ext uri="{0D108BD9-81ED-4DB2-BD59-A6C34878D82A}">
                    <a16:rowId xmlns:a16="http://schemas.microsoft.com/office/drawing/2014/main" val="2028915859"/>
                  </a:ext>
                </a:extLst>
              </a:tr>
              <a:tr h="403860">
                <a:tc>
                  <a:txBody>
                    <a:bodyPr/>
                    <a:lstStyle/>
                    <a:p>
                      <a:pPr algn="l" fontAlgn="base"/>
                      <a:r>
                        <a:rPr lang="en-IN" sz="1200" b="0">
                          <a:effectLst/>
                        </a:rPr>
                        <a:t>android.intent.action.BOOT_COMPLETED</a:t>
                      </a:r>
                    </a:p>
                  </a:txBody>
                  <a:tcPr marL="76200" marR="76200" marT="106680" marB="106680" anchor="ctr">
                    <a:lnL>
                      <a:noFill/>
                    </a:lnL>
                    <a:lnR>
                      <a:noFill/>
                    </a:lnR>
                    <a:lnT>
                      <a:noFill/>
                    </a:lnT>
                    <a:lnB>
                      <a:noFill/>
                    </a:lnB>
                  </a:tcPr>
                </a:tc>
                <a:tc>
                  <a:txBody>
                    <a:bodyPr/>
                    <a:lstStyle/>
                    <a:p>
                      <a:pPr algn="l" fontAlgn="base"/>
                      <a:r>
                        <a:rPr lang="en-US" sz="1200" b="0">
                          <a:effectLst/>
                        </a:rPr>
                        <a:t>This is broadcast once after the system has finished booting</a:t>
                      </a:r>
                    </a:p>
                  </a:txBody>
                  <a:tcPr marL="76200" marR="76200" marT="106680" marB="106680" anchor="ctr">
                    <a:lnL>
                      <a:noFill/>
                    </a:lnL>
                    <a:lnR>
                      <a:noFill/>
                    </a:lnR>
                    <a:lnT>
                      <a:noFill/>
                    </a:lnT>
                    <a:lnB>
                      <a:noFill/>
                    </a:lnB>
                  </a:tcPr>
                </a:tc>
                <a:extLst>
                  <a:ext uri="{0D108BD9-81ED-4DB2-BD59-A6C34878D82A}">
                    <a16:rowId xmlns:a16="http://schemas.microsoft.com/office/drawing/2014/main" val="135387398"/>
                  </a:ext>
                </a:extLst>
              </a:tr>
              <a:tr h="403860">
                <a:tc>
                  <a:txBody>
                    <a:bodyPr/>
                    <a:lstStyle/>
                    <a:p>
                      <a:pPr algn="l" fontAlgn="base"/>
                      <a:r>
                        <a:rPr lang="en-IN" sz="1200" b="0">
                          <a:effectLst/>
                        </a:rPr>
                        <a:t>android.intent.action.CALL</a:t>
                      </a:r>
                    </a:p>
                  </a:txBody>
                  <a:tcPr marL="76200" marR="76200" marT="106680" marB="106680" anchor="ctr">
                    <a:lnL>
                      <a:noFill/>
                    </a:lnL>
                    <a:lnR>
                      <a:noFill/>
                    </a:lnR>
                    <a:lnT>
                      <a:noFill/>
                    </a:lnT>
                    <a:lnB>
                      <a:noFill/>
                    </a:lnB>
                  </a:tcPr>
                </a:tc>
                <a:tc>
                  <a:txBody>
                    <a:bodyPr/>
                    <a:lstStyle/>
                    <a:p>
                      <a:pPr algn="l" fontAlgn="base"/>
                      <a:r>
                        <a:rPr lang="en-US" sz="1200" b="0">
                          <a:effectLst/>
                        </a:rPr>
                        <a:t> To perform a call to someone specified by the data</a:t>
                      </a:r>
                    </a:p>
                  </a:txBody>
                  <a:tcPr marL="76200" marR="76200" marT="106680" marB="106680" anchor="ctr">
                    <a:lnL>
                      <a:noFill/>
                    </a:lnL>
                    <a:lnR>
                      <a:noFill/>
                    </a:lnR>
                    <a:lnT>
                      <a:noFill/>
                    </a:lnT>
                    <a:lnB>
                      <a:noFill/>
                    </a:lnB>
                  </a:tcPr>
                </a:tc>
                <a:extLst>
                  <a:ext uri="{0D108BD9-81ED-4DB2-BD59-A6C34878D82A}">
                    <a16:rowId xmlns:a16="http://schemas.microsoft.com/office/drawing/2014/main" val="4245024433"/>
                  </a:ext>
                </a:extLst>
              </a:tr>
              <a:tr h="403860">
                <a:tc>
                  <a:txBody>
                    <a:bodyPr/>
                    <a:lstStyle/>
                    <a:p>
                      <a:pPr algn="l" fontAlgn="base"/>
                      <a:r>
                        <a:rPr lang="fr-FR" sz="1200" b="0">
                          <a:effectLst/>
                        </a:rPr>
                        <a:t>android.intent.action.DATE_CHANGED </a:t>
                      </a:r>
                    </a:p>
                  </a:txBody>
                  <a:tcPr marL="76200" marR="76200" marT="106680" marB="106680" anchor="ctr">
                    <a:lnL>
                      <a:noFill/>
                    </a:lnL>
                    <a:lnR>
                      <a:noFill/>
                    </a:lnR>
                    <a:lnT>
                      <a:noFill/>
                    </a:lnT>
                    <a:lnB>
                      <a:noFill/>
                    </a:lnB>
                  </a:tcPr>
                </a:tc>
                <a:tc>
                  <a:txBody>
                    <a:bodyPr/>
                    <a:lstStyle/>
                    <a:p>
                      <a:pPr algn="l" fontAlgn="base"/>
                      <a:r>
                        <a:rPr lang="en-US" sz="1200" b="0">
                          <a:effectLst/>
                        </a:rPr>
                        <a:t>Indicates that the date has changed</a:t>
                      </a:r>
                    </a:p>
                  </a:txBody>
                  <a:tcPr marL="76200" marR="76200" marT="106680" marB="106680" anchor="ctr">
                    <a:lnL>
                      <a:noFill/>
                    </a:lnL>
                    <a:lnR>
                      <a:noFill/>
                    </a:lnR>
                    <a:lnT>
                      <a:noFill/>
                    </a:lnT>
                    <a:lnB>
                      <a:noFill/>
                    </a:lnB>
                  </a:tcPr>
                </a:tc>
                <a:extLst>
                  <a:ext uri="{0D108BD9-81ED-4DB2-BD59-A6C34878D82A}">
                    <a16:rowId xmlns:a16="http://schemas.microsoft.com/office/drawing/2014/main" val="3438250560"/>
                  </a:ext>
                </a:extLst>
              </a:tr>
              <a:tr h="403860">
                <a:tc>
                  <a:txBody>
                    <a:bodyPr/>
                    <a:lstStyle/>
                    <a:p>
                      <a:pPr algn="l" fontAlgn="base"/>
                      <a:r>
                        <a:rPr lang="en-IN" sz="1200" b="0">
                          <a:effectLst/>
                        </a:rPr>
                        <a:t>android.intent.action.REBOOT</a:t>
                      </a:r>
                    </a:p>
                  </a:txBody>
                  <a:tcPr marL="76200" marR="76200" marT="106680" marB="106680" anchor="ctr">
                    <a:lnL>
                      <a:noFill/>
                    </a:lnL>
                    <a:lnR>
                      <a:noFill/>
                    </a:lnR>
                    <a:lnT>
                      <a:noFill/>
                    </a:lnT>
                    <a:lnB>
                      <a:noFill/>
                    </a:lnB>
                  </a:tcPr>
                </a:tc>
                <a:tc>
                  <a:txBody>
                    <a:bodyPr/>
                    <a:lstStyle/>
                    <a:p>
                      <a:pPr algn="l" fontAlgn="base"/>
                      <a:r>
                        <a:rPr lang="en-US" sz="1200" b="0">
                          <a:effectLst/>
                        </a:rPr>
                        <a:t>Indicates that the device has been a reboot</a:t>
                      </a:r>
                    </a:p>
                  </a:txBody>
                  <a:tcPr marL="76200" marR="76200" marT="106680" marB="106680" anchor="ctr">
                    <a:lnL>
                      <a:noFill/>
                    </a:lnL>
                    <a:lnR>
                      <a:noFill/>
                    </a:lnR>
                    <a:lnT>
                      <a:noFill/>
                    </a:lnT>
                    <a:lnB>
                      <a:noFill/>
                    </a:lnB>
                  </a:tcPr>
                </a:tc>
                <a:extLst>
                  <a:ext uri="{0D108BD9-81ED-4DB2-BD59-A6C34878D82A}">
                    <a16:rowId xmlns:a16="http://schemas.microsoft.com/office/drawing/2014/main" val="1784009639"/>
                  </a:ext>
                </a:extLst>
              </a:tr>
              <a:tr h="403860">
                <a:tc>
                  <a:txBody>
                    <a:bodyPr/>
                    <a:lstStyle/>
                    <a:p>
                      <a:pPr algn="l" fontAlgn="base"/>
                      <a:r>
                        <a:rPr lang="en-IN" sz="1200" b="0" dirty="0" err="1">
                          <a:effectLst/>
                        </a:rPr>
                        <a:t>android.net.conn.CONNECTIVITY_CHANGE</a:t>
                      </a:r>
                      <a:endParaRPr lang="en-IN" sz="1200" b="0" dirty="0">
                        <a:effectLst/>
                      </a:endParaRPr>
                    </a:p>
                  </a:txBody>
                  <a:tcPr marL="76200" marR="76200" marT="106680" marB="106680" anchor="ctr">
                    <a:lnL>
                      <a:noFill/>
                    </a:lnL>
                    <a:lnR>
                      <a:noFill/>
                    </a:lnR>
                    <a:lnT>
                      <a:noFill/>
                    </a:lnT>
                    <a:lnB>
                      <a:noFill/>
                    </a:lnB>
                  </a:tcPr>
                </a:tc>
                <a:tc>
                  <a:txBody>
                    <a:bodyPr/>
                    <a:lstStyle/>
                    <a:p>
                      <a:pPr algn="l" fontAlgn="base"/>
                      <a:r>
                        <a:rPr lang="en-US" sz="1200" b="0">
                          <a:effectLst/>
                        </a:rPr>
                        <a:t>The mobile network or wifi connection is changed(or reset)</a:t>
                      </a:r>
                    </a:p>
                  </a:txBody>
                  <a:tcPr marL="76200" marR="76200" marT="106680" marB="106680" anchor="ctr">
                    <a:lnL>
                      <a:noFill/>
                    </a:lnL>
                    <a:lnR>
                      <a:noFill/>
                    </a:lnR>
                    <a:lnT>
                      <a:noFill/>
                    </a:lnT>
                    <a:lnB>
                      <a:noFill/>
                    </a:lnB>
                  </a:tcPr>
                </a:tc>
                <a:extLst>
                  <a:ext uri="{0D108BD9-81ED-4DB2-BD59-A6C34878D82A}">
                    <a16:rowId xmlns:a16="http://schemas.microsoft.com/office/drawing/2014/main" val="2176959698"/>
                  </a:ext>
                </a:extLst>
              </a:tr>
              <a:tr h="403860">
                <a:tc>
                  <a:txBody>
                    <a:bodyPr/>
                    <a:lstStyle/>
                    <a:p>
                      <a:pPr algn="l" fontAlgn="base"/>
                      <a:r>
                        <a:rPr lang="fr-FR" sz="1200" b="0">
                          <a:effectLst/>
                        </a:rPr>
                        <a:t>android.intent.ACTION_AIRPLANE_MODE_CHANGED</a:t>
                      </a:r>
                    </a:p>
                  </a:txBody>
                  <a:tcPr marL="76200" marR="76200" marT="106680" marB="106680" anchor="ctr">
                    <a:lnL>
                      <a:noFill/>
                    </a:lnL>
                    <a:lnR>
                      <a:noFill/>
                    </a:lnR>
                    <a:lnT>
                      <a:noFill/>
                    </a:lnT>
                    <a:lnB>
                      <a:noFill/>
                    </a:lnB>
                  </a:tcPr>
                </a:tc>
                <a:tc>
                  <a:txBody>
                    <a:bodyPr/>
                    <a:lstStyle/>
                    <a:p>
                      <a:pPr algn="l" fontAlgn="base"/>
                      <a:r>
                        <a:rPr lang="en-US" sz="1200" b="0" dirty="0">
                          <a:effectLst/>
                        </a:rPr>
                        <a:t>This indicates that airplane mode has been switched on or off.</a:t>
                      </a:r>
                    </a:p>
                  </a:txBody>
                  <a:tcPr marL="76200" marR="76200" marT="106680" marB="106680" anchor="ctr">
                    <a:lnL>
                      <a:noFill/>
                    </a:lnL>
                    <a:lnR>
                      <a:noFill/>
                    </a:lnR>
                    <a:lnT>
                      <a:noFill/>
                    </a:lnT>
                    <a:lnB>
                      <a:noFill/>
                    </a:lnB>
                  </a:tcPr>
                </a:tc>
                <a:extLst>
                  <a:ext uri="{0D108BD9-81ED-4DB2-BD59-A6C34878D82A}">
                    <a16:rowId xmlns:a16="http://schemas.microsoft.com/office/drawing/2014/main" val="382356717"/>
                  </a:ext>
                </a:extLst>
              </a:tr>
            </a:tbl>
          </a:graphicData>
        </a:graphic>
      </p:graphicFrame>
      <p:sp>
        <p:nvSpPr>
          <p:cNvPr id="5" name="Rectangle 1">
            <a:extLst>
              <a:ext uri="{FF2B5EF4-FFF2-40B4-BE49-F238E27FC236}">
                <a16:creationId xmlns:a16="http://schemas.microsoft.com/office/drawing/2014/main" id="{4616EB6F-84F1-DED8-4AA5-C8C9AAB3DB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83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0969-1041-7BC8-E3AA-DE2C396DF201}"/>
              </a:ext>
            </a:extLst>
          </p:cNvPr>
          <p:cNvSpPr>
            <a:spLocks noGrp="1"/>
          </p:cNvSpPr>
          <p:nvPr>
            <p:ph type="title"/>
          </p:nvPr>
        </p:nvSpPr>
        <p:spPr/>
        <p:txBody>
          <a:bodyPr/>
          <a:lstStyle/>
          <a:p>
            <a:r>
              <a:rPr lang="en-IN" dirty="0"/>
              <a:t>NOTIFICATION</a:t>
            </a:r>
          </a:p>
        </p:txBody>
      </p:sp>
      <p:sp>
        <p:nvSpPr>
          <p:cNvPr id="3" name="Content Placeholder 2">
            <a:extLst>
              <a:ext uri="{FF2B5EF4-FFF2-40B4-BE49-F238E27FC236}">
                <a16:creationId xmlns:a16="http://schemas.microsoft.com/office/drawing/2014/main" id="{B9047C55-3B30-FF4E-46B1-722C4B7B1BD8}"/>
              </a:ext>
            </a:extLst>
          </p:cNvPr>
          <p:cNvSpPr>
            <a:spLocks noGrp="1"/>
          </p:cNvSpPr>
          <p:nvPr>
            <p:ph idx="1"/>
          </p:nvPr>
        </p:nvSpPr>
        <p:spPr/>
        <p:txBody>
          <a:bodyPr>
            <a:normAutofit fontScale="92500" lnSpcReduction="20000"/>
          </a:bodyPr>
          <a:lstStyle/>
          <a:p>
            <a:pPr algn="l" fontAlgn="base"/>
            <a:r>
              <a:rPr lang="en-US" b="1" i="0" dirty="0">
                <a:solidFill>
                  <a:srgbClr val="273239"/>
                </a:solidFill>
                <a:effectLst/>
                <a:latin typeface="urw-din"/>
              </a:rPr>
              <a:t>Notification</a:t>
            </a:r>
            <a:r>
              <a:rPr lang="en-US" b="0" i="0" dirty="0">
                <a:solidFill>
                  <a:srgbClr val="273239"/>
                </a:solidFill>
                <a:effectLst/>
                <a:latin typeface="urw-din"/>
              </a:rPr>
              <a:t> is a kind of message, alert, or status of an application (probably running in the background) that is visible or available in the Android’s UI elements. This application could be running in the background but not in use by the user. The purpose of a notification is to notify the user about a process that was initiated in the application either by the user or the system. This article could help someone who’s trying hard to create a notification for developmental purposes. </a:t>
            </a:r>
          </a:p>
          <a:p>
            <a:pPr algn="l" fontAlgn="base"/>
            <a:r>
              <a:rPr lang="en-US" b="0" i="0" dirty="0">
                <a:solidFill>
                  <a:srgbClr val="273239"/>
                </a:solidFill>
                <a:effectLst/>
                <a:latin typeface="urw-din"/>
              </a:rPr>
              <a:t>Notifications could be of various formats and designs depending upon the developer. In General, one must have witnessed these four types of notifications:</a:t>
            </a:r>
          </a:p>
          <a:p>
            <a:br>
              <a:rPr lang="en-US" b="0" i="0" dirty="0">
                <a:solidFill>
                  <a:srgbClr val="273239"/>
                </a:solidFill>
                <a:effectLst/>
                <a:latin typeface="urw-din"/>
              </a:rPr>
            </a:br>
            <a:endParaRPr lang="en-IN" dirty="0"/>
          </a:p>
        </p:txBody>
      </p:sp>
    </p:spTree>
    <p:extLst>
      <p:ext uri="{BB962C8B-B14F-4D97-AF65-F5344CB8AC3E}">
        <p14:creationId xmlns:p14="http://schemas.microsoft.com/office/powerpoint/2010/main" val="193638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C6C5-4F2D-F7BF-6C46-21184810D3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15AF1D-D905-0ED0-9231-93F27358227A}"/>
              </a:ext>
            </a:extLst>
          </p:cNvPr>
          <p:cNvSpPr>
            <a:spLocks noGrp="1"/>
          </p:cNvSpPr>
          <p:nvPr>
            <p:ph idx="1"/>
          </p:nvPr>
        </p:nvSpPr>
        <p:spPr/>
        <p:txBody>
          <a:bodyPr>
            <a:normAutofit lnSpcReduction="10000"/>
          </a:bodyPr>
          <a:lstStyle/>
          <a:p>
            <a:pPr algn="l" fontAlgn="base">
              <a:buFont typeface="+mj-lt"/>
              <a:buAutoNum type="arabicPeriod"/>
            </a:pPr>
            <a:r>
              <a:rPr lang="en-US" b="0" i="0" dirty="0">
                <a:solidFill>
                  <a:srgbClr val="273239"/>
                </a:solidFill>
                <a:effectLst/>
                <a:latin typeface="urw-din"/>
              </a:rPr>
              <a:t>Status Bar Notification (appears in the same layout as the current time, battery percentage)</a:t>
            </a:r>
          </a:p>
          <a:p>
            <a:pPr algn="l" fontAlgn="base">
              <a:buFont typeface="+mj-lt"/>
              <a:buAutoNum type="arabicPeriod"/>
            </a:pPr>
            <a:r>
              <a:rPr lang="en-US" b="0" i="0" dirty="0">
                <a:solidFill>
                  <a:srgbClr val="273239"/>
                </a:solidFill>
                <a:effectLst/>
                <a:latin typeface="urw-din"/>
              </a:rPr>
              <a:t>Notification drawer Notification (appears in the drop-down menu)</a:t>
            </a:r>
          </a:p>
          <a:p>
            <a:pPr algn="l" fontAlgn="base">
              <a:buFont typeface="+mj-lt"/>
              <a:buAutoNum type="arabicPeriod"/>
            </a:pPr>
            <a:r>
              <a:rPr lang="en-US" b="0" i="0" dirty="0">
                <a:solidFill>
                  <a:srgbClr val="273239"/>
                </a:solidFill>
                <a:effectLst/>
                <a:latin typeface="urw-din"/>
              </a:rPr>
              <a:t>Heads-Up Notification (appears on the overlay screen, ex: </a:t>
            </a:r>
            <a:r>
              <a:rPr lang="en-US" b="0" i="0" dirty="0" err="1">
                <a:solidFill>
                  <a:srgbClr val="273239"/>
                </a:solidFill>
                <a:effectLst/>
                <a:latin typeface="urw-din"/>
              </a:rPr>
              <a:t>Whatsapp</a:t>
            </a:r>
            <a:r>
              <a:rPr lang="en-US" b="0" i="0" dirty="0">
                <a:solidFill>
                  <a:srgbClr val="273239"/>
                </a:solidFill>
                <a:effectLst/>
                <a:latin typeface="urw-din"/>
              </a:rPr>
              <a:t> notification, OTP messages)</a:t>
            </a:r>
          </a:p>
          <a:p>
            <a:pPr algn="l" fontAlgn="base">
              <a:buFont typeface="+mj-lt"/>
              <a:buAutoNum type="arabicPeriod"/>
            </a:pPr>
            <a:r>
              <a:rPr lang="en-US" b="0" i="0" dirty="0">
                <a:solidFill>
                  <a:srgbClr val="273239"/>
                </a:solidFill>
                <a:effectLst/>
                <a:latin typeface="urw-din"/>
              </a:rPr>
              <a:t>Lock-Screen Notification (I guess you know it)</a:t>
            </a:r>
          </a:p>
          <a:p>
            <a:br>
              <a:rPr lang="en-US" dirty="0"/>
            </a:br>
            <a:endParaRPr lang="en-IN" dirty="0"/>
          </a:p>
        </p:txBody>
      </p:sp>
    </p:spTree>
    <p:extLst>
      <p:ext uri="{BB962C8B-B14F-4D97-AF65-F5344CB8AC3E}">
        <p14:creationId xmlns:p14="http://schemas.microsoft.com/office/powerpoint/2010/main" val="261914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0487-A375-9B2D-AFF1-B640BB2D71CE}"/>
              </a:ext>
            </a:extLst>
          </p:cNvPr>
          <p:cNvSpPr>
            <a:spLocks noGrp="1"/>
          </p:cNvSpPr>
          <p:nvPr>
            <p:ph type="title"/>
          </p:nvPr>
        </p:nvSpPr>
        <p:spPr/>
        <p:txBody>
          <a:bodyPr/>
          <a:lstStyle/>
          <a:p>
            <a:endParaRPr lang="en-IN"/>
          </a:p>
        </p:txBody>
      </p:sp>
      <p:pic>
        <p:nvPicPr>
          <p:cNvPr id="2050" name="Picture 2" descr="Different formats of notification">
            <a:extLst>
              <a:ext uri="{FF2B5EF4-FFF2-40B4-BE49-F238E27FC236}">
                <a16:creationId xmlns:a16="http://schemas.microsoft.com/office/drawing/2014/main" id="{11B411CC-E1DD-1717-BE30-E57D72D841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9912" y="2345531"/>
            <a:ext cx="62865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03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10A-44DC-BD04-A487-CCEB900ADA8A}"/>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A3884550-6AAE-7728-5859-8837200599BF}"/>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24292F"/>
                </a:solidFill>
                <a:effectLst/>
                <a:latin typeface="-apple-system"/>
              </a:rPr>
              <a:t>A Service is an application component that can perform long-running operations in the background, and it doesn't provide a user interface. It can run in the background, even when the user is not interacting with your application. These are the three different types of services:</a:t>
            </a:r>
          </a:p>
          <a:p>
            <a:pPr marL="742950" lvl="1" indent="-285750" algn="l">
              <a:buFont typeface="Arial" panose="020B0604020202020204" pitchFamily="34" charset="0"/>
              <a:buChar char="•"/>
            </a:pPr>
            <a:r>
              <a:rPr lang="en-US" b="0" i="0" dirty="0">
                <a:solidFill>
                  <a:srgbClr val="24292F"/>
                </a:solidFill>
                <a:effectLst/>
                <a:latin typeface="-apple-system"/>
              </a:rPr>
              <a:t>Foreground Service: A foreground service performs some operation that is noticeable to the user. For example, we can use a foreground service to play an audio track. A </a:t>
            </a:r>
            <a:r>
              <a:rPr lang="en-US" b="0" i="0" u="none" strike="noStrike" dirty="0">
                <a:solidFill>
                  <a:srgbClr val="24292F"/>
                </a:solidFill>
                <a:effectLst/>
                <a:latin typeface="-apple-system"/>
                <a:hlinkClick r:id="rId2"/>
              </a:rPr>
              <a:t>Notification</a:t>
            </a:r>
            <a:r>
              <a:rPr lang="en-US" b="0" i="0" dirty="0">
                <a:solidFill>
                  <a:srgbClr val="24292F"/>
                </a:solidFill>
                <a:effectLst/>
                <a:latin typeface="-apple-system"/>
              </a:rPr>
              <a:t> must be displayed to the user.</a:t>
            </a:r>
          </a:p>
          <a:p>
            <a:pPr marL="742950" lvl="1" indent="-285750" algn="l">
              <a:buFont typeface="Arial" panose="020B0604020202020204" pitchFamily="34" charset="0"/>
              <a:buChar char="•"/>
            </a:pPr>
            <a:r>
              <a:rPr lang="en-US" b="0" i="0" dirty="0">
                <a:solidFill>
                  <a:srgbClr val="24292F"/>
                </a:solidFill>
                <a:effectLst/>
                <a:latin typeface="-apple-system"/>
              </a:rPr>
              <a:t>Background Service: A background service performs an operation that isn’t directly noticed by the user. In Android API level 26 and above, there are restrictions to using background services and it is recommended to use </a:t>
            </a:r>
            <a:r>
              <a:rPr lang="en-US" b="0" i="0" u="none" strike="noStrike" dirty="0" err="1">
                <a:solidFill>
                  <a:srgbClr val="24292F"/>
                </a:solidFill>
                <a:effectLst/>
                <a:latin typeface="-apple-system"/>
                <a:hlinkClick r:id="rId3"/>
              </a:rPr>
              <a:t>WorkManager</a:t>
            </a:r>
            <a:r>
              <a:rPr lang="en-US" b="0" i="0" dirty="0">
                <a:solidFill>
                  <a:srgbClr val="24292F"/>
                </a:solidFill>
                <a:effectLst/>
                <a:latin typeface="-apple-system"/>
              </a:rPr>
              <a:t> in these cases.</a:t>
            </a:r>
          </a:p>
          <a:p>
            <a:pPr marL="742950" lvl="1" indent="-285750" algn="l">
              <a:buFont typeface="Arial" panose="020B0604020202020204" pitchFamily="34" charset="0"/>
              <a:buChar char="•"/>
            </a:pPr>
            <a:r>
              <a:rPr lang="en-US" b="0" i="0" dirty="0">
                <a:solidFill>
                  <a:srgbClr val="24292F"/>
                </a:solidFill>
                <a:effectLst/>
                <a:latin typeface="-apple-system"/>
              </a:rPr>
              <a:t>Bound Service: A service is bound when an application component binds to it by calling </a:t>
            </a:r>
            <a:r>
              <a:rPr lang="en-US" b="0" i="0" dirty="0" err="1">
                <a:solidFill>
                  <a:srgbClr val="24292F"/>
                </a:solidFill>
                <a:effectLst/>
                <a:latin typeface="-apple-system"/>
              </a:rPr>
              <a:t>bindService</a:t>
            </a:r>
            <a:r>
              <a:rPr lang="en-US" b="0" i="0" dirty="0">
                <a:solidFill>
                  <a:srgbClr val="24292F"/>
                </a:solidFill>
                <a:effectLst/>
                <a:latin typeface="-apple-system"/>
              </a:rPr>
              <a:t>(). A bound service offers a client-server interface that allows components to interact with the service, send requests, receive results. A bound service runs only as long as another application component is bound to it.</a:t>
            </a:r>
          </a:p>
          <a:p>
            <a:endParaRPr lang="en-IN" dirty="0"/>
          </a:p>
        </p:txBody>
      </p:sp>
    </p:spTree>
    <p:extLst>
      <p:ext uri="{BB962C8B-B14F-4D97-AF65-F5344CB8AC3E}">
        <p14:creationId xmlns:p14="http://schemas.microsoft.com/office/powerpoint/2010/main" val="184559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796A-4430-126B-45A7-08643336805D}"/>
              </a:ext>
            </a:extLst>
          </p:cNvPr>
          <p:cNvSpPr>
            <a:spLocks noGrp="1"/>
          </p:cNvSpPr>
          <p:nvPr>
            <p:ph type="title"/>
          </p:nvPr>
        </p:nvSpPr>
        <p:spPr/>
        <p:txBody>
          <a:bodyPr/>
          <a:lstStyle/>
          <a:p>
            <a:r>
              <a:rPr lang="en-IN" dirty="0"/>
              <a:t>ASYNC TASK</a:t>
            </a:r>
          </a:p>
        </p:txBody>
      </p:sp>
      <p:sp>
        <p:nvSpPr>
          <p:cNvPr id="3" name="Content Placeholder 2">
            <a:extLst>
              <a:ext uri="{FF2B5EF4-FFF2-40B4-BE49-F238E27FC236}">
                <a16:creationId xmlns:a16="http://schemas.microsoft.com/office/drawing/2014/main" id="{383A17B1-E918-14AF-CD35-2A7708569E75}"/>
              </a:ext>
            </a:extLst>
          </p:cNvPr>
          <p:cNvSpPr>
            <a:spLocks noGrp="1"/>
          </p:cNvSpPr>
          <p:nvPr>
            <p:ph idx="1"/>
          </p:nvPr>
        </p:nvSpPr>
        <p:spPr/>
        <p:txBody>
          <a:bodyPr/>
          <a:lstStyle/>
          <a:p>
            <a:r>
              <a:rPr lang="en-US" b="0" i="0" dirty="0">
                <a:solidFill>
                  <a:srgbClr val="4D5B7C"/>
                </a:solidFill>
                <a:effectLst/>
                <a:latin typeface="Inter"/>
              </a:rPr>
              <a:t>Android </a:t>
            </a:r>
            <a:r>
              <a:rPr lang="en-US" b="0" i="0" dirty="0" err="1">
                <a:solidFill>
                  <a:srgbClr val="4D5B7C"/>
                </a:solidFill>
                <a:effectLst/>
                <a:latin typeface="Inter"/>
              </a:rPr>
              <a:t>AsyncTask</a:t>
            </a:r>
            <a:r>
              <a:rPr lang="en-US" b="0" i="0" dirty="0">
                <a:solidFill>
                  <a:srgbClr val="4D5B7C"/>
                </a:solidFill>
                <a:effectLst/>
                <a:latin typeface="Inter"/>
              </a:rPr>
              <a:t> is an abstract class provided by Android which gives us the liberty to perform heavy tasks in the background and keep the UI thread light thus making the application more responsive. Android application runs on a single thread when launched. Due to this single thread model tasks that take longer time to fetch the response can make the application non-responsive. To avoid this we use android </a:t>
            </a:r>
            <a:r>
              <a:rPr lang="en-US" b="0" i="0" dirty="0" err="1">
                <a:solidFill>
                  <a:srgbClr val="4D5B7C"/>
                </a:solidFill>
                <a:effectLst/>
                <a:latin typeface="Inter"/>
              </a:rPr>
              <a:t>AsyncTask</a:t>
            </a:r>
            <a:r>
              <a:rPr lang="en-US" b="0" i="0" dirty="0">
                <a:solidFill>
                  <a:srgbClr val="4D5B7C"/>
                </a:solidFill>
                <a:effectLst/>
                <a:latin typeface="Inter"/>
              </a:rPr>
              <a:t> to perform the heavy tasks in background on a dedicated thread and passing the results back to the UI thread. Hence use of </a:t>
            </a:r>
            <a:r>
              <a:rPr lang="en-US" b="0" i="0" dirty="0" err="1">
                <a:solidFill>
                  <a:srgbClr val="4D5B7C"/>
                </a:solidFill>
                <a:effectLst/>
                <a:latin typeface="Inter"/>
              </a:rPr>
              <a:t>AsyncTask</a:t>
            </a:r>
            <a:r>
              <a:rPr lang="en-US" b="0" i="0" dirty="0">
                <a:solidFill>
                  <a:srgbClr val="4D5B7C"/>
                </a:solidFill>
                <a:effectLst/>
                <a:latin typeface="Inter"/>
              </a:rPr>
              <a:t> in android application keeps the UI thread responsive at all times.</a:t>
            </a:r>
            <a:endParaRPr lang="en-IN" dirty="0"/>
          </a:p>
        </p:txBody>
      </p:sp>
    </p:spTree>
    <p:extLst>
      <p:ext uri="{BB962C8B-B14F-4D97-AF65-F5344CB8AC3E}">
        <p14:creationId xmlns:p14="http://schemas.microsoft.com/office/powerpoint/2010/main" val="239951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F1EA-0C24-C7C8-14A0-4A990D60A3DB}"/>
              </a:ext>
            </a:extLst>
          </p:cNvPr>
          <p:cNvSpPr>
            <a:spLocks noGrp="1"/>
          </p:cNvSpPr>
          <p:nvPr>
            <p:ph type="title"/>
          </p:nvPr>
        </p:nvSpPr>
        <p:spPr/>
        <p:txBody>
          <a:bodyPr/>
          <a:lstStyle/>
          <a:p>
            <a:r>
              <a:rPr lang="en-IN" dirty="0"/>
              <a:t>METHODS – ASYNC TASK</a:t>
            </a:r>
          </a:p>
        </p:txBody>
      </p:sp>
      <p:sp>
        <p:nvSpPr>
          <p:cNvPr id="3" name="Content Placeholder 2">
            <a:extLst>
              <a:ext uri="{FF2B5EF4-FFF2-40B4-BE49-F238E27FC236}">
                <a16:creationId xmlns:a16="http://schemas.microsoft.com/office/drawing/2014/main" id="{9353067C-0CA2-F7F9-FFA0-50F7BAA81D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1" i="0">
                <a:solidFill>
                  <a:srgbClr val="4D5B7C"/>
                </a:solidFill>
                <a:effectLst/>
                <a:latin typeface="Inter"/>
              </a:rPr>
              <a:t>doInBackground</a:t>
            </a:r>
            <a:r>
              <a:rPr lang="en-US" b="1" i="0" dirty="0">
                <a:solidFill>
                  <a:srgbClr val="4D5B7C"/>
                </a:solidFill>
                <a:effectLst/>
                <a:latin typeface="Inter"/>
              </a:rPr>
              <a:t>()</a:t>
            </a:r>
            <a:r>
              <a:rPr lang="en-US" b="0" i="0" dirty="0">
                <a:solidFill>
                  <a:srgbClr val="4D5B7C"/>
                </a:solidFill>
                <a:effectLst/>
                <a:latin typeface="Inter"/>
              </a:rPr>
              <a:t> : This method contains the code which needs to be executed in background. In this method we can send results multiple times to the UI thread by </a:t>
            </a:r>
            <a:r>
              <a:rPr lang="en-US" b="0" i="0" dirty="0" err="1">
                <a:solidFill>
                  <a:srgbClr val="4D5B7C"/>
                </a:solidFill>
                <a:effectLst/>
                <a:latin typeface="Inter"/>
              </a:rPr>
              <a:t>publishProgress</a:t>
            </a:r>
            <a:r>
              <a:rPr lang="en-US" b="0" i="0" dirty="0">
                <a:solidFill>
                  <a:srgbClr val="4D5B7C"/>
                </a:solidFill>
                <a:effectLst/>
                <a:latin typeface="Inter"/>
              </a:rPr>
              <a:t>() method. To notify that the background processing has been completed we just need to use the return statements</a:t>
            </a:r>
          </a:p>
          <a:p>
            <a:pPr algn="l">
              <a:buFont typeface="Arial" panose="020B0604020202020204" pitchFamily="34" charset="0"/>
              <a:buChar char="•"/>
            </a:pPr>
            <a:r>
              <a:rPr lang="en-US" b="1" i="0" dirty="0" err="1">
                <a:solidFill>
                  <a:srgbClr val="4D5B7C"/>
                </a:solidFill>
                <a:effectLst/>
                <a:latin typeface="Inter"/>
              </a:rPr>
              <a:t>onPreExecute</a:t>
            </a:r>
            <a:r>
              <a:rPr lang="en-US" b="1" i="0" dirty="0">
                <a:solidFill>
                  <a:srgbClr val="4D5B7C"/>
                </a:solidFill>
                <a:effectLst/>
                <a:latin typeface="Inter"/>
              </a:rPr>
              <a:t>()</a:t>
            </a:r>
            <a:r>
              <a:rPr lang="en-US" b="0" i="0" dirty="0">
                <a:solidFill>
                  <a:srgbClr val="4D5B7C"/>
                </a:solidFill>
                <a:effectLst/>
                <a:latin typeface="Inter"/>
              </a:rPr>
              <a:t> : This method contains the code which is executed before the background processing starts</a:t>
            </a:r>
          </a:p>
          <a:p>
            <a:pPr algn="l">
              <a:buFont typeface="Arial" panose="020B0604020202020204" pitchFamily="34" charset="0"/>
              <a:buChar char="•"/>
            </a:pPr>
            <a:r>
              <a:rPr lang="en-US" b="1" i="0" dirty="0" err="1">
                <a:solidFill>
                  <a:srgbClr val="4D5B7C"/>
                </a:solidFill>
                <a:effectLst/>
                <a:latin typeface="Inter"/>
              </a:rPr>
              <a:t>onPostExecute</a:t>
            </a:r>
            <a:r>
              <a:rPr lang="en-US" b="1" i="0" dirty="0">
                <a:solidFill>
                  <a:srgbClr val="4D5B7C"/>
                </a:solidFill>
                <a:effectLst/>
                <a:latin typeface="Inter"/>
              </a:rPr>
              <a:t>()</a:t>
            </a:r>
            <a:r>
              <a:rPr lang="en-US" b="0" i="0" dirty="0">
                <a:solidFill>
                  <a:srgbClr val="4D5B7C"/>
                </a:solidFill>
                <a:effectLst/>
                <a:latin typeface="Inter"/>
              </a:rPr>
              <a:t> : This method is called after </a:t>
            </a:r>
            <a:r>
              <a:rPr lang="en-US" b="0" i="0" dirty="0" err="1">
                <a:solidFill>
                  <a:srgbClr val="4D5B7C"/>
                </a:solidFill>
                <a:effectLst/>
                <a:latin typeface="Inter"/>
              </a:rPr>
              <a:t>doInBackground</a:t>
            </a:r>
            <a:r>
              <a:rPr lang="en-US" b="0" i="0" dirty="0">
                <a:solidFill>
                  <a:srgbClr val="4D5B7C"/>
                </a:solidFill>
                <a:effectLst/>
                <a:latin typeface="Inter"/>
              </a:rPr>
              <a:t> method completes processing. Result from </a:t>
            </a:r>
            <a:r>
              <a:rPr lang="en-US" b="0" i="0" dirty="0" err="1">
                <a:solidFill>
                  <a:srgbClr val="4D5B7C"/>
                </a:solidFill>
                <a:effectLst/>
                <a:latin typeface="Inter"/>
              </a:rPr>
              <a:t>doInBackground</a:t>
            </a:r>
            <a:r>
              <a:rPr lang="en-US" b="0" i="0" dirty="0">
                <a:solidFill>
                  <a:srgbClr val="4D5B7C"/>
                </a:solidFill>
                <a:effectLst/>
                <a:latin typeface="Inter"/>
              </a:rPr>
              <a:t> is passed to this method</a:t>
            </a:r>
          </a:p>
          <a:p>
            <a:pPr algn="l">
              <a:buFont typeface="Arial" panose="020B0604020202020204" pitchFamily="34" charset="0"/>
              <a:buChar char="•"/>
            </a:pPr>
            <a:r>
              <a:rPr lang="en-US" b="1" i="0" dirty="0" err="1">
                <a:solidFill>
                  <a:srgbClr val="4D5B7C"/>
                </a:solidFill>
                <a:effectLst/>
                <a:latin typeface="Inter"/>
              </a:rPr>
              <a:t>onProgressUpdate</a:t>
            </a:r>
            <a:r>
              <a:rPr lang="en-US" b="1" i="0" dirty="0">
                <a:solidFill>
                  <a:srgbClr val="4D5B7C"/>
                </a:solidFill>
                <a:effectLst/>
                <a:latin typeface="Inter"/>
              </a:rPr>
              <a:t>()</a:t>
            </a:r>
            <a:r>
              <a:rPr lang="en-US" b="0" i="0" dirty="0">
                <a:solidFill>
                  <a:srgbClr val="4D5B7C"/>
                </a:solidFill>
                <a:effectLst/>
                <a:latin typeface="Inter"/>
              </a:rPr>
              <a:t> : This method receives progress updates from </a:t>
            </a:r>
            <a:r>
              <a:rPr lang="en-US" b="0" i="0" dirty="0" err="1">
                <a:solidFill>
                  <a:srgbClr val="4D5B7C"/>
                </a:solidFill>
                <a:effectLst/>
                <a:latin typeface="Inter"/>
              </a:rPr>
              <a:t>doInBackground</a:t>
            </a:r>
            <a:r>
              <a:rPr lang="en-US" b="0" i="0" dirty="0">
                <a:solidFill>
                  <a:srgbClr val="4D5B7C"/>
                </a:solidFill>
                <a:effectLst/>
                <a:latin typeface="Inter"/>
              </a:rPr>
              <a:t> method, which is published via </a:t>
            </a:r>
            <a:r>
              <a:rPr lang="en-US" b="0" i="0" dirty="0" err="1">
                <a:solidFill>
                  <a:srgbClr val="4D5B7C"/>
                </a:solidFill>
                <a:effectLst/>
                <a:latin typeface="Inter"/>
              </a:rPr>
              <a:t>publishProgress</a:t>
            </a:r>
            <a:r>
              <a:rPr lang="en-US" b="0" i="0" dirty="0">
                <a:solidFill>
                  <a:srgbClr val="4D5B7C"/>
                </a:solidFill>
                <a:effectLst/>
                <a:latin typeface="Inter"/>
              </a:rPr>
              <a:t> method, and this method can use this progress update to update the UI thread</a:t>
            </a:r>
          </a:p>
          <a:p>
            <a:pPr algn="l"/>
            <a:r>
              <a:rPr lang="en-US" b="0" i="0" dirty="0">
                <a:solidFill>
                  <a:srgbClr val="4D5B7C"/>
                </a:solidFill>
                <a:effectLst/>
                <a:latin typeface="Inter"/>
              </a:rPr>
              <a:t>The three generic types used in an android </a:t>
            </a:r>
            <a:r>
              <a:rPr lang="en-US" b="0" i="0" dirty="0" err="1">
                <a:solidFill>
                  <a:srgbClr val="4D5B7C"/>
                </a:solidFill>
                <a:effectLst/>
                <a:latin typeface="Inter"/>
              </a:rPr>
              <a:t>AsyncTask</a:t>
            </a:r>
            <a:r>
              <a:rPr lang="en-US" b="0" i="0" dirty="0">
                <a:solidFill>
                  <a:srgbClr val="4D5B7C"/>
                </a:solidFill>
                <a:effectLst/>
                <a:latin typeface="Inter"/>
              </a:rPr>
              <a:t> class are given below :</a:t>
            </a:r>
          </a:p>
          <a:p>
            <a:pPr algn="l">
              <a:buFont typeface="Arial" panose="020B0604020202020204" pitchFamily="34" charset="0"/>
              <a:buChar char="•"/>
            </a:pPr>
            <a:r>
              <a:rPr lang="en-US" b="1" i="0" dirty="0">
                <a:solidFill>
                  <a:srgbClr val="4D5B7C"/>
                </a:solidFill>
                <a:effectLst/>
                <a:latin typeface="Inter"/>
              </a:rPr>
              <a:t>Params</a:t>
            </a:r>
            <a:r>
              <a:rPr lang="en-US" b="0" i="0" dirty="0">
                <a:solidFill>
                  <a:srgbClr val="4D5B7C"/>
                </a:solidFill>
                <a:effectLst/>
                <a:latin typeface="Inter"/>
              </a:rPr>
              <a:t> : The type of the parameters sent to the task upon execution</a:t>
            </a:r>
          </a:p>
          <a:p>
            <a:pPr algn="l">
              <a:buFont typeface="Arial" panose="020B0604020202020204" pitchFamily="34" charset="0"/>
              <a:buChar char="•"/>
            </a:pPr>
            <a:r>
              <a:rPr lang="en-US" b="1" i="0" dirty="0">
                <a:solidFill>
                  <a:srgbClr val="4D5B7C"/>
                </a:solidFill>
                <a:effectLst/>
                <a:latin typeface="Inter"/>
              </a:rPr>
              <a:t>Progress</a:t>
            </a:r>
            <a:r>
              <a:rPr lang="en-US" b="0" i="0" dirty="0">
                <a:solidFill>
                  <a:srgbClr val="4D5B7C"/>
                </a:solidFill>
                <a:effectLst/>
                <a:latin typeface="Inter"/>
              </a:rPr>
              <a:t> : The type of the progress units published during the background computation</a:t>
            </a:r>
          </a:p>
          <a:p>
            <a:pPr algn="l">
              <a:buFont typeface="Arial" panose="020B0604020202020204" pitchFamily="34" charset="0"/>
              <a:buChar char="•"/>
            </a:pPr>
            <a:r>
              <a:rPr lang="en-US" b="1" i="0" dirty="0">
                <a:solidFill>
                  <a:srgbClr val="4D5B7C"/>
                </a:solidFill>
                <a:effectLst/>
                <a:latin typeface="Inter"/>
              </a:rPr>
              <a:t>Result</a:t>
            </a:r>
            <a:r>
              <a:rPr lang="en-US" b="0" i="0" dirty="0">
                <a:solidFill>
                  <a:srgbClr val="4D5B7C"/>
                </a:solidFill>
                <a:effectLst/>
                <a:latin typeface="Inter"/>
              </a:rPr>
              <a:t> : The type of the result of the background computation</a:t>
            </a:r>
          </a:p>
          <a:p>
            <a:endParaRPr lang="en-IN" dirty="0"/>
          </a:p>
        </p:txBody>
      </p:sp>
    </p:spTree>
    <p:extLst>
      <p:ext uri="{BB962C8B-B14F-4D97-AF65-F5344CB8AC3E}">
        <p14:creationId xmlns:p14="http://schemas.microsoft.com/office/powerpoint/2010/main" val="24341904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126</TotalTime>
  <Words>922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Gill Sans MT</vt:lpstr>
      <vt:lpstr>Inter</vt:lpstr>
      <vt:lpstr>urw-din</vt:lpstr>
      <vt:lpstr>Gallery</vt:lpstr>
      <vt:lpstr>ANDROID – PART 7</vt:lpstr>
      <vt:lpstr>BROADCAST RECEIVER</vt:lpstr>
      <vt:lpstr>PowerPoint Presentation</vt:lpstr>
      <vt:lpstr>NOTIFICATION</vt:lpstr>
      <vt:lpstr>PowerPoint Presentation</vt:lpstr>
      <vt:lpstr>PowerPoint Presentation</vt:lpstr>
      <vt:lpstr>SERVICES</vt:lpstr>
      <vt:lpstr>ASYNC TASK</vt:lpstr>
      <vt:lpstr>METHODS – ASYNC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 Natarajan</dc:creator>
  <cp:lastModifiedBy>Pragati Natarajan</cp:lastModifiedBy>
  <cp:revision>7</cp:revision>
  <dcterms:created xsi:type="dcterms:W3CDTF">2022-10-09T19:18:38Z</dcterms:created>
  <dcterms:modified xsi:type="dcterms:W3CDTF">2022-10-16T16:22:04Z</dcterms:modified>
</cp:coreProperties>
</file>