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D5532C-F668-4464-B916-5E8CB2A6A17D}">
          <p14:sldIdLst>
            <p14:sldId id="256"/>
            <p14:sldId id="264"/>
            <p14:sldId id="265"/>
            <p14:sldId id="266"/>
            <p14:sldId id="267"/>
            <p14:sldId id="268"/>
            <p14:sldId id="269"/>
            <p14:sldId id="270"/>
            <p14:sldId id="271"/>
            <p14:sldId id="272"/>
            <p14:sldId id="273"/>
            <p14:sldId id="274"/>
            <p14:sldId id="275"/>
            <p14:sldId id="276"/>
            <p14:sldId id="277"/>
            <p14:sldId id="278"/>
          </p14:sldIdLst>
        </p14:section>
        <p14:section name="Untitled Section" id="{4A5733B4-83EB-4600-8E58-2557CCC1EA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6BAB154-4A96-4B7D-8E8C-46A9E79C8E01}" type="datetimeFigureOut">
              <a:rPr lang="en-IN" smtClean="0"/>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5F34C467-5D68-435D-95C2-F7D20D675472}"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6BAB154-4A96-4B7D-8E8C-46A9E79C8E0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34C467-5D68-435D-95C2-F7D20D67547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6BAB154-4A96-4B7D-8E8C-46A9E79C8E0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34C467-5D68-435D-95C2-F7D20D67547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6BAB154-4A96-4B7D-8E8C-46A9E79C8E0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34C467-5D68-435D-95C2-F7D20D67547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86BAB154-4A96-4B7D-8E8C-46A9E79C8E01}" type="datetimeFigureOut">
              <a:rPr lang="en-IN" smtClean="0"/>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5F34C467-5D68-435D-95C2-F7D20D675472}"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6BAB154-4A96-4B7D-8E8C-46A9E79C8E0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34C467-5D68-435D-95C2-F7D20D67547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6BAB154-4A96-4B7D-8E8C-46A9E79C8E0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34C467-5D68-435D-95C2-F7D20D67547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AB154-4A96-4B7D-8E8C-46A9E79C8E0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34C467-5D68-435D-95C2-F7D20D67547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AB154-4A96-4B7D-8E8C-46A9E79C8E0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34C467-5D68-435D-95C2-F7D20D67547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86BAB154-4A96-4B7D-8E8C-46A9E79C8E01}" type="datetimeFigureOut">
              <a:rPr lang="en-IN" smtClean="0"/>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5F34C467-5D68-435D-95C2-F7D20D675472}" type="slidenum">
              <a:rPr lang="en-IN" smtClean="0"/>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6BAB154-4A96-4B7D-8E8C-46A9E79C8E01}" type="datetimeFigureOut">
              <a:rPr lang="en-IN" smtClean="0"/>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5F34C467-5D68-435D-95C2-F7D20D675472}" type="slidenum">
              <a:rPr lang="en-IN" smtClean="0"/>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6BAB154-4A96-4B7D-8E8C-46A9E79C8E01}" type="datetimeFigureOut">
              <a:rPr lang="en-IN" smtClean="0"/>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5F34C467-5D68-435D-95C2-F7D20D67547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lay.google.com/store/apps/details?id=com.netqin.aotkiller&amp;hl=en" TargetMode="External"/><Relationship Id="rId1" Type="http://schemas.openxmlformats.org/officeDocument/2006/relationships/hyperlink" Target="https://play.google.com/store/apps/details?id=com.rechild.advancedtaskkillerfroyo&amp;hl=e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android.com/"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lay.google.com/store?hl=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hongkiat.com/blog/mobile-apps-to-monitor-data-usage-smartph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ANDROID – PART 6</a:t>
            </a:r>
            <a:endParaRPr lang="en-IN" dirty="0"/>
          </a:p>
        </p:txBody>
      </p:sp>
      <p:sp>
        <p:nvSpPr>
          <p:cNvPr id="3" name="Subtitle 2"/>
          <p:cNvSpPr>
            <a:spLocks noGrp="1"/>
          </p:cNvSpPr>
          <p:nvPr>
            <p:ph type="subTitle" idx="1"/>
          </p:nvPr>
        </p:nvSpPr>
        <p:spPr/>
        <p:txBody>
          <a:bodyPr/>
          <a:lstStyle/>
          <a:p>
            <a:r>
              <a:rPr lang="en-US" dirty="0"/>
              <a:t>App Vs </a:t>
            </a:r>
            <a:r>
              <a:rPr lang="en-US" dirty="0" err="1"/>
              <a:t>Apk</a:t>
            </a:r>
            <a:r>
              <a:rPr lang="en-US" dirty="0"/>
              <a:t>, ANR and Crashes, Performance tips, Services,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pPr algn="l" latinLnBrk="0"/>
            <a:r>
              <a:rPr lang="en-US" b="1" i="0" dirty="0">
                <a:solidFill>
                  <a:srgbClr val="262626"/>
                </a:solidFill>
                <a:effectLst/>
                <a:latin typeface="Roboto Slab"/>
              </a:rPr>
              <a:t>5. Update Apps</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You should regularly update your phone’s installed apps from Google Play. Try to get updates your apps when they are available in Google Play. Developers fix bugs and add features in new released versions of apps. </a:t>
            </a:r>
            <a:r>
              <a:rPr lang="en-US" b="1" i="0" dirty="0">
                <a:solidFill>
                  <a:srgbClr val="333333"/>
                </a:solidFill>
                <a:effectLst/>
                <a:latin typeface="PT Serif" panose="020B0604020202020204" pitchFamily="18" charset="0"/>
              </a:rPr>
              <a:t>Updated apps perform better and faster</a:t>
            </a:r>
            <a:r>
              <a:rPr lang="en-US" b="0" i="0" dirty="0">
                <a:solidFill>
                  <a:srgbClr val="333333"/>
                </a:solidFill>
                <a:effectLst/>
                <a:latin typeface="PT Serif" panose="020B0604020202020204" pitchFamily="18" charset="0"/>
              </a:rPr>
              <a:t>, and will less likely crash your phone.</a:t>
            </a:r>
            <a:endParaRPr lang="en-US" b="0" i="0" dirty="0">
              <a:solidFill>
                <a:srgbClr val="333333"/>
              </a:solidFill>
              <a:effectLst/>
              <a:latin typeface="PT Serif" panose="020B0604020202020204" pitchFamily="18" charset="0"/>
            </a:endParaRPr>
          </a:p>
          <a:p>
            <a:pPr algn="l" latinLnBrk="0"/>
            <a:r>
              <a:rPr lang="en-US" b="1" i="0" dirty="0">
                <a:solidFill>
                  <a:srgbClr val="262626"/>
                </a:solidFill>
                <a:effectLst/>
                <a:latin typeface="Roboto Slab"/>
              </a:rPr>
              <a:t>6. Use High-Speed Memory Card</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The memory card is the storage space of your phone. </a:t>
            </a:r>
            <a:r>
              <a:rPr lang="en-US" b="1" i="0" dirty="0">
                <a:solidFill>
                  <a:srgbClr val="333333"/>
                </a:solidFill>
                <a:effectLst/>
                <a:latin typeface="PT Serif" panose="020B0604020202020204" pitchFamily="18" charset="0"/>
              </a:rPr>
              <a:t>Phones with low internal memory can get a boost from high-capacity memory cards for maximum storage space.</a:t>
            </a:r>
            <a:r>
              <a:rPr lang="en-US" b="0" i="0" dirty="0">
                <a:solidFill>
                  <a:srgbClr val="333333"/>
                </a:solidFill>
                <a:effectLst/>
                <a:latin typeface="PT Serif" panose="020B0604020202020204" pitchFamily="18" charset="0"/>
              </a:rPr>
              <a:t> But it adds not only capacity but also speed to the mix. You can get between 2GB to 32GB worth of storage space to support high speed read/write operations. Always go for memory cards of Class 6 or Class 10 for your Android phone if you seek performance for your phone.</a:t>
            </a:r>
            <a:br>
              <a:rPr lang="en-US" b="0" i="0" dirty="0">
                <a:solidFill>
                  <a:srgbClr val="333333"/>
                </a:solidFill>
                <a:effectLst/>
                <a:latin typeface="PT Serif" panose="020B0604020202020204" pitchFamily="18" charset="0"/>
              </a:rPr>
            </a:br>
            <a:br>
              <a:rPr lang="en-US" b="0" i="0" dirty="0">
                <a:solidFill>
                  <a:srgbClr val="333333"/>
                </a:solidFill>
                <a:effectLst/>
                <a:latin typeface="PT Serif" panose="020B0604020202020204" pitchFamily="18" charset="0"/>
              </a:rPr>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l" latinLnBrk="0"/>
            <a:r>
              <a:rPr lang="en-US" b="1" i="0" dirty="0">
                <a:solidFill>
                  <a:srgbClr val="262626"/>
                </a:solidFill>
                <a:effectLst/>
                <a:latin typeface="Roboto Slab"/>
              </a:rPr>
              <a:t>7. Keep Fewer Widgets</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Widgets are not apps, which only run once you choose to activate them. No, </a:t>
            </a:r>
            <a:r>
              <a:rPr lang="en-US" b="1" i="0" dirty="0">
                <a:solidFill>
                  <a:srgbClr val="333333"/>
                </a:solidFill>
                <a:effectLst/>
                <a:latin typeface="PT Serif" panose="020B0604020202020204" pitchFamily="18" charset="0"/>
              </a:rPr>
              <a:t>widgets are always running in the background</a:t>
            </a:r>
            <a:r>
              <a:rPr lang="en-US" b="0" i="0" dirty="0">
                <a:solidFill>
                  <a:srgbClr val="333333"/>
                </a:solidFill>
                <a:effectLst/>
                <a:latin typeface="PT Serif" panose="020B0604020202020204" pitchFamily="18" charset="0"/>
              </a:rPr>
              <a:t>; they are active all the time. While some Android users use it to keep track of the weather, and their important dates, others use widgets like ‘Extended controls’ for quick access for essential configurations such as switching Wi-Fi, Bluetooth or their GPS on or off.</a:t>
            </a:r>
            <a:endParaRPr lang="en-US" b="0" i="0" dirty="0">
              <a:solidFill>
                <a:srgbClr val="333333"/>
              </a:solidFill>
              <a:effectLst/>
              <a:latin typeface="PT Serif" panose="020B0604020202020204" pitchFamily="18" charset="0"/>
            </a:endParaRPr>
          </a:p>
          <a:p>
            <a:pPr algn="l" latinLnBrk="0"/>
            <a:r>
              <a:rPr lang="en-US" b="0" i="0" dirty="0">
                <a:solidFill>
                  <a:srgbClr val="333333"/>
                </a:solidFill>
                <a:effectLst/>
                <a:latin typeface="PT Serif" panose="020B0604020202020204" pitchFamily="18" charset="0"/>
              </a:rPr>
              <a:t>They do have their uses but bear in mind that </a:t>
            </a:r>
            <a:r>
              <a:rPr lang="en-US" b="1" i="0" dirty="0">
                <a:solidFill>
                  <a:srgbClr val="333333"/>
                </a:solidFill>
                <a:effectLst/>
                <a:latin typeface="PT Serif" panose="020B0604020202020204" pitchFamily="18" charset="0"/>
              </a:rPr>
              <a:t>having too many of them running</a:t>
            </a:r>
            <a:r>
              <a:rPr lang="en-US" b="0" i="0" dirty="0">
                <a:solidFill>
                  <a:srgbClr val="333333"/>
                </a:solidFill>
                <a:effectLst/>
                <a:latin typeface="PT Serif" panose="020B0604020202020204" pitchFamily="18" charset="0"/>
              </a:rPr>
              <a:t> on your </a:t>
            </a:r>
            <a:r>
              <a:rPr lang="en-US" b="0" i="0" dirty="0" err="1">
                <a:solidFill>
                  <a:srgbClr val="333333"/>
                </a:solidFill>
                <a:effectLst/>
                <a:latin typeface="PT Serif" panose="020B0604020202020204" pitchFamily="18" charset="0"/>
              </a:rPr>
              <a:t>homescreen</a:t>
            </a:r>
            <a:r>
              <a:rPr lang="en-US" b="1" i="0" dirty="0">
                <a:solidFill>
                  <a:srgbClr val="333333"/>
                </a:solidFill>
                <a:effectLst/>
                <a:latin typeface="PT Serif" panose="020B0604020202020204" pitchFamily="18" charset="0"/>
              </a:rPr>
              <a:t> will cause your device’s performance to slow down</a:t>
            </a:r>
            <a:r>
              <a:rPr lang="en-US" b="0" i="0" dirty="0">
                <a:solidFill>
                  <a:srgbClr val="333333"/>
                </a:solidFill>
                <a:effectLst/>
                <a:latin typeface="PT Serif" panose="020B0604020202020204" pitchFamily="18" charset="0"/>
              </a:rPr>
              <a:t>.</a:t>
            </a:r>
            <a:endParaRPr lang="en-US" b="0" i="0" dirty="0">
              <a:solidFill>
                <a:srgbClr val="333333"/>
              </a:solidFill>
              <a:effectLst/>
              <a:latin typeface="PT Serif" panose="020B0604020202020204" pitchFamily="18" charset="0"/>
            </a:endParaRPr>
          </a:p>
          <a:p>
            <a:br>
              <a:rPr lang="en-US" b="0" i="0" dirty="0">
                <a:solidFill>
                  <a:srgbClr val="333333"/>
                </a:solidFill>
                <a:effectLst/>
                <a:latin typeface="PT Serif" panose="020B0604020202020204" pitchFamily="18" charset="0"/>
              </a:rPr>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l" latinLnBrk="0"/>
            <a:r>
              <a:rPr lang="en-US" b="1" i="0" dirty="0">
                <a:solidFill>
                  <a:srgbClr val="262626"/>
                </a:solidFill>
                <a:effectLst/>
                <a:latin typeface="Roboto Slab"/>
              </a:rPr>
              <a:t>8. Avoid Live Wallpapers</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You must be loving Android’s live wallpaper feature. Phones (from different manufacturers) come with different live wallpapers but you should know that live wallpapers that are badly made will need more CPU cycles to run, thus </a:t>
            </a:r>
            <a:r>
              <a:rPr lang="en-US" b="1" i="0" dirty="0">
                <a:solidFill>
                  <a:srgbClr val="333333"/>
                </a:solidFill>
                <a:effectLst/>
                <a:latin typeface="PT Serif" panose="020B0604020202020204" pitchFamily="18" charset="0"/>
              </a:rPr>
              <a:t>draining the battery faster</a:t>
            </a:r>
            <a:r>
              <a:rPr lang="en-US" b="0" i="0" dirty="0">
                <a:solidFill>
                  <a:srgbClr val="333333"/>
                </a:solidFill>
                <a:effectLst/>
                <a:latin typeface="PT Serif" panose="020B0604020202020204" pitchFamily="18" charset="0"/>
              </a:rPr>
              <a:t>. </a:t>
            </a:r>
            <a:r>
              <a:rPr lang="en-US" b="0" i="0" dirty="0" err="1">
                <a:solidFill>
                  <a:srgbClr val="333333"/>
                </a:solidFill>
                <a:effectLst/>
                <a:latin typeface="PT Serif" panose="020B0604020202020204" pitchFamily="18" charset="0"/>
              </a:rPr>
              <a:t>Everytime</a:t>
            </a:r>
            <a:r>
              <a:rPr lang="en-US" b="0" i="0" dirty="0">
                <a:solidFill>
                  <a:srgbClr val="333333"/>
                </a:solidFill>
                <a:effectLst/>
                <a:latin typeface="PT Serif" panose="020B0604020202020204" pitchFamily="18" charset="0"/>
              </a:rPr>
              <a:t> you activate the home screen, you run not only your apps but also your live wallpaper.</a:t>
            </a:r>
            <a:endParaRPr lang="en-US" b="0" i="0" dirty="0">
              <a:solidFill>
                <a:srgbClr val="333333"/>
              </a:solidFill>
              <a:effectLst/>
              <a:latin typeface="PT Serif" panose="020B0604020202020204" pitchFamily="18" charset="0"/>
            </a:endParaRPr>
          </a:p>
          <a:p>
            <a:pPr algn="l" latinLnBrk="0"/>
            <a:r>
              <a:rPr lang="en-US" b="1" i="0" dirty="0">
                <a:solidFill>
                  <a:srgbClr val="262626"/>
                </a:solidFill>
                <a:effectLst/>
                <a:latin typeface="Roboto Slab"/>
              </a:rPr>
              <a:t>9. Stop Syncing</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Sync is a very good feature which synchronizes your data with Google servers. Keeping sync on, you can get notifications whenever new mail comes in or when you get new notifications or updates for apps. To do this,</a:t>
            </a:r>
            <a:r>
              <a:rPr lang="en-US" b="1" i="0" dirty="0">
                <a:solidFill>
                  <a:srgbClr val="333333"/>
                </a:solidFill>
                <a:effectLst/>
                <a:latin typeface="PT Serif" panose="020B0604020202020204" pitchFamily="18" charset="0"/>
              </a:rPr>
              <a:t> it does a refresh at every preset interval</a:t>
            </a:r>
            <a:r>
              <a:rPr lang="en-US" b="0" i="0" dirty="0">
                <a:solidFill>
                  <a:srgbClr val="333333"/>
                </a:solidFill>
                <a:effectLst/>
                <a:latin typeface="PT Serif" panose="020B0604020202020204" pitchFamily="18" charset="0"/>
              </a:rPr>
              <a:t> (e.g. it checks your mail every 5 minutes for new incoming mail), and this will eat into your android’s performance for other activities.</a:t>
            </a:r>
            <a:endParaRPr lang="en-US" b="0" i="0" dirty="0">
              <a:solidFill>
                <a:srgbClr val="333333"/>
              </a:solidFill>
              <a:effectLst/>
              <a:latin typeface="PT Serif" panose="020B0604020202020204" pitchFamily="18" charset="0"/>
            </a:endParaRPr>
          </a:p>
          <a:p>
            <a:pPr algn="l" latinLnBrk="0"/>
            <a:r>
              <a:rPr lang="en-US" b="0" i="0" dirty="0">
                <a:solidFill>
                  <a:srgbClr val="333333"/>
                </a:solidFill>
                <a:effectLst/>
                <a:latin typeface="PT Serif" panose="020B0604020202020204" pitchFamily="18" charset="0"/>
              </a:rPr>
              <a:t>You can </a:t>
            </a:r>
            <a:r>
              <a:rPr lang="en-US" b="1" i="0" dirty="0">
                <a:solidFill>
                  <a:srgbClr val="333333"/>
                </a:solidFill>
                <a:effectLst/>
                <a:latin typeface="PT Serif" panose="020B0604020202020204" pitchFamily="18" charset="0"/>
              </a:rPr>
              <a:t>keep Sync off for unrequired services</a:t>
            </a:r>
            <a:r>
              <a:rPr lang="en-US" b="0" i="0" dirty="0">
                <a:solidFill>
                  <a:srgbClr val="333333"/>
                </a:solidFill>
                <a:effectLst/>
                <a:latin typeface="PT Serif" panose="020B0604020202020204" pitchFamily="18" charset="0"/>
              </a:rPr>
              <a:t> or only have it on when you need to transfer or upload materials to Google servers.</a:t>
            </a:r>
            <a:endParaRPr lang="en-US" b="0" i="0" dirty="0">
              <a:solidFill>
                <a:srgbClr val="333333"/>
              </a:solidFill>
              <a:effectLst/>
              <a:latin typeface="PT Serif" panose="020B06040202020202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latinLnBrk="0"/>
            <a:r>
              <a:rPr lang="en-US" b="1" i="0" dirty="0">
                <a:solidFill>
                  <a:srgbClr val="262626"/>
                </a:solidFill>
                <a:effectLst/>
                <a:latin typeface="Roboto Slab"/>
              </a:rPr>
              <a:t>10. Turn off Animations</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What animations? Well, if you haven’t noticed, your phone screen actually fades out and in as you switch from one task to the other. To see this in action Go to </a:t>
            </a:r>
            <a:r>
              <a:rPr lang="en-US" b="1" i="0" dirty="0">
                <a:solidFill>
                  <a:srgbClr val="333333"/>
                </a:solidFill>
                <a:effectLst/>
                <a:latin typeface="PT Serif" panose="020B0604020202020204" pitchFamily="18" charset="0"/>
              </a:rPr>
              <a:t>Settings &gt; Developer Options &gt; Window Animation Scale &gt; Animation scale 10x</a:t>
            </a:r>
            <a:r>
              <a:rPr lang="en-US" b="0" i="0" dirty="0">
                <a:solidFill>
                  <a:srgbClr val="333333"/>
                </a:solidFill>
                <a:effectLst/>
                <a:latin typeface="PT Serif" panose="020B0604020202020204" pitchFamily="18" charset="0"/>
              </a:rPr>
              <a:t>. Then choose </a:t>
            </a:r>
            <a:r>
              <a:rPr lang="en-US" b="1" i="0" dirty="0">
                <a:solidFill>
                  <a:srgbClr val="333333"/>
                </a:solidFill>
                <a:effectLst/>
                <a:latin typeface="PT Serif" panose="020B0604020202020204" pitchFamily="18" charset="0"/>
              </a:rPr>
              <a:t>Window Animation Scale</a:t>
            </a:r>
            <a:r>
              <a:rPr lang="en-US" b="0" i="0" dirty="0">
                <a:solidFill>
                  <a:srgbClr val="333333"/>
                </a:solidFill>
                <a:effectLst/>
                <a:latin typeface="PT Serif" panose="020B0604020202020204" pitchFamily="18" charset="0"/>
              </a:rPr>
              <a:t> again to see the fade in effect in ‘slow-</a:t>
            </a:r>
            <a:r>
              <a:rPr lang="en-US" b="0" i="0" dirty="0" err="1">
                <a:solidFill>
                  <a:srgbClr val="333333"/>
                </a:solidFill>
                <a:effectLst/>
                <a:latin typeface="PT Serif" panose="020B0604020202020204" pitchFamily="18" charset="0"/>
              </a:rPr>
              <a:t>mo</a:t>
            </a:r>
            <a:r>
              <a:rPr lang="en-US" b="0" i="0" dirty="0">
                <a:solidFill>
                  <a:srgbClr val="333333"/>
                </a:solidFill>
                <a:effectLst/>
                <a:latin typeface="PT Serif" panose="020B0604020202020204" pitchFamily="18" charset="0"/>
              </a:rPr>
              <a:t>’.</a:t>
            </a:r>
            <a:endParaRPr lang="en-US" b="0" i="0" dirty="0">
              <a:solidFill>
                <a:srgbClr val="333333"/>
              </a:solidFill>
              <a:effectLst/>
              <a:latin typeface="PT Serif" panose="020B0604020202020204" pitchFamily="18" charset="0"/>
            </a:endParaRPr>
          </a:p>
          <a:p>
            <a:pPr algn="l" latinLnBrk="0"/>
            <a:r>
              <a:rPr lang="en-US" b="0" i="0" dirty="0">
                <a:solidFill>
                  <a:srgbClr val="333333"/>
                </a:solidFill>
                <a:effectLst/>
                <a:latin typeface="PT Serif" panose="020B0604020202020204" pitchFamily="18" charset="0"/>
              </a:rPr>
              <a:t>When you choose </a:t>
            </a:r>
            <a:r>
              <a:rPr lang="en-US" b="1" i="0" dirty="0">
                <a:solidFill>
                  <a:srgbClr val="333333"/>
                </a:solidFill>
                <a:effectLst/>
                <a:latin typeface="PT Serif" panose="020B0604020202020204" pitchFamily="18" charset="0"/>
              </a:rPr>
              <a:t>Animation off</a:t>
            </a:r>
            <a:r>
              <a:rPr lang="en-US" b="0" i="0" dirty="0">
                <a:solidFill>
                  <a:srgbClr val="333333"/>
                </a:solidFill>
                <a:effectLst/>
                <a:latin typeface="PT Serif" panose="020B0604020202020204" pitchFamily="18" charset="0"/>
              </a:rPr>
              <a:t>, the screen just snaps to position without animation. You can also turn off </a:t>
            </a:r>
            <a:r>
              <a:rPr lang="en-US" b="1" i="0" dirty="0">
                <a:solidFill>
                  <a:srgbClr val="333333"/>
                </a:solidFill>
                <a:effectLst/>
                <a:latin typeface="PT Serif" panose="020B0604020202020204" pitchFamily="18" charset="0"/>
              </a:rPr>
              <a:t>Transition Animation Scale</a:t>
            </a:r>
            <a:r>
              <a:rPr lang="en-US" b="0" i="0" dirty="0">
                <a:solidFill>
                  <a:srgbClr val="333333"/>
                </a:solidFill>
                <a:effectLst/>
                <a:latin typeface="PT Serif" panose="020B0604020202020204" pitchFamily="18" charset="0"/>
              </a:rPr>
              <a:t> in the same way. If you are a heavy user, you’d probably notice that your Android performs faster with all animations off.</a:t>
            </a:r>
            <a:endParaRPr lang="en-US" b="0" i="0" dirty="0">
              <a:solidFill>
                <a:srgbClr val="333333"/>
              </a:solidFill>
              <a:effectLst/>
              <a:latin typeface="PT Serif" panose="020B0604020202020204" pitchFamily="18" charset="0"/>
            </a:endParaRPr>
          </a:p>
          <a:p>
            <a:br>
              <a:rPr lang="en-US" b="0" i="0" dirty="0">
                <a:solidFill>
                  <a:srgbClr val="333333"/>
                </a:solidFill>
                <a:effectLst/>
                <a:latin typeface="PT Serif" panose="020B0604020202020204" pitchFamily="18" charset="0"/>
              </a:rPr>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262626"/>
                </a:solidFill>
                <a:effectLst/>
                <a:latin typeface="Roboto Slab"/>
              </a:rPr>
              <a:t>Bonus:</a:t>
            </a:r>
            <a:endParaRPr lang="en-IN" dirty="0"/>
          </a:p>
        </p:txBody>
      </p:sp>
      <p:sp>
        <p:nvSpPr>
          <p:cNvPr id="3" name="Content Placeholder 2"/>
          <p:cNvSpPr>
            <a:spLocks noGrp="1"/>
          </p:cNvSpPr>
          <p:nvPr>
            <p:ph idx="1"/>
          </p:nvPr>
        </p:nvSpPr>
        <p:spPr/>
        <p:txBody>
          <a:bodyPr/>
          <a:lstStyle/>
          <a:p>
            <a:pPr algn="l" latinLnBrk="0"/>
            <a:endParaRPr lang="en-US" b="1" i="0" dirty="0">
              <a:solidFill>
                <a:srgbClr val="262626"/>
              </a:solidFill>
              <a:effectLst/>
              <a:latin typeface="Roboto Slab"/>
            </a:endParaRPr>
          </a:p>
          <a:p>
            <a:pPr algn="l" latinLnBrk="0"/>
            <a:r>
              <a:rPr lang="en-US" b="1" i="0" dirty="0">
                <a:solidFill>
                  <a:srgbClr val="262626"/>
                </a:solidFill>
                <a:effectLst/>
                <a:latin typeface="Roboto Slab"/>
              </a:rPr>
              <a:t>Use Task Killer/Manager</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Download any free Task Killer apps or Task Managers from Google Play. Some of the good ones are </a:t>
            </a:r>
            <a:r>
              <a:rPr lang="en-US" b="0" i="0" u="none" strike="noStrike" dirty="0">
                <a:solidFill>
                  <a:srgbClr val="2E5DC5"/>
                </a:solidFill>
                <a:effectLst/>
                <a:latin typeface="PT Serif" panose="020B0604020202020204" pitchFamily="18" charset="0"/>
                <a:hlinkClick r:id="rId1"/>
              </a:rPr>
              <a:t>Advanced Task Killer</a:t>
            </a:r>
            <a:r>
              <a:rPr lang="en-US" b="0" i="0" dirty="0">
                <a:solidFill>
                  <a:srgbClr val="333333"/>
                </a:solidFill>
                <a:effectLst/>
                <a:latin typeface="PT Serif" panose="020B0604020202020204" pitchFamily="18" charset="0"/>
              </a:rPr>
              <a:t> and </a:t>
            </a:r>
            <a:r>
              <a:rPr lang="en-US" b="0" i="0" u="none" strike="noStrike" dirty="0">
                <a:solidFill>
                  <a:srgbClr val="2E5DC5"/>
                </a:solidFill>
                <a:effectLst/>
                <a:latin typeface="PT Serif" panose="020B0604020202020204" pitchFamily="18" charset="0"/>
                <a:hlinkClick r:id="rId2"/>
              </a:rPr>
              <a:t>Super Task Killer Free</a:t>
            </a:r>
            <a:r>
              <a:rPr lang="en-US" b="0" i="0" dirty="0">
                <a:solidFill>
                  <a:srgbClr val="333333"/>
                </a:solidFill>
                <a:effectLst/>
                <a:latin typeface="PT Serif" panose="020B0604020202020204" pitchFamily="18" charset="0"/>
              </a:rPr>
              <a:t>. Use a task killer to kill background processes and other apps that you don’t need or you don’t use.</a:t>
            </a:r>
            <a:endParaRPr lang="en-US" b="0" i="0" dirty="0">
              <a:solidFill>
                <a:srgbClr val="333333"/>
              </a:solidFill>
              <a:effectLst/>
              <a:latin typeface="PT Serif" panose="020B0604020202020204" pitchFamily="18" charset="0"/>
            </a:endParaRPr>
          </a:p>
          <a:p>
            <a:pPr algn="l" latinLnBrk="0"/>
            <a:r>
              <a:rPr lang="en-US" b="0" i="0" dirty="0">
                <a:solidFill>
                  <a:srgbClr val="333333"/>
                </a:solidFill>
                <a:effectLst/>
                <a:latin typeface="PT Serif" panose="020B0604020202020204" pitchFamily="18" charset="0"/>
              </a:rPr>
              <a:t>Set options to automatically kill unnecessary apps (based on your selections) after every set period of time. Some of the examples include Update Manager (updates don’t come every minute/hour) or any manufacturer-installed app which you don’t require.</a:t>
            </a:r>
            <a:endParaRPr lang="en-US" b="0" i="0" dirty="0">
              <a:solidFill>
                <a:srgbClr val="333333"/>
              </a:solidFill>
              <a:effectLst/>
              <a:latin typeface="PT Serif" panose="020B0604020202020204" pitchFamily="18" charset="0"/>
            </a:endParaRPr>
          </a:p>
          <a:p>
            <a:br>
              <a:rPr lang="en-US" dirty="0"/>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l" latinLnBrk="0"/>
            <a:r>
              <a:rPr lang="en-US" b="1" i="0" dirty="0">
                <a:solidFill>
                  <a:srgbClr val="262626"/>
                </a:solidFill>
                <a:effectLst/>
                <a:latin typeface="Roboto Slab"/>
              </a:rPr>
              <a:t>Root your Android</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As Android is built on the Linux kernel, like any other OS, it also can be rooted. Rooting your Android </a:t>
            </a:r>
            <a:r>
              <a:rPr lang="en-US" b="1" i="0" dirty="0">
                <a:solidFill>
                  <a:srgbClr val="333333"/>
                </a:solidFill>
                <a:effectLst/>
                <a:latin typeface="PT Serif" panose="020B0604020202020204" pitchFamily="18" charset="0"/>
              </a:rPr>
              <a:t>gives you administrator level access on your phone</a:t>
            </a:r>
            <a:r>
              <a:rPr lang="en-US" b="0" i="0" dirty="0">
                <a:solidFill>
                  <a:srgbClr val="333333"/>
                </a:solidFill>
                <a:effectLst/>
                <a:latin typeface="PT Serif" panose="020B0604020202020204" pitchFamily="18" charset="0"/>
              </a:rPr>
              <a:t>, which means that you can uninstall the apps that came with your phone but may not be what you want to use.</a:t>
            </a:r>
            <a:endParaRPr lang="en-US" b="0" i="0" dirty="0">
              <a:solidFill>
                <a:srgbClr val="333333"/>
              </a:solidFill>
              <a:effectLst/>
              <a:latin typeface="PT Serif" panose="020B0604020202020204" pitchFamily="18" charset="0"/>
            </a:endParaRPr>
          </a:p>
          <a:p>
            <a:pPr algn="l" latinLnBrk="0"/>
            <a:r>
              <a:rPr lang="en-US" b="0" i="0" dirty="0">
                <a:solidFill>
                  <a:srgbClr val="333333"/>
                </a:solidFill>
                <a:effectLst/>
                <a:latin typeface="PT Serif" panose="020B0604020202020204" pitchFamily="18" charset="0"/>
              </a:rPr>
              <a:t>You can then </a:t>
            </a:r>
            <a:r>
              <a:rPr lang="en-US" b="1" i="0" dirty="0">
                <a:solidFill>
                  <a:srgbClr val="333333"/>
                </a:solidFill>
                <a:effectLst/>
                <a:latin typeface="PT Serif" panose="020B0604020202020204" pitchFamily="18" charset="0"/>
              </a:rPr>
              <a:t>flash it with custom ROMs</a:t>
            </a:r>
            <a:r>
              <a:rPr lang="en-US" b="0" i="0" dirty="0">
                <a:solidFill>
                  <a:srgbClr val="333333"/>
                </a:solidFill>
                <a:effectLst/>
                <a:latin typeface="PT Serif" panose="020B0604020202020204" pitchFamily="18" charset="0"/>
              </a:rPr>
              <a:t> that may be a better fit to your job requirements or personality, or to </a:t>
            </a:r>
            <a:r>
              <a:rPr lang="en-US" b="1" i="0" dirty="0">
                <a:solidFill>
                  <a:srgbClr val="333333"/>
                </a:solidFill>
                <a:effectLst/>
                <a:latin typeface="PT Serif" panose="020B0604020202020204" pitchFamily="18" charset="0"/>
              </a:rPr>
              <a:t>enhance the performance and battery life of your phone</a:t>
            </a:r>
            <a:r>
              <a:rPr lang="en-US" b="0" i="0" dirty="0">
                <a:solidFill>
                  <a:srgbClr val="333333"/>
                </a:solidFill>
                <a:effectLst/>
                <a:latin typeface="PT Serif" panose="020B0604020202020204" pitchFamily="18" charset="0"/>
              </a:rPr>
              <a:t>. You can even </a:t>
            </a:r>
            <a:r>
              <a:rPr lang="en-US" b="1" i="0" dirty="0">
                <a:solidFill>
                  <a:srgbClr val="333333"/>
                </a:solidFill>
                <a:effectLst/>
                <a:latin typeface="PT Serif" panose="020B0604020202020204" pitchFamily="18" charset="0"/>
              </a:rPr>
              <a:t>update your phone to the latest OS or updates that could otherwise be unsupported</a:t>
            </a:r>
            <a:r>
              <a:rPr lang="en-US" b="0" i="0" dirty="0">
                <a:solidFill>
                  <a:srgbClr val="333333"/>
                </a:solidFill>
                <a:effectLst/>
                <a:latin typeface="PT Serif" panose="020B0604020202020204" pitchFamily="18" charset="0"/>
              </a:rPr>
              <a:t> for your phone model.</a:t>
            </a:r>
            <a:endParaRPr lang="en-US" b="0" i="0" dirty="0">
              <a:solidFill>
                <a:srgbClr val="333333"/>
              </a:solidFill>
              <a:effectLst/>
              <a:latin typeface="PT Serif" panose="020B0604020202020204" pitchFamily="18" charset="0"/>
            </a:endParaRPr>
          </a:p>
          <a:p>
            <a:pPr algn="l" latinLnBrk="0"/>
            <a:r>
              <a:rPr lang="en-US" b="1" i="0" dirty="0">
                <a:solidFill>
                  <a:srgbClr val="333333"/>
                </a:solidFill>
                <a:effectLst/>
                <a:latin typeface="PT Serif" panose="020B0604020202020204" pitchFamily="18" charset="0"/>
              </a:rPr>
              <a:t>When Not to Root</a:t>
            </a:r>
            <a:endParaRPr lang="en-US" b="0" i="0" dirty="0">
              <a:solidFill>
                <a:srgbClr val="333333"/>
              </a:solidFill>
              <a:effectLst/>
              <a:latin typeface="PT Serif" panose="020B0604020202020204" pitchFamily="18" charset="0"/>
            </a:endParaRPr>
          </a:p>
          <a:p>
            <a:pPr algn="l" latinLnBrk="0"/>
            <a:r>
              <a:rPr lang="en-US" b="0" i="0" dirty="0">
                <a:solidFill>
                  <a:srgbClr val="333333"/>
                </a:solidFill>
                <a:effectLst/>
                <a:latin typeface="PT Serif" panose="020B0604020202020204" pitchFamily="18" charset="0"/>
              </a:rPr>
              <a:t>There are a number of factors against rooting your Android device; for one thing, </a:t>
            </a:r>
            <a:r>
              <a:rPr lang="en-US" b="1" i="0" dirty="0">
                <a:solidFill>
                  <a:srgbClr val="333333"/>
                </a:solidFill>
                <a:effectLst/>
                <a:latin typeface="PT Serif" panose="020B0604020202020204" pitchFamily="18" charset="0"/>
              </a:rPr>
              <a:t>most manufacturers deem your phone warranty voided if your phone has been rooted</a:t>
            </a:r>
            <a:r>
              <a:rPr lang="en-US" b="0" i="0" dirty="0">
                <a:solidFill>
                  <a:srgbClr val="333333"/>
                </a:solidFill>
                <a:effectLst/>
                <a:latin typeface="PT Serif" panose="020B0604020202020204" pitchFamily="18" charset="0"/>
              </a:rPr>
              <a:t>. You also need to know what you are doing to </a:t>
            </a:r>
            <a:r>
              <a:rPr lang="en-US" b="1" i="0" dirty="0">
                <a:solidFill>
                  <a:srgbClr val="333333"/>
                </a:solidFill>
                <a:effectLst/>
                <a:latin typeface="PT Serif" panose="020B0604020202020204" pitchFamily="18" charset="0"/>
              </a:rPr>
              <a:t>avoid screwing everything up, beyond repair</a:t>
            </a:r>
            <a:r>
              <a:rPr lang="en-US" b="0" i="0" dirty="0">
                <a:solidFill>
                  <a:srgbClr val="333333"/>
                </a:solidFill>
                <a:effectLst/>
                <a:latin typeface="PT Serif" panose="020B0604020202020204" pitchFamily="18" charset="0"/>
              </a:rPr>
              <a:t>. This is called ‘bricking’ a.k.a. turning your phone into a useless brick. So think it through before you use this method to enhance the performance of your Android.</a:t>
            </a:r>
            <a:br>
              <a:rPr lang="en-US" b="0" i="0" dirty="0">
                <a:solidFill>
                  <a:srgbClr val="333333"/>
                </a:solidFill>
                <a:effectLst/>
                <a:latin typeface="PT Serif" panose="020B0604020202020204" pitchFamily="18" charset="0"/>
              </a:rPr>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latinLnBrk="0"/>
            <a:r>
              <a:rPr lang="en-US" b="1" i="0" dirty="0">
                <a:solidFill>
                  <a:srgbClr val="262626"/>
                </a:solidFill>
                <a:effectLst/>
                <a:latin typeface="Roboto Slab"/>
              </a:rPr>
              <a:t>Use Lightweight Background Apps</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Everyone enjoys listening to music but imagine how much memory the music player app requires to play a whole album for you. It’s the same with other types of background apps you may have. Use </a:t>
            </a:r>
            <a:r>
              <a:rPr lang="en-US" b="1" i="0" dirty="0">
                <a:solidFill>
                  <a:srgbClr val="333333"/>
                </a:solidFill>
                <a:effectLst/>
                <a:latin typeface="PT Serif" panose="020B0604020202020204" pitchFamily="18" charset="0"/>
              </a:rPr>
              <a:t>lightweight apps for these purposes</a:t>
            </a:r>
            <a:r>
              <a:rPr lang="en-US" b="0" i="0" dirty="0">
                <a:solidFill>
                  <a:srgbClr val="333333"/>
                </a:solidFill>
                <a:effectLst/>
                <a:latin typeface="PT Serif" panose="020B0604020202020204" pitchFamily="18" charset="0"/>
              </a:rPr>
              <a:t>, e.g., you can install a music player that requires 1 MB installation space (and thus less RAM too) than the ones requiring 10 MB or more.</a:t>
            </a:r>
            <a:endParaRPr lang="en-US" b="0" i="0" dirty="0">
              <a:solidFill>
                <a:srgbClr val="333333"/>
              </a:solidFill>
              <a:effectLst/>
              <a:latin typeface="PT Serif" panose="020B0604020202020204" pitchFamily="18" charset="0"/>
            </a:endParaRPr>
          </a:p>
          <a:p>
            <a:pPr algn="l" latinLnBrk="0"/>
            <a:r>
              <a:rPr lang="en-US" b="0" i="0" dirty="0">
                <a:solidFill>
                  <a:srgbClr val="333333"/>
                </a:solidFill>
                <a:effectLst/>
                <a:latin typeface="PT Serif" panose="020B0604020202020204" pitchFamily="18" charset="0"/>
              </a:rPr>
              <a:t>This way, your phone </a:t>
            </a:r>
            <a:r>
              <a:rPr lang="en-US" b="1" i="0" dirty="0">
                <a:solidFill>
                  <a:srgbClr val="333333"/>
                </a:solidFill>
                <a:effectLst/>
                <a:latin typeface="PT Serif" panose="020B0604020202020204" pitchFamily="18" charset="0"/>
              </a:rPr>
              <a:t>will have more free memory, boosting your phone’s battery and performance</a:t>
            </a:r>
            <a:r>
              <a:rPr lang="en-US" b="0" i="0" dirty="0">
                <a:solidFill>
                  <a:srgbClr val="333333"/>
                </a:solidFill>
                <a:effectLst/>
                <a:latin typeface="PT Serif" panose="020B0604020202020204" pitchFamily="18" charset="0"/>
              </a:rPr>
              <a:t>.</a:t>
            </a:r>
            <a:endParaRPr lang="en-US" b="0" i="0" dirty="0">
              <a:solidFill>
                <a:srgbClr val="333333"/>
              </a:solidFill>
              <a:effectLst/>
              <a:latin typeface="PT Serif" panose="020B06040202020202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base"/>
            <a:r>
              <a:rPr lang="en-IN" b="1" dirty="0">
                <a:solidFill>
                  <a:srgbClr val="000626"/>
                </a:solidFill>
                <a:latin typeface="Metropolis"/>
              </a:rPr>
              <a:t>APK vs APP</a:t>
            </a:r>
            <a:endParaRPr lang="en-IN" b="1" i="0" dirty="0">
              <a:solidFill>
                <a:srgbClr val="000626"/>
              </a:solidFill>
              <a:effectLst/>
              <a:latin typeface="Metropolis"/>
            </a:endParaRPr>
          </a:p>
        </p:txBody>
      </p:sp>
      <p:sp>
        <p:nvSpPr>
          <p:cNvPr id="3" name="Content Placeholder 2"/>
          <p:cNvSpPr>
            <a:spLocks noGrp="1"/>
          </p:cNvSpPr>
          <p:nvPr>
            <p:ph idx="1"/>
          </p:nvPr>
        </p:nvSpPr>
        <p:spPr>
          <a:xfrm>
            <a:off x="671804" y="1864068"/>
            <a:ext cx="10453396" cy="4351338"/>
          </a:xfrm>
        </p:spPr>
        <p:txBody>
          <a:bodyPr>
            <a:noAutofit/>
          </a:bodyPr>
          <a:lstStyle/>
          <a:p>
            <a:pPr algn="l"/>
            <a:r>
              <a:rPr lang="en-US" sz="2000" b="1" i="0" dirty="0" err="1">
                <a:solidFill>
                  <a:srgbClr val="404040"/>
                </a:solidFill>
                <a:effectLst/>
                <a:latin typeface="TitilliumText22LRegular"/>
              </a:rPr>
              <a:t>Apk</a:t>
            </a:r>
            <a:endParaRPr lang="en-US" sz="2000" b="1" i="0" dirty="0">
              <a:solidFill>
                <a:srgbClr val="404040"/>
              </a:solidFill>
              <a:effectLst/>
              <a:latin typeface="TitilliumText22LRegular"/>
            </a:endParaRPr>
          </a:p>
          <a:p>
            <a:pPr algn="l"/>
            <a:r>
              <a:rPr lang="en-US" sz="2000" b="0" i="0" dirty="0" err="1">
                <a:solidFill>
                  <a:srgbClr val="404040"/>
                </a:solidFill>
                <a:effectLst/>
                <a:latin typeface="Open Sans" panose="020B0606030504020204" pitchFamily="34" charset="0"/>
              </a:rPr>
              <a:t>Apk</a:t>
            </a:r>
            <a:r>
              <a:rPr lang="en-US" sz="2000" b="0" i="0" dirty="0">
                <a:solidFill>
                  <a:srgbClr val="404040"/>
                </a:solidFill>
                <a:effectLst/>
                <a:latin typeface="Open Sans" panose="020B0606030504020204" pitchFamily="34" charset="0"/>
              </a:rPr>
              <a:t> stands for Android Application Package, which’s a file format that supports </a:t>
            </a:r>
            <a:r>
              <a:rPr lang="en-US" sz="2000" b="0" i="0" dirty="0">
                <a:solidFill>
                  <a:srgbClr val="0088CC"/>
                </a:solidFill>
                <a:effectLst/>
                <a:latin typeface="Open Sans" panose="020B0606030504020204" pitchFamily="34" charset="0"/>
                <a:hlinkClick r:id="rId1"/>
              </a:rPr>
              <a:t>Android OS</a:t>
            </a:r>
            <a:r>
              <a:rPr lang="en-US" sz="2000" b="0" i="0" dirty="0">
                <a:solidFill>
                  <a:srgbClr val="404040"/>
                </a:solidFill>
                <a:effectLst/>
                <a:latin typeface="Open Sans" panose="020B0606030504020204" pitchFamily="34" charset="0"/>
              </a:rPr>
              <a:t> only. </a:t>
            </a:r>
            <a:r>
              <a:rPr lang="en-US" sz="2000" b="0" i="0" dirty="0" err="1">
                <a:solidFill>
                  <a:srgbClr val="404040"/>
                </a:solidFill>
                <a:effectLst/>
                <a:latin typeface="Open Sans" panose="020B0606030504020204" pitchFamily="34" charset="0"/>
              </a:rPr>
              <a:t>Apk</a:t>
            </a:r>
            <a:r>
              <a:rPr lang="en-US" sz="2000" b="0" i="0" dirty="0">
                <a:solidFill>
                  <a:srgbClr val="404040"/>
                </a:solidFill>
                <a:effectLst/>
                <a:latin typeface="Open Sans" panose="020B0606030504020204" pitchFamily="34" charset="0"/>
              </a:rPr>
              <a:t> is the collection of various small files, source codes, icons, audios, videos etc. into one large file for the distribution purpose.</a:t>
            </a:r>
            <a:endParaRPr lang="en-US" sz="2000" b="0" i="0" dirty="0">
              <a:solidFill>
                <a:srgbClr val="404040"/>
              </a:solidFill>
              <a:effectLst/>
              <a:latin typeface="Open Sans" panose="020B0606030504020204" pitchFamily="34" charset="0"/>
            </a:endParaRPr>
          </a:p>
          <a:p>
            <a:pPr algn="l"/>
            <a:r>
              <a:rPr lang="en-US" sz="2000" b="0" i="0" dirty="0">
                <a:solidFill>
                  <a:srgbClr val="404040"/>
                </a:solidFill>
                <a:effectLst/>
                <a:latin typeface="Open Sans" panose="020B0606030504020204" pitchFamily="34" charset="0"/>
              </a:rPr>
              <a:t>Each </a:t>
            </a:r>
            <a:r>
              <a:rPr lang="en-US" sz="2000" b="0" i="0" dirty="0" err="1">
                <a:solidFill>
                  <a:srgbClr val="404040"/>
                </a:solidFill>
                <a:effectLst/>
                <a:latin typeface="Open Sans" panose="020B0606030504020204" pitchFamily="34" charset="0"/>
              </a:rPr>
              <a:t>Apk</a:t>
            </a:r>
            <a:r>
              <a:rPr lang="en-US" sz="2000" b="0" i="0" dirty="0">
                <a:solidFill>
                  <a:srgbClr val="404040"/>
                </a:solidFill>
                <a:effectLst/>
                <a:latin typeface="Open Sans" panose="020B0606030504020204" pitchFamily="34" charset="0"/>
              </a:rPr>
              <a:t> file comes with a special key that can’t be used by another </a:t>
            </a:r>
            <a:r>
              <a:rPr lang="en-US" sz="2000" b="0" i="0" dirty="0" err="1">
                <a:solidFill>
                  <a:srgbClr val="404040"/>
                </a:solidFill>
                <a:effectLst/>
                <a:latin typeface="Open Sans" panose="020B0606030504020204" pitchFamily="34" charset="0"/>
              </a:rPr>
              <a:t>apk</a:t>
            </a:r>
            <a:r>
              <a:rPr lang="en-US" sz="2000" b="0" i="0" dirty="0">
                <a:solidFill>
                  <a:srgbClr val="404040"/>
                </a:solidFill>
                <a:effectLst/>
                <a:latin typeface="Open Sans" panose="020B0606030504020204" pitchFamily="34" charset="0"/>
              </a:rPr>
              <a:t> file. Upon download an </a:t>
            </a:r>
            <a:r>
              <a:rPr lang="en-US" sz="2000" b="0" i="0" dirty="0" err="1">
                <a:solidFill>
                  <a:srgbClr val="404040"/>
                </a:solidFill>
                <a:effectLst/>
                <a:latin typeface="Open Sans" panose="020B0606030504020204" pitchFamily="34" charset="0"/>
              </a:rPr>
              <a:t>apk</a:t>
            </a:r>
            <a:r>
              <a:rPr lang="en-US" sz="2000" b="0" i="0" dirty="0">
                <a:solidFill>
                  <a:srgbClr val="404040"/>
                </a:solidFill>
                <a:effectLst/>
                <a:latin typeface="Open Sans" panose="020B0606030504020204" pitchFamily="34" charset="0"/>
              </a:rPr>
              <a:t> file on mobile phones, installer unpacks all the files to get it installed as an app on your Android devices.</a:t>
            </a:r>
            <a:endParaRPr lang="en-US" sz="2000" b="0" i="0" dirty="0">
              <a:solidFill>
                <a:srgbClr val="404040"/>
              </a:solidFill>
              <a:effectLst/>
              <a:latin typeface="Open Sans" panose="020B0606030504020204" pitchFamily="34" charset="0"/>
            </a:endParaRPr>
          </a:p>
          <a:p>
            <a:pPr algn="l"/>
            <a:r>
              <a:rPr lang="en-US" sz="2000" b="1" i="0" dirty="0">
                <a:solidFill>
                  <a:srgbClr val="404040"/>
                </a:solidFill>
                <a:effectLst/>
                <a:latin typeface="TitilliumText22LRegular"/>
              </a:rPr>
              <a:t>App</a:t>
            </a:r>
            <a:endParaRPr lang="en-US" sz="2000" b="1" i="0" dirty="0">
              <a:solidFill>
                <a:srgbClr val="404040"/>
              </a:solidFill>
              <a:effectLst/>
              <a:latin typeface="TitilliumText22LRegular"/>
            </a:endParaRPr>
          </a:p>
          <a:p>
            <a:pPr algn="l"/>
            <a:r>
              <a:rPr lang="en-US" sz="2000" b="0" i="0" dirty="0">
                <a:solidFill>
                  <a:srgbClr val="404040"/>
                </a:solidFill>
                <a:effectLst/>
                <a:latin typeface="Open Sans" panose="020B0606030504020204" pitchFamily="34" charset="0"/>
              </a:rPr>
              <a:t>app, which’s the short form of ‘Application’ is a software designed especially for the mobile platform. Before the advent of smart mobile operating systems like Android, people use to work on windows software to get things done in the simplest manner but later on technology has blessed us with mobile applications</a:t>
            </a:r>
            <a:endParaRPr lang="en-US" sz="2000" b="0" i="0" dirty="0">
              <a:solidFill>
                <a:srgbClr val="404040"/>
              </a:solidFill>
              <a:effectLst/>
              <a:latin typeface="Open Sans" panose="020B0606030504020204" pitchFamily="34" charset="0"/>
            </a:endParaRPr>
          </a:p>
          <a:p>
            <a:br>
              <a:rPr lang="en-US" sz="2000" dirty="0"/>
            </a:br>
            <a:br>
              <a:rPr lang="en-US" sz="2000" dirty="0"/>
            </a:br>
            <a:endParaRPr lang="en-US" sz="2000" dirty="0"/>
          </a:p>
        </p:txBody>
      </p:sp>
      <p:sp>
        <p:nvSpPr>
          <p:cNvPr id="6" name="Rectangle 2"/>
          <p:cNvSpPr>
            <a:spLocks noChangeArrowheads="1"/>
          </p:cNvSpPr>
          <p:nvPr/>
        </p:nvSpPr>
        <p:spPr bwMode="auto">
          <a:xfrm>
            <a:off x="0" y="-138499"/>
            <a:ext cx="65"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404040"/>
                </a:solidFill>
                <a:effectLst/>
                <a:latin typeface="TitilliumText22LRegular"/>
              </a:rPr>
              <a:t>How App and </a:t>
            </a:r>
            <a:r>
              <a:rPr lang="en-US" b="1" i="0" dirty="0" err="1">
                <a:solidFill>
                  <a:srgbClr val="404040"/>
                </a:solidFill>
                <a:effectLst/>
                <a:latin typeface="TitilliumText22LRegular"/>
              </a:rPr>
              <a:t>Apk</a:t>
            </a:r>
            <a:r>
              <a:rPr lang="en-US" b="1" i="0" dirty="0">
                <a:solidFill>
                  <a:srgbClr val="404040"/>
                </a:solidFill>
                <a:effectLst/>
                <a:latin typeface="TitilliumText22LRegular"/>
              </a:rPr>
              <a:t> are different?</a:t>
            </a:r>
            <a:endParaRPr lang="en-US" b="1" i="0" dirty="0">
              <a:solidFill>
                <a:srgbClr val="404040"/>
              </a:solidFill>
              <a:effectLst/>
              <a:latin typeface="TitilliumText22LRegular"/>
            </a:endParaRPr>
          </a:p>
        </p:txBody>
      </p:sp>
      <p:sp>
        <p:nvSpPr>
          <p:cNvPr id="3" name="Content Placeholder 2"/>
          <p:cNvSpPr>
            <a:spLocks noGrp="1"/>
          </p:cNvSpPr>
          <p:nvPr>
            <p:ph idx="1"/>
          </p:nvPr>
        </p:nvSpPr>
        <p:spPr/>
        <p:txBody>
          <a:bodyPr>
            <a:normAutofit fontScale="92500" lnSpcReduction="10000"/>
          </a:bodyPr>
          <a:lstStyle/>
          <a:p>
            <a:pPr algn="l"/>
            <a:r>
              <a:rPr lang="en-US" b="0" i="0" dirty="0">
                <a:solidFill>
                  <a:srgbClr val="404040"/>
                </a:solidFill>
                <a:effectLst/>
                <a:latin typeface="Open Sans" panose="020B0606030504020204" pitchFamily="34" charset="0"/>
              </a:rPr>
              <a:t>App and </a:t>
            </a:r>
            <a:r>
              <a:rPr lang="en-US" b="0" i="0" dirty="0" err="1">
                <a:solidFill>
                  <a:srgbClr val="404040"/>
                </a:solidFill>
                <a:effectLst/>
                <a:latin typeface="Open Sans" panose="020B0606030504020204" pitchFamily="34" charset="0"/>
              </a:rPr>
              <a:t>Apk</a:t>
            </a:r>
            <a:r>
              <a:rPr lang="en-US" b="0" i="0" dirty="0">
                <a:solidFill>
                  <a:srgbClr val="404040"/>
                </a:solidFill>
                <a:effectLst/>
                <a:latin typeface="Open Sans" panose="020B0606030504020204" pitchFamily="34" charset="0"/>
              </a:rPr>
              <a:t> are two different concepts in spite of the fact that they’re similar in their functionality. An application is a mini software that can be installed on any platform whether it be Android, Windows or iOS whereas </a:t>
            </a:r>
            <a:r>
              <a:rPr lang="en-US" b="0" i="0" dirty="0" err="1">
                <a:solidFill>
                  <a:srgbClr val="404040"/>
                </a:solidFill>
                <a:effectLst/>
                <a:latin typeface="Open Sans" panose="020B0606030504020204" pitchFamily="34" charset="0"/>
              </a:rPr>
              <a:t>Apk</a:t>
            </a:r>
            <a:r>
              <a:rPr lang="en-US" b="0" i="0" dirty="0">
                <a:solidFill>
                  <a:srgbClr val="404040"/>
                </a:solidFill>
                <a:effectLst/>
                <a:latin typeface="Open Sans" panose="020B0606030504020204" pitchFamily="34" charset="0"/>
              </a:rPr>
              <a:t> files can be installed only on Android systems. Applications directly install on any device however, </a:t>
            </a:r>
            <a:r>
              <a:rPr lang="en-US" b="0" i="0" dirty="0" err="1">
                <a:solidFill>
                  <a:srgbClr val="404040"/>
                </a:solidFill>
                <a:effectLst/>
                <a:latin typeface="Open Sans" panose="020B0606030504020204" pitchFamily="34" charset="0"/>
              </a:rPr>
              <a:t>Apk</a:t>
            </a:r>
            <a:r>
              <a:rPr lang="en-US" b="0" i="0" dirty="0">
                <a:solidFill>
                  <a:srgbClr val="404040"/>
                </a:solidFill>
                <a:effectLst/>
                <a:latin typeface="Open Sans" panose="020B0606030504020204" pitchFamily="34" charset="0"/>
              </a:rPr>
              <a:t> files have to be installed as an app after downloading it from any reliable source.</a:t>
            </a:r>
            <a:endParaRPr lang="en-US" b="0" i="0" dirty="0">
              <a:solidFill>
                <a:srgbClr val="404040"/>
              </a:solidFill>
              <a:effectLst/>
              <a:latin typeface="Open Sans" panose="020B0606030504020204" pitchFamily="34" charset="0"/>
            </a:endParaRPr>
          </a:p>
          <a:p>
            <a:pPr algn="l"/>
            <a:r>
              <a:rPr lang="en-US" b="0" i="0" dirty="0">
                <a:solidFill>
                  <a:srgbClr val="404040"/>
                </a:solidFill>
                <a:effectLst/>
                <a:latin typeface="Open Sans" panose="020B0606030504020204" pitchFamily="34" charset="0"/>
              </a:rPr>
              <a:t>In order to install an App from an app store or Google play store, one needs to sign up there, while in case of </a:t>
            </a:r>
            <a:r>
              <a:rPr lang="en-US" b="0" i="0" dirty="0" err="1">
                <a:solidFill>
                  <a:srgbClr val="404040"/>
                </a:solidFill>
                <a:effectLst/>
                <a:latin typeface="Open Sans" panose="020B0606030504020204" pitchFamily="34" charset="0"/>
              </a:rPr>
              <a:t>Apk</a:t>
            </a:r>
            <a:r>
              <a:rPr lang="en-US" b="0" i="0" dirty="0">
                <a:solidFill>
                  <a:srgbClr val="404040"/>
                </a:solidFill>
                <a:effectLst/>
                <a:latin typeface="Open Sans" panose="020B0606030504020204" pitchFamily="34" charset="0"/>
              </a:rPr>
              <a:t> it’s easy to download them from official web pages. In this way, it gets easy to install any app via downloading its </a:t>
            </a:r>
            <a:r>
              <a:rPr lang="en-US" b="0" i="0" dirty="0" err="1">
                <a:solidFill>
                  <a:srgbClr val="404040"/>
                </a:solidFill>
                <a:effectLst/>
                <a:latin typeface="Open Sans" panose="020B0606030504020204" pitchFamily="34" charset="0"/>
              </a:rPr>
              <a:t>apk</a:t>
            </a:r>
            <a:r>
              <a:rPr lang="en-US" b="0" i="0" dirty="0">
                <a:solidFill>
                  <a:srgbClr val="404040"/>
                </a:solidFill>
                <a:effectLst/>
                <a:latin typeface="Open Sans" panose="020B0606030504020204" pitchFamily="34" charset="0"/>
              </a:rPr>
              <a:t> file without having to sign in the app store.</a:t>
            </a:r>
            <a:endParaRPr lang="en-US" b="0" i="0" dirty="0">
              <a:solidFill>
                <a:srgbClr val="404040"/>
              </a:solidFill>
              <a:effectLst/>
              <a:latin typeface="Open Sans" panose="020B0606030504020204" pitchFamily="34" charset="0"/>
            </a:endParaRPr>
          </a:p>
          <a:p>
            <a:pPr algn="l"/>
            <a:r>
              <a:rPr lang="en-US" b="0" i="0" dirty="0">
                <a:solidFill>
                  <a:srgbClr val="404040"/>
                </a:solidFill>
                <a:effectLst/>
                <a:latin typeface="Open Sans" panose="020B0606030504020204" pitchFamily="34" charset="0"/>
              </a:rPr>
              <a:t>Since </a:t>
            </a:r>
            <a:r>
              <a:rPr lang="en-US" b="0" i="0" dirty="0" err="1">
                <a:solidFill>
                  <a:srgbClr val="404040"/>
                </a:solidFill>
                <a:effectLst/>
                <a:latin typeface="Open Sans" panose="020B0606030504020204" pitchFamily="34" charset="0"/>
              </a:rPr>
              <a:t>apk</a:t>
            </a:r>
            <a:r>
              <a:rPr lang="en-US" b="0" i="0" dirty="0">
                <a:solidFill>
                  <a:srgbClr val="404040"/>
                </a:solidFill>
                <a:effectLst/>
                <a:latin typeface="Open Sans" panose="020B0606030504020204" pitchFamily="34" charset="0"/>
              </a:rPr>
              <a:t> is sourced from outside </a:t>
            </a:r>
            <a:r>
              <a:rPr lang="en-US" b="0" i="0" dirty="0">
                <a:solidFill>
                  <a:srgbClr val="0088CC"/>
                </a:solidFill>
                <a:effectLst/>
                <a:latin typeface="Open Sans" panose="020B0606030504020204" pitchFamily="34" charset="0"/>
                <a:hlinkClick r:id="rId1"/>
              </a:rPr>
              <a:t>Google play store</a:t>
            </a:r>
            <a:r>
              <a:rPr lang="en-US" b="0" i="0" dirty="0">
                <a:solidFill>
                  <a:srgbClr val="404040"/>
                </a:solidFill>
                <a:effectLst/>
                <a:latin typeface="Open Sans" panose="020B0606030504020204" pitchFamily="34" charset="0"/>
              </a:rPr>
              <a:t>, it can’t be installed without enabling unknown sources from your Android phone settings. In addition to this, Android users have to be careful before downloading </a:t>
            </a:r>
            <a:r>
              <a:rPr lang="en-US" b="0" i="0" dirty="0" err="1">
                <a:solidFill>
                  <a:srgbClr val="404040"/>
                </a:solidFill>
                <a:effectLst/>
                <a:latin typeface="Open Sans" panose="020B0606030504020204" pitchFamily="34" charset="0"/>
              </a:rPr>
              <a:t>apk</a:t>
            </a:r>
            <a:r>
              <a:rPr lang="en-US" b="0" i="0" dirty="0">
                <a:solidFill>
                  <a:srgbClr val="404040"/>
                </a:solidFill>
                <a:effectLst/>
                <a:latin typeface="Open Sans" panose="020B0606030504020204" pitchFamily="34" charset="0"/>
              </a:rPr>
              <a:t> files from untrusted websites as it may cause damage to their devices and the data store within it. So, App and </a:t>
            </a:r>
            <a:r>
              <a:rPr lang="en-US" b="0" i="0" dirty="0" err="1">
                <a:solidFill>
                  <a:srgbClr val="404040"/>
                </a:solidFill>
                <a:effectLst/>
                <a:latin typeface="Open Sans" panose="020B0606030504020204" pitchFamily="34" charset="0"/>
              </a:rPr>
              <a:t>apk</a:t>
            </a:r>
            <a:r>
              <a:rPr lang="en-US" b="0" i="0" dirty="0">
                <a:solidFill>
                  <a:srgbClr val="404040"/>
                </a:solidFill>
                <a:effectLst/>
                <a:latin typeface="Open Sans" panose="020B0606030504020204" pitchFamily="34" charset="0"/>
              </a:rPr>
              <a:t> both serve the same purpose but in a different manner.</a:t>
            </a:r>
            <a:endParaRPr lang="en-US" b="0" i="0" dirty="0">
              <a:solidFill>
                <a:srgbClr val="404040"/>
              </a:solidFill>
              <a:effectLst/>
              <a:latin typeface="Open Sans" panose="020B0606030504020204" pitchFamily="34" charset="0"/>
            </a:endParaRPr>
          </a:p>
          <a:p>
            <a:br>
              <a:rPr lang="en-US"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ANR vs crashes</a:t>
            </a:r>
            <a:endParaRPr lang="en-IN" dirty="0"/>
          </a:p>
        </p:txBody>
      </p:sp>
      <p:sp>
        <p:nvSpPr>
          <p:cNvPr id="3" name="Content Placeholder 2"/>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5E5E5E"/>
                </a:solidFill>
                <a:effectLst/>
                <a:latin typeface="inherit"/>
              </a:rPr>
              <a:t>ANR</a:t>
            </a:r>
            <a:r>
              <a:rPr kumimoji="0" lang="en-US" altLang="en-US" sz="1800" b="0" i="0" u="none" strike="noStrike" cap="none" normalizeH="0" baseline="0" dirty="0">
                <a:ln>
                  <a:noFill/>
                </a:ln>
                <a:solidFill>
                  <a:srgbClr val="5E5E5E"/>
                </a:solidFill>
                <a:effectLst/>
                <a:latin typeface="Roboto" panose="02000000000000000000" pitchFamily="2" charset="0"/>
              </a:rPr>
              <a:t> – stand for </a:t>
            </a:r>
            <a:r>
              <a:rPr kumimoji="0" lang="en-US" altLang="en-US" sz="1800" b="1" i="0" u="none" strike="noStrike" cap="none" normalizeH="0" baseline="0" dirty="0">
                <a:ln>
                  <a:noFill/>
                </a:ln>
                <a:solidFill>
                  <a:srgbClr val="5E5E5E"/>
                </a:solidFill>
                <a:effectLst/>
                <a:latin typeface="inherit"/>
              </a:rPr>
              <a:t>A</a:t>
            </a:r>
            <a:r>
              <a:rPr kumimoji="0" lang="en-US" altLang="en-US" sz="1800" b="0" i="0" u="none" strike="noStrike" cap="none" normalizeH="0" baseline="0" dirty="0">
                <a:ln>
                  <a:noFill/>
                </a:ln>
                <a:solidFill>
                  <a:srgbClr val="5E5E5E"/>
                </a:solidFill>
                <a:effectLst/>
                <a:latin typeface="Roboto" panose="02000000000000000000" pitchFamily="2" charset="0"/>
              </a:rPr>
              <a:t>pplication </a:t>
            </a:r>
            <a:r>
              <a:rPr kumimoji="0" lang="en-US" altLang="en-US" sz="1800" b="1" i="0" u="none" strike="noStrike" cap="none" normalizeH="0" baseline="0" dirty="0">
                <a:ln>
                  <a:noFill/>
                </a:ln>
                <a:solidFill>
                  <a:srgbClr val="5E5E5E"/>
                </a:solidFill>
                <a:effectLst/>
                <a:latin typeface="inherit"/>
              </a:rPr>
              <a:t>N</a:t>
            </a:r>
            <a:r>
              <a:rPr kumimoji="0" lang="en-US" altLang="en-US" sz="1800" b="0" i="0" u="none" strike="noStrike" cap="none" normalizeH="0" baseline="0" dirty="0">
                <a:ln>
                  <a:noFill/>
                </a:ln>
                <a:solidFill>
                  <a:srgbClr val="5E5E5E"/>
                </a:solidFill>
                <a:effectLst/>
                <a:latin typeface="Roboto" panose="02000000000000000000" pitchFamily="2" charset="0"/>
              </a:rPr>
              <a:t>ot </a:t>
            </a:r>
            <a:r>
              <a:rPr kumimoji="0" lang="en-US" altLang="en-US" sz="1800" b="1" i="0" u="none" strike="noStrike" cap="none" normalizeH="0" baseline="0" dirty="0">
                <a:ln>
                  <a:noFill/>
                </a:ln>
                <a:solidFill>
                  <a:srgbClr val="5E5E5E"/>
                </a:solidFill>
                <a:effectLst/>
                <a:latin typeface="inherit"/>
              </a:rPr>
              <a:t>R</a:t>
            </a:r>
            <a:r>
              <a:rPr kumimoji="0" lang="en-US" altLang="en-US" sz="1800" b="0" i="0" u="none" strike="noStrike" cap="none" normalizeH="0" baseline="0" dirty="0">
                <a:ln>
                  <a:noFill/>
                </a:ln>
                <a:solidFill>
                  <a:srgbClr val="5E5E5E"/>
                </a:solidFill>
                <a:effectLst/>
                <a:latin typeface="Roboto" panose="02000000000000000000" pitchFamily="2" charset="0"/>
              </a:rPr>
              <a:t>esponding. It is an error dialog.</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5E5E5E"/>
                </a:solidFill>
                <a:effectLst/>
                <a:latin typeface="Roboto" panose="02000000000000000000" pitchFamily="2" charset="0"/>
              </a:rPr>
              <a:t>Android applications normally run entirely on a single thread by default the “UI thread” or “main thread”. This means anything your application is doing in the UI thread that takes a long time to complete can trigger the </a:t>
            </a:r>
            <a:r>
              <a:rPr kumimoji="0" lang="en-US" altLang="en-US" sz="1800" b="1" i="0" u="none" strike="noStrike" cap="none" normalizeH="0" baseline="0" dirty="0">
                <a:ln>
                  <a:noFill/>
                </a:ln>
                <a:solidFill>
                  <a:srgbClr val="5E5E5E"/>
                </a:solidFill>
                <a:effectLst/>
                <a:latin typeface="inherit"/>
              </a:rPr>
              <a:t>ANR dialog</a:t>
            </a:r>
            <a:r>
              <a:rPr kumimoji="0" lang="en-US" altLang="en-US" sz="1800" b="0" i="0" u="none" strike="noStrike" cap="none" normalizeH="0" baseline="0" dirty="0">
                <a:ln>
                  <a:noFill/>
                </a:ln>
                <a:solidFill>
                  <a:srgbClr val="5E5E5E"/>
                </a:solidFill>
                <a:effectLst/>
                <a:latin typeface="Roboto" panose="02000000000000000000" pitchFamily="2" charset="0"/>
              </a:rPr>
              <a:t> because your application is not giving itself a chance to handle the input event or intent broadcasts.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5E5E5E"/>
                </a:solidFill>
                <a:effectLst/>
                <a:latin typeface="Roboto" panose="02000000000000000000" pitchFamily="2" charset="0"/>
              </a:rPr>
              <a:t>An ANR will occur if you are running a process on the UI thread which takes a long time, usually around 5 seconds. During this time the GUI (Graphical User Interface) will lock up which will result in anything the user presses will not be actioned. After the 5 seconds </a:t>
            </a:r>
            <a:r>
              <a:rPr kumimoji="0" lang="en-US" altLang="en-US" sz="1800" b="0" i="0" u="none" strike="noStrike" cap="none" normalizeH="0" baseline="0" dirty="0" err="1">
                <a:ln>
                  <a:noFill/>
                </a:ln>
                <a:solidFill>
                  <a:srgbClr val="5E5E5E"/>
                </a:solidFill>
                <a:effectLst/>
                <a:latin typeface="Roboto" panose="02000000000000000000" pitchFamily="2" charset="0"/>
              </a:rPr>
              <a:t>approx</a:t>
            </a:r>
            <a:r>
              <a:rPr kumimoji="0" lang="en-US" altLang="en-US" sz="1800" b="0" i="0" u="none" strike="noStrike" cap="none" normalizeH="0" baseline="0" dirty="0">
                <a:ln>
                  <a:noFill/>
                </a:ln>
                <a:solidFill>
                  <a:srgbClr val="5E5E5E"/>
                </a:solidFill>
                <a:effectLst/>
                <a:latin typeface="Roboto" panose="02000000000000000000" pitchFamily="2" charset="0"/>
              </a:rPr>
              <a:t> has occurred, if the thread still hasn’t recovered then an ANR dialogue box is shown informing the user that the application is not responding and will give the user the choice to either wait, in the hope that the app will eventually recover, or to force close the app.</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5E5E5E"/>
                </a:solidFill>
                <a:effectLst/>
                <a:latin typeface="Roboto" panose="02000000000000000000" pitchFamily="2" charset="0"/>
              </a:rPr>
              <a:t>Therefore, any method that runs in the UI thread should do as little work as possible on that thread.</a:t>
            </a:r>
            <a:br>
              <a:rPr kumimoji="0" lang="en-US" altLang="en-US" sz="1800" b="0" i="0" u="none" strike="noStrike" cap="none" normalizeH="0" baseline="0" dirty="0">
                <a:ln>
                  <a:noFill/>
                </a:ln>
                <a:solidFill>
                  <a:srgbClr val="5E5E5E"/>
                </a:solidFill>
                <a:effectLst/>
                <a:latin typeface="Roboto" panose="02000000000000000000" pitchFamily="2" charset="0"/>
              </a:rPr>
            </a:br>
            <a:br>
              <a:rPr kumimoji="0" lang="en-US" altLang="en-US" sz="1800" b="0" i="0" u="none" strike="noStrike" cap="none" normalizeH="0" baseline="0" dirty="0">
                <a:ln>
                  <a:noFill/>
                </a:ln>
                <a:solidFill>
                  <a:srgbClr val="5E5E5E"/>
                </a:solidFill>
                <a:effectLst/>
                <a:latin typeface="Roboto" panose="02000000000000000000" pitchFamily="2" charset="0"/>
              </a:rPr>
            </a:br>
            <a:r>
              <a:rPr kumimoji="0" lang="en-US" altLang="en-US" sz="1800" b="0" i="0" u="none" strike="noStrike" cap="none" normalizeH="0" baseline="0" dirty="0">
                <a:ln>
                  <a:noFill/>
                </a:ln>
                <a:solidFill>
                  <a:srgbClr val="5E5E5E"/>
                </a:solidFill>
                <a:effectLst/>
                <a:latin typeface="Roboto" panose="02000000000000000000" pitchFamily="2" charset="0"/>
              </a:rPr>
              <a:t>The most effective way to create a worker thread for longer operations.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l"/>
            <a:endParaRPr lang="en-IN" dirty="0"/>
          </a:p>
        </p:txBody>
      </p:sp>
      <p:sp>
        <p:nvSpPr>
          <p:cNvPr id="4" name="Rectangle 1"/>
          <p:cNvSpPr>
            <a:spLocks noChangeArrowheads="1"/>
          </p:cNvSpPr>
          <p:nvPr/>
        </p:nvSpPr>
        <p:spPr bwMode="auto">
          <a:xfrm>
            <a:off x="0" y="-38099"/>
            <a:ext cx="65" cy="53339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6" name="Rectangle 3"/>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lstStyle/>
          <a:p>
            <a:endParaRPr lang="en-IN" dirty="0"/>
          </a:p>
        </p:txBody>
      </p:sp>
      <p:sp>
        <p:nvSpPr>
          <p:cNvPr id="3" name="Content Placeholder 2"/>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5E5E5E"/>
                </a:solidFill>
                <a:effectLst/>
                <a:latin typeface="inherit"/>
              </a:rPr>
              <a:t>Crash</a:t>
            </a:r>
            <a:r>
              <a:rPr kumimoji="0" lang="en-US" altLang="en-US" sz="1800" b="0" i="0" u="none" strike="noStrike" cap="none" normalizeH="0" baseline="0" dirty="0">
                <a:ln>
                  <a:noFill/>
                </a:ln>
                <a:solidFill>
                  <a:srgbClr val="5E5E5E"/>
                </a:solidFill>
                <a:effectLst/>
                <a:latin typeface="Roboto" panose="02000000000000000000" pitchFamily="2" charset="0"/>
              </a:rPr>
              <a:t> – A crash is when an exception within the app has been thrown which has not been handled. For example, if you try to set the text to an </a:t>
            </a:r>
            <a:r>
              <a:rPr kumimoji="0" lang="en-US" altLang="en-US" sz="1800" b="0" i="0" u="none" strike="noStrike" cap="none" normalizeH="0" baseline="0" dirty="0" err="1">
                <a:ln>
                  <a:noFill/>
                </a:ln>
                <a:solidFill>
                  <a:srgbClr val="5E5E5E"/>
                </a:solidFill>
                <a:effectLst/>
                <a:latin typeface="Roboto" panose="02000000000000000000" pitchFamily="2" charset="0"/>
              </a:rPr>
              <a:t>EditText</a:t>
            </a:r>
            <a:r>
              <a:rPr kumimoji="0" lang="en-US" altLang="en-US" sz="1800" b="0" i="0" u="none" strike="noStrike" cap="none" normalizeH="0" baseline="0" dirty="0">
                <a:ln>
                  <a:noFill/>
                </a:ln>
                <a:solidFill>
                  <a:srgbClr val="5E5E5E"/>
                </a:solidFill>
                <a:effectLst/>
                <a:latin typeface="Roboto" panose="02000000000000000000" pitchFamily="2" charset="0"/>
              </a:rPr>
              <a:t> component, but the </a:t>
            </a:r>
            <a:r>
              <a:rPr kumimoji="0" lang="en-US" altLang="en-US" sz="1800" b="0" i="0" u="none" strike="noStrike" cap="none" normalizeH="0" baseline="0" dirty="0" err="1">
                <a:ln>
                  <a:noFill/>
                </a:ln>
                <a:solidFill>
                  <a:srgbClr val="5E5E5E"/>
                </a:solidFill>
                <a:effectLst/>
                <a:latin typeface="Roboto" panose="02000000000000000000" pitchFamily="2" charset="0"/>
              </a:rPr>
              <a:t>EditText</a:t>
            </a:r>
            <a:r>
              <a:rPr kumimoji="0" lang="en-US" altLang="en-US" sz="1800" b="0" i="0" u="none" strike="noStrike" cap="none" normalizeH="0" baseline="0" dirty="0">
                <a:ln>
                  <a:noFill/>
                </a:ln>
                <a:solidFill>
                  <a:srgbClr val="5E5E5E"/>
                </a:solidFill>
                <a:effectLst/>
                <a:latin typeface="Roboto" panose="02000000000000000000" pitchFamily="2" charset="0"/>
              </a:rPr>
              <a:t> is null (not </a:t>
            </a:r>
            <a:r>
              <a:rPr kumimoji="0" lang="en-US" altLang="en-US" sz="1800" b="0" i="0" u="none" strike="noStrike" cap="none" normalizeH="0" baseline="0" dirty="0" err="1">
                <a:ln>
                  <a:noFill/>
                </a:ln>
                <a:solidFill>
                  <a:srgbClr val="5E5E5E"/>
                </a:solidFill>
                <a:effectLst/>
                <a:latin typeface="Roboto" panose="02000000000000000000" pitchFamily="2" charset="0"/>
              </a:rPr>
              <a:t>initialised</a:t>
            </a:r>
            <a:r>
              <a:rPr kumimoji="0" lang="en-US" altLang="en-US" sz="1800" b="0" i="0" u="none" strike="noStrike" cap="none" normalizeH="0" baseline="0" dirty="0">
                <a:ln>
                  <a:noFill/>
                </a:ln>
                <a:solidFill>
                  <a:srgbClr val="5E5E5E"/>
                </a:solidFill>
                <a:effectLst/>
                <a:latin typeface="Roboto" panose="02000000000000000000" pitchFamily="2" charset="0"/>
              </a:rPr>
              <a:t>) and there is no try catch statement to catch the exception, your app will crash and will be force closed. The user will not see what caused the crash, they will be shown a dialogue telling that the app has force closed unexpectedly and will give them the option to send a bug report. In this example if you </a:t>
            </a:r>
            <a:r>
              <a:rPr kumimoji="0" lang="en-US" altLang="en-US" sz="1800" b="0" i="0" u="none" strike="noStrike" cap="none" normalizeH="0" baseline="0" dirty="0" err="1">
                <a:ln>
                  <a:noFill/>
                </a:ln>
                <a:solidFill>
                  <a:srgbClr val="5E5E5E"/>
                </a:solidFill>
                <a:effectLst/>
                <a:latin typeface="Roboto" panose="02000000000000000000" pitchFamily="2" charset="0"/>
              </a:rPr>
              <a:t>goto</a:t>
            </a:r>
            <a:r>
              <a:rPr kumimoji="0" lang="en-US" altLang="en-US" sz="1800" b="0" i="0" u="none" strike="noStrike" cap="none" normalizeH="0" baseline="0" dirty="0">
                <a:ln>
                  <a:noFill/>
                </a:ln>
                <a:solidFill>
                  <a:srgbClr val="5E5E5E"/>
                </a:solidFill>
                <a:effectLst/>
                <a:latin typeface="Roboto" panose="02000000000000000000" pitchFamily="2" charset="0"/>
              </a:rPr>
              <a:t> the bug report you would see the error caused by </a:t>
            </a:r>
            <a:r>
              <a:rPr kumimoji="0" lang="en-US" altLang="en-US" sz="1800" b="0" i="0" u="none" strike="noStrike" cap="none" normalizeH="0" baseline="0" dirty="0" err="1">
                <a:ln>
                  <a:noFill/>
                </a:ln>
                <a:solidFill>
                  <a:srgbClr val="5E5E5E"/>
                </a:solidFill>
                <a:effectLst/>
                <a:latin typeface="inherit"/>
              </a:rPr>
              <a:t>java.lang.NullPointerException</a:t>
            </a:r>
            <a:r>
              <a:rPr kumimoji="0" lang="en-US" altLang="en-US" sz="1800" b="0" i="0" u="none" strike="noStrike" cap="none" normalizeH="0" baseline="0" dirty="0">
                <a:ln>
                  <a:noFill/>
                </a:ln>
                <a:solidFill>
                  <a:srgbClr val="5E5E5E"/>
                </a:solidFill>
                <a:effectLst/>
                <a:latin typeface="Roboto" panose="02000000000000000000" pitchFamily="2"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5E5E5E"/>
                </a:solidFill>
                <a:effectLst/>
                <a:latin typeface="inherit"/>
              </a:rPr>
              <a:t>Crash</a:t>
            </a:r>
            <a:r>
              <a:rPr kumimoji="0" lang="en-US" altLang="en-US" sz="1800" b="0" i="0" u="none" strike="noStrike" cap="none" normalizeH="0" baseline="0" dirty="0">
                <a:ln>
                  <a:noFill/>
                </a:ln>
                <a:solidFill>
                  <a:srgbClr val="5E5E5E"/>
                </a:solidFill>
                <a:effectLst/>
                <a:latin typeface="Roboto" panose="02000000000000000000" pitchFamily="2" charset="0"/>
              </a:rPr>
              <a:t> are due to </a:t>
            </a:r>
            <a:r>
              <a:rPr kumimoji="0" lang="en-US" altLang="en-US" sz="1200" b="0" i="0" u="none" strike="noStrike" cap="none" normalizeH="0" baseline="0" dirty="0">
                <a:ln>
                  <a:noFill/>
                </a:ln>
                <a:solidFill>
                  <a:srgbClr val="5E5E5E"/>
                </a:solidFill>
                <a:effectLst/>
                <a:latin typeface="Monaco"/>
              </a:rPr>
              <a:t>exception and error</a:t>
            </a:r>
            <a:r>
              <a:rPr kumimoji="0" lang="en-US" altLang="en-US" sz="1800" b="0" i="0" u="none" strike="noStrike" cap="none" normalizeH="0" baseline="0" dirty="0">
                <a:ln>
                  <a:noFill/>
                </a:ln>
                <a:solidFill>
                  <a:srgbClr val="5E5E5E"/>
                </a:solidFill>
                <a:effectLst/>
                <a:latin typeface="Roboto" panose="02000000000000000000" pitchFamily="2" charset="0"/>
              </a:rPr>
              <a:t> like </a:t>
            </a:r>
            <a:r>
              <a:rPr kumimoji="0" lang="en-US" altLang="en-US" sz="1800" b="0" i="0" u="none" strike="noStrike" cap="none" normalizeH="0" baseline="0" dirty="0" err="1">
                <a:ln>
                  <a:noFill/>
                </a:ln>
                <a:solidFill>
                  <a:srgbClr val="5E5E5E"/>
                </a:solidFill>
                <a:effectLst/>
                <a:latin typeface="Roboto" panose="02000000000000000000" pitchFamily="2" charset="0"/>
              </a:rPr>
              <a:t>NullPointer</a:t>
            </a:r>
            <a:r>
              <a:rPr kumimoji="0" lang="en-US" altLang="en-US" sz="1800" b="0" i="0" u="none" strike="noStrike" cap="none" normalizeH="0" baseline="0" dirty="0">
                <a:ln>
                  <a:noFill/>
                </a:ln>
                <a:solidFill>
                  <a:srgbClr val="5E5E5E"/>
                </a:solidFill>
                <a:effectLst/>
                <a:latin typeface="Roboto" panose="02000000000000000000" pitchFamily="2" charset="0"/>
              </a:rPr>
              <a:t>, </a:t>
            </a:r>
            <a:r>
              <a:rPr kumimoji="0" lang="en-US" altLang="en-US" sz="1800" b="0" i="0" u="none" strike="noStrike" cap="none" normalizeH="0" baseline="0" dirty="0" err="1">
                <a:ln>
                  <a:noFill/>
                </a:ln>
                <a:solidFill>
                  <a:srgbClr val="5E5E5E"/>
                </a:solidFill>
                <a:effectLst/>
                <a:latin typeface="Roboto" panose="02000000000000000000" pitchFamily="2" charset="0"/>
              </a:rPr>
              <a:t>classNotFound</a:t>
            </a:r>
            <a:r>
              <a:rPr kumimoji="0" lang="en-US" altLang="en-US" sz="1800" b="0" i="0" u="none" strike="noStrike" cap="none" normalizeH="0" baseline="0" dirty="0">
                <a:ln>
                  <a:noFill/>
                </a:ln>
                <a:solidFill>
                  <a:srgbClr val="5E5E5E"/>
                </a:solidFill>
                <a:effectLst/>
                <a:latin typeface="Roboto" panose="02000000000000000000" pitchFamily="2" charset="0"/>
              </a:rPr>
              <a:t>, typecast, parse error etc. ANR also causes crash of application.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800" b="0" i="0" u="none" strike="noStrike" cap="none" normalizeH="0" baseline="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ANR and Crash Examples</a:t>
            </a:r>
            <a:endParaRPr lang="en-IN" dirty="0"/>
          </a:p>
        </p:txBody>
      </p:sp>
      <p:sp>
        <p:nvSpPr>
          <p:cNvPr id="7" name="Content Placeholder 6"/>
          <p:cNvSpPr>
            <a:spLocks noGrp="1"/>
          </p:cNvSpPr>
          <p:nvPr>
            <p:ph idx="1"/>
          </p:nvPr>
        </p:nvSpPr>
        <p:spPr/>
        <p:txBody>
          <a:bodyPr>
            <a:normAutofit fontScale="70000" lnSpcReduction="20000"/>
          </a:bodyPr>
          <a:lstStyle/>
          <a:p>
            <a:pPr marL="0" indent="0">
              <a:buNone/>
            </a:pPr>
            <a:endParaRPr lang="en-US" dirty="0"/>
          </a:p>
          <a:p>
            <a:r>
              <a:rPr lang="en-US" dirty="0"/>
              <a:t>adding 2 simple examples to understand ANR and Crash better.</a:t>
            </a:r>
            <a:endParaRPr lang="en-US" dirty="0"/>
          </a:p>
          <a:p>
            <a:endParaRPr lang="en-US" dirty="0"/>
          </a:p>
          <a:p>
            <a:r>
              <a:rPr lang="en-US" dirty="0"/>
              <a:t>ANR:</a:t>
            </a:r>
            <a:endParaRPr lang="en-US" dirty="0"/>
          </a:p>
          <a:p>
            <a:r>
              <a:rPr lang="en-US" dirty="0"/>
              <a:t>// this will produce an ANR on your app</a:t>
            </a:r>
            <a:endParaRPr lang="en-US" dirty="0"/>
          </a:p>
          <a:p>
            <a:r>
              <a:rPr lang="en-US" dirty="0"/>
              <a:t>int </a:t>
            </a:r>
            <a:r>
              <a:rPr lang="en-US" dirty="0" err="1"/>
              <a:t>i</a:t>
            </a:r>
            <a:r>
              <a:rPr lang="en-US" dirty="0"/>
              <a:t> = 0;</a:t>
            </a:r>
            <a:endParaRPr lang="en-US" dirty="0"/>
          </a:p>
          <a:p>
            <a:r>
              <a:rPr lang="en-US" dirty="0"/>
              <a:t>while(true) {</a:t>
            </a:r>
            <a:endParaRPr lang="en-US" dirty="0"/>
          </a:p>
          <a:p>
            <a:r>
              <a:rPr lang="en-US" dirty="0"/>
              <a:t>    </a:t>
            </a:r>
            <a:r>
              <a:rPr lang="en-US" dirty="0" err="1"/>
              <a:t>i</a:t>
            </a:r>
            <a:r>
              <a:rPr lang="en-US" dirty="0"/>
              <a:t>++;</a:t>
            </a:r>
            <a:endParaRPr lang="en-US" dirty="0"/>
          </a:p>
          <a:p>
            <a:r>
              <a:rPr lang="en-US" dirty="0"/>
              <a:t>}</a:t>
            </a:r>
            <a:endParaRPr lang="en-US" dirty="0"/>
          </a:p>
          <a:p>
            <a:endParaRPr lang="en-US" dirty="0"/>
          </a:p>
          <a:p>
            <a:r>
              <a:rPr lang="en-US" dirty="0"/>
              <a:t>Crash:</a:t>
            </a:r>
            <a:endParaRPr lang="en-US" dirty="0"/>
          </a:p>
          <a:p>
            <a:r>
              <a:rPr lang="en-US" dirty="0"/>
              <a:t>// this will crash your app : will produce </a:t>
            </a:r>
            <a:r>
              <a:rPr lang="en-US" dirty="0" err="1"/>
              <a:t>java.lang.ArithmeticException</a:t>
            </a:r>
            <a:endParaRPr lang="en-US" dirty="0"/>
          </a:p>
          <a:p>
            <a:r>
              <a:rPr lang="en-US" dirty="0"/>
              <a:t>int value = 5, </a:t>
            </a:r>
            <a:r>
              <a:rPr lang="en-US" dirty="0" err="1"/>
              <a:t>i</a:t>
            </a:r>
            <a:r>
              <a:rPr lang="en-US" dirty="0"/>
              <a:t> = 0;</a:t>
            </a:r>
            <a:endParaRPr lang="en-US" dirty="0"/>
          </a:p>
          <a:p>
            <a:r>
              <a:rPr lang="en-US" dirty="0"/>
              <a:t>int result = value / </a:t>
            </a:r>
            <a:r>
              <a:rPr lang="en-US" dirty="0" err="1"/>
              <a:t>i</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73345"/>
            <a:ext cx="10058400" cy="1371600"/>
          </a:xfrm>
        </p:spPr>
        <p:txBody>
          <a:bodyPr>
            <a:normAutofit/>
          </a:bodyPr>
          <a:lstStyle/>
          <a:p>
            <a:pPr fontAlgn="base"/>
            <a:r>
              <a:rPr lang="en-US" b="0" i="0" dirty="0">
                <a:solidFill>
                  <a:srgbClr val="232629"/>
                </a:solidFill>
                <a:effectLst/>
                <a:latin typeface="-apple-system"/>
              </a:rPr>
              <a:t>How to avoid ANRs?</a:t>
            </a:r>
            <a:endParaRPr lang="en-IN" dirty="0"/>
          </a:p>
        </p:txBody>
      </p:sp>
      <p:sp>
        <p:nvSpPr>
          <p:cNvPr id="3" name="Content Placeholder 2"/>
          <p:cNvSpPr>
            <a:spLocks noGrp="1"/>
          </p:cNvSpPr>
          <p:nvPr>
            <p:ph idx="1"/>
          </p:nvPr>
        </p:nvSpPr>
        <p:spPr/>
        <p:txBody>
          <a:bodyPr>
            <a:normAutofit fontScale="92500" lnSpcReduction="10000"/>
          </a:bodyPr>
          <a:lstStyle/>
          <a:p>
            <a:pPr algn="l" fontAlgn="base"/>
            <a:endParaRPr lang="en-US" b="0" i="0" dirty="0">
              <a:solidFill>
                <a:srgbClr val="232629"/>
              </a:solidFill>
              <a:effectLst/>
              <a:latin typeface="-apple-system"/>
            </a:endParaRPr>
          </a:p>
          <a:p>
            <a:pPr algn="l" fontAlgn="base">
              <a:buFont typeface="Arial" panose="020B0604020202020204" pitchFamily="34" charset="0"/>
              <a:buChar char="•"/>
            </a:pPr>
            <a:r>
              <a:rPr lang="en-US" b="0" i="0" dirty="0">
                <a:solidFill>
                  <a:srgbClr val="232629"/>
                </a:solidFill>
                <a:effectLst/>
                <a:latin typeface="inherit"/>
              </a:rPr>
              <a:t>Create a different worker thread for long running operations like database operations, network operations etc.</a:t>
            </a:r>
            <a:endParaRPr lang="en-US" b="0" i="0" dirty="0">
              <a:solidFill>
                <a:srgbClr val="232629"/>
              </a:solidFill>
              <a:effectLst/>
              <a:latin typeface="inherit"/>
            </a:endParaRPr>
          </a:p>
          <a:p>
            <a:pPr algn="l" fontAlgn="base"/>
            <a:r>
              <a:rPr lang="en-US" b="0" i="0" dirty="0">
                <a:solidFill>
                  <a:srgbClr val="232629"/>
                </a:solidFill>
                <a:effectLst/>
                <a:latin typeface="-apple-system"/>
              </a:rPr>
              <a:t>Reinforce Responsiveness: In android app usually, 100 to 200 </a:t>
            </a:r>
            <a:r>
              <a:rPr lang="en-US" b="0" i="0" dirty="0" err="1">
                <a:solidFill>
                  <a:srgbClr val="232629"/>
                </a:solidFill>
                <a:effectLst/>
                <a:latin typeface="-apple-system"/>
              </a:rPr>
              <a:t>ms</a:t>
            </a:r>
            <a:r>
              <a:rPr lang="en-US" b="0" i="0" dirty="0">
                <a:solidFill>
                  <a:srgbClr val="232629"/>
                </a:solidFill>
                <a:effectLst/>
                <a:latin typeface="-apple-system"/>
              </a:rPr>
              <a:t> is the threshold beyond which user will feel that app is slow. Following are the tips through which we can show application more responsive.</a:t>
            </a:r>
            <a:endParaRPr lang="en-US" b="0" i="0" dirty="0">
              <a:solidFill>
                <a:srgbClr val="232629"/>
              </a:solidFill>
              <a:effectLst/>
              <a:latin typeface="-apple-system"/>
            </a:endParaRPr>
          </a:p>
          <a:p>
            <a:pPr lvl="1" fontAlgn="base">
              <a:buFont typeface="Arial" panose="020B0604020202020204" pitchFamily="34" charset="0"/>
              <a:buChar char="•"/>
            </a:pPr>
            <a:r>
              <a:rPr lang="en-US" b="0" i="0" dirty="0">
                <a:solidFill>
                  <a:srgbClr val="232629"/>
                </a:solidFill>
                <a:effectLst/>
                <a:latin typeface="inherit"/>
              </a:rPr>
              <a:t>Show progress dialog whenever you are doing any background work and a user is waiting for the response.</a:t>
            </a:r>
            <a:endParaRPr lang="en-US" b="0" i="0" dirty="0">
              <a:solidFill>
                <a:srgbClr val="232629"/>
              </a:solidFill>
              <a:effectLst/>
              <a:latin typeface="inherit"/>
            </a:endParaRPr>
          </a:p>
          <a:p>
            <a:pPr lvl="1" fontAlgn="base">
              <a:buFont typeface="Arial" panose="020B0604020202020204" pitchFamily="34" charset="0"/>
              <a:buChar char="•"/>
            </a:pPr>
            <a:r>
              <a:rPr lang="en-US" b="0" i="0" dirty="0">
                <a:solidFill>
                  <a:srgbClr val="232629"/>
                </a:solidFill>
                <a:effectLst/>
                <a:latin typeface="inherit"/>
              </a:rPr>
              <a:t>For games specifically, do calculations for moves in the worker thread.</a:t>
            </a:r>
            <a:endParaRPr lang="en-US" b="0" i="0" dirty="0">
              <a:solidFill>
                <a:srgbClr val="232629"/>
              </a:solidFill>
              <a:effectLst/>
              <a:latin typeface="inherit"/>
            </a:endParaRPr>
          </a:p>
          <a:p>
            <a:pPr lvl="1" fontAlgn="base">
              <a:buFont typeface="Arial" panose="020B0604020202020204" pitchFamily="34" charset="0"/>
              <a:buChar char="•"/>
            </a:pPr>
            <a:r>
              <a:rPr lang="en-US" b="0" i="0" dirty="0">
                <a:solidFill>
                  <a:srgbClr val="232629"/>
                </a:solidFill>
                <a:effectLst/>
                <a:latin typeface="inherit"/>
              </a:rPr>
              <a:t>Show splash screen if your application has time-consuming initial setup.</a:t>
            </a:r>
            <a:endParaRPr lang="en-US" b="0" i="0" dirty="0">
              <a:solidFill>
                <a:srgbClr val="232629"/>
              </a:solidFill>
              <a:effectLst/>
              <a:latin typeface="inherit"/>
            </a:endParaRPr>
          </a:p>
          <a:p>
            <a:pPr fontAlgn="base">
              <a:buFont typeface="Arial" panose="020B0604020202020204" pitchFamily="34" charset="0"/>
              <a:buChar char="•"/>
            </a:pPr>
            <a:endParaRPr lang="en-US" b="0" i="0" dirty="0">
              <a:solidFill>
                <a:srgbClr val="232629"/>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latin typeface="inherit"/>
              </a:rPr>
              <a:t>ANR:</a:t>
            </a:r>
            <a:r>
              <a:rPr kumimoji="0" lang="en-US" altLang="en-US" sz="1800" b="0" i="0" u="none" strike="noStrike" cap="none" normalizeH="0" baseline="0" dirty="0">
                <a:ln>
                  <a:noFill/>
                </a:ln>
                <a:solidFill>
                  <a:schemeClr val="tx1"/>
                </a:solidFill>
                <a:effectLst/>
                <a:latin typeface="inherit"/>
              </a:rPr>
              <a:t> It </a:t>
            </a:r>
            <a:r>
              <a:rPr kumimoji="0" lang="en-US" altLang="en-US" sz="1600" b="0" i="0" u="none" strike="noStrike" cap="none" normalizeH="0" baseline="0" dirty="0">
                <a:ln>
                  <a:noFill/>
                </a:ln>
                <a:solidFill>
                  <a:schemeClr val="tx1"/>
                </a:solidFill>
                <a:effectLst/>
                <a:latin typeface="inherit"/>
              </a:rPr>
              <a:t>is</a:t>
            </a:r>
            <a:r>
              <a:rPr kumimoji="0" lang="en-US" altLang="en-US" sz="1800" b="0" i="0" u="none" strike="noStrike" cap="none" normalizeH="0" baseline="0" dirty="0">
                <a:ln>
                  <a:noFill/>
                </a:ln>
                <a:solidFill>
                  <a:schemeClr val="tx1"/>
                </a:solidFill>
                <a:effectLst/>
                <a:latin typeface="inherit"/>
              </a:rPr>
              <a:t> called </a:t>
            </a:r>
            <a:r>
              <a:rPr kumimoji="0" lang="en-US" altLang="en-US" sz="1600" b="0" i="0" u="none" strike="noStrike" cap="none" normalizeH="0" baseline="0" dirty="0">
                <a:ln>
                  <a:noFill/>
                </a:ln>
                <a:solidFill>
                  <a:schemeClr val="tx1"/>
                </a:solidFill>
                <a:effectLst/>
                <a:latin typeface="inherit"/>
              </a:rPr>
              <a:t>when</a:t>
            </a:r>
            <a:r>
              <a:rPr kumimoji="0" lang="en-US" altLang="en-US" sz="1800" b="0" i="0" u="none" strike="noStrike" cap="none" normalizeH="0" baseline="0" dirty="0">
                <a:ln>
                  <a:noFill/>
                </a:ln>
                <a:solidFill>
                  <a:schemeClr val="tx1"/>
                </a:solidFill>
                <a:effectLst/>
                <a:latin typeface="inherit"/>
              </a:rPr>
              <a:t> anything your application </a:t>
            </a:r>
            <a:r>
              <a:rPr kumimoji="0" lang="en-US" altLang="en-US" sz="1600" b="0" i="0" u="none" strike="noStrike" cap="none" normalizeH="0" baseline="0" dirty="0">
                <a:ln>
                  <a:noFill/>
                </a:ln>
                <a:solidFill>
                  <a:schemeClr val="tx1"/>
                </a:solidFill>
                <a:effectLst/>
                <a:latin typeface="inherit"/>
              </a:rPr>
              <a:t>is</a:t>
            </a:r>
            <a:r>
              <a:rPr kumimoji="0" lang="en-US" altLang="en-US" sz="1800" b="0" i="0" u="none" strike="noStrike" cap="none" normalizeH="0" baseline="0" dirty="0">
                <a:ln>
                  <a:noFill/>
                </a:ln>
                <a:solidFill>
                  <a:schemeClr val="tx1"/>
                </a:solidFill>
                <a:effectLst/>
                <a:latin typeface="inherit"/>
              </a:rPr>
              <a:t> doing </a:t>
            </a:r>
            <a:r>
              <a:rPr kumimoji="0" lang="en-US" altLang="en-US" sz="1600" b="0" i="0" u="none" strike="noStrike" cap="none" normalizeH="0" baseline="0" dirty="0">
                <a:ln>
                  <a:noFill/>
                </a:ln>
                <a:solidFill>
                  <a:schemeClr val="tx1"/>
                </a:solidFill>
                <a:effectLst/>
                <a:latin typeface="inherit"/>
              </a:rPr>
              <a:t>in</a:t>
            </a:r>
            <a:r>
              <a:rPr kumimoji="0" lang="en-US" altLang="en-US" sz="1800" b="0" i="0" u="none" strike="noStrike" cap="none" normalizeH="0" baseline="0" dirty="0">
                <a:ln>
                  <a:noFill/>
                </a:ln>
                <a:solidFill>
                  <a:schemeClr val="tx1"/>
                </a:solidFill>
                <a:effectLst/>
                <a:latin typeface="inherit"/>
              </a:rPr>
              <a:t> the UI thread that takes a </a:t>
            </a:r>
            <a:r>
              <a:rPr kumimoji="0" lang="en-US" altLang="en-US" sz="1600" b="0" i="0" u="none" strike="noStrike" cap="none" normalizeH="0" baseline="0" dirty="0">
                <a:ln>
                  <a:noFill/>
                </a:ln>
                <a:solidFill>
                  <a:schemeClr val="tx1"/>
                </a:solidFill>
                <a:effectLst/>
                <a:latin typeface="inherit"/>
              </a:rPr>
              <a:t>long</a:t>
            </a:r>
            <a:r>
              <a:rPr kumimoji="0" lang="en-US" altLang="en-US" sz="1800" b="0" i="0" u="none" strike="noStrike" cap="none" normalizeH="0" baseline="0" dirty="0">
                <a:ln>
                  <a:noFill/>
                </a:ln>
                <a:solidFill>
                  <a:schemeClr val="tx1"/>
                </a:solidFill>
                <a:effectLst/>
                <a:latin typeface="inherit"/>
              </a:rPr>
              <a:t> time </a:t>
            </a:r>
            <a:r>
              <a:rPr kumimoji="0" lang="en-US" altLang="en-US" sz="1600" b="0" i="0" u="none" strike="noStrike" cap="none" normalizeH="0" baseline="0" dirty="0">
                <a:ln>
                  <a:noFill/>
                </a:ln>
                <a:solidFill>
                  <a:schemeClr val="tx1"/>
                </a:solidFill>
                <a:effectLst/>
                <a:latin typeface="inherit"/>
              </a:rPr>
              <a:t>to</a:t>
            </a:r>
            <a:r>
              <a:rPr kumimoji="0" lang="en-US" altLang="en-US" sz="1800" b="0" i="0" u="none" strike="noStrike" cap="none" normalizeH="0" baseline="0" dirty="0">
                <a:ln>
                  <a:noFill/>
                </a:ln>
                <a:solidFill>
                  <a:schemeClr val="tx1"/>
                </a:solidFill>
                <a:effectLst/>
                <a:latin typeface="inherit"/>
              </a:rPr>
              <a:t> complete (</a:t>
            </a:r>
            <a:r>
              <a:rPr kumimoji="0" lang="en-US" altLang="en-US" sz="1600" b="0" i="0" u="none" strike="noStrike" cap="none" normalizeH="0" baseline="0" dirty="0">
                <a:ln>
                  <a:noFill/>
                </a:ln>
                <a:solidFill>
                  <a:schemeClr val="tx1"/>
                </a:solidFill>
                <a:effectLst/>
                <a:latin typeface="inherit"/>
              </a:rPr>
              <a:t>5</a:t>
            </a:r>
            <a:r>
              <a:rPr kumimoji="0" lang="en-US" altLang="en-US" sz="1800" b="0" i="0" u="none" strike="noStrike" cap="none" normalizeH="0" baseline="0" dirty="0">
                <a:ln>
                  <a:noFill/>
                </a:ln>
                <a:solidFill>
                  <a:schemeClr val="tx1"/>
                </a:solidFill>
                <a:effectLst/>
                <a:latin typeface="inherit"/>
              </a:rPr>
              <a:t> sec </a:t>
            </a:r>
            <a:r>
              <a:rPr kumimoji="0" lang="en-US" altLang="en-US" sz="1800" b="0" i="0" u="none" strike="noStrike" cap="none" normalizeH="0" baseline="0" dirty="0" err="1">
                <a:ln>
                  <a:noFill/>
                </a:ln>
                <a:solidFill>
                  <a:schemeClr val="tx1"/>
                </a:solidFill>
                <a:effectLst/>
                <a:latin typeface="inherit"/>
              </a:rPr>
              <a:t>approx</a:t>
            </a:r>
            <a:r>
              <a:rPr kumimoji="0" lang="en-US" altLang="en-US" sz="1800" b="0" i="0" u="none" strike="noStrike" cap="none" normalizeH="0" baseline="0" dirty="0">
                <a:ln>
                  <a:noFill/>
                </a:ln>
                <a:solidFill>
                  <a:schemeClr val="tx1"/>
                </a:solidFill>
                <a:effectLst/>
                <a:latin typeface="inherit"/>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latin typeface="inherit"/>
              </a:rPr>
              <a:t>Crash:</a:t>
            </a:r>
            <a:r>
              <a:rPr kumimoji="0" lang="en-US" altLang="en-US" sz="1800" b="0" i="0" u="none" strike="noStrike" cap="none" normalizeH="0" baseline="0" dirty="0">
                <a:ln>
                  <a:noFill/>
                </a:ln>
                <a:solidFill>
                  <a:schemeClr val="tx1"/>
                </a:solidFill>
                <a:effectLst/>
                <a:latin typeface="inherit"/>
              </a:rPr>
              <a:t> It </a:t>
            </a:r>
            <a:r>
              <a:rPr kumimoji="0" lang="en-US" altLang="en-US" sz="1600" b="0" i="0" u="none" strike="noStrike" cap="none" normalizeH="0" baseline="0" dirty="0">
                <a:ln>
                  <a:noFill/>
                </a:ln>
                <a:solidFill>
                  <a:schemeClr val="tx1"/>
                </a:solidFill>
                <a:effectLst/>
                <a:latin typeface="inherit"/>
              </a:rPr>
              <a:t>is</a:t>
            </a:r>
            <a:r>
              <a:rPr kumimoji="0" lang="en-US" altLang="en-US" sz="1800" b="0" i="0" u="none" strike="noStrike" cap="none" normalizeH="0" baseline="0" dirty="0">
                <a:ln>
                  <a:noFill/>
                </a:ln>
                <a:solidFill>
                  <a:schemeClr val="tx1"/>
                </a:solidFill>
                <a:effectLst/>
                <a:latin typeface="inherit"/>
              </a:rPr>
              <a:t> called </a:t>
            </a:r>
            <a:r>
              <a:rPr kumimoji="0" lang="en-US" altLang="en-US" sz="1600" b="0" i="0" u="none" strike="noStrike" cap="none" normalizeH="0" baseline="0" dirty="0">
                <a:ln>
                  <a:noFill/>
                </a:ln>
                <a:solidFill>
                  <a:schemeClr val="tx1"/>
                </a:solidFill>
                <a:effectLst/>
                <a:latin typeface="inherit"/>
              </a:rPr>
              <a:t>when</a:t>
            </a:r>
            <a:r>
              <a:rPr kumimoji="0" lang="en-US" altLang="en-US" sz="1800" b="0" i="0" u="none" strike="noStrike" cap="none" normalizeH="0" baseline="0" dirty="0">
                <a:ln>
                  <a:noFill/>
                </a:ln>
                <a:solidFill>
                  <a:schemeClr val="tx1"/>
                </a:solidFill>
                <a:effectLst/>
                <a:latin typeface="inherit"/>
              </a:rPr>
              <a:t> your Application gets some </a:t>
            </a:r>
            <a:r>
              <a:rPr kumimoji="0" lang="en-US" altLang="en-US" sz="1600" b="0" i="0" u="none" strike="noStrike" cap="none" normalizeH="0" baseline="0" dirty="0">
                <a:ln>
                  <a:noFill/>
                </a:ln>
                <a:solidFill>
                  <a:schemeClr val="tx1"/>
                </a:solidFill>
                <a:effectLst/>
                <a:latin typeface="inherit"/>
              </a:rPr>
              <a:t>Error</a:t>
            </a:r>
            <a:r>
              <a:rPr kumimoji="0" lang="en-US" altLang="en-US" sz="1800" b="0" i="0" u="none" strike="noStrike" cap="none" normalizeH="0" baseline="0" dirty="0">
                <a:ln>
                  <a:noFill/>
                </a:ln>
                <a:solidFill>
                  <a:schemeClr val="tx1"/>
                </a:solidFill>
                <a:effectLst/>
                <a:latin typeface="inherit"/>
              </a:rPr>
              <a:t> </a:t>
            </a:r>
            <a:r>
              <a:rPr kumimoji="0" lang="en-US" altLang="en-US" sz="1600" b="0" i="0" u="none" strike="noStrike" cap="none" normalizeH="0" baseline="0" dirty="0">
                <a:ln>
                  <a:noFill/>
                </a:ln>
                <a:solidFill>
                  <a:schemeClr val="tx1"/>
                </a:solidFill>
                <a:effectLst/>
                <a:latin typeface="inherit"/>
              </a:rPr>
              <a:t>or</a:t>
            </a:r>
            <a:r>
              <a:rPr kumimoji="0" lang="en-US" altLang="en-US" sz="1800" b="0" i="0" u="none" strike="noStrike" cap="none" normalizeH="0" baseline="0" dirty="0">
                <a:ln>
                  <a:noFill/>
                </a:ln>
                <a:solidFill>
                  <a:schemeClr val="tx1"/>
                </a:solidFill>
                <a:effectLst/>
                <a:latin typeface="inherit"/>
              </a:rPr>
              <a:t> Exception raised </a:t>
            </a:r>
            <a:r>
              <a:rPr kumimoji="0" lang="en-US" altLang="en-US" sz="1600" b="0" i="0" u="none" strike="noStrike" cap="none" normalizeH="0" baseline="0" dirty="0">
                <a:ln>
                  <a:noFill/>
                </a:ln>
                <a:solidFill>
                  <a:schemeClr val="tx1"/>
                </a:solidFill>
                <a:effectLst/>
                <a:latin typeface="inherit"/>
              </a:rPr>
              <a:t>by</a:t>
            </a:r>
            <a:r>
              <a:rPr kumimoji="0" lang="en-US" altLang="en-US" sz="1800" b="0" i="0" u="none" strike="noStrike" cap="none" normalizeH="0" baseline="0" dirty="0">
                <a:ln>
                  <a:noFill/>
                </a:ln>
                <a:solidFill>
                  <a:schemeClr val="tx1"/>
                </a:solidFill>
                <a:effectLst/>
                <a:latin typeface="inherit"/>
              </a:rPr>
              <a:t> the DVM</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buNone/>
            </a:pPr>
            <a:br>
              <a:rPr lang="en-US" dirty="0"/>
            </a:br>
            <a:endParaRPr lang="en-IN"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TIPS</a:t>
            </a:r>
            <a:endParaRPr lang="en-IN" dirty="0"/>
          </a:p>
        </p:txBody>
      </p:sp>
      <p:sp>
        <p:nvSpPr>
          <p:cNvPr id="3" name="Content Placeholder 2"/>
          <p:cNvSpPr>
            <a:spLocks noGrp="1"/>
          </p:cNvSpPr>
          <p:nvPr>
            <p:ph idx="1"/>
          </p:nvPr>
        </p:nvSpPr>
        <p:spPr/>
        <p:txBody>
          <a:bodyPr>
            <a:normAutofit fontScale="92500" lnSpcReduction="10000"/>
          </a:bodyPr>
          <a:lstStyle/>
          <a:p>
            <a:pPr algn="l" latinLnBrk="0"/>
            <a:r>
              <a:rPr lang="en-US" b="1" i="0" dirty="0">
                <a:solidFill>
                  <a:srgbClr val="262626"/>
                </a:solidFill>
                <a:effectLst/>
                <a:latin typeface="Roboto Slab"/>
              </a:rPr>
              <a:t>1. Know your Device</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It is important that you learn about the capabilities and drawbacks of your phone. Don’t overburden your phone with resource-hungry apps which would otherwise degrade your phone’s performance at your expense.</a:t>
            </a:r>
            <a:endParaRPr lang="en-US" b="0" i="0" dirty="0">
              <a:solidFill>
                <a:srgbClr val="333333"/>
              </a:solidFill>
              <a:effectLst/>
              <a:latin typeface="PT Serif" panose="020B0604020202020204" pitchFamily="18" charset="0"/>
            </a:endParaRPr>
          </a:p>
          <a:p>
            <a:pPr algn="l" latinLnBrk="0"/>
            <a:r>
              <a:rPr lang="en-US" b="1" i="0" dirty="0">
                <a:solidFill>
                  <a:srgbClr val="262626"/>
                </a:solidFill>
                <a:effectLst/>
                <a:latin typeface="Roboto Slab"/>
              </a:rPr>
              <a:t>2. Update your Android</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If you haven’t </a:t>
            </a:r>
            <a:r>
              <a:rPr lang="en-US" b="1" i="0" dirty="0">
                <a:solidFill>
                  <a:srgbClr val="333333"/>
                </a:solidFill>
                <a:effectLst/>
                <a:latin typeface="PT Serif" panose="020B0604020202020204" pitchFamily="18" charset="0"/>
              </a:rPr>
              <a:t>updated your Android phone to the latest firmware</a:t>
            </a:r>
            <a:r>
              <a:rPr lang="en-US" b="0" i="0" dirty="0">
                <a:solidFill>
                  <a:srgbClr val="333333"/>
                </a:solidFill>
                <a:effectLst/>
                <a:latin typeface="PT Serif" panose="020B0604020202020204" pitchFamily="18" charset="0"/>
              </a:rPr>
              <a:t>, you should. Google brings great improvements to each new release of the Android operating system, including updates that ensure stability, higher performance speed and connectivity along with other user-friendly new features.</a:t>
            </a:r>
            <a:endParaRPr lang="en-US" b="0" i="0" dirty="0">
              <a:solidFill>
                <a:srgbClr val="333333"/>
              </a:solidFill>
              <a:effectLst/>
              <a:latin typeface="PT Serif" panose="020B0604020202020204" pitchFamily="18" charset="0"/>
            </a:endParaRPr>
          </a:p>
          <a:p>
            <a:pPr algn="l" latinLnBrk="0"/>
            <a:r>
              <a:rPr lang="en-US" b="0" i="0" dirty="0">
                <a:solidFill>
                  <a:srgbClr val="333333"/>
                </a:solidFill>
                <a:effectLst/>
                <a:latin typeface="PT Serif" panose="020B0604020202020204" pitchFamily="18" charset="0"/>
              </a:rPr>
              <a:t>Tablets can also run on ICS and Jelly Bean now; you should be able to update it until Android 4.1 Jelly Bean via </a:t>
            </a:r>
            <a:r>
              <a:rPr lang="en-US" b="1" i="0" dirty="0">
                <a:solidFill>
                  <a:srgbClr val="333333"/>
                </a:solidFill>
                <a:effectLst/>
                <a:latin typeface="PT Serif" panose="020B0604020202020204" pitchFamily="18" charset="0"/>
              </a:rPr>
              <a:t>System updates</a:t>
            </a:r>
            <a:r>
              <a:rPr lang="en-US" b="0" i="0" dirty="0">
                <a:solidFill>
                  <a:srgbClr val="333333"/>
                </a:solidFill>
                <a:effectLst/>
                <a:latin typeface="PT Serif" panose="020B0604020202020204" pitchFamily="18" charset="0"/>
              </a:rPr>
              <a:t> (Check under ‘About phone’).</a:t>
            </a:r>
            <a:endParaRPr lang="en-US" b="0" i="0" dirty="0">
              <a:solidFill>
                <a:srgbClr val="333333"/>
              </a:solidFill>
              <a:effectLst/>
              <a:latin typeface="PT Serif" panose="020B0604020202020204" pitchFamily="18" charset="0"/>
            </a:endParaRPr>
          </a:p>
          <a:p>
            <a:pPr marL="0" indent="0">
              <a:buNone/>
            </a:pPr>
            <a:br>
              <a:rPr lang="en-US" b="0" i="0" dirty="0">
                <a:solidFill>
                  <a:srgbClr val="333333"/>
                </a:solidFill>
                <a:effectLst/>
                <a:latin typeface="PT Serif" panose="020B0604020202020204" pitchFamily="18" charset="0"/>
              </a:rPr>
            </a:br>
            <a:br>
              <a:rPr lang="en-US" dirty="0"/>
            </a:br>
            <a:endParaRPr lang="en-US" b="1" i="0" dirty="0">
              <a:solidFill>
                <a:srgbClr val="273239"/>
              </a:solidFill>
              <a:effectLst/>
              <a:latin typeface="urw-din"/>
            </a:endParaRPr>
          </a:p>
        </p:txBody>
      </p:sp>
      <p:sp>
        <p:nvSpPr>
          <p:cNvPr id="4" name="Rectangle 1"/>
          <p:cNvSpPr>
            <a:spLocks noChangeArrowheads="1"/>
          </p:cNvSpPr>
          <p:nvPr/>
        </p:nvSpPr>
        <p:spPr bwMode="auto">
          <a:xfrm>
            <a:off x="0" y="90100"/>
            <a:ext cx="65" cy="27699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l" latinLnBrk="0"/>
            <a:r>
              <a:rPr lang="en-US" b="1" i="0" dirty="0">
                <a:solidFill>
                  <a:srgbClr val="262626"/>
                </a:solidFill>
                <a:effectLst/>
                <a:latin typeface="Roboto Slab"/>
              </a:rPr>
              <a:t>3. Remove Unwanted Apps</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Every app you install in your phone </a:t>
            </a:r>
            <a:r>
              <a:rPr lang="en-US" b="1" i="0" dirty="0">
                <a:solidFill>
                  <a:srgbClr val="333333"/>
                </a:solidFill>
                <a:effectLst/>
                <a:latin typeface="PT Serif" panose="020B0604020202020204" pitchFamily="18" charset="0"/>
              </a:rPr>
              <a:t>takes some storage space</a:t>
            </a:r>
            <a:r>
              <a:rPr lang="en-US" b="0" i="0" dirty="0">
                <a:solidFill>
                  <a:srgbClr val="333333"/>
                </a:solidFill>
                <a:effectLst/>
                <a:latin typeface="PT Serif" panose="020B0604020202020204" pitchFamily="18" charset="0"/>
              </a:rPr>
              <a:t> and </a:t>
            </a:r>
            <a:r>
              <a:rPr lang="en-US" b="1" i="0" dirty="0">
                <a:solidFill>
                  <a:srgbClr val="333333"/>
                </a:solidFill>
                <a:effectLst/>
                <a:latin typeface="PT Serif" panose="020B0604020202020204" pitchFamily="18" charset="0"/>
              </a:rPr>
              <a:t>runs some background processes</a:t>
            </a:r>
            <a:r>
              <a:rPr lang="en-US" b="0" i="0" dirty="0">
                <a:solidFill>
                  <a:srgbClr val="333333"/>
                </a:solidFill>
                <a:effectLst/>
                <a:latin typeface="PT Serif" panose="020B0604020202020204" pitchFamily="18" charset="0"/>
              </a:rPr>
              <a:t> and adds to the </a:t>
            </a:r>
            <a:r>
              <a:rPr lang="en-US" b="0" i="0" u="none" strike="noStrike" dirty="0">
                <a:solidFill>
                  <a:srgbClr val="2E5DC5"/>
                </a:solidFill>
                <a:effectLst/>
                <a:latin typeface="PT Serif" panose="020B0604020202020204" pitchFamily="18" charset="0"/>
                <a:hlinkClick r:id="rId1"/>
              </a:rPr>
              <a:t>data usage</a:t>
            </a:r>
            <a:r>
              <a:rPr lang="en-US" b="0" i="0" dirty="0">
                <a:solidFill>
                  <a:srgbClr val="333333"/>
                </a:solidFill>
                <a:effectLst/>
                <a:latin typeface="PT Serif" panose="020B0604020202020204" pitchFamily="18" charset="0"/>
              </a:rPr>
              <a:t>. The more storage space occupied or the more background processes running on your phone, the slower your phone’s performance.</a:t>
            </a:r>
            <a:endParaRPr lang="en-US" b="0" i="0" dirty="0">
              <a:solidFill>
                <a:srgbClr val="333333"/>
              </a:solidFill>
              <a:effectLst/>
              <a:latin typeface="PT Serif" panose="020B0604020202020204" pitchFamily="18" charset="0"/>
            </a:endParaRPr>
          </a:p>
          <a:p>
            <a:pPr algn="l" latinLnBrk="0"/>
            <a:r>
              <a:rPr lang="en-US" b="1" i="0" dirty="0">
                <a:solidFill>
                  <a:srgbClr val="333333"/>
                </a:solidFill>
                <a:effectLst/>
                <a:latin typeface="PT Serif" panose="020B0604020202020204" pitchFamily="18" charset="0"/>
              </a:rPr>
              <a:t>Don’t install apps you hardly use. </a:t>
            </a:r>
            <a:r>
              <a:rPr lang="en-US" b="0" i="0" dirty="0">
                <a:solidFill>
                  <a:srgbClr val="333333"/>
                </a:solidFill>
                <a:effectLst/>
                <a:latin typeface="PT Serif" panose="020B0604020202020204" pitchFamily="18" charset="0"/>
              </a:rPr>
              <a:t>Keep only the apps that you need and if you have got an app that isn’t really useful, </a:t>
            </a:r>
            <a:r>
              <a:rPr lang="en-US" b="1" i="0" dirty="0">
                <a:solidFill>
                  <a:srgbClr val="333333"/>
                </a:solidFill>
                <a:effectLst/>
                <a:latin typeface="PT Serif" panose="020B0604020202020204" pitchFamily="18" charset="0"/>
              </a:rPr>
              <a:t>you can uninstall or disable it</a:t>
            </a:r>
            <a:r>
              <a:rPr lang="en-US" b="0" i="0" dirty="0">
                <a:solidFill>
                  <a:srgbClr val="333333"/>
                </a:solidFill>
                <a:effectLst/>
                <a:latin typeface="PT Serif" panose="020B0604020202020204" pitchFamily="18" charset="0"/>
              </a:rPr>
              <a:t>.</a:t>
            </a:r>
            <a:endParaRPr lang="en-US" b="0" i="0" dirty="0">
              <a:solidFill>
                <a:srgbClr val="333333"/>
              </a:solidFill>
              <a:effectLst/>
              <a:latin typeface="PT Serif" panose="020B0604020202020204" pitchFamily="18" charset="0"/>
            </a:endParaRPr>
          </a:p>
          <a:p>
            <a:pPr algn="l" latinLnBrk="0"/>
            <a:r>
              <a:rPr lang="en-US" b="1" i="0" dirty="0">
                <a:solidFill>
                  <a:srgbClr val="262626"/>
                </a:solidFill>
                <a:effectLst/>
                <a:latin typeface="Roboto Slab"/>
              </a:rPr>
              <a:t>4. Disable Unnecessary Apps</a:t>
            </a:r>
            <a:endParaRPr lang="en-US" b="1" i="0" dirty="0">
              <a:solidFill>
                <a:srgbClr val="262626"/>
              </a:solidFill>
              <a:effectLst/>
              <a:latin typeface="Roboto Slab"/>
            </a:endParaRPr>
          </a:p>
          <a:p>
            <a:pPr algn="l" latinLnBrk="0"/>
            <a:r>
              <a:rPr lang="en-US" b="0" i="0" dirty="0">
                <a:solidFill>
                  <a:srgbClr val="333333"/>
                </a:solidFill>
                <a:effectLst/>
                <a:latin typeface="PT Serif" panose="020B0604020202020204" pitchFamily="18" charset="0"/>
              </a:rPr>
              <a:t>‘Performance assistant’ was introduced in Android ICS to help you </a:t>
            </a:r>
            <a:r>
              <a:rPr lang="en-US" b="1" i="0" dirty="0">
                <a:solidFill>
                  <a:srgbClr val="333333"/>
                </a:solidFill>
                <a:effectLst/>
                <a:latin typeface="PT Serif" panose="020B0604020202020204" pitchFamily="18" charset="0"/>
              </a:rPr>
              <a:t>disable apps that you don’t need</a:t>
            </a:r>
            <a:r>
              <a:rPr lang="en-US" b="0" i="0" dirty="0">
                <a:solidFill>
                  <a:srgbClr val="333333"/>
                </a:solidFill>
                <a:effectLst/>
                <a:latin typeface="PT Serif" panose="020B0604020202020204" pitchFamily="18" charset="0"/>
              </a:rPr>
              <a:t>. Disabling apps is different from uninstalling apps – uninstallation remove application files from the phone but no file is removed/deleted when you disable it. These disabled apps are </a:t>
            </a:r>
            <a:r>
              <a:rPr lang="en-US" b="1" i="0" dirty="0">
                <a:solidFill>
                  <a:srgbClr val="333333"/>
                </a:solidFill>
                <a:effectLst/>
                <a:latin typeface="PT Serif" panose="020B0604020202020204" pitchFamily="18" charset="0"/>
              </a:rPr>
              <a:t>not shown on the home screen or app tray</a:t>
            </a:r>
            <a:r>
              <a:rPr lang="en-US" b="0" i="0" dirty="0">
                <a:solidFill>
                  <a:srgbClr val="333333"/>
                </a:solidFill>
                <a:effectLst/>
                <a:latin typeface="PT Serif" panose="020B0604020202020204" pitchFamily="18" charset="0"/>
              </a:rPr>
              <a:t> but you can </a:t>
            </a:r>
            <a:r>
              <a:rPr lang="en-US" b="1" i="0" dirty="0">
                <a:solidFill>
                  <a:srgbClr val="333333"/>
                </a:solidFill>
                <a:effectLst/>
                <a:latin typeface="PT Serif" panose="020B0604020202020204" pitchFamily="18" charset="0"/>
              </a:rPr>
              <a:t>re-enable them for use whenever you need them</a:t>
            </a:r>
            <a:br>
              <a:rPr lang="en-US" b="0" i="0" dirty="0">
                <a:solidFill>
                  <a:srgbClr val="333333"/>
                </a:solidFill>
                <a:effectLst/>
                <a:latin typeface="PT Serif" panose="020B0604020202020204" pitchFamily="18" charset="0"/>
              </a:rPr>
            </a:br>
            <a:br>
              <a:rPr lang="en-US" b="0" i="0" dirty="0">
                <a:solidFill>
                  <a:srgbClr val="333333"/>
                </a:solidFill>
                <a:effectLst/>
                <a:latin typeface="PT Serif" panose="020B0604020202020204" pitchFamily="18" charset="0"/>
              </a:rPr>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11301</Words>
  <Application>WPS Presentation</Application>
  <PresentationFormat>Widescreen</PresentationFormat>
  <Paragraphs>118</Paragraphs>
  <Slides>16</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16</vt:i4>
      </vt:variant>
    </vt:vector>
  </HeadingPairs>
  <TitlesOfParts>
    <vt:vector size="40" baseType="lpstr">
      <vt:lpstr>Arial</vt:lpstr>
      <vt:lpstr>SimSun</vt:lpstr>
      <vt:lpstr>Wingdings</vt:lpstr>
      <vt:lpstr>Garamond</vt:lpstr>
      <vt:lpstr>Metropolis</vt:lpstr>
      <vt:lpstr>Segoe Print</vt:lpstr>
      <vt:lpstr>TitilliumText22LRegular</vt:lpstr>
      <vt:lpstr>Open Sans</vt:lpstr>
      <vt:lpstr>inherit</vt:lpstr>
      <vt:lpstr>Roboto</vt:lpstr>
      <vt:lpstr>Monaco</vt:lpstr>
      <vt:lpstr>-apple-system</vt:lpstr>
      <vt:lpstr>Roboto Slab</vt:lpstr>
      <vt:lpstr>PT Serif</vt:lpstr>
      <vt:lpstr>urw-din</vt:lpstr>
      <vt:lpstr>Century Gothic</vt:lpstr>
      <vt:lpstr>Microsoft YaHei</vt:lpstr>
      <vt:lpstr>Arial Unicode MS</vt:lpstr>
      <vt:lpstr>Calibri</vt:lpstr>
      <vt:lpstr>Georgia</vt:lpstr>
      <vt:lpstr>charter</vt:lpstr>
      <vt:lpstr>sohne</vt:lpstr>
      <vt:lpstr>Wide Latin</vt:lpstr>
      <vt:lpstr>Savon</vt:lpstr>
      <vt:lpstr>ANDROID – PART 6</vt:lpstr>
      <vt:lpstr>APK vs APP</vt:lpstr>
      <vt:lpstr>How App and Apk are different?</vt:lpstr>
      <vt:lpstr>ANR vs crashes</vt:lpstr>
      <vt:lpstr>PowerPoint 演示文稿</vt:lpstr>
      <vt:lpstr>ANR and Crash Examples</vt:lpstr>
      <vt:lpstr>How to avoid ANRs?</vt:lpstr>
      <vt:lpstr>PERFORMANCE TIPS</vt:lpstr>
      <vt:lpstr>PowerPoint 演示文稿</vt:lpstr>
      <vt:lpstr>PowerPoint 演示文稿</vt:lpstr>
      <vt:lpstr>PowerPoint 演示文稿</vt:lpstr>
      <vt:lpstr>PowerPoint 演示文稿</vt:lpstr>
      <vt:lpstr>PowerPoint 演示文稿</vt:lpstr>
      <vt:lpstr>Bonus: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 PART 2</dc:title>
  <dc:creator>Pragati Natarajan</dc:creator>
  <cp:lastModifiedBy>praga</cp:lastModifiedBy>
  <cp:revision>95</cp:revision>
  <dcterms:created xsi:type="dcterms:W3CDTF">2022-07-20T16:49:00Z</dcterms:created>
  <dcterms:modified xsi:type="dcterms:W3CDTF">2022-11-22T20:14:51Z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1FB420CE9DF94C158FEBB5A41C61FF83</vt:lpwstr>
  </property>
  <property fmtid="{D5CDD505-2E9C-101B-9397-08002B2CF9AE}" pid="3" name="KSOProductBuildVer">
    <vt:lpwstr>1033-11.2.0.11380</vt:lpwstr>
  </property>
</Properties>
</file>