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4787" y="205791"/>
            <a:ext cx="9458324" cy="1493999"/>
          </a:xfrm>
          <a:prstGeom prst="rect">
            <a:avLst/>
          </a:prstGeom>
        </p:spPr>
        <p:txBody>
          <a:bodyPr vert="horz" wrap="square" lIns="0" tIns="16510" rIns="0" bIns="0" rtlCol="0">
            <a:spAutoFit/>
          </a:bodyPr>
          <a:lstStyle/>
          <a:p>
            <a:pPr marL="3213735">
              <a:spcBef>
                <a:spcPts val="130"/>
              </a:spcBef>
            </a:pPr>
            <a:r>
              <a:rPr lang="en-US" sz="4800" b="1" i="0" dirty="0">
                <a:solidFill>
                  <a:srgbClr val="0070C0"/>
                </a:solidFill>
                <a:effectLst/>
                <a:latin typeface="Arial Rounded MT Bold" panose="020F0704030504030204" pitchFamily="34" charset="0"/>
                <a:cs typeface="Times New Roman" panose="02020603050405020304" pitchFamily="18" charset="0"/>
              </a:rPr>
              <a:t>Digital Portfolio </a:t>
            </a:r>
            <a:r>
              <a:rPr lang="en-US" sz="4800" b="1" i="0" dirty="0">
                <a:solidFill>
                  <a:srgbClr val="0070C0"/>
                </a:solidFill>
                <a:effectLst/>
                <a:latin typeface="Arial Rounded MT Bold" panose="020F0704030504030204" pitchFamily="34" charset="0"/>
              </a:rPr>
              <a:t/>
            </a:r>
            <a:br>
              <a:rPr lang="en-US" sz="4800" b="1" i="0" dirty="0">
                <a:solidFill>
                  <a:srgbClr val="0070C0"/>
                </a:solidFill>
                <a:effectLst/>
                <a:latin typeface="Arial Rounded MT Bold" panose="020F0704030504030204" pitchFamily="34" charset="0"/>
              </a:rPr>
            </a:br>
            <a:endParaRPr sz="4800" spc="15" dirty="0">
              <a:solidFill>
                <a:srgbClr val="0070C0"/>
              </a:solidFill>
              <a:latin typeface="Arial Rounded MT Bold" panose="020F07040305040302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04800" y="3314150"/>
            <a:ext cx="10860342" cy="2677656"/>
          </a:xfrm>
          <a:prstGeom prst="rect">
            <a:avLst/>
          </a:prstGeom>
          <a:noFill/>
        </p:spPr>
        <p:txBody>
          <a:bodyPr wrap="square" lIns="91440" tIns="45720" rIns="91440" bIns="45720" rtlCol="0" anchor="t">
            <a:spAutoFit/>
          </a:bodyPr>
          <a:lstStyle/>
          <a:p>
            <a:r>
              <a:rPr lang="en-US" sz="2400" dirty="0">
                <a:solidFill>
                  <a:schemeClr val="accent2">
                    <a:lumMod val="75000"/>
                  </a:schemeClr>
                </a:solidFill>
              </a:rPr>
              <a:t>STUDENT NAME: P.SWATHI</a:t>
            </a:r>
          </a:p>
          <a:p>
            <a:r>
              <a:rPr lang="en-US" sz="2400" dirty="0">
                <a:solidFill>
                  <a:schemeClr val="accent2">
                    <a:lumMod val="75000"/>
                  </a:schemeClr>
                </a:solidFill>
              </a:rPr>
              <a:t>REGISTER NO : 36324u18071</a:t>
            </a:r>
          </a:p>
          <a:p>
            <a:r>
              <a:rPr lang="en-US" sz="2400" dirty="0">
                <a:solidFill>
                  <a:schemeClr val="accent2">
                    <a:lumMod val="75000"/>
                  </a:schemeClr>
                </a:solidFill>
                <a:cs typeface="Calibri"/>
              </a:rPr>
              <a:t>NMID: </a:t>
            </a:r>
          </a:p>
          <a:p>
            <a:r>
              <a:rPr lang="en-US" sz="2400" dirty="0">
                <a:solidFill>
                  <a:schemeClr val="accent2">
                    <a:lumMod val="75000"/>
                  </a:schemeClr>
                </a:solidFill>
              </a:rPr>
              <a:t>DEPARTMENT:BSC(COMPUTER SCIENCE)</a:t>
            </a:r>
          </a:p>
          <a:p>
            <a:r>
              <a:rPr lang="en-US" sz="2400" dirty="0">
                <a:solidFill>
                  <a:schemeClr val="accent2">
                    <a:lumMod val="75000"/>
                  </a:schemeClr>
                </a:solidFill>
              </a:rPr>
              <a:t>COLLEGE: COLLEGE/ UNIVERSITY:SREE ABIRAAMI ARTS AND SCIENCE COLLEGE FOR WOMEN THIRUVALLUR UNIVERSITY</a:t>
            </a:r>
          </a:p>
          <a:p>
            <a:r>
              <a:rPr lang="en-US" sz="2400" dirty="0">
                <a:solidFill>
                  <a:schemeClr val="accent2">
                    <a:lumMod val="75000"/>
                  </a:schemeClr>
                </a:solidFill>
              </a:rPr>
              <a:t>           </a:t>
            </a:r>
            <a:endParaRPr lang="en-IN" sz="2400"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319407" y="2134231"/>
            <a:ext cx="2215118" cy="295916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solidFill>
                  <a:srgbClr val="7030A0"/>
                </a:solidFill>
              </a:rPr>
              <a:t>RESULTS AND SCREENSHOTS</a:t>
            </a:r>
            <a:endParaRPr sz="4250" dirty="0">
              <a:solidFill>
                <a:srgbClr val="7030A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404531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5172A28-4610-9187-3802-6FFE0EF95F90}"/>
              </a:ext>
            </a:extLst>
          </p:cNvPr>
          <p:cNvPicPr>
            <a:picLocks noChangeAspect="1"/>
          </p:cNvPicPr>
          <p:nvPr/>
        </p:nvPicPr>
        <p:blipFill>
          <a:blip r:embed="rId3">
            <a:extLst>
              <a:ext uri="{28A0092B-C50C-407E-A947-70E740481C1C}">
                <a14:useLocalDpi xmlns:a14="http://schemas.microsoft.com/office/drawing/2010/main" val="0"/>
              </a:ext>
            </a:extLst>
          </a:blip>
          <a:srcRect l="14706" t="21533" r="18382" b="17807"/>
          <a:stretch>
            <a:fillRect/>
          </a:stretch>
        </p:blipFill>
        <p:spPr>
          <a:xfrm>
            <a:off x="142684" y="1599072"/>
            <a:ext cx="6934200" cy="3419475"/>
          </a:xfrm>
          <a:prstGeom prst="rect">
            <a:avLst/>
          </a:prstGeom>
        </p:spPr>
      </p:pic>
      <p:pic>
        <p:nvPicPr>
          <p:cNvPr id="13" name="Picture 12">
            <a:extLst>
              <a:ext uri="{FF2B5EF4-FFF2-40B4-BE49-F238E27FC236}">
                <a16:creationId xmlns:a16="http://schemas.microsoft.com/office/drawing/2014/main" id="{48A4A540-5800-68C9-ED0B-618DB4E6B138}"/>
              </a:ext>
            </a:extLst>
          </p:cNvPr>
          <p:cNvPicPr>
            <a:picLocks noChangeAspect="1"/>
          </p:cNvPicPr>
          <p:nvPr/>
        </p:nvPicPr>
        <p:blipFill>
          <a:blip r:embed="rId4">
            <a:extLst>
              <a:ext uri="{28A0092B-C50C-407E-A947-70E740481C1C}">
                <a14:useLocalDpi xmlns:a14="http://schemas.microsoft.com/office/drawing/2010/main" val="0"/>
              </a:ext>
            </a:extLst>
          </a:blip>
          <a:srcRect l="15625" t="40722" r="59154" b="16108"/>
          <a:stretch>
            <a:fillRect/>
          </a:stretch>
        </p:blipFill>
        <p:spPr>
          <a:xfrm>
            <a:off x="3935222" y="3812401"/>
            <a:ext cx="3074987" cy="29591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95400" y="3810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solidFill>
                  <a:srgbClr val="92D050"/>
                </a:solidFill>
              </a:rPr>
              <a:t>CONCLUSION</a:t>
            </a:r>
            <a:endParaRPr dirty="0">
              <a:solidFill>
                <a:srgbClr val="92D050"/>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79940A50-7325-2204-23DE-C668E4C9805B}"/>
              </a:ext>
            </a:extLst>
          </p:cNvPr>
          <p:cNvSpPr txBox="1"/>
          <p:nvPr/>
        </p:nvSpPr>
        <p:spPr>
          <a:xfrm>
            <a:off x="838200" y="2133600"/>
            <a:ext cx="8314113" cy="3046988"/>
          </a:xfrm>
          <a:prstGeom prst="rect">
            <a:avLst/>
          </a:prstGeom>
          <a:noFill/>
        </p:spPr>
        <p:txBody>
          <a:bodyPr wrap="square">
            <a:spAutoFit/>
          </a:bodyPr>
          <a:lstStyle/>
          <a:p>
            <a:r>
              <a:rPr lang="en-US" sz="3200" dirty="0"/>
              <a:t>  </a:t>
            </a:r>
            <a:r>
              <a:rPr lang="en-US" sz="3200" dirty="0">
                <a:solidFill>
                  <a:schemeClr val="accent3">
                    <a:lumMod val="75000"/>
                  </a:schemeClr>
                </a:solidFill>
              </a:rPr>
              <a:t>This portfolio captures a blend of creativity, skill, and growth. Each piece reflects dedication and thoughtful execution. It’s more than a showcase—it’s a stepping stone toward future possibilities, inviting collaboration and inspiring new ideas with every project shared</a:t>
            </a:r>
            <a:r>
              <a:rPr lang="en-US" sz="32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17102" y="101727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3"/>
                </a:solidFill>
              </a:rPr>
              <a:t>PROJECT</a:t>
            </a:r>
            <a:r>
              <a:rPr sz="4250" spc="-85" dirty="0">
                <a:solidFill>
                  <a:schemeClr val="accent3"/>
                </a:solidFill>
              </a:rPr>
              <a:t> </a:t>
            </a:r>
            <a:r>
              <a:rPr sz="4250" spc="25" dirty="0">
                <a:solidFill>
                  <a:schemeClr val="accent3"/>
                </a:solidFill>
              </a:rPr>
              <a:t>TITLE</a:t>
            </a:r>
            <a:endParaRPr sz="4250" dirty="0">
              <a:solidFill>
                <a:schemeClr val="accent3"/>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12D7E87-0CF8-5601-939C-863D2A6238E0}"/>
              </a:ext>
            </a:extLst>
          </p:cNvPr>
          <p:cNvSpPr txBox="1"/>
          <p:nvPr/>
        </p:nvSpPr>
        <p:spPr>
          <a:xfrm>
            <a:off x="1217522" y="3048000"/>
            <a:ext cx="7566624" cy="2308324"/>
          </a:xfrm>
          <a:prstGeom prst="rect">
            <a:avLst/>
          </a:prstGeom>
          <a:noFill/>
        </p:spPr>
        <p:txBody>
          <a:bodyPr wrap="square">
            <a:spAutoFit/>
          </a:bodyPr>
          <a:lstStyle/>
          <a:p>
            <a:r>
              <a:rPr lang="en-US" sz="7200" b="1" dirty="0">
                <a:solidFill>
                  <a:srgbClr val="00B0F0"/>
                </a:solidFill>
              </a:rPr>
              <a:t>FRONT END WEB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2">
                    <a:lumMod val="50000"/>
                  </a:schemeClr>
                </a:solidFill>
              </a:rPr>
              <a:t>A</a:t>
            </a:r>
            <a:r>
              <a:rPr spc="-5" dirty="0">
                <a:solidFill>
                  <a:schemeClr val="accent2">
                    <a:lumMod val="50000"/>
                  </a:schemeClr>
                </a:solidFill>
              </a:rPr>
              <a:t>G</a:t>
            </a:r>
            <a:r>
              <a:rPr spc="-35" dirty="0">
                <a:solidFill>
                  <a:schemeClr val="accent2">
                    <a:lumMod val="50000"/>
                  </a:schemeClr>
                </a:solidFill>
              </a:rPr>
              <a:t>E</a:t>
            </a:r>
            <a:r>
              <a:rPr spc="15" dirty="0">
                <a:solidFill>
                  <a:schemeClr val="accent2">
                    <a:lumMod val="50000"/>
                  </a:schemeClr>
                </a:solidFill>
              </a:rPr>
              <a:t>N</a:t>
            </a:r>
            <a:r>
              <a:rPr dirty="0">
                <a:solidFill>
                  <a:schemeClr val="accent2">
                    <a:lumMod val="50000"/>
                  </a:schemeClr>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9463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7030A0"/>
                </a:solidFill>
              </a:rPr>
              <a:t>P</a:t>
            </a:r>
            <a:r>
              <a:rPr sz="4250" spc="15" dirty="0">
                <a:solidFill>
                  <a:srgbClr val="7030A0"/>
                </a:solidFill>
              </a:rPr>
              <a:t>ROB</a:t>
            </a:r>
            <a:r>
              <a:rPr sz="4250" spc="55" dirty="0">
                <a:solidFill>
                  <a:srgbClr val="7030A0"/>
                </a:solidFill>
              </a:rPr>
              <a:t>L</a:t>
            </a:r>
            <a:r>
              <a:rPr sz="4250" spc="-20" dirty="0">
                <a:solidFill>
                  <a:srgbClr val="7030A0"/>
                </a:solidFill>
              </a:rPr>
              <a:t>E</a:t>
            </a:r>
            <a:r>
              <a:rPr sz="4250" spc="20" dirty="0">
                <a:solidFill>
                  <a:srgbClr val="7030A0"/>
                </a:solidFill>
              </a:rPr>
              <a:t>M</a:t>
            </a:r>
            <a:r>
              <a:rPr sz="4250" dirty="0">
                <a:solidFill>
                  <a:srgbClr val="7030A0"/>
                </a:solidFill>
              </a:rPr>
              <a:t>	</a:t>
            </a:r>
            <a:r>
              <a:rPr sz="4250" spc="10" dirty="0">
                <a:solidFill>
                  <a:srgbClr val="7030A0"/>
                </a:solidFill>
              </a:rPr>
              <a:t>S</a:t>
            </a:r>
            <a:r>
              <a:rPr sz="4250" spc="-370" dirty="0">
                <a:solidFill>
                  <a:srgbClr val="7030A0"/>
                </a:solidFill>
              </a:rPr>
              <a:t>T</a:t>
            </a:r>
            <a:r>
              <a:rPr sz="4250" spc="-375" dirty="0">
                <a:solidFill>
                  <a:srgbClr val="7030A0"/>
                </a:solidFill>
              </a:rPr>
              <a:t>A</a:t>
            </a:r>
            <a:r>
              <a:rPr sz="4250" spc="15" dirty="0">
                <a:solidFill>
                  <a:srgbClr val="7030A0"/>
                </a:solidFill>
              </a:rPr>
              <a:t>T</a:t>
            </a:r>
            <a:r>
              <a:rPr sz="4250" spc="-10" dirty="0">
                <a:solidFill>
                  <a:srgbClr val="7030A0"/>
                </a:solidFill>
              </a:rPr>
              <a:t>E</a:t>
            </a:r>
            <a:r>
              <a:rPr sz="4250" spc="-20" dirty="0">
                <a:solidFill>
                  <a:srgbClr val="7030A0"/>
                </a:solidFill>
              </a:rPr>
              <a:t>ME</a:t>
            </a:r>
            <a:r>
              <a:rPr sz="4250" spc="10" dirty="0">
                <a:solidFill>
                  <a:srgbClr val="7030A0"/>
                </a:solidFill>
              </a:rPr>
              <a:t>NT</a:t>
            </a:r>
            <a:endParaRPr sz="4250" dirty="0">
              <a:solidFill>
                <a:srgbClr val="7030A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0F0F7BF-697E-B6CF-DA63-C1BE5223541E}"/>
              </a:ext>
            </a:extLst>
          </p:cNvPr>
          <p:cNvSpPr txBox="1"/>
          <p:nvPr/>
        </p:nvSpPr>
        <p:spPr>
          <a:xfrm>
            <a:off x="304800" y="2438400"/>
            <a:ext cx="8847513" cy="3108543"/>
          </a:xfrm>
          <a:prstGeom prst="rect">
            <a:avLst/>
          </a:prstGeom>
          <a:noFill/>
        </p:spPr>
        <p:txBody>
          <a:bodyPr wrap="square">
            <a:spAutoFit/>
          </a:bodyPr>
          <a:lstStyle/>
          <a:p>
            <a:pPr>
              <a:buNone/>
            </a:pPr>
            <a:r>
              <a:rPr lang="en-US" sz="2800" dirty="0"/>
              <a:t>       Many aspiring front-end developers struggle to showcase practical skills and creativity effectively. This portfolio aims to solve that by presenting real-world projects, responsive designs, and interactive UI components that demonstrate proficiency in HTML, CSS, JavaScript, and modern frameworks—bridging the gap between learning and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2">
                    <a:lumMod val="50000"/>
                  </a:schemeClr>
                </a:solidFill>
              </a:rPr>
              <a:t>PROJECT	</a:t>
            </a:r>
            <a:r>
              <a:rPr sz="4250" spc="-20" dirty="0">
                <a:solidFill>
                  <a:schemeClr val="tx2">
                    <a:lumMod val="50000"/>
                  </a:schemeClr>
                </a:solidFill>
              </a:rPr>
              <a:t>OVERVIEW</a:t>
            </a:r>
            <a:endParaRPr sz="4250" dirty="0">
              <a:solidFill>
                <a:schemeClr val="tx2">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B704BE3-CC17-EED7-63CC-CD422C977D7D}"/>
              </a:ext>
            </a:extLst>
          </p:cNvPr>
          <p:cNvSpPr txBox="1"/>
          <p:nvPr/>
        </p:nvSpPr>
        <p:spPr>
          <a:xfrm>
            <a:off x="533400" y="2286000"/>
            <a:ext cx="8618913" cy="4524315"/>
          </a:xfrm>
          <a:prstGeom prst="rect">
            <a:avLst/>
          </a:prstGeom>
          <a:noFill/>
        </p:spPr>
        <p:txBody>
          <a:bodyPr wrap="square">
            <a:spAutoFit/>
          </a:bodyPr>
          <a:lstStyle/>
          <a:p>
            <a:pPr>
              <a:buNone/>
            </a:pPr>
            <a:r>
              <a:rPr lang="en-US" sz="3600" dirty="0"/>
              <a:t>   This portfolio showcases a collection of front-end web projects built using HTML, CSS, JavaScript, and modern frameworks. Each project emphasizes responsive design, user-friendly interfaces, and real-world functionality, reflecting both technical proficiency and creative problem-solving in crafting engaging digital experiences.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CFB9D1C-DC8E-03E8-85DA-A62CC5107D83}"/>
              </a:ext>
            </a:extLst>
          </p:cNvPr>
          <p:cNvSpPr txBox="1"/>
          <p:nvPr/>
        </p:nvSpPr>
        <p:spPr>
          <a:xfrm>
            <a:off x="533400" y="2362200"/>
            <a:ext cx="8618913" cy="3539430"/>
          </a:xfrm>
          <a:prstGeom prst="rect">
            <a:avLst/>
          </a:prstGeom>
          <a:noFill/>
        </p:spPr>
        <p:txBody>
          <a:bodyPr wrap="square">
            <a:spAutoFit/>
          </a:bodyPr>
          <a:lstStyle/>
          <a:p>
            <a:pPr>
              <a:buNone/>
            </a:pPr>
            <a:r>
              <a:rPr lang="en-US" sz="3200" dirty="0"/>
              <a:t>  The end users of this portfolio include potential employers, recruiters, clients, and collaborators seeking skilled front-end developers. It also serves students and peers exploring web development techniques, offering a clear demonstration of design thinking, coding proficiency, and user-centric project execution in real-world scenarios.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799" y="495169"/>
            <a:ext cx="9444991" cy="571241"/>
          </a:xfrm>
          <a:prstGeom prst="rect">
            <a:avLst/>
          </a:prstGeom>
        </p:spPr>
        <p:txBody>
          <a:bodyPr vert="horz" wrap="square" lIns="0" tIns="13335" rIns="0" bIns="0" rtlCol="0">
            <a:spAutoFit/>
          </a:bodyPr>
          <a:lstStyle/>
          <a:p>
            <a:pPr marL="12700">
              <a:lnSpc>
                <a:spcPct val="100000"/>
              </a:lnSpc>
              <a:spcBef>
                <a:spcPts val="105"/>
              </a:spcBef>
            </a:pPr>
            <a:r>
              <a:rPr lang="en-IN" sz="3600" spc="10" dirty="0">
                <a:solidFill>
                  <a:schemeClr val="accent5">
                    <a:lumMod val="75000"/>
                  </a:schemeClr>
                </a:solidFill>
              </a:rPr>
              <a:t>TOOLS AND TECHNIQUES</a:t>
            </a:r>
            <a:endParaRPr sz="3600" dirty="0">
              <a:solidFill>
                <a:schemeClr val="accent5">
                  <a:lumMod val="75000"/>
                </a:schemeClr>
              </a:solidFill>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859AF8-F2B8-DB2B-7746-5D51FE006CC8}"/>
              </a:ext>
            </a:extLst>
          </p:cNvPr>
          <p:cNvSpPr txBox="1"/>
          <p:nvPr/>
        </p:nvSpPr>
        <p:spPr>
          <a:xfrm>
            <a:off x="2978728" y="1674674"/>
            <a:ext cx="6234544" cy="5016758"/>
          </a:xfrm>
          <a:prstGeom prst="rect">
            <a:avLst/>
          </a:prstGeom>
          <a:noFill/>
        </p:spPr>
        <p:txBody>
          <a:bodyPr wrap="square">
            <a:spAutoFit/>
          </a:bodyPr>
          <a:lstStyle/>
          <a:p>
            <a:pPr>
              <a:buNone/>
            </a:pPr>
            <a:r>
              <a:rPr lang="en-US" sz="3200" dirty="0"/>
              <a:t>  This portfolio utilizes tools like HTML, CSS, JavaScript, Git, and VS Code, alongside frameworks such as Bootstrap and React. Techniques include responsive design, API integration, DOM manipulation, and performance optimization—demonstrating a practical approach to building dynamic, user-friendly web interfaces across devices.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219199" y="782489"/>
            <a:ext cx="8749145"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solidFill>
                  <a:schemeClr val="accent2">
                    <a:lumMod val="75000"/>
                  </a:schemeClr>
                </a:solidFill>
                <a:latin typeface="Trebuchet MS"/>
                <a:cs typeface="Trebuchet MS"/>
              </a:rPr>
              <a:t>POTFOLIO DESIGN AND LAYOUT</a:t>
            </a:r>
            <a:endParaRPr sz="4000" dirty="0">
              <a:solidFill>
                <a:schemeClr val="accent2">
                  <a:lumMod val="75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709691B-372F-7A4E-8369-F7284BE275E4}"/>
              </a:ext>
            </a:extLst>
          </p:cNvPr>
          <p:cNvSpPr txBox="1"/>
          <p:nvPr/>
        </p:nvSpPr>
        <p:spPr>
          <a:xfrm>
            <a:off x="609600" y="2057400"/>
            <a:ext cx="9145501" cy="4031873"/>
          </a:xfrm>
          <a:prstGeom prst="rect">
            <a:avLst/>
          </a:prstGeom>
          <a:noFill/>
        </p:spPr>
        <p:txBody>
          <a:bodyPr wrap="square">
            <a:spAutoFit/>
          </a:bodyPr>
          <a:lstStyle/>
          <a:p>
            <a:r>
              <a:rPr lang="en-US" sz="3200" dirty="0"/>
              <a:t>     A sleek, modern portfolio design showcasing creativity and professionalism. Use clean grids, bold typography, and high-resolution visuals to highlight your best work. Include an engaging introduction, project summaries, and contact details. Balance white space with vibrant accents to guide the viewer’s eye. Prioritize clarity, consistency, and visual impact to leave a lasting impression.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28600" y="685800"/>
            <a:ext cx="10681335" cy="758190"/>
          </a:xfrm>
        </p:spPr>
        <p:txBody>
          <a:bodyPr/>
          <a:lstStyle/>
          <a:p>
            <a:r>
              <a:rPr lang="en-IN" dirty="0">
                <a:solidFill>
                  <a:schemeClr val="tx2"/>
                </a:solidFill>
              </a:rPr>
              <a:t>FEATURES AND FUNCTIONALITY</a:t>
            </a:r>
          </a:p>
        </p:txBody>
      </p:sp>
      <p:sp>
        <p:nvSpPr>
          <p:cNvPr id="4" name="TextBox 3">
            <a:extLst>
              <a:ext uri="{FF2B5EF4-FFF2-40B4-BE49-F238E27FC236}">
                <a16:creationId xmlns:a16="http://schemas.microsoft.com/office/drawing/2014/main" id="{5BEA77AC-631F-7C9B-726E-F1C729988F71}"/>
              </a:ext>
            </a:extLst>
          </p:cNvPr>
          <p:cNvSpPr txBox="1"/>
          <p:nvPr/>
        </p:nvSpPr>
        <p:spPr>
          <a:xfrm>
            <a:off x="762000" y="1981200"/>
            <a:ext cx="8352905" cy="3970318"/>
          </a:xfrm>
          <a:prstGeom prst="rect">
            <a:avLst/>
          </a:prstGeom>
          <a:noFill/>
        </p:spPr>
        <p:txBody>
          <a:bodyPr wrap="square">
            <a:spAutoFit/>
          </a:bodyPr>
          <a:lstStyle/>
          <a:p>
            <a:r>
              <a:rPr lang="en-US" sz="2800" dirty="0"/>
              <a:t>    Highlighting intuitive features and seamless functionality, this portfolio showcases responsive design, interactive elements, and smooth navigation. Each section is optimized for performance and user engagement, with embedded media, dynamic transitions, and smart categorization. The layout adapts across devices, ensuring accessibility and clarity. Function meets form, delivering a polished experience that reflects innovation and technical finesse.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TotalTime>
  <Words>482</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Calibri</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Gopika</cp:lastModifiedBy>
  <cp:revision>25</cp:revision>
  <dcterms:created xsi:type="dcterms:W3CDTF">2024-03-29T15:07:22Z</dcterms:created>
  <dcterms:modified xsi:type="dcterms:W3CDTF">2025-09-09T14:39:23Z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