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8" r:id="rId3"/>
    <p:sldId id="269" r:id="rId4"/>
    <p:sldId id="257" r:id="rId5"/>
    <p:sldId id="258" r:id="rId6"/>
    <p:sldId id="259" r:id="rId7"/>
    <p:sldId id="260" r:id="rId8"/>
    <p:sldId id="261" r:id="rId9"/>
    <p:sldId id="262"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1C2CD6-C2A0-4057-A2D2-E02741570BE2}" type="datetimeFigureOut">
              <a:rPr lang="en-US" smtClean="0"/>
              <a:t>22-May-21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7A4A5E-6A2F-4249-87D7-49089A0171A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7A4A5E-6A2F-4249-87D7-49089A0171A6}"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22808F-1D19-4C1F-B911-DB645644A85A}" type="datetimeFigureOut">
              <a:rPr lang="en-US" smtClean="0"/>
              <a:t>22-May-21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22808F-1D19-4C1F-B911-DB645644A85A}" type="datetimeFigureOut">
              <a:rPr lang="en-US" smtClean="0"/>
              <a:t>22-May-21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22808F-1D19-4C1F-B911-DB645644A85A}" type="datetimeFigureOut">
              <a:rPr lang="en-US" smtClean="0"/>
              <a:t>22-May-21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22808F-1D19-4C1F-B911-DB645644A85A}" type="datetimeFigureOut">
              <a:rPr lang="en-US" smtClean="0"/>
              <a:t>22-May-21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22808F-1D19-4C1F-B911-DB645644A85A}" type="datetimeFigureOut">
              <a:rPr lang="en-US" smtClean="0"/>
              <a:t>22-May-21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22808F-1D19-4C1F-B911-DB645644A85A}" type="datetimeFigureOut">
              <a:rPr lang="en-US" smtClean="0"/>
              <a:t>22-May-21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22808F-1D19-4C1F-B911-DB645644A85A}" type="datetimeFigureOut">
              <a:rPr lang="en-US" smtClean="0"/>
              <a:t>22-May-21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22808F-1D19-4C1F-B911-DB645644A85A}" type="datetimeFigureOut">
              <a:rPr lang="en-US" smtClean="0"/>
              <a:t>22-May-21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2808F-1D19-4C1F-B911-DB645644A85A}" type="datetimeFigureOut">
              <a:rPr lang="en-US" smtClean="0"/>
              <a:t>22-May-21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22808F-1D19-4C1F-B911-DB645644A85A}" type="datetimeFigureOut">
              <a:rPr lang="en-US" smtClean="0"/>
              <a:t>22-May-21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22808F-1D19-4C1F-B911-DB645644A85A}" type="datetimeFigureOut">
              <a:rPr lang="en-US" smtClean="0"/>
              <a:t>22-May-21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808F-1D19-4C1F-B911-DB645644A85A}" type="datetimeFigureOut">
              <a:rPr lang="en-US" smtClean="0"/>
              <a:t>22-May-21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E0EA9-89D2-4525-BA34-6E99D479411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cikit-learn.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6" Type="http://schemas.openxmlformats.org/officeDocument/2006/relationships/hyperlink" Target="http://www.geeksforgeeks.org/" TargetMode="External"/><Relationship Id="rId5" Type="http://schemas.openxmlformats.org/officeDocument/2006/relationships/hyperlink" Target="http://www.google.com/" TargetMode="External"/><Relationship Id="rId4" Type="http://schemas.openxmlformats.org/officeDocument/2006/relationships/hyperlink" Target="http://www.stackoverflow.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Micro-Credit Defaulter Project</a:t>
            </a:r>
            <a:endParaRPr lang="en-US" dirty="0"/>
          </a:p>
        </p:txBody>
      </p:sp>
      <p:sp>
        <p:nvSpPr>
          <p:cNvPr id="3" name="Subtitle 2"/>
          <p:cNvSpPr>
            <a:spLocks noGrp="1"/>
          </p:cNvSpPr>
          <p:nvPr>
            <p:ph type="subTitle" idx="1"/>
          </p:nvPr>
        </p:nvSpPr>
        <p:spPr>
          <a:xfrm>
            <a:off x="4495800" y="4724400"/>
            <a:ext cx="3962400" cy="1676400"/>
          </a:xfrm>
        </p:spPr>
        <p:txBody>
          <a:bodyPr/>
          <a:lstStyle/>
          <a:p>
            <a:r>
              <a:rPr lang="en-US" dirty="0" smtClean="0">
                <a:solidFill>
                  <a:schemeClr val="tx1"/>
                </a:solidFill>
              </a:rPr>
              <a:t>By </a:t>
            </a:r>
          </a:p>
          <a:p>
            <a:r>
              <a:rPr lang="en-US" dirty="0" smtClean="0">
                <a:solidFill>
                  <a:schemeClr val="tx1"/>
                </a:solidFill>
              </a:rPr>
              <a:t>SWATHI R</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a:xfrm>
            <a:off x="228600" y="1295400"/>
            <a:ext cx="8763000" cy="5410200"/>
          </a:xfrm>
        </p:spPr>
        <p:txBody>
          <a:bodyPr>
            <a:normAutofit fontScale="77500" lnSpcReduction="20000"/>
          </a:bodyPr>
          <a:lstStyle/>
          <a:p>
            <a:r>
              <a:rPr lang="en-US" dirty="0" smtClean="0"/>
              <a:t>Totally 5 models are performed </a:t>
            </a:r>
          </a:p>
          <a:p>
            <a:pPr lvl="1"/>
            <a:r>
              <a:rPr lang="en-IN" dirty="0" err="1" smtClean="0"/>
              <a:t>KneighborsClassifier</a:t>
            </a:r>
            <a:endParaRPr lang="en-US" dirty="0" smtClean="0"/>
          </a:p>
          <a:p>
            <a:pPr lvl="1"/>
            <a:r>
              <a:rPr lang="en-IN" dirty="0" err="1" smtClean="0"/>
              <a:t>LogisticRegression</a:t>
            </a:r>
            <a:endParaRPr lang="en-US" dirty="0" smtClean="0"/>
          </a:p>
          <a:p>
            <a:pPr lvl="1"/>
            <a:r>
              <a:rPr lang="en-IN" dirty="0" err="1" smtClean="0"/>
              <a:t>DecisionTreeClassifier</a:t>
            </a:r>
            <a:endParaRPr lang="en-US" dirty="0" smtClean="0"/>
          </a:p>
          <a:p>
            <a:pPr lvl="1"/>
            <a:r>
              <a:rPr lang="en-IN" dirty="0" err="1" smtClean="0"/>
              <a:t>GaussianNB</a:t>
            </a:r>
            <a:endParaRPr lang="en-US" dirty="0" smtClean="0"/>
          </a:p>
          <a:p>
            <a:pPr lvl="1"/>
            <a:r>
              <a:rPr lang="en-IN" dirty="0" smtClean="0"/>
              <a:t>SVC</a:t>
            </a:r>
            <a:endParaRPr lang="en-US" dirty="0" smtClean="0"/>
          </a:p>
          <a:p>
            <a:r>
              <a:rPr lang="en-US" dirty="0" smtClean="0"/>
              <a:t>Among that 3 models have been chosen and performed hyper parameter tuning.</a:t>
            </a:r>
          </a:p>
          <a:p>
            <a:r>
              <a:rPr lang="en-US" dirty="0" smtClean="0"/>
              <a:t>Then those 3 models are evaluated using the evaluation metrics and the best model is chosen.</a:t>
            </a:r>
          </a:p>
          <a:p>
            <a:r>
              <a:rPr lang="en-US" dirty="0" smtClean="0"/>
              <a:t>The best model is Random Forest with</a:t>
            </a:r>
          </a:p>
          <a:p>
            <a:pPr lvl="1"/>
            <a:r>
              <a:rPr lang="en-US" dirty="0"/>
              <a:t>Accuracy: 0.909783 </a:t>
            </a:r>
            <a:endParaRPr lang="en-US" dirty="0" smtClean="0"/>
          </a:p>
          <a:p>
            <a:pPr lvl="1"/>
            <a:r>
              <a:rPr lang="en-US" dirty="0" smtClean="0"/>
              <a:t>Precision</a:t>
            </a:r>
            <a:r>
              <a:rPr lang="en-US" dirty="0"/>
              <a:t>: 0.913267 </a:t>
            </a:r>
            <a:endParaRPr lang="en-US" dirty="0" smtClean="0"/>
          </a:p>
          <a:p>
            <a:pPr lvl="1"/>
            <a:r>
              <a:rPr lang="en-US" dirty="0" smtClean="0"/>
              <a:t>Recall</a:t>
            </a:r>
            <a:r>
              <a:rPr lang="en-US" dirty="0"/>
              <a:t>: 0.991406 </a:t>
            </a:r>
            <a:endParaRPr lang="en-US" dirty="0" smtClean="0"/>
          </a:p>
          <a:p>
            <a:pPr lvl="1"/>
            <a:r>
              <a:rPr lang="en-US" dirty="0" smtClean="0"/>
              <a:t>F1 </a:t>
            </a:r>
            <a:r>
              <a:rPr lang="en-US" dirty="0"/>
              <a:t>score: 0.950734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7500" lnSpcReduction="20000"/>
          </a:bodyPr>
          <a:lstStyle/>
          <a:p>
            <a:pPr algn="just">
              <a:lnSpc>
                <a:spcPct val="120000"/>
              </a:lnSpc>
            </a:pPr>
            <a:r>
              <a:rPr lang="en-US" dirty="0" smtClean="0"/>
              <a:t>I check the data first  and uploaded the data in  </a:t>
            </a:r>
            <a:r>
              <a:rPr lang="en-US" dirty="0" err="1" smtClean="0"/>
              <a:t>jupyter</a:t>
            </a:r>
            <a:r>
              <a:rPr lang="en-US" dirty="0" smtClean="0"/>
              <a:t> notebook and than I visualize the features ,Perform the preprocessing  in the data and understand the relationship between different features.</a:t>
            </a:r>
          </a:p>
          <a:p>
            <a:pPr algn="just">
              <a:lnSpc>
                <a:spcPct val="120000"/>
              </a:lnSpc>
            </a:pPr>
            <a:r>
              <a:rPr lang="en-US" dirty="0" smtClean="0"/>
              <a:t>I used both train-validation split and the cross validation to evaluate the model effectiveness to predict the target values.</a:t>
            </a:r>
          </a:p>
          <a:p>
            <a:pPr algn="just">
              <a:lnSpc>
                <a:spcPct val="120000"/>
              </a:lnSpc>
            </a:pPr>
            <a:r>
              <a:rPr lang="en-US" dirty="0" smtClean="0"/>
              <a:t>At the end I applied the 5 predictive models in the data.</a:t>
            </a:r>
          </a:p>
          <a:p>
            <a:pPr algn="just">
              <a:lnSpc>
                <a:spcPct val="120000"/>
              </a:lnSpc>
            </a:pPr>
            <a:r>
              <a:rPr lang="en-US" dirty="0" smtClean="0"/>
              <a:t>Then after performing all the model the best model is chosen as Random Forest with accuracy of 0.9030</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ACKNOWLEDGMENT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IN" dirty="0" smtClean="0"/>
              <a:t>The </a:t>
            </a:r>
            <a:r>
              <a:rPr lang="en-IN" dirty="0"/>
              <a:t>internship opportunity I had with Flip </a:t>
            </a:r>
            <a:r>
              <a:rPr lang="en-IN" dirty="0" err="1"/>
              <a:t>Robo</a:t>
            </a:r>
            <a:r>
              <a:rPr lang="en-IN" dirty="0"/>
              <a:t> was a great chance for learning and professional development. Therefore, I consider myself as a very lucky individual as I was provided with an opportunity to be a part of it.</a:t>
            </a:r>
            <a:endParaRPr lang="en-US" dirty="0"/>
          </a:p>
          <a:p>
            <a:r>
              <a:rPr lang="en-IN" dirty="0"/>
              <a:t>I would like to thank our SME for suggesting this project and for his whole hearted cooperation and constant encouragement throughout the project.</a:t>
            </a:r>
            <a:endParaRPr lang="en-US" dirty="0"/>
          </a:p>
          <a:p>
            <a:r>
              <a:rPr lang="en-IN" dirty="0"/>
              <a:t>And I also like to thank the data trained mentors and Technical team members for helping me with the technical queries.</a:t>
            </a:r>
            <a:endParaRPr lang="en-US" dirty="0"/>
          </a:p>
          <a:p>
            <a:r>
              <a:rPr lang="en-IN" dirty="0"/>
              <a:t>And these are the following website which I referred for the reference</a:t>
            </a:r>
            <a:endParaRPr lang="en-US" dirty="0"/>
          </a:p>
          <a:p>
            <a:pPr lvl="0"/>
            <a:r>
              <a:rPr lang="en-IN" u="sng" dirty="0">
                <a:hlinkClick r:id="rId2"/>
              </a:rPr>
              <a:t>https://www.kaggle.com/</a:t>
            </a:r>
            <a:endParaRPr lang="en-US" dirty="0"/>
          </a:p>
          <a:p>
            <a:pPr lvl="0"/>
            <a:r>
              <a:rPr lang="en-IN" u="sng" dirty="0">
                <a:hlinkClick r:id="rId3"/>
              </a:rPr>
              <a:t>https://scikit-learn.org/</a:t>
            </a:r>
            <a:endParaRPr lang="en-US" dirty="0"/>
          </a:p>
          <a:p>
            <a:pPr lvl="0"/>
            <a:r>
              <a:rPr lang="en-IN" u="sng" dirty="0" err="1">
                <a:hlinkClick r:id="rId4"/>
              </a:rPr>
              <a:t>www.stackoverflow.com</a:t>
            </a:r>
            <a:endParaRPr lang="en-US" dirty="0"/>
          </a:p>
          <a:p>
            <a:pPr lvl="0"/>
            <a:r>
              <a:rPr lang="en-IN" u="sng" dirty="0" err="1">
                <a:hlinkClick r:id="rId5"/>
              </a:rPr>
              <a:t>www.google.com</a:t>
            </a:r>
            <a:endParaRPr lang="en-US" dirty="0"/>
          </a:p>
          <a:p>
            <a:pPr lvl="0"/>
            <a:r>
              <a:rPr lang="en-IN" u="sng" dirty="0" err="1">
                <a:hlinkClick r:id="rId6"/>
              </a:rPr>
              <a:t>www.geeksforgeeks.org</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smtClean="0"/>
              <a:t>Business Problem Framing</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IN" sz="2000" dirty="0" smtClean="0"/>
              <a:t>A </a:t>
            </a:r>
            <a:r>
              <a:rPr lang="en-IN" sz="2000" dirty="0"/>
              <a:t>Microfinance Institution (MFI) is an organization that offers financial services to low income populations. </a:t>
            </a:r>
            <a:endParaRPr lang="en-IN" sz="2000" dirty="0" smtClean="0"/>
          </a:p>
          <a:p>
            <a:r>
              <a:rPr lang="en-IN" sz="2000" dirty="0" smtClean="0"/>
              <a:t>MFS </a:t>
            </a:r>
            <a:r>
              <a:rPr lang="en-IN" sz="2000" dirty="0"/>
              <a:t>becomes very useful when targeting especially the </a:t>
            </a:r>
            <a:r>
              <a:rPr lang="en-IN" sz="2000" dirty="0" err="1"/>
              <a:t>unbanked</a:t>
            </a:r>
            <a:r>
              <a:rPr lang="en-IN" sz="2000" dirty="0"/>
              <a:t> poor families living in remote areas with not much sources of income. They are collaborating with an MFI to provide micro-credit on mobile balances to be paid back in 5 days. </a:t>
            </a:r>
            <a:endParaRPr lang="en-IN" sz="2000" dirty="0" smtClean="0"/>
          </a:p>
          <a:p>
            <a:r>
              <a:rPr lang="en-IN" sz="2000" dirty="0" smtClean="0"/>
              <a:t>We </a:t>
            </a:r>
            <a:r>
              <a:rPr lang="en-IN" sz="2000" dirty="0"/>
              <a:t>need to Build a model which can be used to predict in terms of a probability for each loan transaction, whether the customer will be paying back the loaned amount within 5 days of insurance of loan</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t>With the help of Pandas Library We will upload our data to </a:t>
            </a:r>
            <a:r>
              <a:rPr lang="en-US" sz="2800" dirty="0" err="1"/>
              <a:t>Jupyter</a:t>
            </a:r>
            <a:r>
              <a:rPr lang="en-US" sz="2800" dirty="0"/>
              <a:t> Notebook.</a:t>
            </a:r>
          </a:p>
          <a:p>
            <a:r>
              <a:rPr lang="en-US" sz="2800" dirty="0"/>
              <a:t>Once our data is uploaded with the help of predefined method (i.e. </a:t>
            </a:r>
            <a:r>
              <a:rPr lang="en-US" sz="2800" dirty="0" err="1"/>
              <a:t>read_csv</a:t>
            </a:r>
            <a:r>
              <a:rPr lang="en-US" sz="2800" dirty="0"/>
              <a:t>) we can read data for further processing.   </a:t>
            </a:r>
          </a:p>
          <a:p>
            <a:r>
              <a:rPr lang="en-US" sz="2800" dirty="0"/>
              <a:t>We have two type of variables in the data:-</a:t>
            </a:r>
          </a:p>
          <a:p>
            <a:pPr marL="971550" lvl="1" indent="-514350">
              <a:buFont typeface="+mj-lt"/>
              <a:buAutoNum type="arabicPeriod"/>
            </a:pPr>
            <a:r>
              <a:rPr lang="en-US" dirty="0"/>
              <a:t>Dependent Variable</a:t>
            </a:r>
          </a:p>
          <a:p>
            <a:pPr marL="971550" lvl="1" indent="-514350">
              <a:buFont typeface="+mj-lt"/>
              <a:buAutoNum type="arabicPeriod"/>
            </a:pPr>
            <a:r>
              <a:rPr lang="en-US" dirty="0"/>
              <a:t>Independent Variable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file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546957" y="381001"/>
            <a:ext cx="8050085" cy="4648200"/>
          </a:xfrm>
          <a:prstGeom prst="rect">
            <a:avLst/>
          </a:prstGeom>
          <a:noFill/>
          <a:ln w="9525">
            <a:noFill/>
            <a:miter lim="800000"/>
            <a:headEnd/>
            <a:tailEnd/>
          </a:ln>
          <a:effectLst/>
        </p:spPr>
      </p:pic>
      <p:sp>
        <p:nvSpPr>
          <p:cNvPr id="6" name="Rectangle 5"/>
          <p:cNvSpPr/>
          <p:nvPr/>
        </p:nvSpPr>
        <p:spPr>
          <a:xfrm>
            <a:off x="685800" y="5181600"/>
            <a:ext cx="7924800" cy="830997"/>
          </a:xfrm>
          <a:prstGeom prst="rect">
            <a:avLst/>
          </a:prstGeom>
        </p:spPr>
        <p:txBody>
          <a:bodyPr wrap="square">
            <a:spAutoFit/>
          </a:bodyPr>
          <a:lstStyle/>
          <a:p>
            <a:r>
              <a:rPr lang="en-US" sz="2400" dirty="0" smtClean="0"/>
              <a:t>Label is an independent variable where as all of the other element are dependent variable.</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pPr lvl="0"/>
            <a:r>
              <a:rPr lang="en-IN" dirty="0" smtClean="0"/>
              <a:t>Analytical </a:t>
            </a:r>
            <a:r>
              <a:rPr lang="en-IN" dirty="0" err="1" smtClean="0"/>
              <a:t>Modeling</a:t>
            </a:r>
            <a:r>
              <a:rPr lang="en-IN" dirty="0" smtClean="0"/>
              <a:t> of the Problem</a:t>
            </a:r>
            <a:r>
              <a:rPr lang="en-US" dirty="0" smtClean="0"/>
              <a:t/>
            </a:r>
            <a:br>
              <a:rPr lang="en-US" dirty="0" smtClean="0"/>
            </a:br>
            <a:endParaRPr lang="en-US" dirty="0"/>
          </a:p>
        </p:txBody>
      </p:sp>
      <p:sp>
        <p:nvSpPr>
          <p:cNvPr id="5" name="Content Placeholder 4"/>
          <p:cNvSpPr>
            <a:spLocks noGrp="1"/>
          </p:cNvSpPr>
          <p:nvPr>
            <p:ph idx="1"/>
          </p:nvPr>
        </p:nvSpPr>
        <p:spPr/>
        <p:txBody>
          <a:bodyPr>
            <a:normAutofit/>
          </a:bodyPr>
          <a:lstStyle/>
          <a:p>
            <a:r>
              <a:rPr lang="en-IN" sz="2000" dirty="0"/>
              <a:t>After uploading  the data  I get to know the data by the </a:t>
            </a:r>
            <a:r>
              <a:rPr lang="en-IN" sz="2000" dirty="0" err="1"/>
              <a:t>data.describe</a:t>
            </a:r>
            <a:r>
              <a:rPr lang="en-IN" sz="2000" dirty="0"/>
              <a:t>() so many information the min value , max value,  SD the 25 percentile the 50th percentile the 75 percentile of the data. </a:t>
            </a:r>
            <a:endParaRPr lang="en-IN" sz="2000" dirty="0" smtClean="0"/>
          </a:p>
          <a:p>
            <a:r>
              <a:rPr lang="en-IN" sz="2000" dirty="0" smtClean="0"/>
              <a:t>Then </a:t>
            </a:r>
            <a:r>
              <a:rPr lang="en-IN" sz="2000" dirty="0"/>
              <a:t>by the help of .skew() I get to know the skewness of the data. Then by the help of correlation function I get to know the correlation of each columns with each other. </a:t>
            </a:r>
            <a:endParaRPr lang="en-IN" sz="2000" dirty="0" smtClean="0"/>
          </a:p>
          <a:p>
            <a:r>
              <a:rPr lang="en-IN" sz="2000" dirty="0" smtClean="0"/>
              <a:t>From </a:t>
            </a:r>
            <a:r>
              <a:rPr lang="en-IN" sz="2000" dirty="0"/>
              <a:t>the </a:t>
            </a:r>
            <a:r>
              <a:rPr lang="en-IN" sz="2000" dirty="0" err="1"/>
              <a:t>heatmap</a:t>
            </a:r>
            <a:r>
              <a:rPr lang="en-IN" sz="2000" dirty="0"/>
              <a:t> I can visualized to see them clearly that they are positive correlated or the negative correlated the dark side is show the negative correlation among each other the lighter side represent the positive correlation among the each other.</a:t>
            </a:r>
            <a:endParaRPr lang="en-US" sz="2000" dirty="0"/>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MODELS USED</a:t>
            </a:r>
            <a:br>
              <a:rPr lang="en-US" dirty="0" smtClean="0"/>
            </a:br>
            <a:endParaRPr lang="en-US" dirty="0"/>
          </a:p>
        </p:txBody>
      </p:sp>
      <p:sp>
        <p:nvSpPr>
          <p:cNvPr id="5" name="Content Placeholder 4"/>
          <p:cNvSpPr>
            <a:spLocks noGrp="1"/>
          </p:cNvSpPr>
          <p:nvPr>
            <p:ph idx="1"/>
          </p:nvPr>
        </p:nvSpPr>
        <p:spPr/>
        <p:txBody>
          <a:bodyPr>
            <a:normAutofit fontScale="85000" lnSpcReduction="20000"/>
          </a:bodyPr>
          <a:lstStyle/>
          <a:p>
            <a:r>
              <a:rPr lang="en-IN" dirty="0" smtClean="0"/>
              <a:t>Classification </a:t>
            </a:r>
            <a:r>
              <a:rPr lang="en-IN" dirty="0"/>
              <a:t>Model with following algorithms</a:t>
            </a:r>
            <a:endParaRPr lang="en-US" dirty="0"/>
          </a:p>
          <a:p>
            <a:pPr lvl="1"/>
            <a:r>
              <a:rPr lang="en-IN" dirty="0" err="1"/>
              <a:t>KneighborsClassifier</a:t>
            </a:r>
            <a:endParaRPr lang="en-US" dirty="0"/>
          </a:p>
          <a:p>
            <a:pPr lvl="1"/>
            <a:r>
              <a:rPr lang="en-IN" dirty="0" err="1"/>
              <a:t>LogisticRegression</a:t>
            </a:r>
            <a:endParaRPr lang="en-US" dirty="0"/>
          </a:p>
          <a:p>
            <a:pPr lvl="1"/>
            <a:r>
              <a:rPr lang="en-IN" dirty="0" err="1"/>
              <a:t>DecisionTreeClassifier</a:t>
            </a:r>
            <a:endParaRPr lang="en-US" dirty="0"/>
          </a:p>
          <a:p>
            <a:pPr lvl="1"/>
            <a:r>
              <a:rPr lang="en-IN" dirty="0" err="1"/>
              <a:t>GaussianNB</a:t>
            </a:r>
            <a:endParaRPr lang="en-US" dirty="0"/>
          </a:p>
          <a:p>
            <a:pPr lvl="1"/>
            <a:r>
              <a:rPr lang="en-IN" dirty="0"/>
              <a:t>SVC</a:t>
            </a:r>
            <a:endParaRPr lang="en-US" dirty="0"/>
          </a:p>
          <a:p>
            <a:r>
              <a:rPr lang="en-IN" dirty="0"/>
              <a:t>Evaluation metrics </a:t>
            </a:r>
            <a:endParaRPr lang="en-US" dirty="0"/>
          </a:p>
          <a:p>
            <a:pPr lvl="1"/>
            <a:r>
              <a:rPr lang="en-IN" dirty="0"/>
              <a:t>Accuracy score</a:t>
            </a:r>
            <a:endParaRPr lang="en-US" dirty="0"/>
          </a:p>
          <a:p>
            <a:pPr lvl="1"/>
            <a:r>
              <a:rPr lang="en-IN" dirty="0" err="1"/>
              <a:t>Precison</a:t>
            </a:r>
            <a:r>
              <a:rPr lang="en-IN" dirty="0"/>
              <a:t>, recall</a:t>
            </a:r>
            <a:endParaRPr lang="en-US" dirty="0"/>
          </a:p>
          <a:p>
            <a:pPr lvl="1"/>
            <a:r>
              <a:rPr lang="en-IN" dirty="0"/>
              <a:t>AUC,ROC</a:t>
            </a:r>
            <a:endParaRPr lang="en-US" dirty="0"/>
          </a:p>
          <a:p>
            <a:pPr lvl="1"/>
            <a:r>
              <a:rPr lang="en-IN" dirty="0"/>
              <a:t>F1 score</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smtClean="0"/>
              <a:t>Key Metrics for success in solving problem under consideration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lvl="0"/>
            <a:r>
              <a:rPr lang="en-IN" b="1" dirty="0" smtClean="0"/>
              <a:t>Precision</a:t>
            </a:r>
            <a:r>
              <a:rPr lang="en-IN" dirty="0"/>
              <a:t>: can be seen as a measure of quality, </a:t>
            </a:r>
            <a:r>
              <a:rPr lang="en-IN" b="1" dirty="0"/>
              <a:t>higher</a:t>
            </a:r>
            <a:r>
              <a:rPr lang="en-IN" dirty="0"/>
              <a:t> </a:t>
            </a:r>
            <a:r>
              <a:rPr lang="en-IN" b="1" dirty="0"/>
              <a:t>precision</a:t>
            </a:r>
            <a:r>
              <a:rPr lang="en-IN" dirty="0"/>
              <a:t> means that an algorithm returns more relevant results than irrelevant ones</a:t>
            </a:r>
            <a:endParaRPr lang="en-US" dirty="0"/>
          </a:p>
          <a:p>
            <a:pPr lvl="0"/>
            <a:r>
              <a:rPr lang="en-IN" b="1" dirty="0"/>
              <a:t>Recall</a:t>
            </a:r>
            <a:r>
              <a:rPr lang="en-IN" dirty="0"/>
              <a:t> is used as a measure of quantity and high recall means that an algorithm returns most of the relevant results.</a:t>
            </a:r>
            <a:endParaRPr lang="en-US" dirty="0"/>
          </a:p>
          <a:p>
            <a:pPr lvl="0"/>
            <a:r>
              <a:rPr lang="en-IN" b="1" dirty="0"/>
              <a:t>Accuracy score</a:t>
            </a:r>
            <a:r>
              <a:rPr lang="en-IN" dirty="0"/>
              <a:t> is used when the True Positives and True negatives are more important.</a:t>
            </a:r>
            <a:r>
              <a:rPr lang="en-IN" b="1" dirty="0"/>
              <a:t> Accuracy</a:t>
            </a:r>
            <a:r>
              <a:rPr lang="en-IN" dirty="0"/>
              <a:t> can be used when the class distribution is similar</a:t>
            </a:r>
            <a:endParaRPr lang="en-US" dirty="0"/>
          </a:p>
          <a:p>
            <a:pPr lvl="0"/>
            <a:r>
              <a:rPr lang="en-IN" b="1" dirty="0"/>
              <a:t>F1</a:t>
            </a:r>
            <a:r>
              <a:rPr lang="en-IN" dirty="0"/>
              <a:t>-</a:t>
            </a:r>
            <a:r>
              <a:rPr lang="en-IN" b="1" dirty="0"/>
              <a:t>score </a:t>
            </a:r>
            <a:r>
              <a:rPr lang="en-IN" dirty="0"/>
              <a:t>is used when the False Negatives and False Positives are crucial. While F1-score is a better metric when there are imbalanced classes.</a:t>
            </a:r>
            <a:endParaRPr lang="en-US" dirty="0"/>
          </a:p>
          <a:p>
            <a:pPr lvl="0"/>
            <a:r>
              <a:rPr lang="en-IN" b="1" dirty="0" err="1"/>
              <a:t>Cross_val_score</a:t>
            </a:r>
            <a:r>
              <a:rPr lang="en-IN" dirty="0"/>
              <a:t> :- To run </a:t>
            </a:r>
            <a:r>
              <a:rPr lang="en-IN" b="1" dirty="0"/>
              <a:t>cross</a:t>
            </a:r>
            <a:r>
              <a:rPr lang="en-IN" dirty="0"/>
              <a:t>-</a:t>
            </a:r>
            <a:r>
              <a:rPr lang="en-IN" b="1" dirty="0"/>
              <a:t>validation</a:t>
            </a:r>
            <a:r>
              <a:rPr lang="en-IN" dirty="0"/>
              <a:t> on multiple metrics and also to return train </a:t>
            </a:r>
            <a:r>
              <a:rPr lang="en-IN" b="1" dirty="0"/>
              <a:t>scores</a:t>
            </a:r>
            <a:r>
              <a:rPr lang="en-IN" dirty="0"/>
              <a:t>, fit times and </a:t>
            </a:r>
            <a:r>
              <a:rPr lang="en-IN" b="1" dirty="0"/>
              <a:t>score</a:t>
            </a:r>
            <a:r>
              <a:rPr lang="en-IN" dirty="0"/>
              <a:t> times. Get predictions from each split of </a:t>
            </a:r>
            <a:r>
              <a:rPr lang="en-IN" b="1" dirty="0"/>
              <a:t>cross</a:t>
            </a:r>
            <a:r>
              <a:rPr lang="en-IN" dirty="0"/>
              <a:t>-</a:t>
            </a:r>
            <a:r>
              <a:rPr lang="en-IN" b="1" dirty="0"/>
              <a:t>validation</a:t>
            </a:r>
            <a:r>
              <a:rPr lang="en-IN" dirty="0"/>
              <a:t> for diagnostic purposes. Make a scorer from a performance metric or loss function.</a:t>
            </a:r>
            <a:endParaRPr lang="en-US" dirty="0"/>
          </a:p>
          <a:p>
            <a:pPr lvl="0"/>
            <a:r>
              <a:rPr lang="en-IN" b="1" dirty="0"/>
              <a:t>roc _</a:t>
            </a:r>
            <a:r>
              <a:rPr lang="en-IN" b="1" dirty="0" err="1"/>
              <a:t>auc</a:t>
            </a:r>
            <a:r>
              <a:rPr lang="en-IN" b="1" dirty="0"/>
              <a:t> _score :-</a:t>
            </a:r>
            <a:r>
              <a:rPr lang="en-IN" dirty="0"/>
              <a:t>  ROC curve. It is a plot of the false positive rate (x-axis) versus the true positive rate (y-axis) for a number of different candidate threshold values between 0.0 and 1.0</a:t>
            </a: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31</TotalTime>
  <Words>606</Words>
  <Application>Microsoft Office PowerPoint</Application>
  <PresentationFormat>On-screen Show (4:3)</PresentationFormat>
  <Paragraphs>68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Micro-Credit Defaulter Project</vt:lpstr>
      <vt:lpstr>ACKNOWLEDGMENT </vt:lpstr>
      <vt:lpstr>Business Problem Framing </vt:lpstr>
      <vt:lpstr>Slide 4</vt:lpstr>
      <vt:lpstr>Data file </vt:lpstr>
      <vt:lpstr>Slide 6</vt:lpstr>
      <vt:lpstr>Analytical Modeling of the Problem </vt:lpstr>
      <vt:lpstr>MODELS USED </vt:lpstr>
      <vt:lpstr>Key Metrics for success in solving problem under consideration </vt:lpstr>
      <vt:lpstr>RESULT</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dc:title>
  <dc:creator>Ramesh</dc:creator>
  <cp:lastModifiedBy>Ramesh</cp:lastModifiedBy>
  <cp:revision>4</cp:revision>
  <dcterms:created xsi:type="dcterms:W3CDTF">2021-05-22T13:42:32Z</dcterms:created>
  <dcterms:modified xsi:type="dcterms:W3CDTF">2021-05-22T14:13:51Z</dcterms:modified>
</cp:coreProperties>
</file>