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8" r:id="rId3"/>
    <p:sldId id="269" r:id="rId4"/>
    <p:sldId id="257" r:id="rId5"/>
    <p:sldId id="258" r:id="rId6"/>
    <p:sldId id="259" r:id="rId7"/>
    <p:sldId id="275" r:id="rId8"/>
    <p:sldId id="276" r:id="rId9"/>
    <p:sldId id="261" r:id="rId10"/>
    <p:sldId id="271" r:id="rId11"/>
    <p:sldId id="272" r:id="rId12"/>
    <p:sldId id="273" r:id="rId13"/>
    <p:sldId id="274" r:id="rId14"/>
    <p:sldId id="277" r:id="rId15"/>
    <p:sldId id="278" r:id="rId16"/>
    <p:sldId id="279" r:id="rId17"/>
    <p:sldId id="280" r:id="rId18"/>
    <p:sldId id="281" r:id="rId19"/>
    <p:sldId id="283" r:id="rId20"/>
    <p:sldId id="263" r:id="rId21"/>
    <p:sldId id="264" r:id="rId22"/>
    <p:sldId id="26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p:cViewPr varScale="1">
        <p:scale>
          <a:sx n="82" d="100"/>
          <a:sy n="82" d="100"/>
        </p:scale>
        <p:origin x="1498"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1C2CD6-C2A0-4057-A2D2-E02741570BE2}" type="datetimeFigureOut">
              <a:rPr lang="en-US" smtClean="0"/>
              <a:t>10/28/2021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7A4A5E-6A2F-4249-87D7-49089A0171A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7A4A5E-6A2F-4249-87D7-49089A0171A6}"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22808F-1D19-4C1F-B911-DB645644A85A}" type="datetimeFigureOut">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22808F-1D19-4C1F-B911-DB645644A85A}" type="datetimeFigureOut">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22808F-1D19-4C1F-B911-DB645644A85A}" type="datetimeFigureOut">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22808F-1D19-4C1F-B911-DB645644A85A}" type="datetimeFigureOut">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22808F-1D19-4C1F-B911-DB645644A85A}" type="datetimeFigureOut">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22808F-1D19-4C1F-B911-DB645644A85A}" type="datetimeFigureOut">
              <a:rPr lang="en-US" smtClean="0"/>
              <a:t>10/28/2021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22808F-1D19-4C1F-B911-DB645644A85A}" type="datetimeFigureOut">
              <a:rPr lang="en-US" smtClean="0"/>
              <a:t>10/28/2021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22808F-1D19-4C1F-B911-DB645644A85A}" type="datetimeFigureOut">
              <a:rPr lang="en-US" smtClean="0"/>
              <a:t>10/28/2021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22808F-1D19-4C1F-B911-DB645644A85A}" type="datetimeFigureOut">
              <a:rPr lang="en-US" smtClean="0"/>
              <a:t>10/28/2021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22808F-1D19-4C1F-B911-DB645644A85A}" type="datetimeFigureOut">
              <a:rPr lang="en-US" smtClean="0"/>
              <a:t>10/28/2021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22808F-1D19-4C1F-B911-DB645644A85A}" type="datetimeFigureOut">
              <a:rPr lang="en-US" smtClean="0"/>
              <a:t>10/28/2021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22808F-1D19-4C1F-B911-DB645644A85A}" type="datetimeFigureOut">
              <a:rPr lang="en-US" smtClean="0"/>
              <a:t>10/28/2021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CE0EA9-89D2-4525-BA34-6E99D479411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cikit-learn.org/"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 Id="rId6" Type="http://schemas.openxmlformats.org/officeDocument/2006/relationships/hyperlink" Target="http://www.geeksforgeeks.org/" TargetMode="External"/><Relationship Id="rId5" Type="http://schemas.openxmlformats.org/officeDocument/2006/relationships/hyperlink" Target="http://www.google.com/" TargetMode="External"/><Relationship Id="rId4" Type="http://schemas.openxmlformats.org/officeDocument/2006/relationships/hyperlink" Target="http://www.stackoverflow.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Flight Ticket Price Prediction</a:t>
            </a:r>
          </a:p>
        </p:txBody>
      </p:sp>
      <p:sp>
        <p:nvSpPr>
          <p:cNvPr id="3" name="Subtitle 2"/>
          <p:cNvSpPr>
            <a:spLocks noGrp="1"/>
          </p:cNvSpPr>
          <p:nvPr>
            <p:ph type="subTitle" idx="1"/>
          </p:nvPr>
        </p:nvSpPr>
        <p:spPr>
          <a:xfrm>
            <a:off x="4495800" y="4724400"/>
            <a:ext cx="3962400" cy="1676400"/>
          </a:xfrm>
        </p:spPr>
        <p:txBody>
          <a:bodyPr/>
          <a:lstStyle/>
          <a:p>
            <a:r>
              <a:rPr lang="en-US" dirty="0">
                <a:solidFill>
                  <a:schemeClr val="tx1"/>
                </a:solidFill>
              </a:rPr>
              <a:t>By </a:t>
            </a:r>
          </a:p>
          <a:p>
            <a:r>
              <a:rPr lang="en-US" dirty="0">
                <a:solidFill>
                  <a:schemeClr val="tx1"/>
                </a:solidFill>
              </a:rPr>
              <a:t>SWATHI 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FEA93-303D-44A0-B46C-1A22E9BDAB82}"/>
              </a:ext>
            </a:extLst>
          </p:cNvPr>
          <p:cNvSpPr>
            <a:spLocks noGrp="1"/>
          </p:cNvSpPr>
          <p:nvPr>
            <p:ph type="title"/>
          </p:nvPr>
        </p:nvSpPr>
        <p:spPr/>
        <p:txBody>
          <a:bodyPr>
            <a:normAutofit fontScale="90000"/>
          </a:bodyPr>
          <a:lstStyle/>
          <a:p>
            <a:r>
              <a:rPr lang="en-IN" sz="4400" dirty="0">
                <a:effectLst/>
                <a:latin typeface="Constantia" panose="02030602050306030303" pitchFamily="18" charset="0"/>
                <a:ea typeface="Calibri" panose="020F0502020204030204" pitchFamily="34" charset="0"/>
                <a:cs typeface="Calibri" panose="020F0502020204030204" pitchFamily="34" charset="0"/>
              </a:rPr>
              <a:t>Testing of Identified Approaches (Algorithms)</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7689BD3-4862-4FDC-8F09-AD0498D1B775}"/>
              </a:ext>
            </a:extLst>
          </p:cNvPr>
          <p:cNvSpPr>
            <a:spLocks noGrp="1"/>
          </p:cNvSpPr>
          <p:nvPr>
            <p:ph idx="1"/>
          </p:nvPr>
        </p:nvSpPr>
        <p:spPr/>
        <p:txBody>
          <a:bodyPr/>
          <a:lstStyle/>
          <a:p>
            <a:pPr marL="114300" indent="0">
              <a:lnSpc>
                <a:spcPct val="107000"/>
              </a:lnSpc>
              <a:buNone/>
            </a:pPr>
            <a:r>
              <a:rPr lang="en-IN" sz="1800" dirty="0">
                <a:effectLst/>
                <a:latin typeface="Constantia" panose="02030602050306030303" pitchFamily="18" charset="0"/>
                <a:ea typeface="Calibri" panose="020F0502020204030204" pitchFamily="34" charset="0"/>
                <a:cs typeface="Calibri" panose="020F0502020204030204" pitchFamily="34" charset="0"/>
              </a:rPr>
              <a:t>Listing down all the algorithms used for the training and testing.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LR=</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LinearRegression</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DT=</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DecisionTreeRegressor</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800"/>
              </a:spcAft>
              <a:buFont typeface="Symbol" panose="05050102010706020507" pitchFamily="18" charset="2"/>
              <a:buChar char=""/>
            </a:pPr>
            <a:r>
              <a:rPr lang="en-IN" sz="1800" dirty="0">
                <a:latin typeface="Calibri" panose="020F0502020204030204" pitchFamily="34" charset="0"/>
                <a:ea typeface="Calibri" panose="020F0502020204030204" pitchFamily="34" charset="0"/>
                <a:cs typeface="Times New Roman" panose="02020603050405020304" pitchFamily="18" charset="0"/>
              </a:rPr>
              <a:t>RF</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RandomForestRegressor</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758729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047C0-6A94-4B18-857A-ED2DCDF2D64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2F70118-81A0-4DAF-A0CF-83709D4BBAA5}"/>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800" dirty="0">
                <a:effectLst/>
                <a:latin typeface="Constantia" panose="02030602050306030303" pitchFamily="18" charset="0"/>
                <a:ea typeface="Calibri" panose="020F0502020204030204" pitchFamily="34" charset="0"/>
                <a:cs typeface="Calibri" panose="020F0502020204030204" pitchFamily="34" charset="0"/>
              </a:rPr>
              <a:t>Run and Evaluate selected models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onstantia" panose="02030602050306030303" pitchFamily="18" charset="0"/>
                <a:ea typeface="Calibri" panose="020F0502020204030204" pitchFamily="34" charset="0"/>
                <a:cs typeface="Calibri" panose="020F0502020204030204" pitchFamily="34" charset="0"/>
              </a:rPr>
              <a:t>Describe all the algorithms used along with the snapshot of their code and what were the results observed over different evaluation metrics.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16" name="TextBox 15">
            <a:extLst>
              <a:ext uri="{FF2B5EF4-FFF2-40B4-BE49-F238E27FC236}">
                <a16:creationId xmlns:a16="http://schemas.microsoft.com/office/drawing/2014/main" id="{D040C9A4-CA68-486F-B121-E3D4884F2486}"/>
              </a:ext>
            </a:extLst>
          </p:cNvPr>
          <p:cNvSpPr txBox="1"/>
          <p:nvPr/>
        </p:nvSpPr>
        <p:spPr>
          <a:xfrm>
            <a:off x="1981200" y="4544907"/>
            <a:ext cx="4572000" cy="375552"/>
          </a:xfrm>
          <a:prstGeom prst="rect">
            <a:avLst/>
          </a:prstGeom>
          <a:noFill/>
        </p:spPr>
        <p:txBody>
          <a:bodyPr wrap="square">
            <a:spAutoFit/>
          </a:bodyPr>
          <a:lstStyle/>
          <a:p>
            <a:pPr marL="457200" algn="ctr">
              <a:lnSpc>
                <a:spcPct val="107000"/>
              </a:lnSpc>
              <a:spcAft>
                <a:spcPts val="800"/>
              </a:spcAft>
            </a:pPr>
            <a:r>
              <a:rPr lang="en-IN" sz="1800" dirty="0">
                <a:effectLst/>
                <a:latin typeface="Constantia" panose="02030602050306030303" pitchFamily="18" charset="0"/>
                <a:ea typeface="Calibri" panose="020F0502020204030204" pitchFamily="34" charset="0"/>
                <a:cs typeface="Calibri" panose="020F0502020204030204" pitchFamily="34" charset="0"/>
              </a:rPr>
              <a:t>1.Linear Regressor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96EBBBF9-F1A7-4BCA-A651-2A2B47FD497A}"/>
              </a:ext>
            </a:extLst>
          </p:cNvPr>
          <p:cNvPicPr>
            <a:picLocks noChangeAspect="1"/>
          </p:cNvPicPr>
          <p:nvPr/>
        </p:nvPicPr>
        <p:blipFill rotWithShape="1">
          <a:blip r:embed="rId2"/>
          <a:srcRect t="33359" b="18451"/>
          <a:stretch/>
        </p:blipFill>
        <p:spPr bwMode="auto">
          <a:xfrm>
            <a:off x="1707197" y="2559050"/>
            <a:ext cx="5729605" cy="20891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56113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26C1D-6B5B-43C0-BC8E-1DBFC8D11227}"/>
              </a:ext>
            </a:extLst>
          </p:cNvPr>
          <p:cNvSpPr>
            <a:spLocks noGrp="1"/>
          </p:cNvSpPr>
          <p:nvPr>
            <p:ph type="title"/>
          </p:nvPr>
        </p:nvSpPr>
        <p:spPr/>
        <p:txBody>
          <a:bodyPr/>
          <a:lstStyle/>
          <a:p>
            <a:endParaRPr lang="en-IN"/>
          </a:p>
        </p:txBody>
      </p:sp>
      <p:sp>
        <p:nvSpPr>
          <p:cNvPr id="6" name="TextBox 5">
            <a:extLst>
              <a:ext uri="{FF2B5EF4-FFF2-40B4-BE49-F238E27FC236}">
                <a16:creationId xmlns:a16="http://schemas.microsoft.com/office/drawing/2014/main" id="{2BA1B12D-FAB7-464A-B986-933223DD12E1}"/>
              </a:ext>
            </a:extLst>
          </p:cNvPr>
          <p:cNvSpPr txBox="1"/>
          <p:nvPr/>
        </p:nvSpPr>
        <p:spPr>
          <a:xfrm>
            <a:off x="2209800" y="5638800"/>
            <a:ext cx="4572000" cy="375552"/>
          </a:xfrm>
          <a:prstGeom prst="rect">
            <a:avLst/>
          </a:prstGeom>
          <a:noFill/>
        </p:spPr>
        <p:txBody>
          <a:bodyPr wrap="square">
            <a:spAutoFit/>
          </a:bodyPr>
          <a:lstStyle/>
          <a:p>
            <a:pPr marL="457200" algn="ctr">
              <a:lnSpc>
                <a:spcPct val="107000"/>
              </a:lnSpc>
              <a:spcAft>
                <a:spcPts val="800"/>
              </a:spcAft>
            </a:pPr>
            <a:r>
              <a:rPr lang="en-IN" sz="1800" dirty="0">
                <a:effectLst/>
                <a:latin typeface="Constantia" panose="02030602050306030303" pitchFamily="18" charset="0"/>
                <a:ea typeface="Calibri" panose="020F0502020204030204" pitchFamily="34" charset="0"/>
                <a:cs typeface="Calibri" panose="020F0502020204030204" pitchFamily="34" charset="0"/>
              </a:rPr>
              <a:t>2.Random Forest Regressor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879F9404-1B83-442E-B49F-81CA13FE4ABE}"/>
              </a:ext>
            </a:extLst>
          </p:cNvPr>
          <p:cNvPicPr>
            <a:picLocks noGrp="1" noChangeAspect="1"/>
          </p:cNvPicPr>
          <p:nvPr>
            <p:ph idx="1"/>
          </p:nvPr>
        </p:nvPicPr>
        <p:blipFill rotWithShape="1">
          <a:blip r:embed="rId2"/>
          <a:srcRect t="32070" b="13769"/>
          <a:stretch/>
        </p:blipFill>
        <p:spPr bwMode="auto">
          <a:xfrm>
            <a:off x="457200" y="2609585"/>
            <a:ext cx="8229600" cy="250719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26646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8E204-AD8F-42A5-90C2-38D0D895FB42}"/>
              </a:ext>
            </a:extLst>
          </p:cNvPr>
          <p:cNvSpPr>
            <a:spLocks noGrp="1"/>
          </p:cNvSpPr>
          <p:nvPr>
            <p:ph type="title"/>
          </p:nvPr>
        </p:nvSpPr>
        <p:spPr/>
        <p:txBody>
          <a:bodyPr/>
          <a:lstStyle/>
          <a:p>
            <a:endParaRPr lang="en-IN"/>
          </a:p>
        </p:txBody>
      </p:sp>
      <p:sp>
        <p:nvSpPr>
          <p:cNvPr id="6" name="TextBox 5">
            <a:extLst>
              <a:ext uri="{FF2B5EF4-FFF2-40B4-BE49-F238E27FC236}">
                <a16:creationId xmlns:a16="http://schemas.microsoft.com/office/drawing/2014/main" id="{93852DB2-F37E-4D99-953C-31EC8CD9ED4E}"/>
              </a:ext>
            </a:extLst>
          </p:cNvPr>
          <p:cNvSpPr txBox="1"/>
          <p:nvPr/>
        </p:nvSpPr>
        <p:spPr>
          <a:xfrm>
            <a:off x="2209800" y="5715000"/>
            <a:ext cx="4572000" cy="375552"/>
          </a:xfrm>
          <a:prstGeom prst="rect">
            <a:avLst/>
          </a:prstGeom>
          <a:noFill/>
        </p:spPr>
        <p:txBody>
          <a:bodyPr wrap="square">
            <a:spAutoFit/>
          </a:bodyPr>
          <a:lstStyle/>
          <a:p>
            <a:pPr marL="457200" algn="ctr">
              <a:lnSpc>
                <a:spcPct val="107000"/>
              </a:lnSpc>
              <a:spcAft>
                <a:spcPts val="800"/>
              </a:spcAft>
            </a:pPr>
            <a:r>
              <a:rPr lang="en-IN" sz="1800" dirty="0">
                <a:effectLst/>
                <a:latin typeface="Constantia" panose="02030602050306030303" pitchFamily="18" charset="0"/>
                <a:ea typeface="Calibri" panose="020F0502020204030204" pitchFamily="34" charset="0"/>
                <a:cs typeface="Calibri" panose="020F0502020204030204" pitchFamily="34" charset="0"/>
              </a:rPr>
              <a:t>3. Decision Tree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3D6D08BF-B45C-4AA9-9D50-6218225E9CB0}"/>
              </a:ext>
            </a:extLst>
          </p:cNvPr>
          <p:cNvSpPr>
            <a:spLocks noGrp="1"/>
          </p:cNvSpPr>
          <p:nvPr>
            <p:ph idx="1"/>
          </p:nvPr>
        </p:nvSpPr>
        <p:spPr/>
        <p:txBody>
          <a:bodyPr/>
          <a:lstStyle/>
          <a:p>
            <a:endParaRPr lang="en-IN" dirty="0"/>
          </a:p>
        </p:txBody>
      </p:sp>
      <p:pic>
        <p:nvPicPr>
          <p:cNvPr id="9" name="Picture 8">
            <a:extLst>
              <a:ext uri="{FF2B5EF4-FFF2-40B4-BE49-F238E27FC236}">
                <a16:creationId xmlns:a16="http://schemas.microsoft.com/office/drawing/2014/main" id="{5FF117EC-671C-456C-ADA2-F695C8201BAA}"/>
              </a:ext>
            </a:extLst>
          </p:cNvPr>
          <p:cNvPicPr>
            <a:picLocks noChangeAspect="1"/>
          </p:cNvPicPr>
          <p:nvPr/>
        </p:nvPicPr>
        <p:blipFill rotWithShape="1">
          <a:blip r:embed="rId2"/>
          <a:srcRect t="20307" b="26350"/>
          <a:stretch/>
        </p:blipFill>
        <p:spPr bwMode="auto">
          <a:xfrm>
            <a:off x="152400" y="1600200"/>
            <a:ext cx="9142312" cy="35052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78465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284F2-CBD5-4AC4-9CC3-52BB560A833E}"/>
              </a:ext>
            </a:extLst>
          </p:cNvPr>
          <p:cNvSpPr>
            <a:spLocks noGrp="1"/>
          </p:cNvSpPr>
          <p:nvPr>
            <p:ph type="title"/>
          </p:nvPr>
        </p:nvSpPr>
        <p:spPr/>
        <p:txBody>
          <a:bodyPr>
            <a:normAutofit/>
          </a:bodyPr>
          <a:lstStyle/>
          <a:p>
            <a:r>
              <a:rPr lang="en-IN" dirty="0">
                <a:effectLst/>
                <a:latin typeface="Calibri" panose="020F0502020204030204" pitchFamily="34" charset="0"/>
                <a:ea typeface="Calibri" panose="020F0502020204030204" pitchFamily="34" charset="0"/>
                <a:cs typeface="Times New Roman" panose="02020603050405020304" pitchFamily="18" charset="0"/>
              </a:rPr>
              <a:t>Visualizations</a:t>
            </a:r>
            <a:endParaRPr lang="en-IN" dirty="0"/>
          </a:p>
        </p:txBody>
      </p:sp>
      <p:sp>
        <p:nvSpPr>
          <p:cNvPr id="3" name="Content Placeholder 2">
            <a:extLst>
              <a:ext uri="{FF2B5EF4-FFF2-40B4-BE49-F238E27FC236}">
                <a16:creationId xmlns:a16="http://schemas.microsoft.com/office/drawing/2014/main" id="{5E82BB5D-394E-48F2-B5B0-0088B3528385}"/>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6F219215-2423-4E1A-9FB2-17A9486EF448}"/>
              </a:ext>
            </a:extLst>
          </p:cNvPr>
          <p:cNvPicPr>
            <a:picLocks noChangeAspect="1"/>
          </p:cNvPicPr>
          <p:nvPr/>
        </p:nvPicPr>
        <p:blipFill>
          <a:blip r:embed="rId2"/>
          <a:stretch>
            <a:fillRect/>
          </a:stretch>
        </p:blipFill>
        <p:spPr>
          <a:xfrm>
            <a:off x="347080" y="1609530"/>
            <a:ext cx="8449839" cy="4752918"/>
          </a:xfrm>
          <a:prstGeom prst="rect">
            <a:avLst/>
          </a:prstGeom>
        </p:spPr>
      </p:pic>
    </p:spTree>
    <p:extLst>
      <p:ext uri="{BB962C8B-B14F-4D97-AF65-F5344CB8AC3E}">
        <p14:creationId xmlns:p14="http://schemas.microsoft.com/office/powerpoint/2010/main" val="3071452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A9D9C-901D-486C-AC64-54B7B044C4FC}"/>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B3DFF16D-7F5D-4F89-96CB-52FB0961858D}"/>
              </a:ext>
            </a:extLst>
          </p:cNvPr>
          <p:cNvPicPr>
            <a:picLocks noGrp="1" noChangeAspect="1"/>
          </p:cNvPicPr>
          <p:nvPr>
            <p:ph idx="1"/>
          </p:nvPr>
        </p:nvPicPr>
        <p:blipFill>
          <a:blip r:embed="rId2"/>
          <a:stretch>
            <a:fillRect/>
          </a:stretch>
        </p:blipFill>
        <p:spPr>
          <a:xfrm>
            <a:off x="548922" y="1600200"/>
            <a:ext cx="8046156" cy="4525963"/>
          </a:xfrm>
          <a:prstGeom prst="rect">
            <a:avLst/>
          </a:prstGeom>
        </p:spPr>
      </p:pic>
    </p:spTree>
    <p:extLst>
      <p:ext uri="{BB962C8B-B14F-4D97-AF65-F5344CB8AC3E}">
        <p14:creationId xmlns:p14="http://schemas.microsoft.com/office/powerpoint/2010/main" val="607180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A6673-E32A-4EE4-9BCA-AEB41E6915B1}"/>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B6734EA3-F837-4450-A5A2-BE34D2DD7195}"/>
              </a:ext>
            </a:extLst>
          </p:cNvPr>
          <p:cNvPicPr>
            <a:picLocks noGrp="1" noChangeAspect="1"/>
          </p:cNvPicPr>
          <p:nvPr>
            <p:ph idx="1"/>
          </p:nvPr>
        </p:nvPicPr>
        <p:blipFill>
          <a:blip r:embed="rId2"/>
          <a:stretch>
            <a:fillRect/>
          </a:stretch>
        </p:blipFill>
        <p:spPr>
          <a:xfrm>
            <a:off x="548922" y="1600200"/>
            <a:ext cx="8046156" cy="4525963"/>
          </a:xfrm>
          <a:prstGeom prst="rect">
            <a:avLst/>
          </a:prstGeom>
        </p:spPr>
      </p:pic>
    </p:spTree>
    <p:extLst>
      <p:ext uri="{BB962C8B-B14F-4D97-AF65-F5344CB8AC3E}">
        <p14:creationId xmlns:p14="http://schemas.microsoft.com/office/powerpoint/2010/main" val="2314710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925EA-73F7-43F7-932D-361FD7A0478A}"/>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14D381F9-BBC9-4732-B7EC-7809F691FE5C}"/>
              </a:ext>
            </a:extLst>
          </p:cNvPr>
          <p:cNvPicPr>
            <a:picLocks noGrp="1" noChangeAspect="1"/>
          </p:cNvPicPr>
          <p:nvPr>
            <p:ph idx="1"/>
          </p:nvPr>
        </p:nvPicPr>
        <p:blipFill>
          <a:blip r:embed="rId2"/>
          <a:stretch>
            <a:fillRect/>
          </a:stretch>
        </p:blipFill>
        <p:spPr>
          <a:xfrm>
            <a:off x="548922" y="1600200"/>
            <a:ext cx="8046156" cy="4525963"/>
          </a:xfrm>
          <a:prstGeom prst="rect">
            <a:avLst/>
          </a:prstGeom>
        </p:spPr>
      </p:pic>
    </p:spTree>
    <p:extLst>
      <p:ext uri="{BB962C8B-B14F-4D97-AF65-F5344CB8AC3E}">
        <p14:creationId xmlns:p14="http://schemas.microsoft.com/office/powerpoint/2010/main" val="1023605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EEB1A-F279-4120-8D50-4C1CAF218A83}"/>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E11807CA-ADAA-4820-9E4D-A14EB5BA27B2}"/>
              </a:ext>
            </a:extLst>
          </p:cNvPr>
          <p:cNvPicPr>
            <a:picLocks noGrp="1" noChangeAspect="1"/>
          </p:cNvPicPr>
          <p:nvPr>
            <p:ph idx="1"/>
          </p:nvPr>
        </p:nvPicPr>
        <p:blipFill>
          <a:blip r:embed="rId2"/>
          <a:stretch>
            <a:fillRect/>
          </a:stretch>
        </p:blipFill>
        <p:spPr>
          <a:xfrm>
            <a:off x="548922" y="1600200"/>
            <a:ext cx="8046156" cy="4525963"/>
          </a:xfrm>
          <a:prstGeom prst="rect">
            <a:avLst/>
          </a:prstGeom>
        </p:spPr>
      </p:pic>
    </p:spTree>
    <p:extLst>
      <p:ext uri="{BB962C8B-B14F-4D97-AF65-F5344CB8AC3E}">
        <p14:creationId xmlns:p14="http://schemas.microsoft.com/office/powerpoint/2010/main" val="1842261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D6793-BB59-4999-BBCD-1FF53223F304}"/>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FD300839-32E2-4D16-B804-B625459D263E}"/>
              </a:ext>
            </a:extLst>
          </p:cNvPr>
          <p:cNvPicPr>
            <a:picLocks noGrp="1" noChangeAspect="1"/>
          </p:cNvPicPr>
          <p:nvPr>
            <p:ph idx="1"/>
          </p:nvPr>
        </p:nvPicPr>
        <p:blipFill rotWithShape="1">
          <a:blip r:embed="rId2"/>
          <a:srcRect t="29491" r="21383" b="13448"/>
          <a:stretch/>
        </p:blipFill>
        <p:spPr bwMode="auto">
          <a:xfrm>
            <a:off x="457200" y="2183240"/>
            <a:ext cx="8229600" cy="335988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26076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ACKNOWLEDGMENT</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r>
              <a:rPr lang="en-IN" dirty="0"/>
              <a:t>The internship opportunity I had with Flip </a:t>
            </a:r>
            <a:r>
              <a:rPr lang="en-IN" dirty="0" err="1"/>
              <a:t>Robo</a:t>
            </a:r>
            <a:r>
              <a:rPr lang="en-IN" dirty="0"/>
              <a:t> was a great chance for learning and professional development. Therefore, I consider myself as a very lucky individual as I was provided with an opportunity to be a part of it.</a:t>
            </a:r>
            <a:endParaRPr lang="en-US" dirty="0"/>
          </a:p>
          <a:p>
            <a:r>
              <a:rPr lang="en-IN" dirty="0"/>
              <a:t>I would like to thank our SME for suggesting this project and for his whole hearted cooperation and constant encouragement throughout the project.</a:t>
            </a:r>
            <a:endParaRPr lang="en-US" dirty="0"/>
          </a:p>
          <a:p>
            <a:r>
              <a:rPr lang="en-IN" dirty="0"/>
              <a:t>And I also like to thank the data trained mentors and Technical team members for helping me with the technical queries.</a:t>
            </a:r>
            <a:endParaRPr lang="en-US" dirty="0"/>
          </a:p>
          <a:p>
            <a:r>
              <a:rPr lang="en-IN" dirty="0"/>
              <a:t>And these are the following website which I referred for the reference</a:t>
            </a:r>
            <a:endParaRPr lang="en-US" dirty="0"/>
          </a:p>
          <a:p>
            <a:pPr lvl="0"/>
            <a:r>
              <a:rPr lang="en-IN" u="sng" dirty="0">
                <a:hlinkClick r:id="rId2"/>
              </a:rPr>
              <a:t>https://www.kaggle.com/</a:t>
            </a:r>
            <a:endParaRPr lang="en-US" dirty="0"/>
          </a:p>
          <a:p>
            <a:pPr lvl="0"/>
            <a:r>
              <a:rPr lang="en-IN" u="sng" dirty="0">
                <a:hlinkClick r:id="rId3"/>
              </a:rPr>
              <a:t>https://scikit-learn.org/</a:t>
            </a:r>
            <a:endParaRPr lang="en-US" dirty="0"/>
          </a:p>
          <a:p>
            <a:pPr lvl="0"/>
            <a:r>
              <a:rPr lang="en-IN" u="sng" dirty="0" err="1">
                <a:hlinkClick r:id="rId4"/>
              </a:rPr>
              <a:t>www.stackoverflow.com</a:t>
            </a:r>
            <a:endParaRPr lang="en-US" dirty="0"/>
          </a:p>
          <a:p>
            <a:pPr lvl="0"/>
            <a:r>
              <a:rPr lang="en-IN" u="sng" dirty="0" err="1">
                <a:hlinkClick r:id="rId5"/>
              </a:rPr>
              <a:t>www.google.com</a:t>
            </a:r>
            <a:endParaRPr lang="en-US" dirty="0"/>
          </a:p>
          <a:p>
            <a:pPr lvl="0"/>
            <a:r>
              <a:rPr lang="en-IN" u="sng" dirty="0" err="1">
                <a:hlinkClick r:id="rId6"/>
              </a:rPr>
              <a:t>www.geeksforgeeks.org</a:t>
            </a: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p>
        </p:txBody>
      </p:sp>
      <p:sp>
        <p:nvSpPr>
          <p:cNvPr id="3" name="Content Placeholder 2"/>
          <p:cNvSpPr>
            <a:spLocks noGrp="1"/>
          </p:cNvSpPr>
          <p:nvPr>
            <p:ph idx="1"/>
          </p:nvPr>
        </p:nvSpPr>
        <p:spPr>
          <a:xfrm>
            <a:off x="228600" y="1295400"/>
            <a:ext cx="8763000" cy="5410200"/>
          </a:xfrm>
        </p:spPr>
        <p:txBody>
          <a:bodyPr>
            <a:normAutofit/>
          </a:bodyPr>
          <a:lstStyle/>
          <a:p>
            <a:r>
              <a:rPr lang="en-US" dirty="0"/>
              <a:t>Totally 5 models are performed </a:t>
            </a:r>
          </a:p>
          <a:p>
            <a:pPr lvl="1"/>
            <a:r>
              <a:rPr lang="en-US" dirty="0"/>
              <a:t>Linear regression</a:t>
            </a:r>
          </a:p>
          <a:p>
            <a:pPr lvl="1"/>
            <a:r>
              <a:rPr lang="en-US" dirty="0"/>
              <a:t>Decision tree regressor </a:t>
            </a:r>
          </a:p>
          <a:p>
            <a:pPr lvl="1"/>
            <a:r>
              <a:rPr lang="en-US" dirty="0"/>
              <a:t>Random forest regressor </a:t>
            </a:r>
          </a:p>
          <a:p>
            <a:pPr marL="457200" lvl="1" indent="0">
              <a:buNone/>
            </a:pPr>
            <a:r>
              <a:rPr lang="en-US" dirty="0"/>
              <a:t>Among that models Decision tree regressor </a:t>
            </a:r>
          </a:p>
          <a:p>
            <a:pPr marL="457200" lvl="1" indent="0">
              <a:buNone/>
            </a:pPr>
            <a:r>
              <a:rPr lang="en-US" dirty="0"/>
              <a:t>model is chosen as a best model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fontScale="77500" lnSpcReduction="20000"/>
          </a:bodyPr>
          <a:lstStyle/>
          <a:p>
            <a:pPr algn="just">
              <a:lnSpc>
                <a:spcPct val="120000"/>
              </a:lnSpc>
            </a:pPr>
            <a:r>
              <a:rPr lang="en-US" dirty="0"/>
              <a:t>I check the data first scraped and uploaded the data in  </a:t>
            </a:r>
            <a:r>
              <a:rPr lang="en-US" dirty="0" err="1"/>
              <a:t>jupyter</a:t>
            </a:r>
            <a:r>
              <a:rPr lang="en-US" dirty="0"/>
              <a:t> notebook and than I visualize the features ,Perform the preprocessing  in the data and understand the relationship between different features.</a:t>
            </a:r>
          </a:p>
          <a:p>
            <a:pPr algn="just">
              <a:lnSpc>
                <a:spcPct val="120000"/>
              </a:lnSpc>
            </a:pPr>
            <a:r>
              <a:rPr lang="en-US" dirty="0"/>
              <a:t>I used both train-validation split and the cross validation to evaluate the model effectiveness to predict the target values.</a:t>
            </a:r>
          </a:p>
          <a:p>
            <a:pPr algn="just">
              <a:lnSpc>
                <a:spcPct val="120000"/>
              </a:lnSpc>
            </a:pPr>
            <a:r>
              <a:rPr lang="en-US" dirty="0"/>
              <a:t>At the end I applied the 4 predictive models in the data.</a:t>
            </a:r>
          </a:p>
          <a:p>
            <a:pPr algn="just">
              <a:lnSpc>
                <a:spcPct val="120000"/>
              </a:lnSpc>
            </a:pPr>
            <a:r>
              <a:rPr lang="en-US" dirty="0"/>
              <a:t>Then after performing all the model the best model is chosen as linear regression </a:t>
            </a:r>
            <a:r>
              <a:rPr lang="en-IN" b="0" i="0" dirty="0">
                <a:solidFill>
                  <a:srgbClr val="212121"/>
                </a:solidFill>
                <a:effectLst/>
                <a:latin typeface="Courier New" panose="02070309020205020404" pitchFamily="49" charset="0"/>
              </a:rPr>
              <a: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1143000"/>
          </a:xfrm>
        </p:spPr>
        <p:txBody>
          <a:bodyPr/>
          <a:lstStyle/>
          <a:p>
            <a:r>
              <a:rPr lang="en-US" dirty="0"/>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dirty="0"/>
              <a:t>Business Problem Framing</a:t>
            </a:r>
            <a:br>
              <a:rPr lang="en-US" dirty="0"/>
            </a:br>
            <a:endParaRPr lang="en-US" dirty="0"/>
          </a:p>
        </p:txBody>
      </p:sp>
      <p:sp>
        <p:nvSpPr>
          <p:cNvPr id="3" name="Content Placeholder 2"/>
          <p:cNvSpPr>
            <a:spLocks noGrp="1"/>
          </p:cNvSpPr>
          <p:nvPr>
            <p:ph idx="1"/>
          </p:nvPr>
        </p:nvSpPr>
        <p:spPr/>
        <p:txBody>
          <a:bodyPr>
            <a:normAutofit/>
          </a:bodyPr>
          <a:lstStyle/>
          <a:p>
            <a:pPr>
              <a:lnSpc>
                <a:spcPct val="107000"/>
              </a:lnSpc>
              <a:spcAft>
                <a:spcPts val="800"/>
              </a:spcAft>
              <a:buFont typeface="Symbol" panose="05050102010706020507" pitchFamily="18" charset="2"/>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With respect to the season flight price also differs in the market, we have seen lot of changes in the Flight ticket price. Now some flight tickets are in demand hence making them costly and some are not in demand hence cheaper. With the change in market due to covid 19 impact, our customers are facing problems with their previous flight price valuation machine learning models. So, they are looking for new machine learning models from new data. We have to make flight ticket price valuation model</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800"/>
              </a:spcAft>
              <a:buFont typeface="Symbol" panose="05050102010706020507" pitchFamily="18" charset="2"/>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800" dirty="0"/>
              <a:t>With the help of Pandas Library We will upload our data to </a:t>
            </a:r>
            <a:r>
              <a:rPr lang="en-US" sz="2800" dirty="0" err="1"/>
              <a:t>Jupyter</a:t>
            </a:r>
            <a:r>
              <a:rPr lang="en-US" sz="2800" dirty="0"/>
              <a:t> Notebook.</a:t>
            </a:r>
          </a:p>
          <a:p>
            <a:r>
              <a:rPr lang="en-US" sz="2800" dirty="0"/>
              <a:t>Once our Data is Scraped from the </a:t>
            </a:r>
            <a:r>
              <a:rPr lang="en-IN" sz="2800" dirty="0" err="1"/>
              <a:t>easemytrip</a:t>
            </a:r>
            <a:r>
              <a:rPr lang="en-IN" sz="2800" dirty="0"/>
              <a:t> </a:t>
            </a:r>
            <a:r>
              <a:rPr lang="en-US" sz="2800" dirty="0"/>
              <a:t>website and used.</a:t>
            </a:r>
          </a:p>
          <a:p>
            <a:r>
              <a:rPr lang="en-US" sz="2800" dirty="0"/>
              <a:t>We have two type of variables in the data:-</a:t>
            </a:r>
          </a:p>
          <a:p>
            <a:pPr marL="971550" lvl="1" indent="-514350">
              <a:buFont typeface="+mj-lt"/>
              <a:buAutoNum type="arabicPeriod"/>
            </a:pPr>
            <a:r>
              <a:rPr lang="en-US" dirty="0"/>
              <a:t>Dependent Variable</a:t>
            </a:r>
          </a:p>
          <a:p>
            <a:pPr marL="971550" lvl="1" indent="-514350">
              <a:buFont typeface="+mj-lt"/>
              <a:buAutoNum type="arabicPeriod"/>
            </a:pPr>
            <a:r>
              <a:rPr lang="en-US" dirty="0"/>
              <a:t>Independent Variable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file </a:t>
            </a:r>
          </a:p>
        </p:txBody>
      </p:sp>
      <p:sp>
        <p:nvSpPr>
          <p:cNvPr id="5" name="Content Placeholder 4">
            <a:extLst>
              <a:ext uri="{FF2B5EF4-FFF2-40B4-BE49-F238E27FC236}">
                <a16:creationId xmlns:a16="http://schemas.microsoft.com/office/drawing/2014/main" id="{E6DFF5FD-7331-4301-8127-C597B785056C}"/>
              </a:ext>
            </a:extLst>
          </p:cNvPr>
          <p:cNvSpPr>
            <a:spLocks noGrp="1"/>
          </p:cNvSpPr>
          <p:nvPr>
            <p:ph idx="1"/>
          </p:nvPr>
        </p:nvSpPr>
        <p:spPr/>
        <p:txBody>
          <a:bodyPr/>
          <a:lstStyle/>
          <a:p>
            <a:endParaRPr lang="en-IN" dirty="0"/>
          </a:p>
        </p:txBody>
      </p:sp>
      <p:pic>
        <p:nvPicPr>
          <p:cNvPr id="6" name="Picture 5">
            <a:extLst>
              <a:ext uri="{FF2B5EF4-FFF2-40B4-BE49-F238E27FC236}">
                <a16:creationId xmlns:a16="http://schemas.microsoft.com/office/drawing/2014/main" id="{F8963D12-0466-4B5A-9055-641A6E8FE87D}"/>
              </a:ext>
            </a:extLst>
          </p:cNvPr>
          <p:cNvPicPr>
            <a:picLocks noChangeAspect="1"/>
          </p:cNvPicPr>
          <p:nvPr/>
        </p:nvPicPr>
        <p:blipFill rotWithShape="1">
          <a:blip r:embed="rId2"/>
          <a:srcRect t="32392" b="28603"/>
          <a:stretch/>
        </p:blipFill>
        <p:spPr bwMode="auto">
          <a:xfrm>
            <a:off x="57265" y="2438400"/>
            <a:ext cx="9724044" cy="2819400"/>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85800" y="5181600"/>
            <a:ext cx="7924800" cy="830997"/>
          </a:xfrm>
          <a:prstGeom prst="rect">
            <a:avLst/>
          </a:prstGeom>
        </p:spPr>
        <p:txBody>
          <a:bodyPr wrap="square">
            <a:spAutoFit/>
          </a:bodyPr>
          <a:lstStyle/>
          <a:p>
            <a:r>
              <a:rPr lang="en-US" sz="2400" dirty="0"/>
              <a:t>Price is an independent variable where as all of the other element are dependent variable.</a:t>
            </a:r>
          </a:p>
        </p:txBody>
      </p:sp>
      <p:sp>
        <p:nvSpPr>
          <p:cNvPr id="3" name="Content Placeholder 2">
            <a:extLst>
              <a:ext uri="{FF2B5EF4-FFF2-40B4-BE49-F238E27FC236}">
                <a16:creationId xmlns:a16="http://schemas.microsoft.com/office/drawing/2014/main" id="{B43F079F-3784-442D-B181-23C115EB829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85739E48-4109-4AC3-92B4-0E4E2ADA1F8C}"/>
              </a:ext>
            </a:extLst>
          </p:cNvPr>
          <p:cNvPicPr>
            <a:picLocks noChangeAspect="1"/>
          </p:cNvPicPr>
          <p:nvPr/>
        </p:nvPicPr>
        <p:blipFill>
          <a:blip r:embed="rId2"/>
          <a:stretch>
            <a:fillRect/>
          </a:stretch>
        </p:blipFill>
        <p:spPr>
          <a:xfrm>
            <a:off x="0" y="304800"/>
            <a:ext cx="9144000" cy="4876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9916A-1F17-43B1-A879-3B5B0A4C4883}"/>
              </a:ext>
            </a:extLst>
          </p:cNvPr>
          <p:cNvSpPr>
            <a:spLocks noGrp="1"/>
          </p:cNvSpPr>
          <p:nvPr>
            <p:ph type="title"/>
          </p:nvPr>
        </p:nvSpPr>
        <p:spPr/>
        <p:txBody>
          <a:bodyPr>
            <a:normAutofit fontScale="90000"/>
          </a:bodyPr>
          <a:lstStyle/>
          <a:p>
            <a:r>
              <a:rPr lang="en-IN" sz="4400" dirty="0">
                <a:effectLst/>
                <a:latin typeface="Calibri" panose="020F0502020204030204" pitchFamily="34" charset="0"/>
                <a:ea typeface="Calibri" panose="020F0502020204030204" pitchFamily="34" charset="0"/>
                <a:cs typeface="Times New Roman" panose="02020603050405020304" pitchFamily="18" charset="0"/>
              </a:rPr>
              <a:t>Data Pre-processing Done</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22AF287-9BFA-4269-B26C-BD770A160852}"/>
              </a:ext>
            </a:extLst>
          </p:cNvPr>
          <p:cNvSpPr>
            <a:spLocks noGrp="1"/>
          </p:cNvSpPr>
          <p:nvPr>
            <p:ph idx="1"/>
          </p:nvPr>
        </p:nvSpPr>
        <p:spPr/>
        <p:txBody>
          <a:bodyPr/>
          <a:lstStyle/>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raw data is taken and performed various steps to reduce skewness, outlier, class imbalance and scaling. There were null value was present and removed the values from the dataset. Many outlier removal and skewness removal methods are tested and best method Is chosen in order to prevent data loss.</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The dataset contains </a:t>
            </a:r>
            <a:r>
              <a:rPr lang="en-IN" sz="1800" dirty="0">
                <a:latin typeface="Calibri" panose="020F0502020204030204" pitchFamily="34" charset="0"/>
                <a:ea typeface="Calibri" panose="020F0502020204030204" pitchFamily="34" charset="0"/>
                <a:cs typeface="Times New Roman" panose="02020603050405020304" pitchFamily="18" charset="0"/>
              </a:rPr>
              <a:t>76</a:t>
            </a:r>
            <a:r>
              <a:rPr lang="en-IN" sz="1800" dirty="0">
                <a:effectLst/>
                <a:latin typeface="Calibri" panose="020F0502020204030204" pitchFamily="34" charset="0"/>
                <a:ea typeface="Calibri" panose="020F0502020204030204" pitchFamily="34" charset="0"/>
                <a:cs typeface="Times New Roman" panose="02020603050405020304" pitchFamily="18" charset="0"/>
              </a:rPr>
              <a:t>99 rows and 14 columns</a:t>
            </a:r>
          </a:p>
          <a:p>
            <a:pPr marL="457200" algn="l">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Price is our dependent variable.</a:t>
            </a:r>
          </a:p>
          <a:p>
            <a:pPr marL="457200" algn="l">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We created new features from old ones.</a:t>
            </a:r>
          </a:p>
          <a:p>
            <a:pPr marL="457200" algn="l">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There are no null values in the dataset.</a:t>
            </a:r>
          </a:p>
          <a:p>
            <a:pPr marL="457200" algn="l">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Removed empty cells</a:t>
            </a:r>
          </a:p>
          <a:p>
            <a:endParaRPr lang="en-IN" dirty="0"/>
          </a:p>
        </p:txBody>
      </p:sp>
    </p:spTree>
    <p:extLst>
      <p:ext uri="{BB962C8B-B14F-4D97-AF65-F5344CB8AC3E}">
        <p14:creationId xmlns:p14="http://schemas.microsoft.com/office/powerpoint/2010/main" val="1643251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83944-482C-4ACC-B472-BA4628542016}"/>
              </a:ext>
            </a:extLst>
          </p:cNvPr>
          <p:cNvSpPr>
            <a:spLocks noGrp="1"/>
          </p:cNvSpPr>
          <p:nvPr>
            <p:ph type="title"/>
          </p:nvPr>
        </p:nvSpPr>
        <p:spPr/>
        <p:txBody>
          <a:bodyPr>
            <a:normAutofit fontScale="90000"/>
          </a:bodyPr>
          <a:lstStyle/>
          <a:p>
            <a:r>
              <a:rPr lang="en-IN" sz="4400" dirty="0">
                <a:effectLst/>
                <a:latin typeface="Calibri" panose="020F0502020204030204" pitchFamily="34" charset="0"/>
                <a:ea typeface="Calibri" panose="020F0502020204030204" pitchFamily="34" charset="0"/>
                <a:cs typeface="Times New Roman" panose="02020603050405020304" pitchFamily="18" charset="0"/>
              </a:rPr>
              <a:t>Data Inputs- Logic- Output Relationships</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EE4FDA7-7324-4AD6-BCD7-334726CE4F4B}"/>
              </a:ext>
            </a:extLst>
          </p:cNvPr>
          <p:cNvSpPr>
            <a:spLocks noGrp="1"/>
          </p:cNvSpPr>
          <p:nvPr>
            <p:ph idx="1"/>
          </p:nvPr>
        </p:nvSpPr>
        <p:spPr/>
        <p:txBody>
          <a:bodyPr/>
          <a:lstStyle/>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input data contains </a:t>
            </a:r>
            <a:r>
              <a:rPr lang="en-IN" sz="1800" dirty="0">
                <a:latin typeface="Calibri" panose="020F0502020204030204" pitchFamily="34" charset="0"/>
                <a:ea typeface="Calibri" panose="020F0502020204030204" pitchFamily="34" charset="0"/>
                <a:cs typeface="Times New Roman" panose="02020603050405020304" pitchFamily="18" charset="0"/>
              </a:rPr>
              <a:t>76</a:t>
            </a:r>
            <a:r>
              <a:rPr lang="en-IN" sz="1800" dirty="0">
                <a:effectLst/>
                <a:latin typeface="Calibri" panose="020F0502020204030204" pitchFamily="34" charset="0"/>
                <a:ea typeface="Calibri" panose="020F0502020204030204" pitchFamily="34" charset="0"/>
                <a:cs typeface="Times New Roman" panose="02020603050405020304" pitchFamily="18" charset="0"/>
              </a:rPr>
              <a:t>99 rows and 14 columns.</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Predictor variable are </a:t>
            </a: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stop, Route,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Durtion</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Arr_time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Dep_time</a:t>
            </a:r>
            <a:r>
              <a:rPr lang="en-IN" sz="1800" dirty="0">
                <a:effectLst/>
                <a:latin typeface="Calibri" panose="020F0502020204030204" pitchFamily="34" charset="0"/>
                <a:ea typeface="Calibri" panose="020F0502020204030204" pitchFamily="34" charset="0"/>
                <a:cs typeface="Times New Roman" panose="02020603050405020304" pitchFamily="18" charset="0"/>
              </a:rPr>
              <a:t>, Destination, Source, Airline, Date</a:t>
            </a: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Target variable is Price of the flight ticket</a:t>
            </a:r>
          </a:p>
          <a:p>
            <a:endParaRPr lang="en-IN" dirty="0"/>
          </a:p>
        </p:txBody>
      </p:sp>
    </p:spTree>
    <p:extLst>
      <p:ext uri="{BB962C8B-B14F-4D97-AF65-F5344CB8AC3E}">
        <p14:creationId xmlns:p14="http://schemas.microsoft.com/office/powerpoint/2010/main" val="3790430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MODELS USED</a:t>
            </a:r>
            <a:br>
              <a:rPr lang="en-US" dirty="0"/>
            </a:br>
            <a:endParaRPr lang="en-US" dirty="0"/>
          </a:p>
        </p:txBody>
      </p:sp>
      <p:sp>
        <p:nvSpPr>
          <p:cNvPr id="5" name="Content Placeholder 4"/>
          <p:cNvSpPr>
            <a:spLocks noGrp="1"/>
          </p:cNvSpPr>
          <p:nvPr>
            <p:ph idx="1"/>
          </p:nvPr>
        </p:nvSpPr>
        <p:spPr/>
        <p:txBody>
          <a:bodyPr>
            <a:normAutofit/>
          </a:bodyPr>
          <a:lstStyle/>
          <a:p>
            <a:pPr marL="400050" indent="-285750">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Regression  Model with following algorithms</a:t>
            </a:r>
          </a:p>
          <a:p>
            <a:pPr marL="800100" lvl="1">
              <a:lnSpc>
                <a:spcPct val="107000"/>
              </a:lnSpc>
              <a:spcAft>
                <a:spcPts val="800"/>
              </a:spcAft>
            </a:pPr>
            <a:r>
              <a:rPr lang="en-IN" sz="1200" dirty="0">
                <a:latin typeface="Calibri" panose="020F0502020204030204" pitchFamily="34" charset="0"/>
              </a:rPr>
              <a:t>Linear Regression</a:t>
            </a:r>
          </a:p>
          <a:p>
            <a:pPr marL="800100" lvl="1">
              <a:lnSpc>
                <a:spcPct val="107000"/>
              </a:lnSpc>
              <a:spcAft>
                <a:spcPts val="800"/>
              </a:spcAft>
            </a:pPr>
            <a:r>
              <a:rPr lang="en-IN" sz="1200" dirty="0" err="1">
                <a:latin typeface="Calibri" panose="020F0502020204030204" pitchFamily="34" charset="0"/>
              </a:rPr>
              <a:t>DecisionTreeRegressor</a:t>
            </a:r>
            <a:endParaRPr lang="en-IN" sz="1200" dirty="0">
              <a:latin typeface="Calibri" panose="020F0502020204030204" pitchFamily="34" charset="0"/>
            </a:endParaRPr>
          </a:p>
          <a:p>
            <a:pPr marL="800100" lvl="1">
              <a:lnSpc>
                <a:spcPct val="107000"/>
              </a:lnSpc>
              <a:spcAft>
                <a:spcPts val="800"/>
              </a:spcAft>
            </a:pPr>
            <a:r>
              <a:rPr lang="en-IN" sz="1200" dirty="0">
                <a:effectLst/>
                <a:latin typeface="Calibri" panose="020F0502020204030204" pitchFamily="34" charset="0"/>
                <a:ea typeface="Calibri" panose="020F0502020204030204" pitchFamily="34" charset="0"/>
                <a:cs typeface="OpenSymbol"/>
              </a:rPr>
              <a:t>Random forest regressor </a:t>
            </a:r>
          </a:p>
          <a:p>
            <a:pPr marL="400050" indent="-285750">
              <a:lnSpc>
                <a:spcPct val="107000"/>
              </a:lnSpc>
              <a:spcAft>
                <a:spcPts val="800"/>
              </a:spcAft>
            </a:pPr>
            <a:r>
              <a:rPr lang="en-IN" sz="1600" dirty="0">
                <a:effectLst/>
                <a:latin typeface="Constantia" panose="02030602050306030303" pitchFamily="18" charset="0"/>
                <a:ea typeface="Calibri" panose="020F0502020204030204" pitchFamily="34" charset="0"/>
                <a:cs typeface="Calibri" panose="020F0502020204030204" pitchFamily="34" charset="0"/>
              </a:rPr>
              <a:t>Evaluation metrics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07000"/>
              </a:lnSpc>
              <a:spcAft>
                <a:spcPts val="800"/>
              </a:spcAft>
              <a:buFont typeface="Symbol" panose="05050102010706020507" pitchFamily="18" charset="2"/>
              <a:buChar char=""/>
              <a:tabLst>
                <a:tab pos="914400" algn="l"/>
              </a:tabLst>
            </a:pPr>
            <a:r>
              <a:rPr lang="en-IN" sz="1400" dirty="0">
                <a:effectLst/>
                <a:latin typeface="Calibri" panose="020F0502020204030204" pitchFamily="34" charset="0"/>
                <a:ea typeface="Calibri" panose="020F0502020204030204" pitchFamily="34" charset="0"/>
                <a:cs typeface="OpenSymbol"/>
              </a:rPr>
              <a:t>Mean square error </a:t>
            </a:r>
          </a:p>
          <a:p>
            <a:pPr lvl="1" indent="-342900">
              <a:lnSpc>
                <a:spcPct val="107000"/>
              </a:lnSpc>
              <a:spcAft>
                <a:spcPts val="800"/>
              </a:spcAft>
              <a:buFont typeface="Symbol" panose="05050102010706020507" pitchFamily="18" charset="2"/>
              <a:buChar char=""/>
              <a:tabLst>
                <a:tab pos="914400" algn="l"/>
              </a:tabLst>
            </a:pPr>
            <a:r>
              <a:rPr lang="en-IN" sz="1400" dirty="0">
                <a:effectLst/>
                <a:latin typeface="Calibri" panose="020F0502020204030204" pitchFamily="34" charset="0"/>
                <a:ea typeface="Calibri" panose="020F0502020204030204" pitchFamily="34" charset="0"/>
                <a:cs typeface="OpenSymbol"/>
              </a:rPr>
              <a:t>Mean absolute error </a:t>
            </a:r>
          </a:p>
          <a:p>
            <a:pPr lvl="1" indent="-342900">
              <a:lnSpc>
                <a:spcPct val="107000"/>
              </a:lnSpc>
              <a:spcAft>
                <a:spcPts val="800"/>
              </a:spcAft>
              <a:buFont typeface="Symbol" panose="05050102010706020507" pitchFamily="18" charset="2"/>
              <a:buChar char=""/>
              <a:tabLst>
                <a:tab pos="914400" algn="l"/>
              </a:tabLst>
            </a:pPr>
            <a:r>
              <a:rPr lang="en-IN" sz="1400" dirty="0">
                <a:effectLst/>
                <a:latin typeface="Calibri" panose="020F0502020204030204" pitchFamily="34" charset="0"/>
                <a:ea typeface="Calibri" panose="020F0502020204030204" pitchFamily="34" charset="0"/>
                <a:cs typeface="OpenSymbol"/>
              </a:rPr>
              <a:t>R2 score</a:t>
            </a:r>
          </a:p>
          <a:p>
            <a:pPr lvl="1" indent="-342900">
              <a:lnSpc>
                <a:spcPct val="107000"/>
              </a:lnSpc>
              <a:spcAft>
                <a:spcPts val="800"/>
              </a:spcAft>
              <a:buFont typeface="Symbol" panose="05050102010706020507" pitchFamily="18" charset="2"/>
              <a:buChar char=""/>
              <a:tabLst>
                <a:tab pos="914400" algn="l"/>
              </a:tabLst>
            </a:pPr>
            <a:r>
              <a:rPr lang="en-IN" sz="1400" dirty="0">
                <a:effectLst/>
                <a:latin typeface="Calibri" panose="020F0502020204030204" pitchFamily="34" charset="0"/>
                <a:ea typeface="Calibri" panose="020F0502020204030204" pitchFamily="34" charset="0"/>
                <a:cs typeface="OpenSymbol"/>
              </a:rPr>
              <a:t>Root Mean Squared Error</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TotalTime>
  <Words>657</Words>
  <Application>Microsoft Office PowerPoint</Application>
  <PresentationFormat>On-screen Show (4:3)</PresentationFormat>
  <Paragraphs>69</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Constantia</vt:lpstr>
      <vt:lpstr>Courier New</vt:lpstr>
      <vt:lpstr>Symbol</vt:lpstr>
      <vt:lpstr>Times New Roman</vt:lpstr>
      <vt:lpstr>Office Theme</vt:lpstr>
      <vt:lpstr>Flight Ticket Price Prediction</vt:lpstr>
      <vt:lpstr>ACKNOWLEDGMENT </vt:lpstr>
      <vt:lpstr>Business Problem Framing </vt:lpstr>
      <vt:lpstr>PowerPoint Presentation</vt:lpstr>
      <vt:lpstr>Data file </vt:lpstr>
      <vt:lpstr>PowerPoint Presentation</vt:lpstr>
      <vt:lpstr>Data Pre-processing Done </vt:lpstr>
      <vt:lpstr>Data Inputs- Logic- Output Relationships </vt:lpstr>
      <vt:lpstr>MODELS USED </vt:lpstr>
      <vt:lpstr>Testing of Identified Approaches (Algorithms) </vt:lpstr>
      <vt:lpstr>PowerPoint Presentation</vt:lpstr>
      <vt:lpstr>PowerPoint Presentation</vt:lpstr>
      <vt:lpstr>PowerPoint Presentation</vt:lpstr>
      <vt:lpstr>Visualizations</vt:lpstr>
      <vt:lpstr>PowerPoint Presentation</vt:lpstr>
      <vt:lpstr>PowerPoint Presentation</vt:lpstr>
      <vt:lpstr>PowerPoint Presentation</vt:lpstr>
      <vt:lpstr>PowerPoint Presentation</vt:lpstr>
      <vt:lpstr>PowerPoint Presentation</vt:lpstr>
      <vt:lpstr>RESULT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 Project</dc:title>
  <dc:creator>Ramesh</dc:creator>
  <cp:lastModifiedBy>Swathi Ramesh</cp:lastModifiedBy>
  <cp:revision>12</cp:revision>
  <dcterms:created xsi:type="dcterms:W3CDTF">2021-05-22T13:42:32Z</dcterms:created>
  <dcterms:modified xsi:type="dcterms:W3CDTF">2021-10-28T17:55:18Z</dcterms:modified>
</cp:coreProperties>
</file>