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63" r:id="rId5"/>
    <p:sldId id="258" r:id="rId6"/>
    <p:sldId id="264" r:id="rId7"/>
    <p:sldId id="259" r:id="rId8"/>
    <p:sldId id="260" r:id="rId9"/>
    <p:sldId id="265" r:id="rId10"/>
    <p:sldId id="261" r:id="rId11"/>
    <p:sldId id="266" r:id="rId12"/>
    <p:sldId id="267" r:id="rId13"/>
    <p:sldId id="268" r:id="rId14"/>
    <p:sldId id="278" r:id="rId15"/>
    <p:sldId id="281" r:id="rId16"/>
    <p:sldId id="279" r:id="rId17"/>
    <p:sldId id="280" r:id="rId18"/>
    <p:sldId id="282" r:id="rId19"/>
    <p:sldId id="283" r:id="rId20"/>
    <p:sldId id="277" r:id="rId21"/>
    <p:sldId id="269" r:id="rId22"/>
    <p:sldId id="270" r:id="rId23"/>
    <p:sldId id="271" r:id="rId24"/>
    <p:sldId id="272" r:id="rId25"/>
    <p:sldId id="273" r:id="rId26"/>
    <p:sldId id="274" r:id="rId27"/>
    <p:sldId id="275" r:id="rId28"/>
    <p:sldId id="287" r:id="rId29"/>
    <p:sldId id="276" r:id="rId30"/>
    <p:sldId id="286" r:id="rId31"/>
    <p:sldId id="284" r:id="rId32"/>
    <p:sldId id="288" r:id="rId33"/>
    <p:sldId id="289" r:id="rId34"/>
    <p:sldId id="285" r:id="rId35"/>
    <p:sldId id="290"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CCF7728-22BF-4AEC-B122-5C0B3E2A6DE6}" type="datetimeFigureOut">
              <a:rPr lang="en-IN" smtClean="0"/>
              <a:t>05-08-2021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F94BFC-C721-4BCE-9B7C-736B123F4FAC}" type="slidenum">
              <a:rPr lang="en-IN" smtClean="0"/>
              <a:t>‹#›</a:t>
            </a:fld>
            <a:endParaRPr lang="en-IN"/>
          </a:p>
        </p:txBody>
      </p:sp>
    </p:spTree>
    <p:extLst>
      <p:ext uri="{BB962C8B-B14F-4D97-AF65-F5344CB8AC3E}">
        <p14:creationId xmlns:p14="http://schemas.microsoft.com/office/powerpoint/2010/main" val="1456324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CCF7728-22BF-4AEC-B122-5C0B3E2A6DE6}" type="datetimeFigureOut">
              <a:rPr lang="en-IN" smtClean="0"/>
              <a:t>05-08-2021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F94BFC-C721-4BCE-9B7C-736B123F4FAC}" type="slidenum">
              <a:rPr lang="en-IN" smtClean="0"/>
              <a:t>‹#›</a:t>
            </a:fld>
            <a:endParaRPr lang="en-IN"/>
          </a:p>
        </p:txBody>
      </p:sp>
    </p:spTree>
    <p:extLst>
      <p:ext uri="{BB962C8B-B14F-4D97-AF65-F5344CB8AC3E}">
        <p14:creationId xmlns:p14="http://schemas.microsoft.com/office/powerpoint/2010/main" val="1266629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CCF7728-22BF-4AEC-B122-5C0B3E2A6DE6}" type="datetimeFigureOut">
              <a:rPr lang="en-IN" smtClean="0"/>
              <a:t>05-08-2021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F94BFC-C721-4BCE-9B7C-736B123F4FAC}" type="slidenum">
              <a:rPr lang="en-IN" smtClean="0"/>
              <a:t>‹#›</a:t>
            </a:fld>
            <a:endParaRPr lang="en-IN"/>
          </a:p>
        </p:txBody>
      </p:sp>
    </p:spTree>
    <p:extLst>
      <p:ext uri="{BB962C8B-B14F-4D97-AF65-F5344CB8AC3E}">
        <p14:creationId xmlns:p14="http://schemas.microsoft.com/office/powerpoint/2010/main" val="654692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CCF7728-22BF-4AEC-B122-5C0B3E2A6DE6}" type="datetimeFigureOut">
              <a:rPr lang="en-IN" smtClean="0"/>
              <a:t>05-08-2021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F94BFC-C721-4BCE-9B7C-736B123F4FAC}" type="slidenum">
              <a:rPr lang="en-IN" smtClean="0"/>
              <a:t>‹#›</a:t>
            </a:fld>
            <a:endParaRPr lang="en-IN"/>
          </a:p>
        </p:txBody>
      </p:sp>
    </p:spTree>
    <p:extLst>
      <p:ext uri="{BB962C8B-B14F-4D97-AF65-F5344CB8AC3E}">
        <p14:creationId xmlns:p14="http://schemas.microsoft.com/office/powerpoint/2010/main" val="4209490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CF7728-22BF-4AEC-B122-5C0B3E2A6DE6}" type="datetimeFigureOut">
              <a:rPr lang="en-IN" smtClean="0"/>
              <a:t>05-08-2021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F94BFC-C721-4BCE-9B7C-736B123F4FAC}" type="slidenum">
              <a:rPr lang="en-IN" smtClean="0"/>
              <a:t>‹#›</a:t>
            </a:fld>
            <a:endParaRPr lang="en-IN"/>
          </a:p>
        </p:txBody>
      </p:sp>
    </p:spTree>
    <p:extLst>
      <p:ext uri="{BB962C8B-B14F-4D97-AF65-F5344CB8AC3E}">
        <p14:creationId xmlns:p14="http://schemas.microsoft.com/office/powerpoint/2010/main" val="94468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CCF7728-22BF-4AEC-B122-5C0B3E2A6DE6}" type="datetimeFigureOut">
              <a:rPr lang="en-IN" smtClean="0"/>
              <a:t>05-08-2021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F94BFC-C721-4BCE-9B7C-736B123F4FAC}" type="slidenum">
              <a:rPr lang="en-IN" smtClean="0"/>
              <a:t>‹#›</a:t>
            </a:fld>
            <a:endParaRPr lang="en-IN"/>
          </a:p>
        </p:txBody>
      </p:sp>
    </p:spTree>
    <p:extLst>
      <p:ext uri="{BB962C8B-B14F-4D97-AF65-F5344CB8AC3E}">
        <p14:creationId xmlns:p14="http://schemas.microsoft.com/office/powerpoint/2010/main" val="2403474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CCF7728-22BF-4AEC-B122-5C0B3E2A6DE6}" type="datetimeFigureOut">
              <a:rPr lang="en-IN" smtClean="0"/>
              <a:t>05-08-2021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F94BFC-C721-4BCE-9B7C-736B123F4FAC}" type="slidenum">
              <a:rPr lang="en-IN" smtClean="0"/>
              <a:t>‹#›</a:t>
            </a:fld>
            <a:endParaRPr lang="en-IN"/>
          </a:p>
        </p:txBody>
      </p:sp>
    </p:spTree>
    <p:extLst>
      <p:ext uri="{BB962C8B-B14F-4D97-AF65-F5344CB8AC3E}">
        <p14:creationId xmlns:p14="http://schemas.microsoft.com/office/powerpoint/2010/main" val="926851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CCF7728-22BF-4AEC-B122-5C0B3E2A6DE6}" type="datetimeFigureOut">
              <a:rPr lang="en-IN" smtClean="0"/>
              <a:t>05-08-2021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F94BFC-C721-4BCE-9B7C-736B123F4FAC}" type="slidenum">
              <a:rPr lang="en-IN" smtClean="0"/>
              <a:t>‹#›</a:t>
            </a:fld>
            <a:endParaRPr lang="en-IN"/>
          </a:p>
        </p:txBody>
      </p:sp>
    </p:spTree>
    <p:extLst>
      <p:ext uri="{BB962C8B-B14F-4D97-AF65-F5344CB8AC3E}">
        <p14:creationId xmlns:p14="http://schemas.microsoft.com/office/powerpoint/2010/main" val="857952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CF7728-22BF-4AEC-B122-5C0B3E2A6DE6}" type="datetimeFigureOut">
              <a:rPr lang="en-IN" smtClean="0"/>
              <a:t>05-08-2021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F94BFC-C721-4BCE-9B7C-736B123F4FAC}" type="slidenum">
              <a:rPr lang="en-IN" smtClean="0"/>
              <a:t>‹#›</a:t>
            </a:fld>
            <a:endParaRPr lang="en-IN"/>
          </a:p>
        </p:txBody>
      </p:sp>
    </p:spTree>
    <p:extLst>
      <p:ext uri="{BB962C8B-B14F-4D97-AF65-F5344CB8AC3E}">
        <p14:creationId xmlns:p14="http://schemas.microsoft.com/office/powerpoint/2010/main" val="4036289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CF7728-22BF-4AEC-B122-5C0B3E2A6DE6}" type="datetimeFigureOut">
              <a:rPr lang="en-IN" smtClean="0"/>
              <a:t>05-08-2021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F94BFC-C721-4BCE-9B7C-736B123F4FAC}" type="slidenum">
              <a:rPr lang="en-IN" smtClean="0"/>
              <a:t>‹#›</a:t>
            </a:fld>
            <a:endParaRPr lang="en-IN"/>
          </a:p>
        </p:txBody>
      </p:sp>
    </p:spTree>
    <p:extLst>
      <p:ext uri="{BB962C8B-B14F-4D97-AF65-F5344CB8AC3E}">
        <p14:creationId xmlns:p14="http://schemas.microsoft.com/office/powerpoint/2010/main" val="2406801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CF7728-22BF-4AEC-B122-5C0B3E2A6DE6}" type="datetimeFigureOut">
              <a:rPr lang="en-IN" smtClean="0"/>
              <a:t>05-08-2021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F94BFC-C721-4BCE-9B7C-736B123F4FAC}" type="slidenum">
              <a:rPr lang="en-IN" smtClean="0"/>
              <a:t>‹#›</a:t>
            </a:fld>
            <a:endParaRPr lang="en-IN"/>
          </a:p>
        </p:txBody>
      </p:sp>
    </p:spTree>
    <p:extLst>
      <p:ext uri="{BB962C8B-B14F-4D97-AF65-F5344CB8AC3E}">
        <p14:creationId xmlns:p14="http://schemas.microsoft.com/office/powerpoint/2010/main" val="531789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CF7728-22BF-4AEC-B122-5C0B3E2A6DE6}" type="datetimeFigureOut">
              <a:rPr lang="en-IN" smtClean="0"/>
              <a:t>05-08-2021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F94BFC-C721-4BCE-9B7C-736B123F4FAC}" type="slidenum">
              <a:rPr lang="en-IN" smtClean="0"/>
              <a:t>‹#›</a:t>
            </a:fld>
            <a:endParaRPr lang="en-IN"/>
          </a:p>
        </p:txBody>
      </p:sp>
    </p:spTree>
    <p:extLst>
      <p:ext uri="{BB962C8B-B14F-4D97-AF65-F5344CB8AC3E}">
        <p14:creationId xmlns:p14="http://schemas.microsoft.com/office/powerpoint/2010/main" val="3758140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2130425"/>
            <a:ext cx="8568952" cy="1470025"/>
          </a:xfrm>
        </p:spPr>
        <p:txBody>
          <a:bodyPr>
            <a:normAutofit fontScale="90000"/>
          </a:bodyPr>
          <a:lstStyle/>
          <a:p>
            <a:r>
              <a:rPr lang="en-IN" sz="2700" b="1" strike="noStrike" dirty="0" smtClean="0">
                <a:solidFill>
                  <a:schemeClr val="tx1"/>
                </a:solidFill>
                <a:effectLst/>
                <a:latin typeface="Georgia" panose="02040502050405020303" pitchFamily="18" charset="0"/>
                <a:ea typeface="Calibri" panose="020F0502020204030204" pitchFamily="34" charset="0"/>
                <a:cs typeface="Calibri" panose="020F0502020204030204" pitchFamily="34" charset="0"/>
              </a:rPr>
              <a:t>E-RETAIL FACTORS FOR CUSTOMER ACTIVATION AND RETENTION</a:t>
            </a:r>
            <a:r>
              <a:rPr lang="en-IN" dirty="0"/>
              <a:t/>
            </a:r>
            <a:br>
              <a:rPr lang="en-IN" dirty="0"/>
            </a:br>
            <a:endParaRPr lang="en-IN" dirty="0"/>
          </a:p>
        </p:txBody>
      </p:sp>
      <p:sp>
        <p:nvSpPr>
          <p:cNvPr id="3" name="Subtitle 2"/>
          <p:cNvSpPr>
            <a:spLocks noGrp="1"/>
          </p:cNvSpPr>
          <p:nvPr>
            <p:ph type="subTitle" idx="1"/>
          </p:nvPr>
        </p:nvSpPr>
        <p:spPr>
          <a:xfrm>
            <a:off x="1371600" y="3284984"/>
            <a:ext cx="6400800" cy="504056"/>
          </a:xfrm>
        </p:spPr>
        <p:txBody>
          <a:bodyPr>
            <a:normAutofit/>
          </a:bodyPr>
          <a:lstStyle/>
          <a:p>
            <a:r>
              <a:rPr lang="en-IN" sz="1800" b="1" strike="noStrike" dirty="0" smtClean="0">
                <a:solidFill>
                  <a:schemeClr val="tx1"/>
                </a:solidFill>
                <a:effectLst/>
                <a:latin typeface="Georgia" panose="02040502050405020303" pitchFamily="18" charset="0"/>
                <a:ea typeface="Calibri" panose="020F0502020204030204" pitchFamily="34" charset="0"/>
                <a:cs typeface="Calibri" panose="020F0502020204030204" pitchFamily="34" charset="0"/>
              </a:rPr>
              <a:t>A case study from Indian e-commerce customers</a:t>
            </a:r>
            <a:endParaRPr lang="en-IN" sz="1800" dirty="0">
              <a:solidFill>
                <a:schemeClr val="tx1"/>
              </a:solidFill>
            </a:endParaRPr>
          </a:p>
        </p:txBody>
      </p:sp>
      <p:sp>
        <p:nvSpPr>
          <p:cNvPr id="4" name="TextBox 3"/>
          <p:cNvSpPr txBox="1"/>
          <p:nvPr/>
        </p:nvSpPr>
        <p:spPr>
          <a:xfrm>
            <a:off x="4919762" y="4834026"/>
            <a:ext cx="4044725" cy="861774"/>
          </a:xfrm>
          <a:prstGeom prst="rect">
            <a:avLst/>
          </a:prstGeom>
          <a:noFill/>
        </p:spPr>
        <p:txBody>
          <a:bodyPr wrap="square" rtlCol="0">
            <a:spAutoFit/>
          </a:bodyPr>
          <a:lstStyle/>
          <a:p>
            <a:r>
              <a:rPr lang="en-US" sz="2500" b="1" dirty="0" smtClean="0">
                <a:solidFill>
                  <a:schemeClr val="tx1">
                    <a:lumMod val="95000"/>
                    <a:lumOff val="5000"/>
                  </a:schemeClr>
                </a:solidFill>
              </a:rPr>
              <a:t>Submitted By, </a:t>
            </a:r>
          </a:p>
          <a:p>
            <a:r>
              <a:rPr lang="en-US" sz="2500" b="1" dirty="0" err="1" smtClean="0">
                <a:solidFill>
                  <a:schemeClr val="tx1">
                    <a:lumMod val="95000"/>
                    <a:lumOff val="5000"/>
                  </a:schemeClr>
                </a:solidFill>
              </a:rPr>
              <a:t>Swathi</a:t>
            </a:r>
            <a:r>
              <a:rPr lang="en-US" sz="2500" b="1" dirty="0" smtClean="0">
                <a:solidFill>
                  <a:schemeClr val="tx1">
                    <a:lumMod val="95000"/>
                    <a:lumOff val="5000"/>
                  </a:schemeClr>
                </a:solidFill>
              </a:rPr>
              <a:t> R </a:t>
            </a:r>
            <a:endParaRPr lang="en-IN" sz="2500" b="1" dirty="0">
              <a:solidFill>
                <a:schemeClr val="tx1">
                  <a:lumMod val="95000"/>
                  <a:lumOff val="5000"/>
                </a:schemeClr>
              </a:solidFill>
            </a:endParaRPr>
          </a:p>
        </p:txBody>
      </p:sp>
    </p:spTree>
    <p:extLst>
      <p:ext uri="{BB962C8B-B14F-4D97-AF65-F5344CB8AC3E}">
        <p14:creationId xmlns:p14="http://schemas.microsoft.com/office/powerpoint/2010/main" val="21862479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Georgia" panose="02040502050405020303" pitchFamily="18" charset="0"/>
              </a:rPr>
              <a:t>DATA ANALYSIS</a:t>
            </a:r>
            <a:endParaRPr lang="en-IN" dirty="0"/>
          </a:p>
        </p:txBody>
      </p:sp>
      <p:sp>
        <p:nvSpPr>
          <p:cNvPr id="4" name="Content Placeholder 3"/>
          <p:cNvSpPr>
            <a:spLocks noGrp="1"/>
          </p:cNvSpPr>
          <p:nvPr>
            <p:ph idx="1"/>
          </p:nvPr>
        </p:nvSpPr>
        <p:spPr/>
        <p:txBody>
          <a:bodyPr/>
          <a:lstStyle/>
          <a:p>
            <a:r>
              <a:rPr lang="en-US" sz="2200" dirty="0"/>
              <a:t>Let's rename the new column names to the </a:t>
            </a:r>
            <a:r>
              <a:rPr lang="en-US" sz="2200" dirty="0" smtClean="0"/>
              <a:t>original</a:t>
            </a:r>
            <a:r>
              <a:rPr lang="en-US" sz="2200" dirty="0"/>
              <a:t> </a:t>
            </a:r>
            <a:r>
              <a:rPr lang="en-US" sz="2200" dirty="0" smtClean="0"/>
              <a:t>datasets</a:t>
            </a:r>
            <a:endParaRPr lang="en-US" sz="2200" dirty="0"/>
          </a:p>
          <a:p>
            <a:endParaRPr lang="en-IN" dirty="0"/>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39948" b="22707"/>
          <a:stretch/>
        </p:blipFill>
        <p:spPr bwMode="auto">
          <a:xfrm>
            <a:off x="395536" y="2276872"/>
            <a:ext cx="8050085" cy="16902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574" t="37216" b="9375"/>
          <a:stretch/>
        </p:blipFill>
        <p:spPr bwMode="auto">
          <a:xfrm>
            <a:off x="611560" y="4149080"/>
            <a:ext cx="8172400" cy="25449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1344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lstStyle/>
          <a:p>
            <a:r>
              <a:rPr lang="en-US" dirty="0" smtClean="0"/>
              <a:t>Checking for null values in the data set.</a:t>
            </a:r>
          </a:p>
          <a:p>
            <a:r>
              <a:rPr lang="en-US" dirty="0" smtClean="0"/>
              <a:t>There is no null values present in the dataset.</a:t>
            </a:r>
          </a:p>
          <a:p>
            <a:endParaRPr lang="en-IN"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5000" r="66200" b="6249"/>
          <a:stretch/>
        </p:blipFill>
        <p:spPr bwMode="auto">
          <a:xfrm>
            <a:off x="899592" y="1988840"/>
            <a:ext cx="6912768" cy="3933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76630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6264696"/>
          </a:xfrm>
        </p:spPr>
        <p:txBody>
          <a:bodyPr>
            <a:normAutofit/>
          </a:bodyPr>
          <a:lstStyle/>
          <a:p>
            <a:r>
              <a:rPr lang="en-IN" sz="2200" dirty="0" smtClean="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We checked the value counts of all 71 columns above and we iterated using a for loop. We can see some value counts of the columns like gender, age, city, etc. </a:t>
            </a:r>
            <a:endParaRPr lang="en-IN" sz="2200" dirty="0" smtClean="0">
              <a:latin typeface="Georgia" panose="02040502050405020303" pitchFamily="18" charset="0"/>
            </a:endParaRPr>
          </a:p>
          <a:p>
            <a:endParaRPr lang="en-IN" sz="2200" dirty="0" smtClean="0"/>
          </a:p>
          <a:p>
            <a:endParaRPr lang="en-IN" sz="2200"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3810" r="34742" b="6251"/>
          <a:stretch/>
        </p:blipFill>
        <p:spPr bwMode="auto">
          <a:xfrm>
            <a:off x="117534" y="1916832"/>
            <a:ext cx="8792438"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34906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CORRELATION BETWEEN VARIABLES </a:t>
            </a:r>
            <a:endParaRPr lang="en-IN" dirty="0"/>
          </a:p>
        </p:txBody>
      </p:sp>
      <p:pic>
        <p:nvPicPr>
          <p:cNvPr id="5122"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34744" b="14442"/>
          <a:stretch/>
        </p:blipFill>
        <p:spPr bwMode="auto">
          <a:xfrm>
            <a:off x="183873" y="1988840"/>
            <a:ext cx="8413170" cy="4104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82239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INFERENCE from Visualizations</a:t>
            </a:r>
            <a:endParaRPr lang="en-IN" dirty="0"/>
          </a:p>
        </p:txBody>
      </p:sp>
      <p:sp>
        <p:nvSpPr>
          <p:cNvPr id="5" name="Content Placeholder 4"/>
          <p:cNvSpPr>
            <a:spLocks noGrp="1"/>
          </p:cNvSpPr>
          <p:nvPr>
            <p:ph sz="half" idx="2"/>
          </p:nvPr>
        </p:nvSpPr>
        <p:spPr/>
        <p:txBody>
          <a:bodyPr/>
          <a:lstStyle/>
          <a:p>
            <a:r>
              <a:rPr lang="en-US" dirty="0"/>
              <a:t>we can see that female shop online higher than male</a:t>
            </a:r>
            <a:r>
              <a:rPr lang="en-US" dirty="0" smtClean="0"/>
              <a:t>.</a:t>
            </a:r>
          </a:p>
          <a:p>
            <a:endParaRPr lang="en-IN" dirty="0"/>
          </a:p>
        </p:txBody>
      </p:sp>
      <p:sp>
        <p:nvSpPr>
          <p:cNvPr id="6" name="Content Placeholder 5"/>
          <p:cNvSpPr>
            <a:spLocks noGrp="1"/>
          </p:cNvSpPr>
          <p:nvPr>
            <p:ph sz="half" idx="1"/>
          </p:nvPr>
        </p:nvSpPr>
        <p:spPr/>
        <p:txBody>
          <a:bodyPr>
            <a:normAutofit/>
          </a:bodyPr>
          <a:lstStyle/>
          <a:p>
            <a:r>
              <a:rPr lang="en-US" sz="2200" dirty="0"/>
              <a:t>People from Delhi, Greater Noida and Noida shop frequently when compared to </a:t>
            </a:r>
            <a:r>
              <a:rPr lang="en-US" sz="2200" dirty="0" err="1"/>
              <a:t>Merrut</a:t>
            </a:r>
            <a:r>
              <a:rPr lang="en-US" sz="2200" dirty="0" smtClean="0"/>
              <a:t>, Moradabad </a:t>
            </a:r>
            <a:r>
              <a:rPr lang="en-US" sz="2200" dirty="0"/>
              <a:t>and </a:t>
            </a:r>
            <a:r>
              <a:rPr lang="en-US" sz="2200" dirty="0" err="1"/>
              <a:t>Bulandshahr</a:t>
            </a:r>
            <a:r>
              <a:rPr lang="en-US" sz="2200" dirty="0"/>
              <a:t>.</a:t>
            </a:r>
            <a:endParaRPr lang="en-IN" sz="2200" dirty="0"/>
          </a:p>
        </p:txBody>
      </p:sp>
      <p:pic>
        <p:nvPicPr>
          <p:cNvPr id="8"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tretch/>
        </p:blipFill>
        <p:spPr bwMode="auto">
          <a:xfrm>
            <a:off x="4716016" y="3140968"/>
            <a:ext cx="4038600" cy="22706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0455" b="6162"/>
          <a:stretch/>
        </p:blipFill>
        <p:spPr bwMode="auto">
          <a:xfrm>
            <a:off x="179513" y="3573016"/>
            <a:ext cx="4320480" cy="19534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97182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INFERENCE from Visualizations</a:t>
            </a:r>
            <a:endParaRPr lang="en-IN" dirty="0"/>
          </a:p>
        </p:txBody>
      </p:sp>
      <p:sp>
        <p:nvSpPr>
          <p:cNvPr id="6" name="Content Placeholder 5"/>
          <p:cNvSpPr>
            <a:spLocks noGrp="1"/>
          </p:cNvSpPr>
          <p:nvPr>
            <p:ph idx="1"/>
          </p:nvPr>
        </p:nvSpPr>
        <p:spPr/>
        <p:txBody>
          <a:bodyPr>
            <a:normAutofit/>
          </a:bodyPr>
          <a:lstStyle/>
          <a:p>
            <a:r>
              <a:rPr lang="en-US" sz="2200" dirty="0"/>
              <a:t>In city like Bangalore and </a:t>
            </a:r>
            <a:r>
              <a:rPr lang="en-US" sz="2200" dirty="0" err="1"/>
              <a:t>Karnal</a:t>
            </a:r>
            <a:r>
              <a:rPr lang="en-US" sz="2200" dirty="0"/>
              <a:t> Young people(21-30) shop higher.</a:t>
            </a:r>
          </a:p>
          <a:p>
            <a:r>
              <a:rPr lang="en-US" sz="2200" dirty="0"/>
              <a:t>In city like Delhi</a:t>
            </a:r>
            <a:r>
              <a:rPr lang="en-US" sz="2200" dirty="0" smtClean="0"/>
              <a:t>, Noida</a:t>
            </a:r>
            <a:r>
              <a:rPr lang="en-US" sz="2200" dirty="0"/>
              <a:t>, Greater Noida Mid age(31-40) </a:t>
            </a:r>
            <a:r>
              <a:rPr lang="en-US" sz="2200" dirty="0" err="1"/>
              <a:t>prople</a:t>
            </a:r>
            <a:r>
              <a:rPr lang="en-US" sz="2200" dirty="0"/>
              <a:t> shop higher.</a:t>
            </a:r>
          </a:p>
          <a:p>
            <a:r>
              <a:rPr lang="en-US" sz="2200" dirty="0"/>
              <a:t>And In city like </a:t>
            </a:r>
            <a:r>
              <a:rPr lang="en-US" sz="2200" dirty="0" err="1"/>
              <a:t>Solan</a:t>
            </a:r>
            <a:r>
              <a:rPr lang="en-US" sz="2200" dirty="0"/>
              <a:t> we can see that kids and teen age(under 20) people shop higher</a:t>
            </a:r>
            <a:r>
              <a:rPr lang="en-US" sz="2200" dirty="0" smtClean="0"/>
              <a:t>.</a:t>
            </a:r>
          </a:p>
          <a:p>
            <a:endParaRPr lang="en-US" sz="2200" dirty="0"/>
          </a:p>
          <a:p>
            <a:endParaRPr lang="en-US" sz="2200" dirty="0"/>
          </a:p>
          <a:p>
            <a:endParaRPr lang="en-IN" sz="2200" dirty="0"/>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681" t="34921" r="1499" b="6250"/>
          <a:stretch/>
        </p:blipFill>
        <p:spPr bwMode="auto">
          <a:xfrm>
            <a:off x="198697" y="3645024"/>
            <a:ext cx="8670103" cy="3024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37710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INFERENCE from Visualizations</a:t>
            </a:r>
            <a:endParaRPr lang="en-IN" dirty="0"/>
          </a:p>
        </p:txBody>
      </p:sp>
      <p:sp>
        <p:nvSpPr>
          <p:cNvPr id="6" name="Content Placeholder 5"/>
          <p:cNvSpPr>
            <a:spLocks noGrp="1"/>
          </p:cNvSpPr>
          <p:nvPr>
            <p:ph sz="half" idx="2"/>
          </p:nvPr>
        </p:nvSpPr>
        <p:spPr/>
        <p:txBody>
          <a:bodyPr>
            <a:normAutofit/>
          </a:bodyPr>
          <a:lstStyle/>
          <a:p>
            <a:r>
              <a:rPr lang="en-US" dirty="0"/>
              <a:t>Only In Delhi and Noida Male </a:t>
            </a:r>
            <a:r>
              <a:rPr lang="en-US" dirty="0" smtClean="0"/>
              <a:t>shoppers </a:t>
            </a:r>
            <a:r>
              <a:rPr lang="en-US" dirty="0"/>
              <a:t>are higher when compared to other city</a:t>
            </a:r>
            <a:r>
              <a:rPr lang="en-US" dirty="0" smtClean="0"/>
              <a:t>.</a:t>
            </a:r>
          </a:p>
          <a:p>
            <a:endParaRPr lang="en-IN" dirty="0"/>
          </a:p>
        </p:txBody>
      </p:sp>
      <p:pic>
        <p:nvPicPr>
          <p:cNvPr id="1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4350" b="5480"/>
          <a:stretch/>
        </p:blipFill>
        <p:spPr bwMode="auto">
          <a:xfrm>
            <a:off x="4211960" y="3645024"/>
            <a:ext cx="4686672" cy="244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Content Placeholder 8"/>
          <p:cNvSpPr>
            <a:spLocks noGrp="1"/>
          </p:cNvSpPr>
          <p:nvPr>
            <p:ph sz="half" idx="1"/>
          </p:nvPr>
        </p:nvSpPr>
        <p:spPr/>
        <p:txBody>
          <a:bodyPr/>
          <a:lstStyle/>
          <a:p>
            <a:r>
              <a:rPr lang="en-US" dirty="0"/>
              <a:t>Shopping frequency of people in past one year</a:t>
            </a:r>
          </a:p>
          <a:p>
            <a:endParaRPr lang="en-US" dirty="0" smtClean="0"/>
          </a:p>
          <a:p>
            <a:endParaRPr lang="en-IN" dirty="0"/>
          </a:p>
        </p:txBody>
      </p:sp>
      <p:pic>
        <p:nvPicPr>
          <p:cNvPr id="1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774" t="23861" b="5696"/>
          <a:stretch/>
        </p:blipFill>
        <p:spPr bwMode="auto">
          <a:xfrm>
            <a:off x="395536" y="3645023"/>
            <a:ext cx="4030216" cy="244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65164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200" dirty="0" smtClean="0"/>
              <a:t>Many people’s </a:t>
            </a:r>
            <a:r>
              <a:rPr lang="en-US" sz="2200" dirty="0" smtClean="0"/>
              <a:t>Reasons for not purchasing </a:t>
            </a:r>
            <a:r>
              <a:rPr lang="en-US" sz="2200" dirty="0" smtClean="0"/>
              <a:t>Better alternative options. </a:t>
            </a:r>
            <a:endParaRPr lang="en-IN" sz="2200" dirty="0"/>
          </a:p>
        </p:txBody>
      </p:sp>
      <p:pic>
        <p:nvPicPr>
          <p:cNvPr id="1024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347" t="21825" r="32064" b="7936"/>
          <a:stretch/>
        </p:blipFill>
        <p:spPr bwMode="auto">
          <a:xfrm>
            <a:off x="435429" y="2780928"/>
            <a:ext cx="8403771" cy="39537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14121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Content Placeholder 3"/>
          <p:cNvSpPr>
            <a:spLocks noGrp="1"/>
          </p:cNvSpPr>
          <p:nvPr>
            <p:ph idx="1"/>
          </p:nvPr>
        </p:nvSpPr>
        <p:spPr/>
        <p:txBody>
          <a:bodyPr>
            <a:normAutofit/>
          </a:bodyPr>
          <a:lstStyle/>
          <a:p>
            <a:r>
              <a:rPr lang="en-IN" sz="2200" dirty="0" smtClean="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We checked the Visualization of all 71 columns above and we iterated using a for loop. We can see some Visualization of the columns like gender, age, city, etc.</a:t>
            </a:r>
            <a:endParaRPr lang="en-IN" sz="2200" dirty="0" smtClean="0">
              <a:latin typeface="Georgia" panose="02040502050405020303" pitchFamily="18" charset="0"/>
            </a:endParaRPr>
          </a:p>
          <a:p>
            <a:endParaRPr lang="en-US" sz="2200" dirty="0" smtClean="0"/>
          </a:p>
          <a:p>
            <a:endParaRPr lang="en-IN" sz="2200" dirty="0"/>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3111" r="33737" b="5258"/>
          <a:stretch/>
        </p:blipFill>
        <p:spPr bwMode="auto">
          <a:xfrm>
            <a:off x="827584" y="2852936"/>
            <a:ext cx="7560840" cy="3395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87563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1143000"/>
          </a:xfrm>
        </p:spPr>
        <p:txBody>
          <a:bodyPr/>
          <a:lstStyle/>
          <a:p>
            <a:r>
              <a:rPr lang="en-US" dirty="0" smtClean="0"/>
              <a:t>INFERENCE from Visualizations</a:t>
            </a:r>
            <a:endParaRPr lang="en-IN" dirty="0"/>
          </a:p>
        </p:txBody>
      </p:sp>
      <p:sp>
        <p:nvSpPr>
          <p:cNvPr id="3" name="Content Placeholder 2"/>
          <p:cNvSpPr>
            <a:spLocks noGrp="1"/>
          </p:cNvSpPr>
          <p:nvPr>
            <p:ph idx="1"/>
          </p:nvPr>
        </p:nvSpPr>
        <p:spPr>
          <a:xfrm>
            <a:off x="179512" y="1268760"/>
            <a:ext cx="8784976" cy="5328592"/>
          </a:xfrm>
        </p:spPr>
        <p:txBody>
          <a:bodyPr>
            <a:noAutofit/>
          </a:bodyPr>
          <a:lstStyle/>
          <a:p>
            <a:r>
              <a:rPr lang="en-US" sz="1800" dirty="0" smtClean="0"/>
              <a:t>Age: 85% of the people are within age group 20-50 years.</a:t>
            </a:r>
          </a:p>
          <a:p>
            <a:r>
              <a:rPr lang="en-US" sz="1800" dirty="0" smtClean="0"/>
              <a:t>Very small percentage of people are less than 20 or more than 50 years old.</a:t>
            </a:r>
          </a:p>
          <a:p>
            <a:r>
              <a:rPr lang="en-US" sz="1800" dirty="0" smtClean="0"/>
              <a:t>Delhi, Greater Noida, Noida and Bangalore have the maximum participants.</a:t>
            </a:r>
          </a:p>
          <a:p>
            <a:r>
              <a:rPr lang="en-US" sz="1800" dirty="0" smtClean="0"/>
              <a:t>Maximum number of participants have been using Online Shopping platforms for more than 4 years.</a:t>
            </a:r>
          </a:p>
          <a:p>
            <a:r>
              <a:rPr lang="en-US" sz="1800" dirty="0" smtClean="0"/>
              <a:t>Purchases in last 1 year: Maximum People have made purchases less than 10 times. Next in line are 30-40 and 40+</a:t>
            </a:r>
          </a:p>
          <a:p>
            <a:r>
              <a:rPr lang="en-US" sz="1800" dirty="0" smtClean="0"/>
              <a:t>Most people use Mobile internet during shopping on-line.</a:t>
            </a:r>
          </a:p>
          <a:p>
            <a:r>
              <a:rPr lang="en-US" sz="1800" dirty="0" smtClean="0"/>
              <a:t>Very few people use desktops or tablets; while most are using Smartphones and laptops.</a:t>
            </a:r>
          </a:p>
          <a:p>
            <a:r>
              <a:rPr lang="en-US" sz="1800" dirty="0" smtClean="0"/>
              <a:t>A large percentage of people use Google Chrome.</a:t>
            </a:r>
          </a:p>
          <a:p>
            <a:r>
              <a:rPr lang="en-US" sz="1800" dirty="0" smtClean="0"/>
              <a:t>Search Engines are the most used channel which guide people to their </a:t>
            </a:r>
            <a:r>
              <a:rPr lang="en-US" sz="1800" dirty="0" err="1" smtClean="0"/>
              <a:t>favourite</a:t>
            </a:r>
            <a:r>
              <a:rPr lang="en-US" sz="1800" dirty="0" smtClean="0"/>
              <a:t> online store.</a:t>
            </a:r>
          </a:p>
          <a:p>
            <a:r>
              <a:rPr lang="en-US" sz="1800" dirty="0" smtClean="0"/>
              <a:t>Most people take purchase decision after spending more than 15 minutes.</a:t>
            </a:r>
          </a:p>
          <a:p>
            <a:r>
              <a:rPr lang="en-US" sz="1800" dirty="0" smtClean="0"/>
              <a:t>Credit/Debit cards are the most used mode of payment.</a:t>
            </a:r>
          </a:p>
          <a:p>
            <a:r>
              <a:rPr lang="en-US" sz="1800" dirty="0" smtClean="0"/>
              <a:t>Maximum people </a:t>
            </a:r>
            <a:r>
              <a:rPr lang="en-US" sz="1800" dirty="0" err="1" smtClean="0"/>
              <a:t>abondon</a:t>
            </a:r>
            <a:r>
              <a:rPr lang="en-US" sz="1800" dirty="0" smtClean="0"/>
              <a:t> the items in cart 'sometimes' as opposed to never or frequently.</a:t>
            </a:r>
          </a:p>
          <a:p>
            <a:r>
              <a:rPr lang="en-US" sz="1800" dirty="0" smtClean="0"/>
              <a:t>The biggest reason to abandon is 'Better alternative offer.</a:t>
            </a:r>
          </a:p>
          <a:p>
            <a:endParaRPr lang="en-IN" sz="1800" dirty="0"/>
          </a:p>
        </p:txBody>
      </p:sp>
    </p:spTree>
    <p:extLst>
      <p:ext uri="{BB962C8B-B14F-4D97-AF65-F5344CB8AC3E}">
        <p14:creationId xmlns:p14="http://schemas.microsoft.com/office/powerpoint/2010/main" val="4141908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a:xfrm>
            <a:off x="323528" y="1600200"/>
            <a:ext cx="8496944" cy="4925144"/>
          </a:xfrm>
        </p:spPr>
        <p:txBody>
          <a:bodyPr>
            <a:normAutofit fontScale="62500" lnSpcReduction="20000"/>
          </a:bodyPr>
          <a:lstStyle/>
          <a:p>
            <a:r>
              <a:rPr lang="en-US" dirty="0"/>
              <a:t>Online shopping took over a significant segment of the retail market during the first decade of the 21 </a:t>
            </a:r>
            <a:r>
              <a:rPr lang="en-US" dirty="0" err="1"/>
              <a:t>st</a:t>
            </a:r>
            <a:r>
              <a:rPr lang="en-US" dirty="0"/>
              <a:t> century. </a:t>
            </a:r>
            <a:endParaRPr lang="en-US" dirty="0" smtClean="0"/>
          </a:p>
          <a:p>
            <a:r>
              <a:rPr lang="en-US" dirty="0" smtClean="0"/>
              <a:t>As </a:t>
            </a:r>
            <a:r>
              <a:rPr lang="en-US" dirty="0"/>
              <a:t>number of personal computers increased and established, retailers began to offer their products over the Internet. </a:t>
            </a:r>
            <a:endParaRPr lang="en-US" dirty="0" smtClean="0"/>
          </a:p>
          <a:p>
            <a:r>
              <a:rPr lang="en-US" dirty="0" smtClean="0"/>
              <a:t>Some </a:t>
            </a:r>
            <a:r>
              <a:rPr lang="en-US" dirty="0"/>
              <a:t>of the various ways in which online marketing is done in India are company websites, shopping portals, online auction sites. </a:t>
            </a:r>
            <a:endParaRPr lang="en-US" dirty="0" smtClean="0"/>
          </a:p>
          <a:p>
            <a:r>
              <a:rPr lang="en-US" dirty="0" smtClean="0"/>
              <a:t>Interestingly</a:t>
            </a:r>
            <a:r>
              <a:rPr lang="en-US" dirty="0"/>
              <a:t>, India is expected to be the third largest Internet market in the world in the next five years</a:t>
            </a:r>
            <a:r>
              <a:rPr lang="en-US" dirty="0" smtClean="0"/>
              <a:t>.</a:t>
            </a:r>
          </a:p>
          <a:p>
            <a:r>
              <a:rPr lang="en-US" dirty="0"/>
              <a:t>A survey by Associated Chambers of Commerce and Industry of India (ASSO CHAM) revealed that shopping trends of Indian consumers have witnessed a significant change as online shopping show more than 55% rise in </a:t>
            </a:r>
            <a:r>
              <a:rPr lang="en-US" dirty="0" smtClean="0"/>
              <a:t>2013 </a:t>
            </a:r>
            <a:r>
              <a:rPr lang="en-US" dirty="0"/>
              <a:t>as compared to previous year’s 85</a:t>
            </a:r>
            <a:r>
              <a:rPr lang="en-US" dirty="0" smtClean="0"/>
              <a:t>%.</a:t>
            </a:r>
          </a:p>
          <a:p>
            <a:r>
              <a:rPr lang="en-US" dirty="0"/>
              <a:t>Generally, higher levels of education, metropolitan cities and personal income correspond to more </a:t>
            </a:r>
            <a:r>
              <a:rPr lang="en-US" dirty="0" smtClean="0"/>
              <a:t>favorable </a:t>
            </a:r>
            <a:r>
              <a:rPr lang="en-US" dirty="0"/>
              <a:t>perceptions of shopping online. </a:t>
            </a:r>
            <a:endParaRPr lang="en-US" dirty="0" smtClean="0"/>
          </a:p>
          <a:p>
            <a:r>
              <a:rPr lang="en-US" dirty="0" smtClean="0"/>
              <a:t>But </a:t>
            </a:r>
            <a:r>
              <a:rPr lang="en-US" dirty="0"/>
              <a:t>despite the high growth of online shopping in recent years, India’s e-commerce industry is still in its nascent stage. </a:t>
            </a:r>
            <a:endParaRPr lang="en-US" dirty="0" smtClean="0"/>
          </a:p>
          <a:p>
            <a:r>
              <a:rPr lang="en-US" dirty="0" smtClean="0"/>
              <a:t>Online </a:t>
            </a:r>
            <a:r>
              <a:rPr lang="en-US" dirty="0"/>
              <a:t>shopping accounts for less than one percent of the total shopping in the country, but has a lot of potential to shoot up.</a:t>
            </a:r>
            <a:endParaRPr lang="en-IN" dirty="0"/>
          </a:p>
        </p:txBody>
      </p:sp>
    </p:spTree>
    <p:extLst>
      <p:ext uri="{BB962C8B-B14F-4D97-AF65-F5344CB8AC3E}">
        <p14:creationId xmlns:p14="http://schemas.microsoft.com/office/powerpoint/2010/main" val="1894396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Heat map</a:t>
            </a:r>
            <a:endParaRPr lang="en-IN" dirty="0"/>
          </a:p>
        </p:txBody>
      </p:sp>
      <p:pic>
        <p:nvPicPr>
          <p:cNvPr id="614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2193" r="44837" b="11992"/>
          <a:stretch/>
        </p:blipFill>
        <p:spPr bwMode="auto">
          <a:xfrm>
            <a:off x="395536" y="1453181"/>
            <a:ext cx="8057491" cy="54048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63533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effectLst/>
                <a:latin typeface="Calibri" panose="020F0502020204030204" pitchFamily="34" charset="0"/>
                <a:ea typeface="Calibri" panose="020F0502020204030204" pitchFamily="34" charset="0"/>
                <a:cs typeface="Times New Roman" panose="02020603050405020304" pitchFamily="18" charset="0"/>
              </a:rPr>
              <a:t>CORRELATION HEAT MAP</a:t>
            </a:r>
            <a:endParaRPr lang="en-IN" sz="4000" dirty="0"/>
          </a:p>
        </p:txBody>
      </p:sp>
      <p:sp>
        <p:nvSpPr>
          <p:cNvPr id="3" name="Content Placeholder 2"/>
          <p:cNvSpPr>
            <a:spLocks noGrp="1"/>
          </p:cNvSpPr>
          <p:nvPr>
            <p:ph idx="1"/>
          </p:nvPr>
        </p:nvSpPr>
        <p:spPr/>
        <p:txBody>
          <a:bodyPr>
            <a:normAutofit/>
          </a:bodyPr>
          <a:lstStyle/>
          <a:p>
            <a:pPr marL="0" marR="0" indent="0">
              <a:lnSpc>
                <a:spcPct val="107000"/>
              </a:lnSpc>
              <a:spcBef>
                <a:spcPts val="0"/>
              </a:spcBef>
              <a:spcAft>
                <a:spcPts val="800"/>
              </a:spcAft>
              <a:buNone/>
            </a:pPr>
            <a:r>
              <a:rPr lang="en-IN" sz="2200" dirty="0" smtClean="0">
                <a:effectLst/>
                <a:latin typeface="Calibri" panose="020F0502020204030204" pitchFamily="34" charset="0"/>
                <a:ea typeface="Calibri" panose="020F0502020204030204" pitchFamily="34" charset="0"/>
                <a:cs typeface="Times New Roman" panose="02020603050405020304" pitchFamily="18" charset="0"/>
              </a:rPr>
              <a:t>In the above Correlation Heat map, we have the following observations:</a:t>
            </a:r>
            <a:endParaRPr lang="en-US" sz="22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pPr>
            <a:r>
              <a:rPr lang="en-IN" sz="2200" dirty="0" smtClean="0">
                <a:effectLst/>
                <a:latin typeface="Calibri" panose="020F0502020204030204" pitchFamily="34" charset="0"/>
                <a:ea typeface="Calibri" panose="020F0502020204030204" pitchFamily="34" charset="0"/>
                <a:cs typeface="Times New Roman" panose="02020603050405020304" pitchFamily="18" charset="0"/>
              </a:rPr>
              <a:t>Most of the high correlation is concentrated between “Ease to Read and Understand Website” and “Privacy of Customers”</a:t>
            </a:r>
            <a:endParaRPr lang="en-US" sz="22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pPr>
            <a:r>
              <a:rPr lang="en-IN" sz="2200" dirty="0" smtClean="0">
                <a:effectLst/>
                <a:latin typeface="Calibri" panose="020F0502020204030204" pitchFamily="34" charset="0"/>
                <a:ea typeface="Calibri" panose="020F0502020204030204" pitchFamily="34" charset="0"/>
                <a:cs typeface="Times New Roman" panose="02020603050405020304" pitchFamily="18" charset="0"/>
              </a:rPr>
              <a:t>Screen Size and Operating System has the lowest Correlation.</a:t>
            </a:r>
            <a:endParaRPr lang="en-US" sz="22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pPr>
            <a:r>
              <a:rPr lang="en-IN" sz="2200" dirty="0" smtClean="0">
                <a:effectLst/>
                <a:latin typeface="Calibri" panose="020F0502020204030204" pitchFamily="34" charset="0"/>
                <a:ea typeface="Calibri" panose="020F0502020204030204" pitchFamily="34" charset="0"/>
                <a:cs typeface="Times New Roman" panose="02020603050405020304" pitchFamily="18" charset="0"/>
              </a:rPr>
              <a:t>“Convenient Payment Method” and “User Friendly Interface” have high Correlation. </a:t>
            </a:r>
            <a:endParaRPr lang="en-US" sz="2200"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IN" sz="2200" dirty="0"/>
          </a:p>
        </p:txBody>
      </p:sp>
    </p:spTree>
    <p:extLst>
      <p:ext uri="{BB962C8B-B14F-4D97-AF65-F5344CB8AC3E}">
        <p14:creationId xmlns:p14="http://schemas.microsoft.com/office/powerpoint/2010/main" val="28875469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INFERENCE from Visualizations</a:t>
            </a:r>
            <a:endParaRPr lang="en-IN" dirty="0"/>
          </a:p>
        </p:txBody>
      </p:sp>
      <p:sp>
        <p:nvSpPr>
          <p:cNvPr id="3" name="Content Placeholder 2"/>
          <p:cNvSpPr>
            <a:spLocks noGrp="1"/>
          </p:cNvSpPr>
          <p:nvPr>
            <p:ph idx="1"/>
          </p:nvPr>
        </p:nvSpPr>
        <p:spPr/>
        <p:txBody>
          <a:bodyPr>
            <a:normAutofit/>
          </a:bodyPr>
          <a:lstStyle/>
          <a:p>
            <a:r>
              <a:rPr lang="en-IN" sz="2400" dirty="0" smtClean="0"/>
              <a:t>Recommendation of shopping website</a:t>
            </a:r>
            <a:r>
              <a:rPr lang="en-IN" sz="2400" dirty="0"/>
              <a:t> </a:t>
            </a:r>
            <a:r>
              <a:rPr lang="en-IN" sz="2400" dirty="0" smtClean="0"/>
              <a:t>according</a:t>
            </a:r>
            <a:r>
              <a:rPr lang="en-IN" sz="2400" dirty="0"/>
              <a:t> to city</a:t>
            </a:r>
          </a:p>
          <a:p>
            <a:endParaRPr lang="en-IN" sz="2400" dirty="0"/>
          </a:p>
        </p:txBody>
      </p:sp>
      <p:pic>
        <p:nvPicPr>
          <p:cNvPr id="1229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8453" r="22499" b="14309"/>
          <a:stretch/>
        </p:blipFill>
        <p:spPr bwMode="auto">
          <a:xfrm>
            <a:off x="251520" y="2132856"/>
            <a:ext cx="8151943" cy="4104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68224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200" dirty="0" smtClean="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We checked the Visualization and recommendation of  all 71 columns with respect to suggested website above and we iterated using a for loop. We can see some Visualization of the columns like gender, age, city, etc.</a:t>
            </a:r>
            <a:endParaRPr lang="en-IN" sz="2200" dirty="0" smtClean="0">
              <a:latin typeface="Georgia" panose="02040502050405020303" pitchFamily="18" charset="0"/>
            </a:endParaRPr>
          </a:p>
          <a:p>
            <a:endParaRPr lang="en-US" sz="2200" dirty="0" smtClean="0"/>
          </a:p>
          <a:p>
            <a:endParaRPr lang="en-IN" sz="2200" dirty="0"/>
          </a:p>
        </p:txBody>
      </p:sp>
      <p:pic>
        <p:nvPicPr>
          <p:cNvPr id="1331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5000" r="33068" b="6249"/>
          <a:stretch/>
        </p:blipFill>
        <p:spPr bwMode="auto">
          <a:xfrm>
            <a:off x="467544" y="2924944"/>
            <a:ext cx="8352928" cy="36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47796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778098"/>
          </a:xfrm>
        </p:spPr>
        <p:txBody>
          <a:bodyPr/>
          <a:lstStyle/>
          <a:p>
            <a:r>
              <a:rPr lang="en-US" dirty="0" smtClean="0"/>
              <a:t>INFERENCE from Visualizations</a:t>
            </a:r>
            <a:endParaRPr lang="en-IN" dirty="0"/>
          </a:p>
        </p:txBody>
      </p:sp>
      <p:sp>
        <p:nvSpPr>
          <p:cNvPr id="3" name="Content Placeholder 2"/>
          <p:cNvSpPr>
            <a:spLocks noGrp="1"/>
          </p:cNvSpPr>
          <p:nvPr>
            <p:ph idx="1"/>
          </p:nvPr>
        </p:nvSpPr>
        <p:spPr>
          <a:xfrm>
            <a:off x="457200" y="908720"/>
            <a:ext cx="8229600" cy="5217443"/>
          </a:xfrm>
        </p:spPr>
        <p:txBody>
          <a:bodyPr>
            <a:noAutofit/>
          </a:bodyPr>
          <a:lstStyle/>
          <a:p>
            <a:pPr marL="0" indent="0">
              <a:buNone/>
            </a:pPr>
            <a:r>
              <a:rPr lang="en-US" sz="2000" dirty="0" smtClean="0"/>
              <a:t>1</a:t>
            </a:r>
            <a:r>
              <a:rPr lang="en-US" sz="2000" dirty="0"/>
              <a:t>. Maximum people have shopped from these 5 companies - Amazon.in Flipkart.com, Paytm.com, Myntra.com, Snapdeal.com</a:t>
            </a:r>
            <a:r>
              <a:rPr lang="en-US" sz="2000" dirty="0" smtClean="0"/>
              <a:t>.</a:t>
            </a:r>
            <a:r>
              <a:rPr lang="en-US" sz="2000" dirty="0"/>
              <a:t/>
            </a:r>
            <a:br>
              <a:rPr lang="en-US" sz="2000" dirty="0"/>
            </a:br>
            <a:r>
              <a:rPr lang="en-US" sz="2000" dirty="0"/>
              <a:t>2. Amazon.com and Flipkart.com are the major choices of the customer</a:t>
            </a:r>
            <a:r>
              <a:rPr lang="en-US" sz="2000" dirty="0" smtClean="0"/>
              <a:t>.</a:t>
            </a:r>
            <a:r>
              <a:rPr lang="en-US" sz="2000" dirty="0"/>
              <a:t/>
            </a:r>
            <a:br>
              <a:rPr lang="en-US" sz="2000" dirty="0"/>
            </a:br>
            <a:r>
              <a:rPr lang="en-US" sz="2000" dirty="0"/>
              <a:t>3. In terms of Visual appealing </a:t>
            </a:r>
            <a:r>
              <a:rPr lang="en-US" sz="2000" dirty="0" smtClean="0"/>
              <a:t>webpage</a:t>
            </a:r>
            <a:r>
              <a:rPr lang="en-US" sz="2000" dirty="0"/>
              <a:t> layout also, Amazon.com and Flipkart.com seem to take the lead</a:t>
            </a:r>
            <a:r>
              <a:rPr lang="en-US" sz="2000" dirty="0" smtClean="0"/>
              <a:t>.</a:t>
            </a:r>
            <a:r>
              <a:rPr lang="en-US" sz="2000" dirty="0"/>
              <a:t/>
            </a:r>
            <a:br>
              <a:rPr lang="en-US" sz="2000" dirty="0"/>
            </a:br>
            <a:r>
              <a:rPr lang="en-US" sz="2000" dirty="0"/>
              <a:t>4. Talking about Wide variety of product on offer: Amazon.com and Flipkart.com are the major choices</a:t>
            </a:r>
            <a:r>
              <a:rPr lang="en-US" sz="2000" dirty="0" smtClean="0"/>
              <a:t>.</a:t>
            </a:r>
            <a:r>
              <a:rPr lang="en-US" sz="2000" dirty="0"/>
              <a:t/>
            </a:r>
            <a:br>
              <a:rPr lang="en-US" sz="2000" dirty="0"/>
            </a:br>
            <a:r>
              <a:rPr lang="en-US" sz="2000" dirty="0"/>
              <a:t>5. Maximum people have chosen to go with mazon.com and Flipkart.com based on relevant description information of products</a:t>
            </a:r>
            <a:r>
              <a:rPr lang="en-US" sz="2000" dirty="0" smtClean="0"/>
              <a:t>.</a:t>
            </a:r>
            <a:r>
              <a:rPr lang="en-US" sz="2000" dirty="0"/>
              <a:t/>
            </a:r>
            <a:br>
              <a:rPr lang="en-US" sz="2000" dirty="0"/>
            </a:br>
            <a:r>
              <a:rPr lang="en-US" sz="2000" dirty="0"/>
              <a:t>6. Amazon have high score when it comes to Fast loading website, although </a:t>
            </a:r>
            <a:r>
              <a:rPr lang="en-US" sz="2000" dirty="0" err="1"/>
              <a:t>paytm</a:t>
            </a:r>
            <a:r>
              <a:rPr lang="en-US" sz="2000" dirty="0"/>
              <a:t> and </a:t>
            </a:r>
            <a:r>
              <a:rPr lang="en-US" sz="2000" dirty="0" err="1"/>
              <a:t>Flipkart</a:t>
            </a:r>
            <a:r>
              <a:rPr lang="en-US" sz="2000" dirty="0"/>
              <a:t> are not far behind</a:t>
            </a:r>
            <a:r>
              <a:rPr lang="en-US" sz="2000" dirty="0" smtClean="0"/>
              <a:t>.</a:t>
            </a:r>
            <a:r>
              <a:rPr lang="en-US" sz="2000" dirty="0"/>
              <a:t/>
            </a:r>
            <a:br>
              <a:rPr lang="en-US" sz="2000" dirty="0"/>
            </a:br>
            <a:r>
              <a:rPr lang="en-US" sz="2000" dirty="0"/>
              <a:t>7. Also Amazon have high score when it comes to Reliability of the website, although </a:t>
            </a:r>
            <a:r>
              <a:rPr lang="en-US" sz="2000" dirty="0" err="1"/>
              <a:t>Flipkart</a:t>
            </a:r>
            <a:r>
              <a:rPr lang="en-US" sz="2000" dirty="0"/>
              <a:t> and </a:t>
            </a:r>
            <a:r>
              <a:rPr lang="en-US" sz="2000" dirty="0" err="1"/>
              <a:t>paytm</a:t>
            </a:r>
            <a:r>
              <a:rPr lang="en-US" sz="2000" dirty="0"/>
              <a:t> are not far behind</a:t>
            </a:r>
            <a:r>
              <a:rPr lang="en-US" sz="2000" dirty="0" smtClean="0"/>
              <a:t>.</a:t>
            </a:r>
            <a:r>
              <a:rPr lang="en-US" sz="2000" dirty="0"/>
              <a:t/>
            </a:r>
            <a:br>
              <a:rPr lang="en-US" sz="2000" dirty="0"/>
            </a:br>
            <a:r>
              <a:rPr lang="en-US" sz="2000" dirty="0"/>
              <a:t>8. Amazon  take the lead when it comes to Quickness in choosing product, </a:t>
            </a:r>
            <a:r>
              <a:rPr lang="en-US" sz="2000" dirty="0" err="1"/>
              <a:t>Flipkart</a:t>
            </a:r>
            <a:r>
              <a:rPr lang="en-US" sz="2000" dirty="0"/>
              <a:t> and </a:t>
            </a:r>
            <a:r>
              <a:rPr lang="en-US" sz="2000" dirty="0" err="1"/>
              <a:t>paytm</a:t>
            </a:r>
            <a:r>
              <a:rPr lang="en-US" sz="2000" dirty="0"/>
              <a:t> falls next to amazon</a:t>
            </a:r>
            <a:r>
              <a:rPr lang="en-US" sz="2000" dirty="0" smtClean="0"/>
              <a:t>.</a:t>
            </a:r>
            <a:r>
              <a:rPr lang="en-US" sz="2000" dirty="0"/>
              <a:t/>
            </a:r>
            <a:br>
              <a:rPr lang="en-US" sz="2000" dirty="0"/>
            </a:br>
            <a:r>
              <a:rPr lang="en-US" sz="2000" dirty="0"/>
              <a:t>9. Both Amazon and </a:t>
            </a:r>
            <a:r>
              <a:rPr lang="en-US" sz="2000" dirty="0" err="1"/>
              <a:t>Flipkart</a:t>
            </a:r>
            <a:r>
              <a:rPr lang="en-US" sz="2000" dirty="0"/>
              <a:t> are best in several payment options. Although a lot of people also like to try </a:t>
            </a:r>
            <a:r>
              <a:rPr lang="en-US" sz="2000" dirty="0" err="1"/>
              <a:t>Myntra</a:t>
            </a:r>
            <a:r>
              <a:rPr lang="en-US" sz="2000" dirty="0" smtClean="0"/>
              <a:t>.</a:t>
            </a:r>
            <a:r>
              <a:rPr lang="en-US" sz="2000" dirty="0"/>
              <a:t/>
            </a:r>
            <a:br>
              <a:rPr lang="en-US" sz="2000" dirty="0"/>
            </a:br>
            <a:r>
              <a:rPr lang="en-US" sz="2000" dirty="0" smtClean="0"/>
              <a:t>10. Amazon seems to take the lead in Speedy order delivery, followed by </a:t>
            </a:r>
            <a:r>
              <a:rPr lang="en-US" sz="2000" dirty="0" err="1" smtClean="0"/>
              <a:t>Flipkart</a:t>
            </a:r>
            <a:r>
              <a:rPr lang="en-US" sz="2000" dirty="0" smtClean="0"/>
              <a:t>.</a:t>
            </a:r>
          </a:p>
          <a:p>
            <a:pPr marL="0" indent="0">
              <a:buNone/>
            </a:pPr>
            <a:r>
              <a:rPr lang="en-US" sz="2000" dirty="0" smtClean="0"/>
              <a:t/>
            </a:r>
            <a:br>
              <a:rPr lang="en-US" sz="2000" dirty="0" smtClean="0"/>
            </a:br>
            <a:r>
              <a:rPr lang="en-US" sz="2000" dirty="0" smtClean="0"/>
              <a:t/>
            </a:r>
            <a:br>
              <a:rPr lang="en-US" sz="2000" dirty="0" smtClean="0"/>
            </a:br>
            <a:endParaRPr lang="en-US" sz="2000" dirty="0" smtClean="0"/>
          </a:p>
          <a:p>
            <a:pPr marL="0" indent="0">
              <a:buNone/>
            </a:pPr>
            <a:endParaRPr lang="en-IN" sz="2000" dirty="0"/>
          </a:p>
        </p:txBody>
      </p:sp>
    </p:spTree>
    <p:extLst>
      <p:ext uri="{BB962C8B-B14F-4D97-AF65-F5344CB8AC3E}">
        <p14:creationId xmlns:p14="http://schemas.microsoft.com/office/powerpoint/2010/main" val="35700510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620688"/>
            <a:ext cx="8784976" cy="5976664"/>
          </a:xfrm>
        </p:spPr>
        <p:txBody>
          <a:bodyPr>
            <a:noAutofit/>
          </a:bodyPr>
          <a:lstStyle/>
          <a:p>
            <a:r>
              <a:rPr lang="en-US" sz="2000" dirty="0" smtClean="0"/>
              <a:t>11. Amazon has a good reputation for maintaining privacy, followed by </a:t>
            </a:r>
            <a:r>
              <a:rPr lang="en-US" sz="2000" dirty="0" err="1" smtClean="0"/>
              <a:t>Flipkart</a:t>
            </a:r>
            <a:r>
              <a:rPr lang="en-US" sz="2000" dirty="0" smtClean="0"/>
              <a:t/>
            </a:r>
            <a:br>
              <a:rPr lang="en-US" sz="2000" dirty="0" smtClean="0"/>
            </a:br>
            <a:r>
              <a:rPr lang="en-US" sz="2000" dirty="0" smtClean="0"/>
              <a:t>12. Amazon and </a:t>
            </a:r>
            <a:r>
              <a:rPr lang="en-US" sz="2000" dirty="0" err="1" smtClean="0"/>
              <a:t>Flipkart</a:t>
            </a:r>
            <a:r>
              <a:rPr lang="en-US" sz="2000" dirty="0" smtClean="0"/>
              <a:t> both having good Trustworthiness. Although Myntra.com and Snapdeal.com are also good in Trustworthiness.</a:t>
            </a:r>
            <a:br>
              <a:rPr lang="en-US" sz="2000" dirty="0" smtClean="0"/>
            </a:br>
            <a:r>
              <a:rPr lang="en-US" sz="2000" dirty="0" smtClean="0"/>
              <a:t>13. Amazon.in, Flipkart.com, Myntra.com, </a:t>
            </a:r>
            <a:r>
              <a:rPr lang="en-US" sz="2000" dirty="0" err="1" smtClean="0"/>
              <a:t>Snapdeal</a:t>
            </a:r>
            <a:r>
              <a:rPr lang="en-US" sz="2000" dirty="0" smtClean="0"/>
              <a:t> </a:t>
            </a:r>
            <a:r>
              <a:rPr lang="en-US" sz="2000" dirty="0" err="1" smtClean="0"/>
              <a:t>provied</a:t>
            </a:r>
            <a:r>
              <a:rPr lang="en-US" sz="2000" dirty="0" smtClean="0"/>
              <a:t> best online assistance through multi-channel.</a:t>
            </a:r>
            <a:br>
              <a:rPr lang="en-US" sz="2000" dirty="0" smtClean="0"/>
            </a:br>
            <a:r>
              <a:rPr lang="en-US" sz="2000" dirty="0" smtClean="0"/>
              <a:t>14. Amazon.in, Flipkart.com takes longer than </a:t>
            </a:r>
            <a:r>
              <a:rPr lang="en-US" sz="2000" dirty="0" err="1" smtClean="0"/>
              <a:t>ussula</a:t>
            </a:r>
            <a:r>
              <a:rPr lang="en-US" sz="2000" dirty="0" smtClean="0"/>
              <a:t> Longer time in displaying graphics and photos.</a:t>
            </a:r>
            <a:br>
              <a:rPr lang="en-US" sz="2000" dirty="0" smtClean="0"/>
            </a:br>
            <a:r>
              <a:rPr lang="en-US" sz="2000" dirty="0" smtClean="0"/>
              <a:t>15. </a:t>
            </a:r>
            <a:r>
              <a:rPr lang="en-US" sz="2000" dirty="0" err="1" smtClean="0"/>
              <a:t>Myntra</a:t>
            </a:r>
            <a:r>
              <a:rPr lang="en-US" sz="2000" dirty="0" smtClean="0"/>
              <a:t>, </a:t>
            </a:r>
            <a:r>
              <a:rPr lang="en-US" sz="2000" dirty="0" err="1" smtClean="0"/>
              <a:t>Paytm</a:t>
            </a:r>
            <a:r>
              <a:rPr lang="en-US" sz="2000" dirty="0" smtClean="0"/>
              <a:t>, </a:t>
            </a:r>
            <a:r>
              <a:rPr lang="en-US" sz="2000" dirty="0" err="1" smtClean="0"/>
              <a:t>Snapdeal</a:t>
            </a:r>
            <a:r>
              <a:rPr lang="en-US" sz="2000" dirty="0" smtClean="0"/>
              <a:t>. These companies should work on Late declaration of price.</a:t>
            </a:r>
            <a:br>
              <a:rPr lang="en-US" sz="2000" dirty="0" smtClean="0"/>
            </a:br>
            <a:r>
              <a:rPr lang="en-US" sz="2000" dirty="0" smtClean="0"/>
              <a:t>16. </a:t>
            </a:r>
            <a:r>
              <a:rPr lang="en-US" sz="2000" dirty="0" err="1" smtClean="0"/>
              <a:t>Myntra</a:t>
            </a:r>
            <a:r>
              <a:rPr lang="en-US" sz="2000" dirty="0" smtClean="0"/>
              <a:t> and </a:t>
            </a:r>
            <a:r>
              <a:rPr lang="en-US" sz="2000" dirty="0" err="1" smtClean="0"/>
              <a:t>Paytm</a:t>
            </a:r>
            <a:r>
              <a:rPr lang="en-US" sz="2000" dirty="0" smtClean="0"/>
              <a:t> have bad feedback in Longer page loading time. </a:t>
            </a:r>
            <a:r>
              <a:rPr lang="en-US" sz="2000" dirty="0" err="1" smtClean="0"/>
              <a:t>Flipkart</a:t>
            </a:r>
            <a:r>
              <a:rPr lang="en-US" sz="2000" dirty="0" smtClean="0"/>
              <a:t> should also have a look into it, as it is at the 3rd place.</a:t>
            </a:r>
            <a:br>
              <a:rPr lang="en-US" sz="2000" dirty="0" smtClean="0"/>
            </a:br>
            <a:r>
              <a:rPr lang="en-US" sz="2000" dirty="0" smtClean="0"/>
              <a:t>17. </a:t>
            </a:r>
            <a:r>
              <a:rPr lang="en-US" sz="2000" dirty="0" err="1" smtClean="0"/>
              <a:t>Snapdeal</a:t>
            </a:r>
            <a:r>
              <a:rPr lang="en-US" sz="2000" dirty="0" smtClean="0"/>
              <a:t> is the most voted answer for mode of payment.</a:t>
            </a:r>
            <a:br>
              <a:rPr lang="en-US" sz="2000" dirty="0" smtClean="0"/>
            </a:br>
            <a:r>
              <a:rPr lang="en-US" sz="2000" dirty="0" smtClean="0"/>
              <a:t>18. </a:t>
            </a:r>
            <a:r>
              <a:rPr lang="en-US" sz="2000" dirty="0" err="1" smtClean="0"/>
              <a:t>Paytm</a:t>
            </a:r>
            <a:r>
              <a:rPr lang="en-US" sz="2000" dirty="0" smtClean="0"/>
              <a:t> and </a:t>
            </a:r>
            <a:r>
              <a:rPr lang="en-US" sz="2000" dirty="0" err="1" smtClean="0"/>
              <a:t>Snapdeal</a:t>
            </a:r>
            <a:r>
              <a:rPr lang="en-US" sz="2000" dirty="0" smtClean="0"/>
              <a:t> takes more time to delivery their product.</a:t>
            </a:r>
            <a:br>
              <a:rPr lang="en-US" sz="2000" dirty="0" smtClean="0"/>
            </a:br>
            <a:r>
              <a:rPr lang="en-US" sz="2000" dirty="0" smtClean="0"/>
              <a:t>19. Amazon.in needs to concentrate in Frequent disruption when moving from one page to another.</a:t>
            </a:r>
            <a:br>
              <a:rPr lang="en-US" sz="2000" dirty="0" smtClean="0"/>
            </a:br>
            <a:r>
              <a:rPr lang="en-US" sz="2000" dirty="0" smtClean="0"/>
              <a:t>20. Which of the Indian online retailer would you recommend to a friend?: Amazon/</a:t>
            </a:r>
            <a:r>
              <a:rPr lang="en-US" sz="2000" dirty="0" err="1" smtClean="0"/>
              <a:t>Flipkart</a:t>
            </a:r>
            <a:endParaRPr lang="en-US" sz="2000" dirty="0" smtClean="0"/>
          </a:p>
          <a:p>
            <a:endParaRPr lang="en-IN" sz="2000" dirty="0"/>
          </a:p>
        </p:txBody>
      </p:sp>
    </p:spTree>
    <p:extLst>
      <p:ext uri="{BB962C8B-B14F-4D97-AF65-F5344CB8AC3E}">
        <p14:creationId xmlns:p14="http://schemas.microsoft.com/office/powerpoint/2010/main" val="37067965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Georgia" panose="02040502050405020303" pitchFamily="18" charset="0"/>
              </a:rPr>
              <a:t>Observations</a:t>
            </a:r>
            <a:endParaRPr lang="en-IN" dirty="0"/>
          </a:p>
        </p:txBody>
      </p:sp>
      <p:sp>
        <p:nvSpPr>
          <p:cNvPr id="3" name="Content Placeholder 2"/>
          <p:cNvSpPr>
            <a:spLocks noGrp="1"/>
          </p:cNvSpPr>
          <p:nvPr>
            <p:ph idx="1"/>
          </p:nvPr>
        </p:nvSpPr>
        <p:spPr>
          <a:xfrm>
            <a:off x="107504" y="1600200"/>
            <a:ext cx="9036496" cy="4525963"/>
          </a:xfrm>
        </p:spPr>
        <p:txBody>
          <a:bodyPr>
            <a:noAutofit/>
          </a:bodyPr>
          <a:lstStyle/>
          <a:p>
            <a:pPr lvl="0" algn="just">
              <a:lnSpc>
                <a:spcPct val="107000"/>
              </a:lnSpc>
              <a:spcAft>
                <a:spcPts val="800"/>
              </a:spcAft>
              <a:buFont typeface="Wingdings" panose="05000000000000000000" pitchFamily="2" charset="2"/>
              <a:buChar char="Ø"/>
              <a:tabLst>
                <a:tab pos="457200" algn="l"/>
              </a:tabLst>
            </a:pPr>
            <a:r>
              <a:rPr lang="en-IN" sz="2200" dirty="0" smtClean="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Many customers have shopped from Amazon and </a:t>
            </a:r>
            <a:r>
              <a:rPr lang="en-IN" sz="2200" dirty="0" err="1" smtClean="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Flipkart</a:t>
            </a:r>
            <a:r>
              <a:rPr lang="en-IN" sz="2200" dirty="0" smtClean="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a:t>
            </a:r>
            <a:endParaRPr lang="en-IN" sz="2200" dirty="0" smtClean="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2200" dirty="0" smtClean="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Amazon and </a:t>
            </a:r>
            <a:r>
              <a:rPr lang="en-IN" sz="2200" dirty="0" err="1" smtClean="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Flipkart</a:t>
            </a:r>
            <a:r>
              <a:rPr lang="en-IN" sz="2200" dirty="0" smtClean="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 have been named most as easy to use website</a:t>
            </a:r>
            <a:endParaRPr lang="en-IN" sz="2200" dirty="0" smtClean="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2200" dirty="0" smtClean="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Amazon and </a:t>
            </a:r>
            <a:r>
              <a:rPr lang="en-IN" sz="2200" dirty="0" err="1" smtClean="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Flipkart</a:t>
            </a:r>
            <a:r>
              <a:rPr lang="en-IN" sz="2200" dirty="0" smtClean="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 have been named as the most visually appealing web page layout and also having wild variety of products.</a:t>
            </a:r>
            <a:endParaRPr lang="en-IN" sz="2200" dirty="0" smtClean="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2200" dirty="0" err="1" smtClean="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Paytm</a:t>
            </a:r>
            <a:r>
              <a:rPr lang="en-IN" sz="2200" dirty="0" smtClean="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 and </a:t>
            </a:r>
            <a:r>
              <a:rPr lang="en-IN" sz="2200" dirty="0" err="1" smtClean="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Snapdeal</a:t>
            </a:r>
            <a:r>
              <a:rPr lang="en-IN" sz="2200" dirty="0" smtClean="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 had not been given more marks on availability of wild variety of products.</a:t>
            </a:r>
            <a:endParaRPr lang="en-IN" sz="2200" dirty="0" smtClean="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2200" dirty="0" smtClean="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Amazon and </a:t>
            </a:r>
            <a:r>
              <a:rPr lang="en-IN" sz="2200" dirty="0" err="1" smtClean="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Flipkart</a:t>
            </a:r>
            <a:r>
              <a:rPr lang="en-IN" sz="2200" dirty="0" smtClean="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 have got more positive feedbacks than other websites with relevant to Complete, relevant description information of products, Fast loading of websites, Reliability of website, quickness to complete purchase, availability of several payment options, speedy order delivery, privacy of customers information, security of customer financial information, etc.</a:t>
            </a:r>
            <a:endParaRPr lang="en-IN" sz="2200" dirty="0" smtClean="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sz="2200" dirty="0"/>
          </a:p>
        </p:txBody>
      </p:sp>
    </p:spTree>
    <p:extLst>
      <p:ext uri="{BB962C8B-B14F-4D97-AF65-F5344CB8AC3E}">
        <p14:creationId xmlns:p14="http://schemas.microsoft.com/office/powerpoint/2010/main" val="31179483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a:bodyPr>
          <a:lstStyle/>
          <a:p>
            <a:pPr lvl="0" algn="just">
              <a:lnSpc>
                <a:spcPct val="107000"/>
              </a:lnSpc>
              <a:spcAft>
                <a:spcPts val="800"/>
              </a:spcAft>
              <a:buFont typeface="Wingdings" panose="05000000000000000000" pitchFamily="2" charset="2"/>
              <a:buChar char="Ø"/>
              <a:tabLst>
                <a:tab pos="457200" algn="l"/>
              </a:tabLst>
            </a:pPr>
            <a:r>
              <a:rPr lang="en-IN" sz="2200" dirty="0" err="1" smtClean="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Paytm</a:t>
            </a:r>
            <a:r>
              <a:rPr lang="en-IN" sz="2200" dirty="0" smtClean="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 has got less feedbacks in perceived trustworthiness, presence of online assistance through multi-channel, speed order delivery.</a:t>
            </a:r>
            <a:endParaRPr lang="en-IN" sz="2200" dirty="0" smtClean="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2200" dirty="0" smtClean="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Snapdeal.com has got a smaller number of feedbacks in change of website/application design.</a:t>
            </a:r>
            <a:endParaRPr lang="en-IN" sz="2200" dirty="0" smtClean="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2200" dirty="0" err="1" smtClean="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Myntra</a:t>
            </a:r>
            <a:r>
              <a:rPr lang="en-IN" sz="2200" dirty="0" smtClean="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 has got the least feedbacks in website as efficient as before, followed by </a:t>
            </a:r>
            <a:r>
              <a:rPr lang="en-IN" sz="2200" dirty="0" err="1" smtClean="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Snapdeal</a:t>
            </a:r>
            <a:r>
              <a:rPr lang="en-IN" sz="2200" dirty="0" smtClean="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a:t>
            </a:r>
            <a:endParaRPr lang="en-IN" sz="2200" dirty="0" smtClean="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2200" dirty="0" smtClean="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Only one person has recommended Snapdeal.com overall.</a:t>
            </a:r>
            <a:endParaRPr lang="en-IN" sz="2200" dirty="0" smtClean="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sz="2200" dirty="0"/>
          </a:p>
        </p:txBody>
      </p:sp>
    </p:spTree>
    <p:extLst>
      <p:ext uri="{BB962C8B-B14F-4D97-AF65-F5344CB8AC3E}">
        <p14:creationId xmlns:p14="http://schemas.microsoft.com/office/powerpoint/2010/main" val="23602845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solidFill>
                  <a:schemeClr val="tx1"/>
                </a:solidFill>
                <a:latin typeface="Georgia" panose="02040502050405020303" pitchFamily="18" charset="0"/>
              </a:rPr>
              <a:t>CONCLUSION</a:t>
            </a:r>
            <a:endParaRPr lang="en-IN" dirty="0"/>
          </a:p>
        </p:txBody>
      </p:sp>
      <p:sp>
        <p:nvSpPr>
          <p:cNvPr id="5" name="Subtitle 4"/>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367633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solidFill>
                  <a:schemeClr val="tx1"/>
                </a:solidFill>
                <a:latin typeface="Georgia" panose="02040502050405020303" pitchFamily="18" charset="0"/>
              </a:rPr>
              <a:t/>
            </a:r>
            <a:br>
              <a:rPr lang="en-US" dirty="0" smtClean="0">
                <a:solidFill>
                  <a:schemeClr val="tx1"/>
                </a:solidFill>
                <a:latin typeface="Georgia" panose="02040502050405020303" pitchFamily="18" charset="0"/>
              </a:rPr>
            </a:br>
            <a:r>
              <a:rPr lang="en-US" sz="3900" dirty="0" smtClean="0">
                <a:solidFill>
                  <a:schemeClr val="tx1"/>
                </a:solidFill>
                <a:latin typeface="Georgia" panose="02040502050405020303" pitchFamily="18" charset="0"/>
              </a:rPr>
              <a:t>1. Amazon.in</a:t>
            </a:r>
            <a:endParaRPr lang="en-IN" sz="3900" dirty="0"/>
          </a:p>
        </p:txBody>
      </p:sp>
      <p:sp>
        <p:nvSpPr>
          <p:cNvPr id="4" name="Text Placeholder 3"/>
          <p:cNvSpPr>
            <a:spLocks noGrp="1"/>
          </p:cNvSpPr>
          <p:nvPr>
            <p:ph type="body" idx="1"/>
          </p:nvPr>
        </p:nvSpPr>
        <p:spPr/>
        <p:txBody>
          <a:bodyPr/>
          <a:lstStyle/>
          <a:p>
            <a:r>
              <a:rPr lang="en-IN" i="1" dirty="0">
                <a:latin typeface="Georgia" panose="02040502050405020303" pitchFamily="18" charset="0"/>
                <a:ea typeface="Times New Roman" panose="02020603050405020304" pitchFamily="18" charset="0"/>
                <a:cs typeface="Times New Roman" panose="02020603050405020304" pitchFamily="18" charset="0"/>
              </a:rPr>
              <a:t>To be improved</a:t>
            </a:r>
            <a:r>
              <a:rPr lang="en-IN" i="1" dirty="0" smtClean="0">
                <a:latin typeface="Georgia" panose="02040502050405020303" pitchFamily="18" charset="0"/>
                <a:ea typeface="Times New Roman" panose="02020603050405020304" pitchFamily="18" charset="0"/>
                <a:cs typeface="Times New Roman" panose="02020603050405020304" pitchFamily="18" charset="0"/>
              </a:rPr>
              <a:t>:</a:t>
            </a:r>
            <a:endParaRPr lang="en-IN" i="1" dirty="0">
              <a:latin typeface="Georgia" panose="02040502050405020303" pitchFamily="18" charset="0"/>
              <a:ea typeface="Times New Roman" panose="02020603050405020304" pitchFamily="18" charset="0"/>
              <a:cs typeface="Times New Roman" panose="02020603050405020304" pitchFamily="18" charset="0"/>
            </a:endParaRPr>
          </a:p>
        </p:txBody>
      </p:sp>
      <p:sp>
        <p:nvSpPr>
          <p:cNvPr id="5" name="Content Placeholder 4"/>
          <p:cNvSpPr>
            <a:spLocks noGrp="1"/>
          </p:cNvSpPr>
          <p:nvPr>
            <p:ph sz="half" idx="2"/>
          </p:nvPr>
        </p:nvSpPr>
        <p:spPr/>
        <p:txBody>
          <a:bodyPr>
            <a:normAutofit fontScale="92500" lnSpcReduction="20000"/>
          </a:bodyPr>
          <a:lstStyle/>
          <a:p>
            <a:pPr algn="just">
              <a:lnSpc>
                <a:spcPct val="107000"/>
              </a:lnSpc>
              <a:spcAft>
                <a:spcPts val="800"/>
              </a:spcAft>
              <a:buFont typeface="Wingdings" panose="05000000000000000000" pitchFamily="2" charset="2"/>
              <a:buChar char="Ø"/>
              <a:tabLst>
                <a:tab pos="457200" algn="l"/>
              </a:tabLst>
            </a:pPr>
            <a:r>
              <a:rPr lang="en-IN" dirty="0" smtClean="0">
                <a:solidFill>
                  <a:schemeClr val="tx1"/>
                </a:solidFill>
                <a:effectLst/>
                <a:latin typeface="Georgia" panose="02040502050405020303" pitchFamily="18" charset="0"/>
                <a:ea typeface="Calibri" panose="020F0502020204030204" pitchFamily="34" charset="0"/>
                <a:cs typeface="Calibri" panose="020F0502020204030204" pitchFamily="34" charset="0"/>
              </a:rPr>
              <a:t>Give more payment options to customers.</a:t>
            </a:r>
          </a:p>
          <a:p>
            <a:pPr lvl="0" algn="just">
              <a:lnSpc>
                <a:spcPct val="107000"/>
              </a:lnSpc>
              <a:spcAft>
                <a:spcPts val="800"/>
              </a:spcAft>
              <a:buFont typeface="Wingdings" panose="05000000000000000000" pitchFamily="2" charset="2"/>
              <a:buChar char="Ø"/>
              <a:tabLst>
                <a:tab pos="457200" algn="l"/>
              </a:tabLst>
            </a:pPr>
            <a:r>
              <a:rPr lang="en-IN" dirty="0" smtClean="0">
                <a:solidFill>
                  <a:schemeClr val="tx1"/>
                </a:solidFill>
                <a:effectLst/>
                <a:latin typeface="Georgia" panose="02040502050405020303" pitchFamily="18" charset="0"/>
                <a:ea typeface="Calibri" panose="020F0502020204030204" pitchFamily="34" charset="0"/>
                <a:cs typeface="Calibri" panose="020F0502020204030204" pitchFamily="34" charset="0"/>
              </a:rPr>
              <a:t>During promotions, try to give a disturbance free shopping experience to customers.</a:t>
            </a:r>
            <a:endParaRPr lang="en-IN" dirty="0" smtClean="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algn="just">
              <a:lnSpc>
                <a:spcPct val="107000"/>
              </a:lnSpc>
              <a:spcAft>
                <a:spcPts val="800"/>
              </a:spcAft>
              <a:buFont typeface="Wingdings" panose="05000000000000000000" pitchFamily="2" charset="2"/>
              <a:buChar char="Ø"/>
              <a:tabLst>
                <a:tab pos="457200" algn="l"/>
              </a:tabLst>
            </a:pPr>
            <a:r>
              <a:rPr lang="en-IN" dirty="0" smtClean="0">
                <a:solidFill>
                  <a:schemeClr val="tx1"/>
                </a:solidFill>
                <a:effectLst/>
                <a:latin typeface="Georgia" panose="02040502050405020303" pitchFamily="18" charset="0"/>
                <a:ea typeface="Calibri" panose="020F0502020204030204" pitchFamily="34" charset="0"/>
                <a:cs typeface="Calibri" panose="020F0502020204030204" pitchFamily="34" charset="0"/>
              </a:rPr>
              <a:t>Reduce the delivery time of the products.</a:t>
            </a:r>
            <a:endParaRPr lang="en-IN" dirty="0" smtClean="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dirty="0" smtClean="0">
                <a:solidFill>
                  <a:schemeClr val="tx1"/>
                </a:solidFill>
                <a:effectLst/>
                <a:latin typeface="Georgia" panose="02040502050405020303" pitchFamily="18" charset="0"/>
                <a:ea typeface="Calibri" panose="020F0502020204030204" pitchFamily="34" charset="0"/>
                <a:cs typeface="Calibri" panose="020F0502020204030204" pitchFamily="34" charset="0"/>
              </a:rPr>
              <a:t>Try to give price early during promotion.</a:t>
            </a:r>
            <a:endParaRPr lang="en-IN" dirty="0" smtClean="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
        <p:nvSpPr>
          <p:cNvPr id="6" name="Text Placeholder 5"/>
          <p:cNvSpPr>
            <a:spLocks noGrp="1"/>
          </p:cNvSpPr>
          <p:nvPr>
            <p:ph type="body" sz="quarter" idx="3"/>
          </p:nvPr>
        </p:nvSpPr>
        <p:spPr/>
        <p:txBody>
          <a:bodyPr>
            <a:normAutofit fontScale="92500" lnSpcReduction="20000"/>
          </a:bodyPr>
          <a:lstStyle/>
          <a:p>
            <a:r>
              <a:rPr lang="en-IN" i="1"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Positive feedback summary</a:t>
            </a:r>
            <a:r>
              <a:rPr lang="en-IN" i="1" dirty="0" smtClean="0">
                <a:solidFill>
                  <a:srgbClr val="000000"/>
                </a:solidFill>
                <a:latin typeface="Georgia" panose="02040502050405020303" pitchFamily="18" charset="0"/>
                <a:ea typeface="Times New Roman" panose="02020603050405020304" pitchFamily="18" charset="0"/>
                <a:cs typeface="Times New Roman" panose="02020603050405020304" pitchFamily="18" charset="0"/>
              </a:rPr>
              <a:t>:</a:t>
            </a:r>
            <a:endParaRPr lang="en-IN" i="1" dirty="0">
              <a:solidFill>
                <a:srgbClr val="2F5496"/>
              </a:solidFill>
              <a:latin typeface="Georgia" panose="02040502050405020303" pitchFamily="18" charset="0"/>
              <a:ea typeface="Times New Roman" panose="02020603050405020304" pitchFamily="18" charset="0"/>
              <a:cs typeface="Times New Roman" panose="02020603050405020304" pitchFamily="18" charset="0"/>
            </a:endParaRPr>
          </a:p>
        </p:txBody>
      </p:sp>
      <p:sp>
        <p:nvSpPr>
          <p:cNvPr id="7" name="Content Placeholder 6"/>
          <p:cNvSpPr>
            <a:spLocks noGrp="1"/>
          </p:cNvSpPr>
          <p:nvPr>
            <p:ph sz="quarter" idx="4"/>
          </p:nvPr>
        </p:nvSpPr>
        <p:spPr/>
        <p:txBody>
          <a:bodyPr>
            <a:normAutofit fontScale="92500" lnSpcReduction="20000"/>
          </a:bodyPr>
          <a:lstStyle/>
          <a:p>
            <a:pPr algn="just">
              <a:lnSpc>
                <a:spcPct val="107000"/>
              </a:lnSpc>
              <a:spcAft>
                <a:spcPts val="800"/>
              </a:spcAft>
              <a:buClr>
                <a:schemeClr val="accent1"/>
              </a:buClr>
              <a:buFont typeface="Wingdings" panose="05000000000000000000" pitchFamily="2" charset="2"/>
              <a:buChar char="Ø"/>
              <a:tabLst>
                <a:tab pos="457200" algn="l"/>
              </a:tabLst>
            </a:pPr>
            <a:r>
              <a:rPr lang="en-IN" dirty="0" smtClean="0">
                <a:solidFill>
                  <a:srgbClr val="000000"/>
                </a:solidFill>
                <a:effectLst/>
                <a:latin typeface="Georgia" panose="02040502050405020303" pitchFamily="18" charset="0"/>
                <a:ea typeface="Calibri" panose="020F0502020204030204" pitchFamily="34" charset="0"/>
                <a:cs typeface="Calibri" panose="020F0502020204030204" pitchFamily="34" charset="0"/>
              </a:rPr>
              <a:t>Reliable website or app, perceived trustworthiness.</a:t>
            </a:r>
          </a:p>
          <a:p>
            <a:pPr lvl="0" algn="just">
              <a:lnSpc>
                <a:spcPct val="107000"/>
              </a:lnSpc>
              <a:spcAft>
                <a:spcPts val="800"/>
              </a:spcAft>
              <a:buClr>
                <a:schemeClr val="accent1"/>
              </a:buClr>
              <a:buFont typeface="Wingdings" panose="05000000000000000000" pitchFamily="2" charset="2"/>
              <a:buChar char="Ø"/>
              <a:tabLst>
                <a:tab pos="457200" algn="l"/>
              </a:tabLst>
            </a:pPr>
            <a:r>
              <a:rPr lang="en-IN" dirty="0" smtClean="0">
                <a:solidFill>
                  <a:srgbClr val="000000"/>
                </a:solidFill>
                <a:effectLst/>
                <a:latin typeface="Georgia" panose="02040502050405020303" pitchFamily="18" charset="0"/>
                <a:ea typeface="Calibri" panose="020F0502020204030204" pitchFamily="34" charset="0"/>
                <a:cs typeface="Calibri" panose="020F0502020204030204" pitchFamily="34" charset="0"/>
              </a:rPr>
              <a:t>Convenient to use and also a good website for shopping.</a:t>
            </a:r>
            <a:endParaRPr lang="en-IN" dirty="0" smtClean="0">
              <a:effectLst/>
              <a:latin typeface="Georgia" panose="02040502050405020303" pitchFamily="18" charset="0"/>
              <a:ea typeface="Calibri" panose="020F0502020204030204" pitchFamily="34" charset="0"/>
              <a:cs typeface="Times New Roman" panose="02020603050405020304" pitchFamily="18" charset="0"/>
            </a:endParaRPr>
          </a:p>
          <a:p>
            <a:pPr algn="just">
              <a:lnSpc>
                <a:spcPct val="107000"/>
              </a:lnSpc>
              <a:spcAft>
                <a:spcPts val="800"/>
              </a:spcAft>
              <a:buClr>
                <a:schemeClr val="accent1"/>
              </a:buClr>
              <a:buFont typeface="Wingdings" panose="05000000000000000000" pitchFamily="2" charset="2"/>
              <a:buChar char="Ø"/>
              <a:tabLst>
                <a:tab pos="457200" algn="l"/>
              </a:tabLst>
            </a:pPr>
            <a:r>
              <a:rPr lang="en-IN" dirty="0" smtClean="0">
                <a:solidFill>
                  <a:srgbClr val="000000"/>
                </a:solidFill>
                <a:effectLst/>
                <a:latin typeface="Georgia" panose="02040502050405020303" pitchFamily="18" charset="0"/>
                <a:ea typeface="Calibri" panose="020F0502020204030204" pitchFamily="34" charset="0"/>
                <a:cs typeface="Calibri" panose="020F0502020204030204" pitchFamily="34" charset="0"/>
              </a:rPr>
              <a:t>Presence of online assistance through multi-channels.</a:t>
            </a:r>
          </a:p>
          <a:p>
            <a:pPr lvl="0" algn="just">
              <a:lnSpc>
                <a:spcPct val="107000"/>
              </a:lnSpc>
              <a:spcAft>
                <a:spcPts val="800"/>
              </a:spcAft>
              <a:buClr>
                <a:schemeClr val="accent1"/>
              </a:buClr>
              <a:buFont typeface="Wingdings" panose="05000000000000000000" pitchFamily="2" charset="2"/>
              <a:buChar char="Ø"/>
              <a:tabLst>
                <a:tab pos="457200" algn="l"/>
              </a:tabLst>
            </a:pPr>
            <a:r>
              <a:rPr lang="en-IN" dirty="0" smtClean="0">
                <a:solidFill>
                  <a:srgbClr val="000000"/>
                </a:solidFill>
                <a:effectLst/>
                <a:latin typeface="Georgia" panose="02040502050405020303" pitchFamily="18" charset="0"/>
                <a:ea typeface="Calibri" panose="020F0502020204030204" pitchFamily="34" charset="0"/>
                <a:cs typeface="Calibri" panose="020F0502020204030204" pitchFamily="34" charset="0"/>
              </a:rPr>
              <a:t>Fast delivery of products.</a:t>
            </a:r>
            <a:endParaRPr lang="en-IN" dirty="0" smtClean="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Clr>
                <a:schemeClr val="accent1"/>
              </a:buClr>
              <a:buFont typeface="Wingdings" panose="05000000000000000000" pitchFamily="2" charset="2"/>
              <a:buChar char="Ø"/>
              <a:tabLst>
                <a:tab pos="457200" algn="l"/>
              </a:tabLst>
            </a:pPr>
            <a:r>
              <a:rPr lang="en-IN" dirty="0" smtClean="0">
                <a:solidFill>
                  <a:srgbClr val="000000"/>
                </a:solidFill>
                <a:effectLst/>
                <a:latin typeface="Georgia" panose="02040502050405020303" pitchFamily="18" charset="0"/>
                <a:ea typeface="Calibri" panose="020F0502020204030204" pitchFamily="34" charset="0"/>
                <a:cs typeface="Calibri" panose="020F0502020204030204" pitchFamily="34" charset="0"/>
              </a:rPr>
              <a:t>Availability of complete information of the products.</a:t>
            </a:r>
            <a:endParaRPr lang="en-IN" dirty="0" smtClean="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081743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IN" dirty="0"/>
          </a:p>
        </p:txBody>
      </p:sp>
      <p:sp>
        <p:nvSpPr>
          <p:cNvPr id="3" name="Content Placeholder 2"/>
          <p:cNvSpPr>
            <a:spLocks noGrp="1"/>
          </p:cNvSpPr>
          <p:nvPr>
            <p:ph idx="1"/>
          </p:nvPr>
        </p:nvSpPr>
        <p:spPr/>
        <p:txBody>
          <a:bodyPr>
            <a:normAutofit fontScale="70000" lnSpcReduction="20000"/>
          </a:bodyPr>
          <a:lstStyle/>
          <a:p>
            <a:r>
              <a:rPr lang="en-IN" dirty="0"/>
              <a:t>Customer satisfaction has emerged as one of the most important factors that guarantee the success of online </a:t>
            </a:r>
            <a:r>
              <a:rPr lang="en-IN" dirty="0" smtClean="0"/>
              <a:t>store.</a:t>
            </a:r>
          </a:p>
          <a:p>
            <a:r>
              <a:rPr lang="en-IN" dirty="0"/>
              <a:t>I</a:t>
            </a:r>
            <a:r>
              <a:rPr lang="en-IN" dirty="0" smtClean="0"/>
              <a:t>t </a:t>
            </a:r>
            <a:r>
              <a:rPr lang="en-IN" dirty="0"/>
              <a:t>has been posited as a key stimulant of purchase, repurchase intentions and customer loyalty. </a:t>
            </a:r>
            <a:endParaRPr lang="en-IN" dirty="0" smtClean="0"/>
          </a:p>
          <a:p>
            <a:r>
              <a:rPr lang="en-IN" dirty="0" smtClean="0"/>
              <a:t>A </a:t>
            </a:r>
            <a:r>
              <a:rPr lang="en-IN" dirty="0"/>
              <a:t>comprehensive review of the literature, theories and models have been carried out to propose the models for customer activation and customer retention. </a:t>
            </a:r>
            <a:endParaRPr lang="en-IN" dirty="0" smtClean="0"/>
          </a:p>
          <a:p>
            <a:r>
              <a:rPr lang="en-IN" dirty="0" smtClean="0"/>
              <a:t>Five </a:t>
            </a:r>
            <a:r>
              <a:rPr lang="en-IN" dirty="0"/>
              <a:t>major factors that contributed to the success of an e-commerce store have been identified as: service quality, system quality, information quality, trust and net benefit. </a:t>
            </a:r>
            <a:endParaRPr lang="en-IN" dirty="0" smtClean="0"/>
          </a:p>
          <a:p>
            <a:r>
              <a:rPr lang="en-IN" dirty="0" smtClean="0"/>
              <a:t>The </a:t>
            </a:r>
            <a:r>
              <a:rPr lang="en-IN" dirty="0"/>
              <a:t>research furthermore investigated the factors that influence the online customers repeat purchase intention. </a:t>
            </a:r>
            <a:endParaRPr lang="en-IN" dirty="0" smtClean="0"/>
          </a:p>
          <a:p>
            <a:r>
              <a:rPr lang="en-IN" dirty="0" smtClean="0"/>
              <a:t>The </a:t>
            </a:r>
            <a:r>
              <a:rPr lang="en-IN" dirty="0"/>
              <a:t>combination of both utilitarian value and hedonistic values are needed to affect the repeat purchase intention (loyalty) positively. </a:t>
            </a:r>
          </a:p>
        </p:txBody>
      </p:sp>
    </p:spTree>
    <p:extLst>
      <p:ext uri="{BB962C8B-B14F-4D97-AF65-F5344CB8AC3E}">
        <p14:creationId xmlns:p14="http://schemas.microsoft.com/office/powerpoint/2010/main" val="4102491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500" dirty="0" smtClean="0">
                <a:solidFill>
                  <a:schemeClr val="tx1"/>
                </a:solidFill>
                <a:latin typeface="Georgia" panose="02040502050405020303" pitchFamily="18" charset="0"/>
              </a:rPr>
              <a:t>2. Flipkart.com</a:t>
            </a:r>
            <a:endParaRPr lang="en-IN" sz="3500" dirty="0"/>
          </a:p>
        </p:txBody>
      </p:sp>
      <p:sp>
        <p:nvSpPr>
          <p:cNvPr id="3" name="Text Placeholder 2"/>
          <p:cNvSpPr>
            <a:spLocks noGrp="1"/>
          </p:cNvSpPr>
          <p:nvPr>
            <p:ph type="body" idx="1"/>
          </p:nvPr>
        </p:nvSpPr>
        <p:spPr/>
        <p:txBody>
          <a:bodyPr/>
          <a:lstStyle/>
          <a:p>
            <a:r>
              <a:rPr lang="en-IN" i="1" dirty="0">
                <a:latin typeface="Georgia" panose="02040502050405020303" pitchFamily="18" charset="0"/>
                <a:ea typeface="Times New Roman" panose="02020603050405020304" pitchFamily="18" charset="0"/>
                <a:cs typeface="Times New Roman" panose="02020603050405020304" pitchFamily="18" charset="0"/>
              </a:rPr>
              <a:t>To be improved</a:t>
            </a:r>
            <a:r>
              <a:rPr lang="en-IN" i="1" dirty="0" smtClean="0">
                <a:latin typeface="Georgia" panose="02040502050405020303" pitchFamily="18" charset="0"/>
                <a:ea typeface="Times New Roman" panose="02020603050405020304" pitchFamily="18" charset="0"/>
                <a:cs typeface="Times New Roman" panose="02020603050405020304" pitchFamily="18" charset="0"/>
              </a:rPr>
              <a:t>:</a:t>
            </a:r>
            <a:endParaRPr lang="en-IN" i="1" dirty="0">
              <a:latin typeface="Georgia" panose="02040502050405020303" pitchFamily="18" charset="0"/>
              <a:ea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normAutofit fontScale="70000" lnSpcReduction="20000"/>
          </a:bodyPr>
          <a:lstStyle/>
          <a:p>
            <a:pPr lvl="0" algn="just">
              <a:lnSpc>
                <a:spcPct val="107000"/>
              </a:lnSpc>
              <a:spcAft>
                <a:spcPts val="800"/>
              </a:spcAft>
              <a:buFont typeface="Wingdings" panose="05000000000000000000" pitchFamily="2" charset="2"/>
              <a:buChar char="Ø"/>
              <a:tabLst>
                <a:tab pos="457200" algn="l"/>
              </a:tabLst>
            </a:pPr>
            <a:r>
              <a:rPr lang="en-IN" dirty="0" smtClean="0">
                <a:solidFill>
                  <a:schemeClr val="tx1"/>
                </a:solidFill>
                <a:effectLst/>
                <a:latin typeface="Georgia" panose="02040502050405020303" pitchFamily="18" charset="0"/>
                <a:ea typeface="Calibri" panose="020F0502020204030204" pitchFamily="34" charset="0"/>
                <a:cs typeface="Calibri" panose="020F0502020204030204" pitchFamily="34" charset="0"/>
              </a:rPr>
              <a:t>During promotions, try to give a disturbance free shopping experience to customers.</a:t>
            </a:r>
            <a:endParaRPr lang="en-IN" dirty="0" smtClean="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dirty="0" smtClean="0">
                <a:solidFill>
                  <a:schemeClr val="tx1"/>
                </a:solidFill>
                <a:effectLst/>
                <a:latin typeface="Georgia" panose="02040502050405020303" pitchFamily="18" charset="0"/>
                <a:ea typeface="Calibri" panose="020F0502020204030204" pitchFamily="34" charset="0"/>
                <a:cs typeface="Calibri" panose="020F0502020204030204" pitchFamily="34" charset="0"/>
              </a:rPr>
              <a:t>Give more payment options to customers.</a:t>
            </a:r>
            <a:endParaRPr lang="en-IN" dirty="0" smtClean="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dirty="0" smtClean="0">
                <a:solidFill>
                  <a:schemeClr val="tx1"/>
                </a:solidFill>
                <a:effectLst/>
                <a:latin typeface="Georgia" panose="02040502050405020303" pitchFamily="18" charset="0"/>
                <a:ea typeface="Calibri" panose="020F0502020204030204" pitchFamily="34" charset="0"/>
                <a:cs typeface="Calibri" panose="020F0502020204030204" pitchFamily="34" charset="0"/>
              </a:rPr>
              <a:t>Try to give the price early during promotion.</a:t>
            </a:r>
            <a:endParaRPr lang="en-IN" dirty="0" smtClean="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dirty="0" smtClean="0">
                <a:solidFill>
                  <a:schemeClr val="tx1"/>
                </a:solidFill>
                <a:effectLst/>
                <a:latin typeface="Georgia" panose="02040502050405020303" pitchFamily="18" charset="0"/>
                <a:ea typeface="Calibri" panose="020F0502020204030204" pitchFamily="34" charset="0"/>
                <a:cs typeface="Calibri" panose="020F0502020204030204" pitchFamily="34" charset="0"/>
              </a:rPr>
              <a:t>Reduce the delivery time of the products.</a:t>
            </a:r>
            <a:endParaRPr lang="en-IN" dirty="0" smtClean="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dirty="0" err="1" smtClean="0">
                <a:solidFill>
                  <a:schemeClr val="tx1"/>
                </a:solidFill>
                <a:effectLst/>
                <a:latin typeface="Georgia" panose="02040502050405020303" pitchFamily="18" charset="0"/>
                <a:ea typeface="Calibri" panose="020F0502020204030204" pitchFamily="34" charset="0"/>
                <a:cs typeface="Calibri" panose="020F0502020204030204" pitchFamily="34" charset="0"/>
              </a:rPr>
              <a:t>Flipkart</a:t>
            </a:r>
            <a:r>
              <a:rPr lang="en-IN" dirty="0" smtClean="0">
                <a:solidFill>
                  <a:schemeClr val="tx1"/>
                </a:solidFill>
                <a:effectLst/>
                <a:latin typeface="Georgia" panose="02040502050405020303" pitchFamily="18" charset="0"/>
                <a:ea typeface="Calibri" panose="020F0502020204030204" pitchFamily="34" charset="0"/>
                <a:cs typeface="Calibri" panose="020F0502020204030204" pitchFamily="34" charset="0"/>
              </a:rPr>
              <a:t> and Amazon almost share the same feedbacks with varying percentages as the only difference.</a:t>
            </a:r>
            <a:endParaRPr lang="en-IN" dirty="0" smtClean="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
        <p:nvSpPr>
          <p:cNvPr id="5" name="Text Placeholder 4"/>
          <p:cNvSpPr>
            <a:spLocks noGrp="1"/>
          </p:cNvSpPr>
          <p:nvPr>
            <p:ph type="body" sz="quarter" idx="3"/>
          </p:nvPr>
        </p:nvSpPr>
        <p:spPr/>
        <p:txBody>
          <a:bodyPr>
            <a:normAutofit fontScale="92500" lnSpcReduction="20000"/>
          </a:bodyPr>
          <a:lstStyle/>
          <a:p>
            <a:r>
              <a:rPr lang="en-IN" i="1"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Positive feedback summary</a:t>
            </a:r>
            <a:r>
              <a:rPr lang="en-IN" i="1" dirty="0" smtClean="0">
                <a:solidFill>
                  <a:srgbClr val="000000"/>
                </a:solidFill>
                <a:latin typeface="Georgia" panose="02040502050405020303" pitchFamily="18" charset="0"/>
                <a:ea typeface="Times New Roman" panose="02020603050405020304" pitchFamily="18" charset="0"/>
                <a:cs typeface="Times New Roman" panose="02020603050405020304" pitchFamily="18" charset="0"/>
              </a:rPr>
              <a:t>:</a:t>
            </a:r>
            <a:endParaRPr lang="en-IN" i="1" dirty="0">
              <a:solidFill>
                <a:srgbClr val="2F5496"/>
              </a:solidFill>
              <a:latin typeface="Georgia" panose="02040502050405020303" pitchFamily="18" charset="0"/>
              <a:ea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p:txBody>
          <a:bodyPr>
            <a:normAutofit fontScale="85000" lnSpcReduction="20000"/>
          </a:bodyPr>
          <a:lstStyle/>
          <a:p>
            <a:pPr lvl="0" algn="just">
              <a:lnSpc>
                <a:spcPct val="107000"/>
              </a:lnSpc>
              <a:spcAft>
                <a:spcPts val="800"/>
              </a:spcAft>
              <a:buClr>
                <a:schemeClr val="accent1"/>
              </a:buClr>
              <a:buFont typeface="Wingdings" panose="05000000000000000000" pitchFamily="2" charset="2"/>
              <a:buChar char="Ø"/>
              <a:tabLst>
                <a:tab pos="457200" algn="l"/>
              </a:tabLst>
            </a:pPr>
            <a:r>
              <a:rPr lang="en-IN" dirty="0" smtClean="0">
                <a:solidFill>
                  <a:srgbClr val="000000"/>
                </a:solidFill>
                <a:effectLst/>
                <a:latin typeface="Georgia" panose="02040502050405020303" pitchFamily="18" charset="0"/>
                <a:ea typeface="Calibri" panose="020F0502020204030204" pitchFamily="34" charset="0"/>
                <a:cs typeface="Calibri" panose="020F0502020204030204" pitchFamily="34" charset="0"/>
              </a:rPr>
              <a:t>Convenient to use and also a good website for shopping.</a:t>
            </a:r>
            <a:endParaRPr lang="en-IN" dirty="0" smtClean="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Clr>
                <a:schemeClr val="accent1"/>
              </a:buClr>
              <a:buFont typeface="Wingdings" panose="05000000000000000000" pitchFamily="2" charset="2"/>
              <a:buChar char="Ø"/>
              <a:tabLst>
                <a:tab pos="457200" algn="l"/>
              </a:tabLst>
            </a:pPr>
            <a:r>
              <a:rPr lang="en-IN" dirty="0" smtClean="0">
                <a:solidFill>
                  <a:srgbClr val="000000"/>
                </a:solidFill>
                <a:effectLst/>
                <a:latin typeface="Georgia" panose="02040502050405020303" pitchFamily="18" charset="0"/>
                <a:ea typeface="Calibri" panose="020F0502020204030204" pitchFamily="34" charset="0"/>
                <a:cs typeface="Calibri" panose="020F0502020204030204" pitchFamily="34" charset="0"/>
              </a:rPr>
              <a:t>Fast delivery of products.</a:t>
            </a:r>
            <a:endParaRPr lang="en-IN" dirty="0" smtClean="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Clr>
                <a:schemeClr val="accent1"/>
              </a:buClr>
              <a:buFont typeface="Wingdings" panose="05000000000000000000" pitchFamily="2" charset="2"/>
              <a:buChar char="Ø"/>
              <a:tabLst>
                <a:tab pos="457200" algn="l"/>
              </a:tabLst>
            </a:pPr>
            <a:r>
              <a:rPr lang="en-IN" dirty="0" smtClean="0">
                <a:solidFill>
                  <a:srgbClr val="000000"/>
                </a:solidFill>
                <a:effectLst/>
                <a:latin typeface="Georgia" panose="02040502050405020303" pitchFamily="18" charset="0"/>
                <a:ea typeface="Calibri" panose="020F0502020204030204" pitchFamily="34" charset="0"/>
                <a:cs typeface="Calibri" panose="020F0502020204030204" pitchFamily="34" charset="0"/>
              </a:rPr>
              <a:t>Availability of complete information of the products.</a:t>
            </a:r>
            <a:endParaRPr lang="en-IN" dirty="0" smtClean="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Clr>
                <a:schemeClr val="accent1"/>
              </a:buClr>
              <a:buFont typeface="Wingdings" panose="05000000000000000000" pitchFamily="2" charset="2"/>
              <a:buChar char="Ø"/>
              <a:tabLst>
                <a:tab pos="457200" algn="l"/>
              </a:tabLst>
            </a:pPr>
            <a:r>
              <a:rPr lang="en-IN" dirty="0" smtClean="0">
                <a:solidFill>
                  <a:srgbClr val="000000"/>
                </a:solidFill>
                <a:effectLst/>
                <a:latin typeface="Georgia" panose="02040502050405020303" pitchFamily="18" charset="0"/>
                <a:ea typeface="Calibri" panose="020F0502020204030204" pitchFamily="34" charset="0"/>
                <a:cs typeface="Calibri" panose="020F0502020204030204" pitchFamily="34" charset="0"/>
              </a:rPr>
              <a:t>Presence of online assistance through multi-channels.</a:t>
            </a:r>
            <a:endParaRPr lang="en-IN" dirty="0" smtClean="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Clr>
                <a:schemeClr val="accent1"/>
              </a:buClr>
              <a:buFont typeface="Wingdings" panose="05000000000000000000" pitchFamily="2" charset="2"/>
              <a:buChar char="Ø"/>
              <a:tabLst>
                <a:tab pos="457200" algn="l"/>
              </a:tabLst>
            </a:pPr>
            <a:r>
              <a:rPr lang="en-IN" dirty="0" smtClean="0">
                <a:solidFill>
                  <a:srgbClr val="000000"/>
                </a:solidFill>
                <a:effectLst/>
                <a:latin typeface="Georgia" panose="02040502050405020303" pitchFamily="18" charset="0"/>
                <a:ea typeface="Calibri" panose="020F0502020204030204" pitchFamily="34" charset="0"/>
                <a:cs typeface="Calibri" panose="020F0502020204030204" pitchFamily="34" charset="0"/>
              </a:rPr>
              <a:t>Reliable website or app, perceived trustworthiness.</a:t>
            </a:r>
            <a:endParaRPr lang="en-IN" dirty="0" smtClean="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Clr>
                <a:schemeClr val="accent1"/>
              </a:buClr>
              <a:buFont typeface="Wingdings" panose="05000000000000000000" pitchFamily="2" charset="2"/>
              <a:buChar char="Ø"/>
              <a:tabLst>
                <a:tab pos="457200" algn="l"/>
              </a:tabLst>
            </a:pPr>
            <a:r>
              <a:rPr lang="en-IN" dirty="0" smtClean="0">
                <a:solidFill>
                  <a:srgbClr val="000000"/>
                </a:solidFill>
                <a:effectLst/>
                <a:latin typeface="Georgia" panose="02040502050405020303" pitchFamily="18" charset="0"/>
                <a:ea typeface="Calibri" panose="020F0502020204030204" pitchFamily="34" charset="0"/>
                <a:cs typeface="Calibri" panose="020F0502020204030204" pitchFamily="34" charset="0"/>
              </a:rPr>
              <a:t>Wild variety of products to offer.</a:t>
            </a:r>
            <a:endParaRPr lang="en-IN" dirty="0" smtClean="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smtClean="0"/>
          </a:p>
          <a:p>
            <a:endParaRPr lang="en-IN" dirty="0"/>
          </a:p>
        </p:txBody>
      </p:sp>
    </p:spTree>
    <p:extLst>
      <p:ext uri="{BB962C8B-B14F-4D97-AF65-F5344CB8AC3E}">
        <p14:creationId xmlns:p14="http://schemas.microsoft.com/office/powerpoint/2010/main" val="11360407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500" dirty="0" smtClean="0">
                <a:solidFill>
                  <a:schemeClr val="tx1"/>
                </a:solidFill>
                <a:latin typeface="Georgia" panose="02040502050405020303" pitchFamily="18" charset="0"/>
              </a:rPr>
              <a:t>3. Myntra.com</a:t>
            </a:r>
            <a:endParaRPr lang="en-IN" sz="3500" dirty="0"/>
          </a:p>
        </p:txBody>
      </p:sp>
      <p:sp>
        <p:nvSpPr>
          <p:cNvPr id="3" name="Text Placeholder 2"/>
          <p:cNvSpPr>
            <a:spLocks noGrp="1"/>
          </p:cNvSpPr>
          <p:nvPr>
            <p:ph type="body" idx="1"/>
          </p:nvPr>
        </p:nvSpPr>
        <p:spPr/>
        <p:txBody>
          <a:bodyPr/>
          <a:lstStyle/>
          <a:p>
            <a:r>
              <a:rPr lang="en-IN" i="1" dirty="0">
                <a:latin typeface="Georgia" panose="02040502050405020303" pitchFamily="18" charset="0"/>
                <a:ea typeface="Times New Roman" panose="02020603050405020304" pitchFamily="18" charset="0"/>
                <a:cs typeface="Times New Roman" panose="02020603050405020304" pitchFamily="18" charset="0"/>
              </a:rPr>
              <a:t>To be </a:t>
            </a:r>
            <a:r>
              <a:rPr lang="en-IN" i="1" dirty="0" smtClean="0">
                <a:latin typeface="Georgia" panose="02040502050405020303" pitchFamily="18" charset="0"/>
                <a:ea typeface="Times New Roman" panose="02020603050405020304" pitchFamily="18" charset="0"/>
                <a:cs typeface="Times New Roman" panose="02020603050405020304" pitchFamily="18" charset="0"/>
              </a:rPr>
              <a:t>improved</a:t>
            </a:r>
            <a:endParaRPr lang="en-IN" i="1" dirty="0">
              <a:latin typeface="Georgia" panose="02040502050405020303" pitchFamily="18" charset="0"/>
              <a:ea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normAutofit lnSpcReduction="10000"/>
          </a:bodyPr>
          <a:lstStyle/>
          <a:p>
            <a:pPr lvl="0" algn="just">
              <a:lnSpc>
                <a:spcPct val="107000"/>
              </a:lnSpc>
              <a:spcAft>
                <a:spcPts val="800"/>
              </a:spcAft>
              <a:buFont typeface="Wingdings" panose="05000000000000000000" pitchFamily="2" charset="2"/>
              <a:buChar char="Ø"/>
              <a:tabLst>
                <a:tab pos="457200" algn="l"/>
              </a:tabLst>
            </a:pPr>
            <a:r>
              <a:rPr lang="en-IN" dirty="0" smtClean="0">
                <a:solidFill>
                  <a:schemeClr val="tx1"/>
                </a:solidFill>
                <a:effectLst/>
                <a:latin typeface="Georgia" panose="02040502050405020303" pitchFamily="18" charset="0"/>
                <a:ea typeface="Calibri" panose="020F0502020204030204" pitchFamily="34" charset="0"/>
                <a:cs typeface="Calibri" panose="020F0502020204030204" pitchFamily="34" charset="0"/>
              </a:rPr>
              <a:t>During promotions, try to give a disturbance free shopping experience to customers.</a:t>
            </a:r>
            <a:endParaRPr lang="en-IN" dirty="0" smtClean="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dirty="0" smtClean="0">
                <a:solidFill>
                  <a:schemeClr val="tx1"/>
                </a:solidFill>
                <a:effectLst/>
                <a:latin typeface="Georgia" panose="02040502050405020303" pitchFamily="18" charset="0"/>
                <a:ea typeface="Calibri" panose="020F0502020204030204" pitchFamily="34" charset="0"/>
                <a:cs typeface="Calibri" panose="020F0502020204030204" pitchFamily="34" charset="0"/>
              </a:rPr>
              <a:t>Try to give the price early during promotions.</a:t>
            </a:r>
            <a:endParaRPr lang="en-IN" dirty="0" smtClean="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dirty="0" smtClean="0">
                <a:solidFill>
                  <a:schemeClr val="tx1"/>
                </a:solidFill>
                <a:effectLst/>
                <a:latin typeface="Georgia" panose="02040502050405020303" pitchFamily="18" charset="0"/>
                <a:ea typeface="Calibri" panose="020F0502020204030204" pitchFamily="34" charset="0"/>
                <a:cs typeface="Calibri" panose="020F0502020204030204" pitchFamily="34" charset="0"/>
              </a:rPr>
              <a:t>Reduce the delivery time of the products during promotions.</a:t>
            </a:r>
            <a:endParaRPr lang="en-IN" dirty="0" smtClean="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
        <p:nvSpPr>
          <p:cNvPr id="5" name="Text Placeholder 4"/>
          <p:cNvSpPr>
            <a:spLocks noGrp="1"/>
          </p:cNvSpPr>
          <p:nvPr>
            <p:ph type="body" sz="quarter" idx="3"/>
          </p:nvPr>
        </p:nvSpPr>
        <p:spPr/>
        <p:txBody>
          <a:bodyPr>
            <a:normAutofit fontScale="92500" lnSpcReduction="20000"/>
          </a:bodyPr>
          <a:lstStyle/>
          <a:p>
            <a:r>
              <a:rPr lang="en-IN" i="1" dirty="0">
                <a:latin typeface="Georgia" panose="02040502050405020303" pitchFamily="18" charset="0"/>
                <a:ea typeface="Times New Roman" panose="02020603050405020304" pitchFamily="18" charset="0"/>
                <a:cs typeface="Times New Roman" panose="02020603050405020304" pitchFamily="18" charset="0"/>
              </a:rPr>
              <a:t>Positive feedback summary</a:t>
            </a:r>
            <a:r>
              <a:rPr lang="en-IN" i="1" dirty="0" smtClean="0">
                <a:latin typeface="Georgia" panose="02040502050405020303" pitchFamily="18" charset="0"/>
                <a:ea typeface="Times New Roman" panose="02020603050405020304" pitchFamily="18" charset="0"/>
                <a:cs typeface="Times New Roman" panose="02020603050405020304" pitchFamily="18" charset="0"/>
              </a:rPr>
              <a:t>:</a:t>
            </a:r>
            <a:endParaRPr lang="en-IN" i="1" dirty="0">
              <a:latin typeface="Georgia" panose="02040502050405020303" pitchFamily="18" charset="0"/>
              <a:ea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p:txBody>
          <a:bodyPr>
            <a:normAutofit fontScale="85000" lnSpcReduction="20000"/>
          </a:bodyPr>
          <a:lstStyle/>
          <a:p>
            <a:pPr lvl="0" algn="just">
              <a:lnSpc>
                <a:spcPct val="107000"/>
              </a:lnSpc>
              <a:spcAft>
                <a:spcPts val="800"/>
              </a:spcAft>
              <a:buClr>
                <a:schemeClr val="accent1"/>
              </a:buClr>
              <a:buFont typeface="Wingdings" panose="05000000000000000000" pitchFamily="2" charset="2"/>
              <a:buChar char="Ø"/>
              <a:tabLst>
                <a:tab pos="457200" algn="l"/>
              </a:tabLst>
            </a:pPr>
            <a:r>
              <a:rPr lang="en-IN" dirty="0" smtClean="0">
                <a:effectLst/>
                <a:latin typeface="Georgia" panose="02040502050405020303" pitchFamily="18" charset="0"/>
                <a:ea typeface="Calibri" panose="020F0502020204030204" pitchFamily="34" charset="0"/>
                <a:cs typeface="Calibri" panose="020F0502020204030204" pitchFamily="34" charset="0"/>
              </a:rPr>
              <a:t>Convenient to use and also a good website.</a:t>
            </a:r>
            <a:endParaRPr lang="en-IN" dirty="0" smtClean="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Clr>
                <a:schemeClr val="accent1"/>
              </a:buClr>
              <a:buFont typeface="Wingdings" panose="05000000000000000000" pitchFamily="2" charset="2"/>
              <a:buChar char="Ø"/>
              <a:tabLst>
                <a:tab pos="457200" algn="l"/>
              </a:tabLst>
            </a:pPr>
            <a:r>
              <a:rPr lang="en-IN" dirty="0" smtClean="0">
                <a:effectLst/>
                <a:latin typeface="Georgia" panose="02040502050405020303" pitchFamily="18" charset="0"/>
                <a:ea typeface="Calibri" panose="020F0502020204030204" pitchFamily="34" charset="0"/>
                <a:cs typeface="Calibri" panose="020F0502020204030204" pitchFamily="34" charset="0"/>
              </a:rPr>
              <a:t>Availability of several payment options.</a:t>
            </a:r>
            <a:endParaRPr lang="en-IN" dirty="0" smtClean="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Clr>
                <a:schemeClr val="accent1"/>
              </a:buClr>
              <a:buFont typeface="Wingdings" panose="05000000000000000000" pitchFamily="2" charset="2"/>
              <a:buChar char="Ø"/>
              <a:tabLst>
                <a:tab pos="457200" algn="l"/>
              </a:tabLst>
            </a:pPr>
            <a:r>
              <a:rPr lang="en-IN" dirty="0" smtClean="0">
                <a:effectLst/>
                <a:latin typeface="Georgia" panose="02040502050405020303" pitchFamily="18" charset="0"/>
                <a:ea typeface="Calibri" panose="020F0502020204030204" pitchFamily="34" charset="0"/>
                <a:cs typeface="Calibri" panose="020F0502020204030204" pitchFamily="34" charset="0"/>
              </a:rPr>
              <a:t>Faster products delivery.</a:t>
            </a:r>
            <a:endParaRPr lang="en-IN" dirty="0" smtClean="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Clr>
                <a:schemeClr val="accent1"/>
              </a:buClr>
              <a:buFont typeface="Wingdings" panose="05000000000000000000" pitchFamily="2" charset="2"/>
              <a:buChar char="Ø"/>
              <a:tabLst>
                <a:tab pos="457200" algn="l"/>
              </a:tabLst>
            </a:pPr>
            <a:r>
              <a:rPr lang="en-IN" dirty="0" smtClean="0">
                <a:effectLst/>
                <a:latin typeface="Georgia" panose="02040502050405020303" pitchFamily="18" charset="0"/>
                <a:ea typeface="Calibri" panose="020F0502020204030204" pitchFamily="34" charset="0"/>
                <a:cs typeface="Calibri" panose="020F0502020204030204" pitchFamily="34" charset="0"/>
              </a:rPr>
              <a:t>Complete information of products available.</a:t>
            </a:r>
            <a:endParaRPr lang="en-IN" dirty="0" smtClean="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Clr>
                <a:schemeClr val="accent1"/>
              </a:buClr>
              <a:buFont typeface="Wingdings" panose="05000000000000000000" pitchFamily="2" charset="2"/>
              <a:buChar char="Ø"/>
              <a:tabLst>
                <a:tab pos="457200" algn="l"/>
              </a:tabLst>
            </a:pPr>
            <a:r>
              <a:rPr lang="en-IN" dirty="0" smtClean="0">
                <a:effectLst/>
                <a:latin typeface="Georgia" panose="02040502050405020303" pitchFamily="18" charset="0"/>
                <a:ea typeface="Calibri" panose="020F0502020204030204" pitchFamily="34" charset="0"/>
                <a:cs typeface="Calibri" panose="020F0502020204030204" pitchFamily="34" charset="0"/>
              </a:rPr>
              <a:t>Reliable website or app, perceived trustworthiness.</a:t>
            </a:r>
            <a:endParaRPr lang="en-IN" dirty="0" smtClean="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Clr>
                <a:schemeClr val="accent1"/>
              </a:buClr>
              <a:buFont typeface="Wingdings" panose="05000000000000000000" pitchFamily="2" charset="2"/>
              <a:buChar char="Ø"/>
              <a:tabLst>
                <a:tab pos="457200" algn="l"/>
              </a:tabLst>
            </a:pPr>
            <a:r>
              <a:rPr lang="en-IN" dirty="0" smtClean="0">
                <a:effectLst/>
                <a:latin typeface="Georgia" panose="02040502050405020303" pitchFamily="18" charset="0"/>
                <a:ea typeface="Calibri" panose="020F0502020204030204" pitchFamily="34" charset="0"/>
                <a:cs typeface="Calibri" panose="020F0502020204030204" pitchFamily="34" charset="0"/>
              </a:rPr>
              <a:t>Wild variety of product to offer</a:t>
            </a:r>
            <a:endParaRPr lang="en-IN" dirty="0" smtClean="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646896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500" dirty="0" smtClean="0">
                <a:solidFill>
                  <a:schemeClr val="tx1"/>
                </a:solidFill>
                <a:latin typeface="Georgia" panose="02040502050405020303" pitchFamily="18" charset="0"/>
              </a:rPr>
              <a:t>4. Paytm.com</a:t>
            </a:r>
            <a:endParaRPr lang="en-IN" sz="3500" dirty="0"/>
          </a:p>
        </p:txBody>
      </p:sp>
      <p:sp>
        <p:nvSpPr>
          <p:cNvPr id="3" name="Text Placeholder 2"/>
          <p:cNvSpPr>
            <a:spLocks noGrp="1"/>
          </p:cNvSpPr>
          <p:nvPr>
            <p:ph type="body" idx="1"/>
          </p:nvPr>
        </p:nvSpPr>
        <p:spPr/>
        <p:txBody>
          <a:bodyPr/>
          <a:lstStyle/>
          <a:p>
            <a:r>
              <a:rPr lang="en-IN" i="1" dirty="0">
                <a:latin typeface="Georgia" panose="02040502050405020303" pitchFamily="18" charset="0"/>
                <a:ea typeface="Times New Roman" panose="02020603050405020304" pitchFamily="18" charset="0"/>
                <a:cs typeface="Times New Roman" panose="02020603050405020304" pitchFamily="18" charset="0"/>
              </a:rPr>
              <a:t>To be improved</a:t>
            </a:r>
            <a:r>
              <a:rPr lang="en-IN" i="1" dirty="0" smtClean="0">
                <a:latin typeface="Georgia" panose="02040502050405020303" pitchFamily="18" charset="0"/>
                <a:ea typeface="Times New Roman" panose="02020603050405020304" pitchFamily="18" charset="0"/>
                <a:cs typeface="Times New Roman" panose="02020603050405020304" pitchFamily="18" charset="0"/>
              </a:rPr>
              <a:t>:</a:t>
            </a:r>
            <a:endParaRPr lang="en-IN" i="1" dirty="0">
              <a:latin typeface="Georgia" panose="02040502050405020303" pitchFamily="18" charset="0"/>
              <a:ea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normAutofit fontScale="85000" lnSpcReduction="20000"/>
          </a:bodyPr>
          <a:lstStyle/>
          <a:p>
            <a:pPr lvl="0" algn="just">
              <a:lnSpc>
                <a:spcPct val="107000"/>
              </a:lnSpc>
              <a:spcAft>
                <a:spcPts val="800"/>
              </a:spcAft>
              <a:buFont typeface="Wingdings" panose="05000000000000000000" pitchFamily="2" charset="2"/>
              <a:buChar char="Ø"/>
              <a:tabLst>
                <a:tab pos="457200" algn="l"/>
              </a:tabLst>
            </a:pPr>
            <a:r>
              <a:rPr lang="en-IN" dirty="0" smtClean="0">
                <a:solidFill>
                  <a:schemeClr val="tx1"/>
                </a:solidFill>
                <a:effectLst/>
                <a:latin typeface="Georgia" panose="02040502050405020303" pitchFamily="18" charset="0"/>
                <a:ea typeface="Calibri" panose="020F0502020204030204" pitchFamily="34" charset="0"/>
                <a:cs typeface="Calibri" panose="020F0502020204030204" pitchFamily="34" charset="0"/>
              </a:rPr>
              <a:t>Reduce the delivery time of the products during promotions.</a:t>
            </a:r>
            <a:endParaRPr lang="en-IN" dirty="0" smtClean="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dirty="0" smtClean="0">
                <a:solidFill>
                  <a:schemeClr val="tx1"/>
                </a:solidFill>
                <a:effectLst/>
                <a:latin typeface="Georgia" panose="02040502050405020303" pitchFamily="18" charset="0"/>
                <a:ea typeface="Calibri" panose="020F0502020204030204" pitchFamily="34" charset="0"/>
                <a:cs typeface="Calibri" panose="020F0502020204030204" pitchFamily="34" charset="0"/>
              </a:rPr>
              <a:t>Try to give the price early during promotion.</a:t>
            </a:r>
            <a:endParaRPr lang="en-IN" dirty="0" smtClean="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dirty="0" smtClean="0">
                <a:solidFill>
                  <a:schemeClr val="tx1"/>
                </a:solidFill>
                <a:effectLst/>
                <a:latin typeface="Georgia" panose="02040502050405020303" pitchFamily="18" charset="0"/>
                <a:ea typeface="Calibri" panose="020F0502020204030204" pitchFamily="34" charset="0"/>
                <a:cs typeface="Calibri" panose="020F0502020204030204" pitchFamily="34" charset="0"/>
              </a:rPr>
              <a:t>During promotions, try to give a disturbance free shopping experience to customers.</a:t>
            </a:r>
            <a:endParaRPr lang="en-IN" dirty="0" smtClean="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dirty="0" smtClean="0">
                <a:solidFill>
                  <a:schemeClr val="tx1"/>
                </a:solidFill>
                <a:effectLst/>
                <a:latin typeface="Georgia" panose="02040502050405020303" pitchFamily="18" charset="0"/>
                <a:ea typeface="Calibri" panose="020F0502020204030204" pitchFamily="34" charset="0"/>
                <a:cs typeface="Calibri" panose="020F0502020204030204" pitchFamily="34" charset="0"/>
              </a:rPr>
              <a:t>Late declaration of price and discounts.</a:t>
            </a:r>
            <a:endParaRPr lang="en-IN" dirty="0" smtClean="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dirty="0" smtClean="0">
                <a:solidFill>
                  <a:schemeClr val="tx1"/>
                </a:solidFill>
                <a:effectLst/>
                <a:latin typeface="Georgia" panose="02040502050405020303" pitchFamily="18" charset="0"/>
                <a:ea typeface="Calibri" panose="020F0502020204030204" pitchFamily="34" charset="0"/>
                <a:cs typeface="Calibri" panose="020F0502020204030204" pitchFamily="34" charset="0"/>
              </a:rPr>
              <a:t>Frequent disturbance is occurring while moving from one page to another.</a:t>
            </a:r>
            <a:endParaRPr lang="en-IN"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p:txBody>
      </p:sp>
      <p:sp>
        <p:nvSpPr>
          <p:cNvPr id="5" name="Text Placeholder 4"/>
          <p:cNvSpPr>
            <a:spLocks noGrp="1"/>
          </p:cNvSpPr>
          <p:nvPr>
            <p:ph type="body" sz="quarter" idx="3"/>
          </p:nvPr>
        </p:nvSpPr>
        <p:spPr/>
        <p:txBody>
          <a:bodyPr>
            <a:normAutofit fontScale="85000" lnSpcReduction="10000"/>
          </a:bodyPr>
          <a:lstStyle/>
          <a:p>
            <a:pPr algn="just">
              <a:lnSpc>
                <a:spcPct val="107000"/>
              </a:lnSpc>
              <a:spcBef>
                <a:spcPts val="2400"/>
              </a:spcBef>
            </a:pPr>
            <a:r>
              <a:rPr lang="en-IN" i="1"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Positive feedback summary:</a:t>
            </a:r>
            <a:endParaRPr lang="en-IN" i="1" dirty="0">
              <a:solidFill>
                <a:srgbClr val="2F5496"/>
              </a:solidFill>
              <a:latin typeface="Georgia" panose="02040502050405020303" pitchFamily="18" charset="0"/>
              <a:ea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p:txBody>
          <a:bodyPr>
            <a:normAutofit fontScale="92500" lnSpcReduction="20000"/>
          </a:bodyPr>
          <a:lstStyle/>
          <a:p>
            <a:pPr lvl="0" algn="just">
              <a:lnSpc>
                <a:spcPct val="107000"/>
              </a:lnSpc>
              <a:spcAft>
                <a:spcPts val="800"/>
              </a:spcAft>
              <a:buClr>
                <a:schemeClr val="accent1"/>
              </a:buClr>
              <a:buFont typeface="Wingdings" panose="05000000000000000000" pitchFamily="2" charset="2"/>
              <a:buChar char="Ø"/>
              <a:tabLst>
                <a:tab pos="457200" algn="l"/>
              </a:tabLst>
            </a:pPr>
            <a:r>
              <a:rPr lang="en-IN" dirty="0" smtClean="0">
                <a:solidFill>
                  <a:srgbClr val="000000"/>
                </a:solidFill>
                <a:effectLst/>
                <a:latin typeface="Georgia" panose="02040502050405020303" pitchFamily="18" charset="0"/>
                <a:ea typeface="Calibri" panose="020F0502020204030204" pitchFamily="34" charset="0"/>
                <a:cs typeface="Calibri" panose="020F0502020204030204" pitchFamily="34" charset="0"/>
              </a:rPr>
              <a:t>Convenient to use and a good website.</a:t>
            </a:r>
            <a:endParaRPr lang="en-IN" dirty="0" smtClean="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Clr>
                <a:schemeClr val="accent1"/>
              </a:buClr>
              <a:buFont typeface="Wingdings" panose="05000000000000000000" pitchFamily="2" charset="2"/>
              <a:buChar char="Ø"/>
              <a:tabLst>
                <a:tab pos="457200" algn="l"/>
              </a:tabLst>
            </a:pPr>
            <a:r>
              <a:rPr lang="en-IN" dirty="0" smtClean="0">
                <a:solidFill>
                  <a:srgbClr val="000000"/>
                </a:solidFill>
                <a:effectLst/>
                <a:latin typeface="Georgia" panose="02040502050405020303" pitchFamily="18" charset="0"/>
                <a:ea typeface="Calibri" panose="020F0502020204030204" pitchFamily="34" charset="0"/>
                <a:cs typeface="Calibri" panose="020F0502020204030204" pitchFamily="34" charset="0"/>
              </a:rPr>
              <a:t>Quickness to complete a purchase.</a:t>
            </a:r>
            <a:endParaRPr lang="en-IN" dirty="0" smtClean="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Clr>
                <a:schemeClr val="accent1"/>
              </a:buClr>
              <a:buFont typeface="Wingdings" panose="05000000000000000000" pitchFamily="2" charset="2"/>
              <a:buChar char="Ø"/>
              <a:tabLst>
                <a:tab pos="457200" algn="l"/>
              </a:tabLst>
            </a:pPr>
            <a:r>
              <a:rPr lang="en-IN" dirty="0" smtClean="0">
                <a:solidFill>
                  <a:srgbClr val="000000"/>
                </a:solidFill>
                <a:effectLst/>
                <a:latin typeface="Georgia" panose="02040502050405020303" pitchFamily="18" charset="0"/>
                <a:ea typeface="Calibri" panose="020F0502020204030204" pitchFamily="34" charset="0"/>
                <a:cs typeface="Calibri" panose="020F0502020204030204" pitchFamily="34" charset="0"/>
              </a:rPr>
              <a:t>About 64% of the customers feel that either web or app is reliable.</a:t>
            </a:r>
            <a:endParaRPr lang="en-IN" dirty="0" smtClean="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Clr>
                <a:schemeClr val="accent1"/>
              </a:buClr>
              <a:buFont typeface="Wingdings" panose="05000000000000000000" pitchFamily="2" charset="2"/>
              <a:buChar char="Ø"/>
              <a:tabLst>
                <a:tab pos="457200" algn="l"/>
              </a:tabLst>
            </a:pPr>
            <a:r>
              <a:rPr lang="en-IN" dirty="0" smtClean="0">
                <a:solidFill>
                  <a:srgbClr val="000000"/>
                </a:solidFill>
                <a:effectLst/>
                <a:latin typeface="Georgia" panose="02040502050405020303" pitchFamily="18" charset="0"/>
                <a:ea typeface="Calibri" panose="020F0502020204030204" pitchFamily="34" charset="0"/>
                <a:cs typeface="Calibri" panose="020F0502020204030204" pitchFamily="34" charset="0"/>
              </a:rPr>
              <a:t>Around 20% of the customers believe that </a:t>
            </a:r>
            <a:r>
              <a:rPr lang="en-IN" dirty="0" err="1" smtClean="0">
                <a:solidFill>
                  <a:srgbClr val="000000"/>
                </a:solidFill>
                <a:effectLst/>
                <a:latin typeface="Georgia" panose="02040502050405020303" pitchFamily="18" charset="0"/>
                <a:ea typeface="Calibri" panose="020F0502020204030204" pitchFamily="34" charset="0"/>
                <a:cs typeface="Calibri" panose="020F0502020204030204" pitchFamily="34" charset="0"/>
              </a:rPr>
              <a:t>Paytm</a:t>
            </a:r>
            <a:r>
              <a:rPr lang="en-IN" dirty="0" smtClean="0">
                <a:solidFill>
                  <a:srgbClr val="000000"/>
                </a:solidFill>
                <a:effectLst/>
                <a:latin typeface="Georgia" panose="02040502050405020303" pitchFamily="18" charset="0"/>
                <a:ea typeface="Calibri" panose="020F0502020204030204" pitchFamily="34" charset="0"/>
                <a:cs typeface="Calibri" panose="020F0502020204030204" pitchFamily="34" charset="0"/>
              </a:rPr>
              <a:t> has a wild variety of products on offer.</a:t>
            </a:r>
            <a:endParaRPr lang="en-IN" dirty="0" smtClean="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263155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500" dirty="0" smtClean="0">
                <a:solidFill>
                  <a:schemeClr val="tx1"/>
                </a:solidFill>
                <a:latin typeface="Georgia" panose="02040502050405020303" pitchFamily="18" charset="0"/>
              </a:rPr>
              <a:t>5. Snapdeal.com</a:t>
            </a:r>
            <a:endParaRPr lang="en-IN" sz="3500" dirty="0"/>
          </a:p>
        </p:txBody>
      </p:sp>
      <p:sp>
        <p:nvSpPr>
          <p:cNvPr id="3" name="Text Placeholder 2"/>
          <p:cNvSpPr>
            <a:spLocks noGrp="1"/>
          </p:cNvSpPr>
          <p:nvPr>
            <p:ph type="body" idx="1"/>
          </p:nvPr>
        </p:nvSpPr>
        <p:spPr/>
        <p:txBody>
          <a:bodyPr/>
          <a:lstStyle/>
          <a:p>
            <a:r>
              <a:rPr lang="en-IN" i="1"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To be improved</a:t>
            </a:r>
            <a:r>
              <a:rPr lang="en-IN" i="1" dirty="0" smtClean="0">
                <a:solidFill>
                  <a:srgbClr val="000000"/>
                </a:solidFill>
                <a:latin typeface="Georgia" panose="02040502050405020303" pitchFamily="18" charset="0"/>
                <a:ea typeface="Times New Roman" panose="02020603050405020304" pitchFamily="18" charset="0"/>
                <a:cs typeface="Times New Roman" panose="02020603050405020304" pitchFamily="18" charset="0"/>
              </a:rPr>
              <a:t>:</a:t>
            </a:r>
            <a:endParaRPr lang="en-IN" i="1" dirty="0">
              <a:solidFill>
                <a:srgbClr val="2F5496"/>
              </a:solidFill>
              <a:latin typeface="Georgia" panose="02040502050405020303" pitchFamily="18" charset="0"/>
              <a:ea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normAutofit fontScale="70000" lnSpcReduction="20000"/>
          </a:bodyPr>
          <a:lstStyle/>
          <a:p>
            <a:pPr lvl="0" algn="just">
              <a:lnSpc>
                <a:spcPct val="107000"/>
              </a:lnSpc>
              <a:spcAft>
                <a:spcPts val="800"/>
              </a:spcAft>
              <a:buFont typeface="Wingdings" panose="05000000000000000000" pitchFamily="2" charset="2"/>
              <a:buChar char="Ø"/>
              <a:tabLst>
                <a:tab pos="457200" algn="l"/>
              </a:tabLst>
            </a:pPr>
            <a:r>
              <a:rPr lang="en-IN" dirty="0" smtClean="0">
                <a:solidFill>
                  <a:srgbClr val="000000"/>
                </a:solidFill>
                <a:effectLst/>
                <a:latin typeface="Georgia" panose="02040502050405020303" pitchFamily="18" charset="0"/>
                <a:ea typeface="Calibri" panose="020F0502020204030204" pitchFamily="34" charset="0"/>
                <a:cs typeface="Calibri" panose="020F0502020204030204" pitchFamily="34" charset="0"/>
              </a:rPr>
              <a:t>Reduce the delivery time of the products during promotions.</a:t>
            </a:r>
            <a:endParaRPr lang="en-IN" dirty="0" smtClean="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dirty="0" smtClean="0">
                <a:solidFill>
                  <a:srgbClr val="000000"/>
                </a:solidFill>
                <a:effectLst/>
                <a:latin typeface="Georgia" panose="02040502050405020303" pitchFamily="18" charset="0"/>
                <a:ea typeface="Calibri" panose="020F0502020204030204" pitchFamily="34" charset="0"/>
                <a:cs typeface="Calibri" panose="020F0502020204030204" pitchFamily="34" charset="0"/>
              </a:rPr>
              <a:t>Try to give the price early during promotion.</a:t>
            </a:r>
            <a:endParaRPr lang="en-IN" dirty="0" smtClean="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dirty="0" smtClean="0">
                <a:solidFill>
                  <a:srgbClr val="000000"/>
                </a:solidFill>
                <a:effectLst/>
                <a:latin typeface="Georgia" panose="02040502050405020303" pitchFamily="18" charset="0"/>
                <a:ea typeface="Calibri" panose="020F0502020204030204" pitchFamily="34" charset="0"/>
                <a:cs typeface="Calibri" panose="020F0502020204030204" pitchFamily="34" charset="0"/>
              </a:rPr>
              <a:t>During promotions, try to give a disturbance free shopping experience to customers.</a:t>
            </a:r>
            <a:endParaRPr lang="en-IN" dirty="0" smtClean="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dirty="0" smtClean="0">
                <a:solidFill>
                  <a:srgbClr val="000000"/>
                </a:solidFill>
                <a:effectLst/>
                <a:latin typeface="Georgia" panose="02040502050405020303" pitchFamily="18" charset="0"/>
                <a:ea typeface="Calibri" panose="020F0502020204030204" pitchFamily="34" charset="0"/>
                <a:cs typeface="Calibri" panose="020F0502020204030204" pitchFamily="34" charset="0"/>
              </a:rPr>
              <a:t>Late declaration of price and discounts.</a:t>
            </a:r>
            <a:endParaRPr lang="en-IN" dirty="0" smtClean="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dirty="0" smtClean="0">
                <a:solidFill>
                  <a:srgbClr val="000000"/>
                </a:solidFill>
                <a:effectLst/>
                <a:latin typeface="Georgia" panose="02040502050405020303" pitchFamily="18" charset="0"/>
                <a:ea typeface="Calibri" panose="020F0502020204030204" pitchFamily="34" charset="0"/>
                <a:cs typeface="Calibri" panose="020F0502020204030204" pitchFamily="34" charset="0"/>
              </a:rPr>
              <a:t>No one has expressed to recommend </a:t>
            </a:r>
            <a:r>
              <a:rPr lang="en-IN" dirty="0" err="1" smtClean="0">
                <a:solidFill>
                  <a:srgbClr val="000000"/>
                </a:solidFill>
                <a:effectLst/>
                <a:latin typeface="Georgia" panose="02040502050405020303" pitchFamily="18" charset="0"/>
                <a:ea typeface="Calibri" panose="020F0502020204030204" pitchFamily="34" charset="0"/>
                <a:cs typeface="Calibri" panose="020F0502020204030204" pitchFamily="34" charset="0"/>
              </a:rPr>
              <a:t>Snapdeal</a:t>
            </a:r>
            <a:r>
              <a:rPr lang="en-IN" dirty="0" smtClean="0">
                <a:solidFill>
                  <a:srgbClr val="000000"/>
                </a:solidFill>
                <a:effectLst/>
                <a:latin typeface="Georgia" panose="02040502050405020303" pitchFamily="18" charset="0"/>
                <a:ea typeface="Calibri" panose="020F0502020204030204" pitchFamily="34" charset="0"/>
                <a:cs typeface="Calibri" panose="020F0502020204030204" pitchFamily="34" charset="0"/>
              </a:rPr>
              <a:t> to a contact as it has the most negative feedbacks among all other websites.</a:t>
            </a:r>
            <a:endParaRPr lang="en-IN" dirty="0" smtClean="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
        <p:nvSpPr>
          <p:cNvPr id="5" name="Text Placeholder 4"/>
          <p:cNvSpPr>
            <a:spLocks noGrp="1"/>
          </p:cNvSpPr>
          <p:nvPr>
            <p:ph type="body" sz="quarter" idx="3"/>
          </p:nvPr>
        </p:nvSpPr>
        <p:spPr/>
        <p:txBody>
          <a:bodyPr>
            <a:normAutofit fontScale="92500" lnSpcReduction="20000"/>
          </a:bodyPr>
          <a:lstStyle/>
          <a:p>
            <a:r>
              <a:rPr lang="en-IN" i="1" dirty="0">
                <a:latin typeface="Georgia" panose="02040502050405020303" pitchFamily="18" charset="0"/>
                <a:ea typeface="Times New Roman" panose="02020603050405020304" pitchFamily="18" charset="0"/>
                <a:cs typeface="Times New Roman" panose="02020603050405020304" pitchFamily="18" charset="0"/>
              </a:rPr>
              <a:t>Positive feedback summary</a:t>
            </a:r>
            <a:r>
              <a:rPr lang="en-IN" i="1" dirty="0" smtClean="0">
                <a:latin typeface="Georgia" panose="02040502050405020303" pitchFamily="18" charset="0"/>
                <a:ea typeface="Times New Roman" panose="02020603050405020304" pitchFamily="18" charset="0"/>
                <a:cs typeface="Times New Roman" panose="02020603050405020304" pitchFamily="18" charset="0"/>
              </a:rPr>
              <a:t>:</a:t>
            </a:r>
            <a:endParaRPr lang="en-IN" i="1" dirty="0">
              <a:latin typeface="Georgia" panose="02040502050405020303" pitchFamily="18" charset="0"/>
              <a:ea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p:txBody>
          <a:bodyPr/>
          <a:lstStyle/>
          <a:p>
            <a:pPr lvl="0" algn="just">
              <a:lnSpc>
                <a:spcPct val="107000"/>
              </a:lnSpc>
              <a:spcAft>
                <a:spcPts val="800"/>
              </a:spcAft>
              <a:buClr>
                <a:schemeClr val="accent1"/>
              </a:buClr>
              <a:buFont typeface="Wingdings" panose="05000000000000000000" pitchFamily="2" charset="2"/>
              <a:buChar char="Ø"/>
              <a:tabLst>
                <a:tab pos="457200" algn="l"/>
              </a:tabLst>
            </a:pPr>
            <a:r>
              <a:rPr lang="en-IN" dirty="0" smtClean="0">
                <a:effectLst/>
                <a:latin typeface="Georgia" panose="02040502050405020303" pitchFamily="18" charset="0"/>
                <a:ea typeface="Calibri" panose="020F0502020204030204" pitchFamily="34" charset="0"/>
                <a:cs typeface="Calibri" panose="020F0502020204030204" pitchFamily="34" charset="0"/>
              </a:rPr>
              <a:t>Convenient to use.</a:t>
            </a:r>
            <a:endParaRPr lang="en-IN" dirty="0" smtClean="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Clr>
                <a:schemeClr val="accent1"/>
              </a:buClr>
              <a:buFont typeface="Wingdings" panose="05000000000000000000" pitchFamily="2" charset="2"/>
              <a:buChar char="Ø"/>
              <a:tabLst>
                <a:tab pos="457200" algn="l"/>
              </a:tabLst>
            </a:pPr>
            <a:r>
              <a:rPr lang="en-IN" dirty="0" smtClean="0">
                <a:effectLst/>
                <a:latin typeface="Georgia" panose="02040502050405020303" pitchFamily="18" charset="0"/>
                <a:ea typeface="Calibri" panose="020F0502020204030204" pitchFamily="34" charset="0"/>
                <a:cs typeface="Calibri" panose="020F0502020204030204" pitchFamily="34" charset="0"/>
              </a:rPr>
              <a:t>54% of the customers are happy about the availability of financial information security.</a:t>
            </a:r>
            <a:endParaRPr lang="en-IN" dirty="0" smtClean="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51073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IN" sz="3000" dirty="0" smtClean="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General suggestions and recommendations to all the e-commerce websites</a:t>
            </a:r>
            <a:endParaRPr lang="en-IN" sz="3000" dirty="0"/>
          </a:p>
        </p:txBody>
      </p:sp>
      <p:sp>
        <p:nvSpPr>
          <p:cNvPr id="8" name="Content Placeholder 7"/>
          <p:cNvSpPr>
            <a:spLocks noGrp="1"/>
          </p:cNvSpPr>
          <p:nvPr>
            <p:ph idx="1"/>
          </p:nvPr>
        </p:nvSpPr>
        <p:spPr/>
        <p:txBody>
          <a:bodyPr>
            <a:normAutofit fontScale="70000" lnSpcReduction="20000"/>
          </a:bodyPr>
          <a:lstStyle/>
          <a:p>
            <a:pPr lvl="0" algn="just">
              <a:lnSpc>
                <a:spcPct val="107000"/>
              </a:lnSpc>
              <a:spcAft>
                <a:spcPts val="800"/>
              </a:spcAft>
              <a:buFont typeface="Wingdings" panose="05000000000000000000" pitchFamily="2" charset="2"/>
              <a:buChar char="Ø"/>
              <a:tabLst>
                <a:tab pos="457200" algn="l"/>
              </a:tabLst>
            </a:pPr>
            <a:r>
              <a:rPr lang="en-IN" dirty="0" smtClean="0">
                <a:solidFill>
                  <a:schemeClr val="tx1"/>
                </a:solidFill>
                <a:effectLst/>
                <a:latin typeface="Georgia" panose="02040502050405020303" pitchFamily="18" charset="0"/>
                <a:ea typeface="Calibri" panose="020F0502020204030204" pitchFamily="34" charset="0"/>
                <a:cs typeface="Calibri" panose="020F0502020204030204" pitchFamily="34" charset="0"/>
              </a:rPr>
              <a:t>Improve the experience of shopping for customers, as there is a lot of scope in enhancing the shopping experience to the customers using AI.</a:t>
            </a:r>
            <a:endParaRPr lang="en-IN" dirty="0" smtClean="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dirty="0" smtClean="0">
                <a:solidFill>
                  <a:schemeClr val="tx1"/>
                </a:solidFill>
                <a:effectLst/>
                <a:latin typeface="Georgia" panose="02040502050405020303" pitchFamily="18" charset="0"/>
                <a:ea typeface="Calibri" panose="020F0502020204030204" pitchFamily="34" charset="0"/>
                <a:cs typeface="Calibri" panose="020F0502020204030204" pitchFamily="34" charset="0"/>
              </a:rPr>
              <a:t>Continue giving more financial benefits like coupons, cash backs, etc. as customers are very much attracted to it.</a:t>
            </a:r>
            <a:endParaRPr lang="en-IN" dirty="0" smtClean="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dirty="0" smtClean="0">
                <a:solidFill>
                  <a:schemeClr val="tx1"/>
                </a:solidFill>
                <a:effectLst/>
                <a:latin typeface="Georgia" panose="02040502050405020303" pitchFamily="18" charset="0"/>
                <a:ea typeface="Calibri" panose="020F0502020204030204" pitchFamily="34" charset="0"/>
                <a:cs typeface="Calibri" panose="020F0502020204030204" pitchFamily="34" charset="0"/>
              </a:rPr>
              <a:t>Trustworthiness and approachability through various channels are still highly rated by customers.</a:t>
            </a:r>
            <a:endParaRPr lang="en-IN" dirty="0" smtClean="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dirty="0" smtClean="0">
                <a:solidFill>
                  <a:schemeClr val="tx1"/>
                </a:solidFill>
                <a:effectLst/>
                <a:latin typeface="Georgia" panose="02040502050405020303" pitchFamily="18" charset="0"/>
                <a:ea typeface="Calibri" panose="020F0502020204030204" pitchFamily="34" charset="0"/>
                <a:cs typeface="Calibri" panose="020F0502020204030204" pitchFamily="34" charset="0"/>
              </a:rPr>
              <a:t>Majority of the customers are working class women and their age is between 20-40. Always bring variety of products targeting them.</a:t>
            </a:r>
            <a:endParaRPr lang="en-IN" dirty="0" smtClean="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dirty="0" smtClean="0">
                <a:solidFill>
                  <a:schemeClr val="tx1"/>
                </a:solidFill>
                <a:effectLst/>
                <a:latin typeface="Georgia" panose="02040502050405020303" pitchFamily="18" charset="0"/>
                <a:ea typeface="Calibri" panose="020F0502020204030204" pitchFamily="34" charset="0"/>
                <a:cs typeface="Calibri" panose="020F0502020204030204" pitchFamily="34" charset="0"/>
              </a:rPr>
              <a:t>Provide more customer friendly approach like fast delivery, complaint resolution, etc.</a:t>
            </a:r>
            <a:endParaRPr lang="en-IN" dirty="0" smtClean="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117963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IN" dirty="0"/>
          </a:p>
        </p:txBody>
      </p:sp>
    </p:spTree>
    <p:extLst>
      <p:ext uri="{BB962C8B-B14F-4D97-AF65-F5344CB8AC3E}">
        <p14:creationId xmlns:p14="http://schemas.microsoft.com/office/powerpoint/2010/main" val="28100093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chemeClr val="tx1"/>
                </a:solidFill>
                <a:effectLst/>
                <a:latin typeface="Georgia" panose="02040502050405020303" pitchFamily="18" charset="0"/>
                <a:ea typeface="Calibri" panose="020F0502020204030204" pitchFamily="34" charset="0"/>
              </a:rPr>
              <a:t>Motivation for the Problem Undertaken</a:t>
            </a:r>
            <a:endParaRPr lang="en-IN" dirty="0"/>
          </a:p>
        </p:txBody>
      </p:sp>
      <p:sp>
        <p:nvSpPr>
          <p:cNvPr id="3" name="Content Placeholder 2"/>
          <p:cNvSpPr>
            <a:spLocks noGrp="1"/>
          </p:cNvSpPr>
          <p:nvPr>
            <p:ph idx="1"/>
          </p:nvPr>
        </p:nvSpPr>
        <p:spPr/>
        <p:txBody>
          <a:bodyPr/>
          <a:lstStyle/>
          <a:p>
            <a:r>
              <a:rPr lang="en-IN" sz="2400" dirty="0" smtClean="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Our main objective of doing this project is to analyse whether the users are shopping products from e-commerce websites, how did they give feedbacks to these websites on the basis of several positive and negative factors and also the details of the users on basis of factors like age, gender, etc.</a:t>
            </a:r>
          </a:p>
          <a:p>
            <a:pPr marL="0" indent="0">
              <a:buNone/>
            </a:pPr>
            <a:endParaRPr lang="en-IN" dirty="0"/>
          </a:p>
        </p:txBody>
      </p:sp>
    </p:spTree>
    <p:extLst>
      <p:ext uri="{BB962C8B-B14F-4D97-AF65-F5344CB8AC3E}">
        <p14:creationId xmlns:p14="http://schemas.microsoft.com/office/powerpoint/2010/main" val="1791803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set</a:t>
            </a:r>
            <a:endParaRPr lang="en-IN" dirty="0"/>
          </a:p>
        </p:txBody>
      </p:sp>
      <p:sp>
        <p:nvSpPr>
          <p:cNvPr id="3" name="Content Placeholder 2"/>
          <p:cNvSpPr>
            <a:spLocks noGrp="1"/>
          </p:cNvSpPr>
          <p:nvPr>
            <p:ph idx="1"/>
          </p:nvPr>
        </p:nvSpPr>
        <p:spPr>
          <a:xfrm>
            <a:off x="323528" y="1600200"/>
            <a:ext cx="8363272" cy="4781128"/>
          </a:xfrm>
        </p:spPr>
        <p:txBody>
          <a:bodyPr>
            <a:normAutofit/>
          </a:bodyPr>
          <a:lstStyle/>
          <a:p>
            <a:r>
              <a:rPr lang="en-IN" sz="2200" dirty="0" smtClean="0"/>
              <a:t>The data is collected from the Indian online shoppers. Results indicate the e-retail success factors, which are </a:t>
            </a:r>
            <a:r>
              <a:rPr lang="en-IN" sz="2200" dirty="0"/>
              <a:t>very much critical for customer satisfaction.</a:t>
            </a:r>
          </a:p>
          <a:p>
            <a:r>
              <a:rPr lang="en-IN" sz="2200" dirty="0"/>
              <a:t>The data is been given by a highly-confidential company and they gave it to us in an excel file. </a:t>
            </a:r>
          </a:p>
          <a:p>
            <a:r>
              <a:rPr lang="en-IN" sz="2200" dirty="0"/>
              <a:t>They also had provided the problem statement by explaining what they need from us and also the required criteria to be satisfied.</a:t>
            </a:r>
          </a:p>
          <a:p>
            <a:pPr>
              <a:spcBef>
                <a:spcPts val="1200"/>
              </a:spcBef>
            </a:pPr>
            <a:r>
              <a:rPr lang="en-IN" sz="2200" dirty="0"/>
              <a:t>There are totally 269 rows and 71 columns in this dataset</a:t>
            </a:r>
          </a:p>
          <a:p>
            <a:pPr>
              <a:spcBef>
                <a:spcPts val="1200"/>
              </a:spcBef>
            </a:pPr>
            <a:r>
              <a:rPr lang="en-IN" sz="2200" dirty="0"/>
              <a:t>Our objective is to find the insights of the data and to do thorough data analysis.</a:t>
            </a:r>
          </a:p>
          <a:p>
            <a:endParaRPr lang="en-IN" sz="2200" dirty="0" smtClean="0"/>
          </a:p>
          <a:p>
            <a:endParaRPr lang="en-IN" dirty="0"/>
          </a:p>
        </p:txBody>
      </p:sp>
    </p:spTree>
    <p:extLst>
      <p:ext uri="{BB962C8B-B14F-4D97-AF65-F5344CB8AC3E}">
        <p14:creationId xmlns:p14="http://schemas.microsoft.com/office/powerpoint/2010/main" val="21776550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1152128"/>
          </a:xfrm>
        </p:spPr>
        <p:txBody>
          <a:bodyPr>
            <a:normAutofit fontScale="90000"/>
          </a:bodyPr>
          <a:lstStyle/>
          <a:p>
            <a:r>
              <a:rPr lang="en-IN" dirty="0" smtClean="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Diagrammatic Representation of Customer Retention</a:t>
            </a:r>
            <a:r>
              <a:rPr lang="en-IN" sz="2800" dirty="0" smtClean="0">
                <a:effectLst/>
                <a:latin typeface="Calibri" panose="020F0502020204030204" pitchFamily="34" charset="0"/>
                <a:ea typeface="Calibri" panose="020F0502020204030204" pitchFamily="34" charset="0"/>
                <a:cs typeface="Times New Roman" panose="02020603050405020304" pitchFamily="18" charset="0"/>
              </a:rPr>
              <a:t/>
            </a:r>
            <a:br>
              <a:rPr lang="en-IN" sz="2800" dirty="0" smtClean="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 xmlns:a16="http://schemas.microsoft.com/office/drawing/2014/main" id="{65055101-BAA9-4F3A-A0AA-9BD69580C59D}"/>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2132856"/>
            <a:ext cx="7344816" cy="3960440"/>
          </a:xfrm>
          <a:prstGeom prst="rect">
            <a:avLst/>
          </a:prstGeom>
          <a:noFill/>
          <a:ln>
            <a:noFill/>
          </a:ln>
        </p:spPr>
      </p:pic>
    </p:spTree>
    <p:extLst>
      <p:ext uri="{BB962C8B-B14F-4D97-AF65-F5344CB8AC3E}">
        <p14:creationId xmlns:p14="http://schemas.microsoft.com/office/powerpoint/2010/main" val="29256046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effectLst/>
                <a:latin typeface="Calibri" panose="020F0502020204030204" pitchFamily="34" charset="0"/>
                <a:ea typeface="Calibri" panose="020F0502020204030204" pitchFamily="34" charset="0"/>
                <a:cs typeface="Times New Roman" panose="02020603050405020304" pitchFamily="18" charset="0"/>
              </a:rPr>
              <a:t>UPLOADING DATA SET</a:t>
            </a:r>
            <a:endParaRPr lang="en-IN" dirty="0"/>
          </a:p>
        </p:txBody>
      </p:sp>
      <p:sp>
        <p:nvSpPr>
          <p:cNvPr id="4" name="Content Placeholder 3"/>
          <p:cNvSpPr>
            <a:spLocks noGrp="1"/>
          </p:cNvSpPr>
          <p:nvPr>
            <p:ph idx="1"/>
          </p:nvPr>
        </p:nvSpPr>
        <p:spPr>
          <a:xfrm>
            <a:off x="457200" y="1340768"/>
            <a:ext cx="8229600" cy="5184576"/>
          </a:xfrm>
        </p:spPr>
        <p:txBody>
          <a:bodyPr>
            <a:normAutofit/>
          </a:bodyPr>
          <a:lstStyle/>
          <a:p>
            <a:pPr marL="0" marR="0" indent="0">
              <a:lnSpc>
                <a:spcPct val="107000"/>
              </a:lnSpc>
              <a:spcBef>
                <a:spcPts val="0"/>
              </a:spcBef>
              <a:spcAft>
                <a:spcPts val="800"/>
              </a:spcAft>
              <a:buNone/>
            </a:pPr>
            <a:r>
              <a:rPr lang="en-IN" sz="2000" dirty="0" smtClean="0">
                <a:effectLst/>
                <a:latin typeface="Calibri" panose="020F0502020204030204" pitchFamily="34" charset="0"/>
                <a:ea typeface="Calibri" panose="020F0502020204030204" pitchFamily="34" charset="0"/>
                <a:cs typeface="Times New Roman" panose="02020603050405020304" pitchFamily="18" charset="0"/>
              </a:rPr>
              <a:t>After importing Libraries we uploading the data using the excel file provided in two different Data Frames</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2000" dirty="0" err="1" smtClean="0">
                <a:effectLst/>
                <a:latin typeface="Calibri" panose="020F0502020204030204" pitchFamily="34" charset="0"/>
                <a:ea typeface="Calibri" panose="020F0502020204030204" pitchFamily="34" charset="0"/>
                <a:cs typeface="Times New Roman" panose="02020603050405020304" pitchFamily="18" charset="0"/>
              </a:rPr>
              <a:t>df</a:t>
            </a:r>
            <a:r>
              <a:rPr lang="en-IN" sz="20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IN" sz="2000" dirty="0" smtClean="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2000" dirty="0" smtClean="0">
                <a:effectLst/>
                <a:latin typeface="Calibri" panose="020F0502020204030204" pitchFamily="34" charset="0"/>
                <a:ea typeface="Calibri" panose="020F0502020204030204" pitchFamily="34" charset="0"/>
                <a:cs typeface="Times New Roman" panose="02020603050405020304" pitchFamily="18" charset="0"/>
              </a:rPr>
              <a:t> Contain the Detail Description of Dataset. Enabling us to analyse the data in encoded form</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2000" dirty="0" err="1" smtClean="0">
                <a:effectLst/>
                <a:latin typeface="Calibri" panose="020F0502020204030204" pitchFamily="34" charset="0"/>
                <a:ea typeface="Calibri" panose="020F0502020204030204" pitchFamily="34" charset="0"/>
                <a:cs typeface="Times New Roman" panose="02020603050405020304" pitchFamily="18" charset="0"/>
              </a:rPr>
              <a:t>dfencoded</a:t>
            </a:r>
            <a:r>
              <a:rPr lang="en-IN" sz="20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IN" sz="2000" dirty="0" smtClean="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2000" dirty="0" smtClean="0">
                <a:effectLst/>
                <a:latin typeface="Calibri" panose="020F0502020204030204" pitchFamily="34" charset="0"/>
                <a:ea typeface="Calibri" panose="020F0502020204030204" pitchFamily="34" charset="0"/>
                <a:cs typeface="Times New Roman" panose="02020603050405020304" pitchFamily="18" charset="0"/>
              </a:rPr>
              <a:t> Contain the Encoded form of the Dataset. Enabling us to analyse the data in encoded form. </a:t>
            </a:r>
            <a:r>
              <a:rPr lang="en-US" sz="2000" dirty="0" smtClean="0"/>
              <a:t>Screen shot of the data set is attached</a:t>
            </a:r>
          </a:p>
          <a:p>
            <a:endParaRPr lang="en-US" sz="2000" dirty="0" smtClean="0"/>
          </a:p>
          <a:p>
            <a:endParaRPr lang="en-IN" dirty="0"/>
          </a:p>
        </p:txBody>
      </p:sp>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0969" b="7348"/>
          <a:stretch/>
        </p:blipFill>
        <p:spPr bwMode="auto">
          <a:xfrm>
            <a:off x="683568" y="3573015"/>
            <a:ext cx="7560840" cy="3113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34156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rgbClr val="000000"/>
                </a:solidFill>
                <a:effectLst/>
                <a:ea typeface="Times New Roman" panose="02020603050405020304" pitchFamily="18" charset="0"/>
                <a:cs typeface="Times New Roman" panose="02020603050405020304" pitchFamily="18" charset="0"/>
              </a:rPr>
              <a:t>HARDWARE AND SOFTWARE REQUIREMENTS AND TOOLS USED</a:t>
            </a:r>
            <a:endParaRPr lang="en-IN" dirty="0"/>
          </a:p>
        </p:txBody>
      </p:sp>
      <p:sp>
        <p:nvSpPr>
          <p:cNvPr id="3" name="Content Placeholder 2"/>
          <p:cNvSpPr>
            <a:spLocks noGrp="1"/>
          </p:cNvSpPr>
          <p:nvPr>
            <p:ph idx="1"/>
          </p:nvPr>
        </p:nvSpPr>
        <p:spPr>
          <a:xfrm>
            <a:off x="395536" y="1600200"/>
            <a:ext cx="8291264" cy="4853136"/>
          </a:xfrm>
        </p:spPr>
        <p:txBody>
          <a:bodyPr>
            <a:normAutofit fontScale="62500" lnSpcReduction="20000"/>
          </a:bodyPr>
          <a:lstStyle/>
          <a:p>
            <a:r>
              <a:rPr lang="en-IN" sz="3100" dirty="0" smtClean="0">
                <a:solidFill>
                  <a:srgbClr val="000000"/>
                </a:solidFill>
                <a:effectLst/>
                <a:latin typeface="Georgia" panose="02040502050405020303" pitchFamily="18" charset="0"/>
                <a:ea typeface="Calibri" panose="020F0502020204030204" pitchFamily="34" charset="0"/>
              </a:rPr>
              <a:t>For doing this project, the hardware used is a laptop with high end specification and a stable internet connection. While coming to software part, I had used Google </a:t>
            </a:r>
            <a:r>
              <a:rPr lang="en-IN" sz="3100" dirty="0" err="1" smtClean="0">
                <a:solidFill>
                  <a:srgbClr val="000000"/>
                </a:solidFill>
                <a:effectLst/>
                <a:latin typeface="Georgia" panose="02040502050405020303" pitchFamily="18" charset="0"/>
                <a:ea typeface="Calibri" panose="020F0502020204030204" pitchFamily="34" charset="0"/>
              </a:rPr>
              <a:t>Colab</a:t>
            </a:r>
            <a:r>
              <a:rPr lang="en-IN" sz="3100" dirty="0" smtClean="0">
                <a:solidFill>
                  <a:srgbClr val="000000"/>
                </a:solidFill>
                <a:effectLst/>
                <a:latin typeface="Georgia" panose="02040502050405020303" pitchFamily="18" charset="0"/>
                <a:ea typeface="Calibri" panose="020F0502020204030204" pitchFamily="34" charset="0"/>
              </a:rPr>
              <a:t> and in that I have used </a:t>
            </a:r>
            <a:r>
              <a:rPr lang="en-IN" sz="3100" b="1" dirty="0" err="1" smtClean="0">
                <a:solidFill>
                  <a:srgbClr val="000000"/>
                </a:solidFill>
                <a:effectLst/>
                <a:latin typeface="Georgia" panose="02040502050405020303" pitchFamily="18" charset="0"/>
                <a:ea typeface="Calibri" panose="020F0502020204030204" pitchFamily="34" charset="0"/>
              </a:rPr>
              <a:t>Jupyter</a:t>
            </a:r>
            <a:r>
              <a:rPr lang="en-IN" sz="3100" b="1" dirty="0" smtClean="0">
                <a:solidFill>
                  <a:srgbClr val="000000"/>
                </a:solidFill>
                <a:effectLst/>
                <a:latin typeface="Georgia" panose="02040502050405020303" pitchFamily="18" charset="0"/>
                <a:ea typeface="Calibri" panose="020F0502020204030204" pitchFamily="34" charset="0"/>
              </a:rPr>
              <a:t> notebook </a:t>
            </a:r>
            <a:r>
              <a:rPr lang="en-IN" sz="3100" dirty="0" smtClean="0">
                <a:solidFill>
                  <a:srgbClr val="000000"/>
                </a:solidFill>
                <a:effectLst/>
                <a:latin typeface="Georgia" panose="02040502050405020303" pitchFamily="18" charset="0"/>
                <a:ea typeface="Calibri" panose="020F0502020204030204" pitchFamily="34" charset="0"/>
              </a:rPr>
              <a:t>to do my python programming and analysis. </a:t>
            </a:r>
          </a:p>
          <a:p>
            <a:pPr>
              <a:spcBef>
                <a:spcPts val="1200"/>
              </a:spcBef>
            </a:pPr>
            <a:r>
              <a:rPr lang="en-IN" sz="3100" dirty="0" smtClean="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For using an excel file, Microsoft excel is needed. In </a:t>
            </a:r>
            <a:r>
              <a:rPr lang="en-IN" sz="3100" dirty="0" err="1" smtClean="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Jupyter</a:t>
            </a:r>
            <a:r>
              <a:rPr lang="en-IN" sz="3100" dirty="0" smtClean="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notebook, I had used lots of python libraries to carry out this project and I have mentioned below with proper justification:</a:t>
            </a:r>
            <a:endParaRPr lang="en-IN" sz="3100" dirty="0" smtClean="0">
              <a:solidFill>
                <a:srgbClr val="000000"/>
              </a:solidFill>
              <a:effectLst/>
              <a:latin typeface="Georgia" panose="02040502050405020303" pitchFamily="18" charset="0"/>
              <a:ea typeface="Calibri" panose="020F0502020204030204" pitchFamily="34" charset="0"/>
            </a:endParaRPr>
          </a:p>
          <a:p>
            <a:pPr lvl="1"/>
            <a:r>
              <a:rPr lang="en-IN" sz="3100" dirty="0" smtClean="0">
                <a:solidFill>
                  <a:srgbClr val="000000"/>
                </a:solidFill>
                <a:effectLst/>
                <a:latin typeface="Georgia" panose="02040502050405020303" pitchFamily="18" charset="0"/>
                <a:ea typeface="Calibri" panose="020F0502020204030204" pitchFamily="34" charset="0"/>
              </a:rPr>
              <a:t>1. Pandas- a library which is used to read the data, visualisation and analysis of data. </a:t>
            </a:r>
          </a:p>
          <a:p>
            <a:pPr lvl="1"/>
            <a:r>
              <a:rPr lang="en-IN" sz="3100" dirty="0" smtClean="0">
                <a:solidFill>
                  <a:srgbClr val="000000"/>
                </a:solidFill>
                <a:effectLst/>
                <a:latin typeface="Georgia" panose="02040502050405020303" pitchFamily="18" charset="0"/>
                <a:ea typeface="Calibri" panose="020F0502020204030204" pitchFamily="34" charset="0"/>
              </a:rPr>
              <a:t>2. </a:t>
            </a:r>
            <a:r>
              <a:rPr lang="en-IN" sz="3100" dirty="0" err="1" smtClean="0">
                <a:solidFill>
                  <a:srgbClr val="000000"/>
                </a:solidFill>
                <a:effectLst/>
                <a:latin typeface="Georgia" panose="02040502050405020303" pitchFamily="18" charset="0"/>
                <a:ea typeface="Calibri" panose="020F0502020204030204" pitchFamily="34" charset="0"/>
              </a:rPr>
              <a:t>NumPy</a:t>
            </a:r>
            <a:r>
              <a:rPr lang="en-IN" sz="3100" dirty="0" smtClean="0">
                <a:solidFill>
                  <a:srgbClr val="000000"/>
                </a:solidFill>
                <a:effectLst/>
                <a:latin typeface="Georgia" panose="02040502050405020303" pitchFamily="18" charset="0"/>
                <a:ea typeface="Calibri" panose="020F0502020204030204" pitchFamily="34" charset="0"/>
              </a:rPr>
              <a:t>- used for working with array and various mathematical techniques. </a:t>
            </a:r>
          </a:p>
          <a:p>
            <a:pPr lvl="1"/>
            <a:r>
              <a:rPr lang="en-IN" sz="3100" dirty="0" smtClean="0">
                <a:solidFill>
                  <a:srgbClr val="000000"/>
                </a:solidFill>
                <a:effectLst/>
                <a:latin typeface="Georgia" panose="02040502050405020303" pitchFamily="18" charset="0"/>
                <a:ea typeface="Calibri" panose="020F0502020204030204" pitchFamily="34" charset="0"/>
              </a:rPr>
              <a:t>3. </a:t>
            </a:r>
            <a:r>
              <a:rPr lang="en-IN" sz="3100" dirty="0" err="1" smtClean="0">
                <a:solidFill>
                  <a:srgbClr val="000000"/>
                </a:solidFill>
                <a:effectLst/>
                <a:latin typeface="Georgia" panose="02040502050405020303" pitchFamily="18" charset="0"/>
                <a:ea typeface="Calibri" panose="020F0502020204030204" pitchFamily="34" charset="0"/>
              </a:rPr>
              <a:t>Seaborn</a:t>
            </a:r>
            <a:r>
              <a:rPr lang="en-IN" sz="3100" dirty="0" smtClean="0">
                <a:solidFill>
                  <a:srgbClr val="000000"/>
                </a:solidFill>
                <a:effectLst/>
                <a:latin typeface="Georgia" panose="02040502050405020303" pitchFamily="18" charset="0"/>
                <a:ea typeface="Calibri" panose="020F0502020204030204" pitchFamily="34" charset="0"/>
              </a:rPr>
              <a:t>- visualization tool for plotting different types of plot. </a:t>
            </a:r>
          </a:p>
          <a:p>
            <a:pPr lvl="1">
              <a:spcBef>
                <a:spcPts val="1200"/>
              </a:spcBef>
            </a:pPr>
            <a:r>
              <a:rPr lang="en-IN" sz="3100" dirty="0" smtClean="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4. </a:t>
            </a:r>
            <a:r>
              <a:rPr lang="en-IN" sz="3100" dirty="0" err="1" smtClean="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Matplotlib</a:t>
            </a:r>
            <a:r>
              <a:rPr lang="en-IN" sz="3100" dirty="0" smtClean="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It provides an object-oriented API for embedding plots into applications.</a:t>
            </a:r>
            <a:endParaRPr lang="en-IN" sz="3100" dirty="0" smtClean="0">
              <a:effectLst/>
              <a:latin typeface="Georgia" panose="02040502050405020303" pitchFamily="18" charset="0"/>
              <a:ea typeface="Times New Roman" panose="02020603050405020304" pitchFamily="18" charset="0"/>
            </a:endParaRPr>
          </a:p>
          <a:p>
            <a:endParaRPr lang="en-IN" dirty="0" smtClean="0"/>
          </a:p>
          <a:p>
            <a:endParaRPr lang="en-IN" dirty="0"/>
          </a:p>
        </p:txBody>
      </p:sp>
    </p:spTree>
    <p:extLst>
      <p:ext uri="{BB962C8B-B14F-4D97-AF65-F5344CB8AC3E}">
        <p14:creationId xmlns:p14="http://schemas.microsoft.com/office/powerpoint/2010/main" val="29314213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solidFill>
                  <a:schemeClr val="tx1"/>
                </a:solidFill>
                <a:latin typeface="Georgia" panose="02040502050405020303" pitchFamily="18" charset="0"/>
              </a:rPr>
              <a:t>DATA ANALYSIS</a:t>
            </a:r>
            <a:endParaRPr lang="en-IN" dirty="0"/>
          </a:p>
        </p:txBody>
      </p:sp>
      <p:sp>
        <p:nvSpPr>
          <p:cNvPr id="5" name="Subtitle 4"/>
          <p:cNvSpPr>
            <a:spLocks noGrp="1"/>
          </p:cNvSpPr>
          <p:nvPr>
            <p:ph type="subTitle" idx="1"/>
          </p:nvPr>
        </p:nvSpPr>
        <p:spPr/>
        <p:txBody>
          <a:bodyPr/>
          <a:lstStyle/>
          <a:p>
            <a:endParaRPr lang="en-IN"/>
          </a:p>
        </p:txBody>
      </p:sp>
    </p:spTree>
    <p:extLst>
      <p:ext uri="{BB962C8B-B14F-4D97-AF65-F5344CB8AC3E}">
        <p14:creationId xmlns:p14="http://schemas.microsoft.com/office/powerpoint/2010/main" val="5908637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TotalTime>
  <Words>2004</Words>
  <Application>Microsoft Office PowerPoint</Application>
  <PresentationFormat>On-screen Show (4:3)</PresentationFormat>
  <Paragraphs>165</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E-RETAIL FACTORS FOR CUSTOMER ACTIVATION AND RETENTION </vt:lpstr>
      <vt:lpstr>INTRODUCTION</vt:lpstr>
      <vt:lpstr>PROBLEM STATEMENT</vt:lpstr>
      <vt:lpstr>Motivation for the Problem Undertaken</vt:lpstr>
      <vt:lpstr>Data set</vt:lpstr>
      <vt:lpstr>Diagrammatic Representation of Customer Retention </vt:lpstr>
      <vt:lpstr>UPLOADING DATA SET</vt:lpstr>
      <vt:lpstr>HARDWARE AND SOFTWARE REQUIREMENTS AND TOOLS USED</vt:lpstr>
      <vt:lpstr>DATA ANALYSIS</vt:lpstr>
      <vt:lpstr>DATA ANALYSIS</vt:lpstr>
      <vt:lpstr>PowerPoint Presentation</vt:lpstr>
      <vt:lpstr>PowerPoint Presentation</vt:lpstr>
      <vt:lpstr>CORRELATION BETWEEN VARIABLES </vt:lpstr>
      <vt:lpstr>INFERENCE from Visualizations</vt:lpstr>
      <vt:lpstr>INFERENCE from Visualizations</vt:lpstr>
      <vt:lpstr>INFERENCE from Visualizations</vt:lpstr>
      <vt:lpstr>PowerPoint Presentation</vt:lpstr>
      <vt:lpstr>PowerPoint Presentation</vt:lpstr>
      <vt:lpstr>INFERENCE from Visualizations</vt:lpstr>
      <vt:lpstr>Correlation Heat map</vt:lpstr>
      <vt:lpstr>CORRELATION HEAT MAP</vt:lpstr>
      <vt:lpstr>INFERENCE from Visualizations</vt:lpstr>
      <vt:lpstr>PowerPoint Presentation</vt:lpstr>
      <vt:lpstr>INFERENCE from Visualizations</vt:lpstr>
      <vt:lpstr>PowerPoint Presentation</vt:lpstr>
      <vt:lpstr>Observations</vt:lpstr>
      <vt:lpstr>PowerPoint Presentation</vt:lpstr>
      <vt:lpstr>CONCLUSION</vt:lpstr>
      <vt:lpstr> 1. Amazon.in</vt:lpstr>
      <vt:lpstr>2. Flipkart.com</vt:lpstr>
      <vt:lpstr>3. Myntra.com</vt:lpstr>
      <vt:lpstr>4. Paytm.com</vt:lpstr>
      <vt:lpstr>5. Snapdeal.com</vt:lpstr>
      <vt:lpstr>General suggestions and recommendations to all the e-commerce websites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E-RETAIL FACTORS FOR CUSTOMER ACTIVATION AND RETENTION</dc:title>
  <dc:creator>LENOVO</dc:creator>
  <cp:lastModifiedBy>LENOVO</cp:lastModifiedBy>
  <cp:revision>18</cp:revision>
  <dcterms:created xsi:type="dcterms:W3CDTF">2021-08-05T12:43:30Z</dcterms:created>
  <dcterms:modified xsi:type="dcterms:W3CDTF">2021-08-05T16:33:36Z</dcterms:modified>
</cp:coreProperties>
</file>