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8" r:id="rId3"/>
    <p:sldId id="269" r:id="rId4"/>
    <p:sldId id="257" r:id="rId5"/>
    <p:sldId id="258" r:id="rId6"/>
    <p:sldId id="259" r:id="rId7"/>
    <p:sldId id="275" r:id="rId8"/>
    <p:sldId id="276" r:id="rId9"/>
    <p:sldId id="261" r:id="rId10"/>
    <p:sldId id="271" r:id="rId11"/>
    <p:sldId id="272" r:id="rId12"/>
    <p:sldId id="273" r:id="rId13"/>
    <p:sldId id="274" r:id="rId14"/>
    <p:sldId id="277" r:id="rId15"/>
    <p:sldId id="278" r:id="rId16"/>
    <p:sldId id="280" r:id="rId17"/>
    <p:sldId id="279"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63" r:id="rId31"/>
    <p:sldId id="264" r:id="rId32"/>
    <p:sldId id="26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1C2CD6-C2A0-4057-A2D2-E02741570BE2}" type="datetimeFigureOut">
              <a:rPr lang="en-US" smtClean="0"/>
              <a:t>10/4/2021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7A4A5E-6A2F-4249-87D7-49089A0171A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7A4A5E-6A2F-4249-87D7-49089A0171A6}"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22808F-1D19-4C1F-B911-DB645644A85A}"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2808F-1D19-4C1F-B911-DB645644A85A}"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22808F-1D19-4C1F-B911-DB645644A85A}"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22808F-1D19-4C1F-B911-DB645644A85A}"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22808F-1D19-4C1F-B911-DB645644A85A}" type="datetimeFigureOut">
              <a:rPr lang="en-US" smtClean="0"/>
              <a:t>10/4/2021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22808F-1D19-4C1F-B911-DB645644A85A}" type="datetimeFigureOut">
              <a:rPr lang="en-US" smtClean="0"/>
              <a:t>10/4/2021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2808F-1D19-4C1F-B911-DB645644A85A}" type="datetimeFigureOut">
              <a:rPr lang="en-US" smtClean="0"/>
              <a:t>10/4/2021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2808F-1D19-4C1F-B911-DB645644A85A}"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2808F-1D19-4C1F-B911-DB645644A85A}"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E0EA9-89D2-4525-BA34-6E99D479411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2808F-1D19-4C1F-B911-DB645644A85A}" type="datetimeFigureOut">
              <a:rPr lang="en-US" smtClean="0"/>
              <a:t>10/4/2021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E0EA9-89D2-4525-BA34-6E99D479411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cikit-learn.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6" Type="http://schemas.openxmlformats.org/officeDocument/2006/relationships/hyperlink" Target="http://www.geeksforgeeks.org/" TargetMode="External"/><Relationship Id="rId5" Type="http://schemas.openxmlformats.org/officeDocument/2006/relationships/hyperlink" Target="http://www.google.com/" TargetMode="External"/><Relationship Id="rId4" Type="http://schemas.openxmlformats.org/officeDocument/2006/relationships/hyperlink" Target="http://www.stackoverflow.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Car price prediction</a:t>
            </a:r>
          </a:p>
        </p:txBody>
      </p:sp>
      <p:sp>
        <p:nvSpPr>
          <p:cNvPr id="3" name="Subtitle 2"/>
          <p:cNvSpPr>
            <a:spLocks noGrp="1"/>
          </p:cNvSpPr>
          <p:nvPr>
            <p:ph type="subTitle" idx="1"/>
          </p:nvPr>
        </p:nvSpPr>
        <p:spPr>
          <a:xfrm>
            <a:off x="4495800" y="4724400"/>
            <a:ext cx="3962400" cy="1676400"/>
          </a:xfrm>
        </p:spPr>
        <p:txBody>
          <a:bodyPr/>
          <a:lstStyle/>
          <a:p>
            <a:r>
              <a:rPr lang="en-US" dirty="0">
                <a:solidFill>
                  <a:schemeClr val="tx1"/>
                </a:solidFill>
              </a:rPr>
              <a:t>By </a:t>
            </a:r>
          </a:p>
          <a:p>
            <a:r>
              <a:rPr lang="en-US" dirty="0">
                <a:solidFill>
                  <a:schemeClr val="tx1"/>
                </a:solidFill>
              </a:rPr>
              <a:t>SWATHI 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FEA93-303D-44A0-B46C-1A22E9BDAB82}"/>
              </a:ext>
            </a:extLst>
          </p:cNvPr>
          <p:cNvSpPr>
            <a:spLocks noGrp="1"/>
          </p:cNvSpPr>
          <p:nvPr>
            <p:ph type="title"/>
          </p:nvPr>
        </p:nvSpPr>
        <p:spPr/>
        <p:txBody>
          <a:bodyPr>
            <a:normAutofit fontScale="90000"/>
          </a:bodyPr>
          <a:lstStyle/>
          <a:p>
            <a:r>
              <a:rPr lang="en-IN" sz="4400" dirty="0">
                <a:effectLst/>
                <a:latin typeface="Constantia" panose="02030602050306030303" pitchFamily="18" charset="0"/>
                <a:ea typeface="Calibri" panose="020F0502020204030204" pitchFamily="34" charset="0"/>
                <a:cs typeface="Calibri" panose="020F0502020204030204" pitchFamily="34" charset="0"/>
              </a:rPr>
              <a:t>Testing of Identified Approaches (Algorithms)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7689BD3-4862-4FDC-8F09-AD0498D1B775}"/>
              </a:ext>
            </a:extLst>
          </p:cNvPr>
          <p:cNvSpPr>
            <a:spLocks noGrp="1"/>
          </p:cNvSpPr>
          <p:nvPr>
            <p:ph idx="1"/>
          </p:nvPr>
        </p:nvSpPr>
        <p:spPr/>
        <p:txBody>
          <a:bodyPr/>
          <a:lstStyle/>
          <a:p>
            <a:pPr marL="114300" indent="0">
              <a:lnSpc>
                <a:spcPct val="107000"/>
              </a:lnSpc>
              <a:buNone/>
            </a:pPr>
            <a:r>
              <a:rPr lang="en-IN" sz="1800" dirty="0">
                <a:effectLst/>
                <a:latin typeface="Constantia" panose="02030602050306030303" pitchFamily="18" charset="0"/>
                <a:ea typeface="Calibri" panose="020F0502020204030204" pitchFamily="34" charset="0"/>
                <a:cs typeface="Calibri" panose="020F0502020204030204" pitchFamily="34" charset="0"/>
              </a:rPr>
              <a:t>Listing down all the algorithms used for the training and testing.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LR=</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LinearRegression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DT=</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DecisionTreeRegressor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GBR=</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GradientBoostingRegressor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rf=</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758729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047C0-6A94-4B18-857A-ED2DCDF2D6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F70118-81A0-4DAF-A0CF-83709D4BBAA5}"/>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Constantia" panose="02030602050306030303" pitchFamily="18" charset="0"/>
                <a:ea typeface="Calibri" panose="020F0502020204030204" pitchFamily="34" charset="0"/>
                <a:cs typeface="Calibri" panose="020F0502020204030204" pitchFamily="34" charset="0"/>
              </a:rPr>
              <a:t>Run and Evaluate selected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Describe all the algorithms used along with the snapshot of their code and what were the results observed over different evaluation metrics.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16" name="TextBox 15">
            <a:extLst>
              <a:ext uri="{FF2B5EF4-FFF2-40B4-BE49-F238E27FC236}">
                <a16:creationId xmlns:a16="http://schemas.microsoft.com/office/drawing/2014/main" id="{D040C9A4-CA68-486F-B121-E3D4884F2486}"/>
              </a:ext>
            </a:extLst>
          </p:cNvPr>
          <p:cNvSpPr txBox="1"/>
          <p:nvPr/>
        </p:nvSpPr>
        <p:spPr>
          <a:xfrm>
            <a:off x="1981200" y="4544907"/>
            <a:ext cx="4572000" cy="375552"/>
          </a:xfrm>
          <a:prstGeom prst="rect">
            <a:avLst/>
          </a:prstGeom>
          <a:noFill/>
        </p:spPr>
        <p:txBody>
          <a:bodyPr wrap="square">
            <a:spAutoFit/>
          </a:bodyPr>
          <a:lstStyle/>
          <a:p>
            <a:pPr marL="457200" algn="ctr">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1.Linear Regressor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17542A19-3F1A-4A31-9312-80C218F2A754}"/>
              </a:ext>
            </a:extLst>
          </p:cNvPr>
          <p:cNvPicPr>
            <a:picLocks noChangeAspect="1"/>
          </p:cNvPicPr>
          <p:nvPr/>
        </p:nvPicPr>
        <p:blipFill rotWithShape="1">
          <a:blip r:embed="rId2"/>
          <a:srcRect l="22602" t="20563" b="29092"/>
          <a:stretch/>
        </p:blipFill>
        <p:spPr bwMode="auto">
          <a:xfrm>
            <a:off x="1718945" y="2560320"/>
            <a:ext cx="5706110" cy="20878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6113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6C1D-6B5B-43C0-BC8E-1DBFC8D11227}"/>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2BA1B12D-FAB7-464A-B986-933223DD12E1}"/>
              </a:ext>
            </a:extLst>
          </p:cNvPr>
          <p:cNvSpPr txBox="1"/>
          <p:nvPr/>
        </p:nvSpPr>
        <p:spPr>
          <a:xfrm>
            <a:off x="2209800" y="5638800"/>
            <a:ext cx="4572000" cy="375552"/>
          </a:xfrm>
          <a:prstGeom prst="rect">
            <a:avLst/>
          </a:prstGeom>
          <a:noFill/>
        </p:spPr>
        <p:txBody>
          <a:bodyPr wrap="square">
            <a:spAutoFit/>
          </a:bodyPr>
          <a:lstStyle/>
          <a:p>
            <a:pPr marL="457200" algn="ctr">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2.Random Forest Regressor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2542BEDD-827A-4BD0-A7F6-C8F248C0F41F}"/>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7FE81186-7B16-4236-8463-4A84DA929B2A}"/>
              </a:ext>
            </a:extLst>
          </p:cNvPr>
          <p:cNvPicPr>
            <a:picLocks noChangeAspect="1"/>
          </p:cNvPicPr>
          <p:nvPr/>
        </p:nvPicPr>
        <p:blipFill rotWithShape="1">
          <a:blip r:embed="rId2"/>
          <a:srcRect l="22335" t="36163" b="12783"/>
          <a:stretch/>
        </p:blipFill>
        <p:spPr bwMode="auto">
          <a:xfrm>
            <a:off x="152401" y="1794732"/>
            <a:ext cx="9365278" cy="34630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6646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8E204-AD8F-42A5-90C2-38D0D895FB42}"/>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93852DB2-F37E-4D99-953C-31EC8CD9ED4E}"/>
              </a:ext>
            </a:extLst>
          </p:cNvPr>
          <p:cNvSpPr txBox="1"/>
          <p:nvPr/>
        </p:nvSpPr>
        <p:spPr>
          <a:xfrm>
            <a:off x="2209800" y="5715000"/>
            <a:ext cx="4572000" cy="375552"/>
          </a:xfrm>
          <a:prstGeom prst="rect">
            <a:avLst/>
          </a:prstGeom>
          <a:noFill/>
        </p:spPr>
        <p:txBody>
          <a:bodyPr wrap="square">
            <a:spAutoFit/>
          </a:bodyPr>
          <a:lstStyle/>
          <a:p>
            <a:pPr marL="457200" algn="ctr">
              <a:lnSpc>
                <a:spcPct val="107000"/>
              </a:lnSpc>
              <a:spcAft>
                <a:spcPts val="800"/>
              </a:spcAft>
            </a:pPr>
            <a:r>
              <a:rPr lang="en-IN" sz="1800" dirty="0">
                <a:effectLst/>
                <a:latin typeface="Constantia" panose="02030602050306030303" pitchFamily="18" charset="0"/>
                <a:ea typeface="Calibri" panose="020F0502020204030204" pitchFamily="34" charset="0"/>
                <a:cs typeface="Calibri" panose="020F0502020204030204" pitchFamily="34" charset="0"/>
              </a:rPr>
              <a:t>3. Decision Tree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3D6D08BF-B45C-4AA9-9D50-6218225E9CB0}"/>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6FC84C48-7F0B-488B-ACEC-BE7E1A254FFF}"/>
              </a:ext>
            </a:extLst>
          </p:cNvPr>
          <p:cNvPicPr>
            <a:picLocks noChangeAspect="1"/>
          </p:cNvPicPr>
          <p:nvPr/>
        </p:nvPicPr>
        <p:blipFill rotWithShape="1">
          <a:blip r:embed="rId2"/>
          <a:srcRect l="22335" t="36163" b="12783"/>
          <a:stretch/>
        </p:blipFill>
        <p:spPr bwMode="auto">
          <a:xfrm>
            <a:off x="685800" y="2358390"/>
            <a:ext cx="8077199" cy="31740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7846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FB54-D3A0-4983-A593-8E09C2B1D646}"/>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164BBACE-54BC-41BB-8545-F00160ABCEB3}"/>
              </a:ext>
            </a:extLst>
          </p:cNvPr>
          <p:cNvPicPr>
            <a:picLocks noGrp="1" noChangeAspect="1"/>
          </p:cNvPicPr>
          <p:nvPr>
            <p:ph idx="1"/>
          </p:nvPr>
        </p:nvPicPr>
        <p:blipFill rotWithShape="1">
          <a:blip r:embed="rId2"/>
          <a:srcRect l="23399" t="28127" r="2017" b="16565"/>
          <a:stretch/>
        </p:blipFill>
        <p:spPr bwMode="auto">
          <a:xfrm>
            <a:off x="457200" y="2146801"/>
            <a:ext cx="8229600" cy="34327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35758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D7A5-065F-4462-BA26-0AB095C0722E}"/>
              </a:ext>
            </a:extLst>
          </p:cNvPr>
          <p:cNvSpPr>
            <a:spLocks noGrp="1"/>
          </p:cNvSpPr>
          <p:nvPr>
            <p:ph type="title"/>
          </p:nvPr>
        </p:nvSpPr>
        <p:spPr/>
        <p:txBody>
          <a:bodyPr>
            <a:normAutofit/>
          </a:bodyPr>
          <a:lstStyle/>
          <a:p>
            <a:r>
              <a:rPr lang="en-IN" sz="3600" dirty="0">
                <a:effectLst/>
                <a:latin typeface="Calibri" panose="020F0502020204030204" pitchFamily="34" charset="0"/>
                <a:ea typeface="Calibri" panose="020F0502020204030204" pitchFamily="34" charset="0"/>
                <a:cs typeface="Times New Roman" panose="02020603050405020304" pitchFamily="18" charset="0"/>
              </a:rPr>
              <a:t>Visualizations</a:t>
            </a:r>
            <a:endParaRPr lang="en-IN" dirty="0"/>
          </a:p>
        </p:txBody>
      </p:sp>
      <p:pic>
        <p:nvPicPr>
          <p:cNvPr id="4" name="Content Placeholder 3">
            <a:extLst>
              <a:ext uri="{FF2B5EF4-FFF2-40B4-BE49-F238E27FC236}">
                <a16:creationId xmlns:a16="http://schemas.microsoft.com/office/drawing/2014/main" id="{E85E9480-E79D-414C-BC6A-614816AB8509}"/>
              </a:ext>
            </a:extLst>
          </p:cNvPr>
          <p:cNvPicPr>
            <a:picLocks noGrp="1" noChangeAspect="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1097378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411F-3A6E-4C40-A4D2-F8EC60DBA8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9BFB6A-F2B0-4830-B708-C620CF980E5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A624C2D9-FB43-45A6-B937-1DB43A698409}"/>
              </a:ext>
            </a:extLst>
          </p:cNvPr>
          <p:cNvPicPr>
            <a:picLocks noChangeAspect="1"/>
          </p:cNvPicPr>
          <p:nvPr/>
        </p:nvPicPr>
        <p:blipFill>
          <a:blip r:embed="rId2"/>
          <a:stretch>
            <a:fillRect/>
          </a:stretch>
        </p:blipFill>
        <p:spPr>
          <a:xfrm>
            <a:off x="457200" y="1114481"/>
            <a:ext cx="8585311" cy="4829119"/>
          </a:xfrm>
          <a:prstGeom prst="rect">
            <a:avLst/>
          </a:prstGeom>
        </p:spPr>
      </p:pic>
    </p:spTree>
    <p:extLst>
      <p:ext uri="{BB962C8B-B14F-4D97-AF65-F5344CB8AC3E}">
        <p14:creationId xmlns:p14="http://schemas.microsoft.com/office/powerpoint/2010/main" val="1976594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B123E-A93D-456A-AE45-B574402DF11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96EF8E7-7902-4B02-9515-B8D9500F4653}"/>
              </a:ext>
            </a:extLst>
          </p:cNvPr>
          <p:cNvPicPr>
            <a:picLocks noGrp="1" noChangeAspect="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4180019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3FC8-A230-4B15-9044-12156DEEBAD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3D4C9A60-1361-406D-82B7-779D63ED2969}"/>
              </a:ext>
            </a:extLst>
          </p:cNvPr>
          <p:cNvPicPr>
            <a:picLocks noGrp="1" noChangeAspect="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911896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8C0AB-962C-4D74-AC4A-17495F9F33F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1A1ABE1-D077-4355-B650-792CCE475651}"/>
              </a:ext>
            </a:extLst>
          </p:cNvPr>
          <p:cNvPicPr>
            <a:picLocks noGrp="1" noChangeAspect="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1407290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ACKNOWLEDGMENT</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IN" dirty="0"/>
              <a:t>The internship opportunity I had with Flip </a:t>
            </a:r>
            <a:r>
              <a:rPr lang="en-IN" dirty="0" err="1"/>
              <a:t>Robo</a:t>
            </a:r>
            <a:r>
              <a:rPr lang="en-IN" dirty="0"/>
              <a:t> was a great chance for learning and professional development. Therefore, I consider myself as a very lucky individual as I was provided with an opportunity to be a part of it.</a:t>
            </a:r>
            <a:endParaRPr lang="en-US" dirty="0"/>
          </a:p>
          <a:p>
            <a:r>
              <a:rPr lang="en-IN" dirty="0"/>
              <a:t>I would like to thank our SME for suggesting this project and for his whole hearted cooperation and constant encouragement throughout the project.</a:t>
            </a:r>
            <a:endParaRPr lang="en-US" dirty="0"/>
          </a:p>
          <a:p>
            <a:r>
              <a:rPr lang="en-IN" dirty="0"/>
              <a:t>And I also like to thank the data trained mentors and Technical team members for helping me with the technical queries.</a:t>
            </a:r>
            <a:endParaRPr lang="en-US" dirty="0"/>
          </a:p>
          <a:p>
            <a:r>
              <a:rPr lang="en-IN" dirty="0"/>
              <a:t>And these are the following website which I referred for the reference</a:t>
            </a:r>
            <a:endParaRPr lang="en-US" dirty="0"/>
          </a:p>
          <a:p>
            <a:pPr lvl="0"/>
            <a:r>
              <a:rPr lang="en-IN" u="sng" dirty="0">
                <a:hlinkClick r:id="rId2"/>
              </a:rPr>
              <a:t>https://www.kaggle.com/</a:t>
            </a:r>
            <a:endParaRPr lang="en-US" dirty="0"/>
          </a:p>
          <a:p>
            <a:pPr lvl="0"/>
            <a:r>
              <a:rPr lang="en-IN" u="sng" dirty="0">
                <a:hlinkClick r:id="rId3"/>
              </a:rPr>
              <a:t>https://scikit-learn.org/</a:t>
            </a:r>
            <a:endParaRPr lang="en-US" dirty="0"/>
          </a:p>
          <a:p>
            <a:pPr lvl="0"/>
            <a:r>
              <a:rPr lang="en-IN" u="sng" dirty="0" err="1">
                <a:hlinkClick r:id="rId4"/>
              </a:rPr>
              <a:t>www.stackoverflow.com</a:t>
            </a:r>
            <a:endParaRPr lang="en-US" dirty="0"/>
          </a:p>
          <a:p>
            <a:pPr lvl="0"/>
            <a:r>
              <a:rPr lang="en-IN" u="sng" dirty="0" err="1">
                <a:hlinkClick r:id="rId5"/>
              </a:rPr>
              <a:t>www.google.com</a:t>
            </a:r>
            <a:endParaRPr lang="en-US" dirty="0"/>
          </a:p>
          <a:p>
            <a:pPr lvl="0"/>
            <a:r>
              <a:rPr lang="en-IN" u="sng" dirty="0" err="1">
                <a:hlinkClick r:id="rId6"/>
              </a:rPr>
              <a:t>www.geeksforgeeks.org</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90AB-661C-4D45-A6ED-61CEE6EF8DC7}"/>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9BF636B-C6AD-4C65-B494-9C5C92405D60}"/>
              </a:ext>
            </a:extLst>
          </p:cNvPr>
          <p:cNvPicPr>
            <a:picLocks noGrp="1" noChangeAspect="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2645639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5677D-B679-4318-A645-5157923D600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6573CB0-E0B3-4387-9FB3-520210D6D175}"/>
              </a:ext>
            </a:extLst>
          </p:cNvPr>
          <p:cNvPicPr>
            <a:picLocks noGrp="1" noChangeAspect="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1705920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1FED-B925-4AF1-A0CD-55673D1D41BE}"/>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C6ED344D-171D-4C29-8431-8C8F9B6A7501}"/>
              </a:ext>
            </a:extLst>
          </p:cNvPr>
          <p:cNvPicPr>
            <a:picLocks noGrp="1" noChangeAspect="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306135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BED22-29ED-4001-8D6A-2985938BD2BE}"/>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ADB787D2-F8FD-47C3-BE95-6D8716E9E600}"/>
              </a:ext>
            </a:extLst>
          </p:cNvPr>
          <p:cNvPicPr>
            <a:picLocks noGrp="1" noChangeAspect="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1944082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FC2A-A615-4EFF-90BC-261E44466431}"/>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47E10624-516F-442B-86E9-3802111F9934}"/>
              </a:ext>
            </a:extLst>
          </p:cNvPr>
          <p:cNvPicPr>
            <a:picLocks noGrp="1" noChangeAspect="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1632350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F400-E286-42E2-A5B2-5A1F3039C66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100F9E3-2215-4CF8-9E32-DBDB8B32C4FA}"/>
              </a:ext>
            </a:extLst>
          </p:cNvPr>
          <p:cNvPicPr>
            <a:picLocks noGrp="1" noChangeAspect="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565193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D02F0-14BA-4954-A834-E2D7F777EFD5}"/>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1B113D14-D289-431B-AB76-79BD45CD77FB}"/>
              </a:ext>
            </a:extLst>
          </p:cNvPr>
          <p:cNvPicPr>
            <a:picLocks noGrp="1" noChangeAspect="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2840849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5871A-F551-4C6B-A648-2443336CC67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5F5385E-0CCE-47E5-8972-D1C434852506}"/>
              </a:ext>
            </a:extLst>
          </p:cNvPr>
          <p:cNvPicPr>
            <a:picLocks noGrp="1" noChangeAspect="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1715176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D9C4F-ECF2-4237-8E82-7D27F934BB3A}"/>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0B6A3FD-CFAA-4888-8A18-8CFBA5174DB5}"/>
              </a:ext>
            </a:extLst>
          </p:cNvPr>
          <p:cNvPicPr>
            <a:picLocks noGrp="1" noChangeAspect="1"/>
          </p:cNvPicPr>
          <p:nvPr>
            <p:ph idx="1"/>
          </p:nvPr>
        </p:nvPicPr>
        <p:blipFill>
          <a:blip r:embed="rId2"/>
          <a:stretch>
            <a:fillRect/>
          </a:stretch>
        </p:blipFill>
        <p:spPr>
          <a:xfrm>
            <a:off x="548922" y="1600200"/>
            <a:ext cx="8046156" cy="4525963"/>
          </a:xfrm>
          <a:prstGeom prst="rect">
            <a:avLst/>
          </a:prstGeom>
        </p:spPr>
      </p:pic>
    </p:spTree>
    <p:extLst>
      <p:ext uri="{BB962C8B-B14F-4D97-AF65-F5344CB8AC3E}">
        <p14:creationId xmlns:p14="http://schemas.microsoft.com/office/powerpoint/2010/main" val="2110867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E08F-D543-447A-B5FC-510C478DA103}"/>
              </a:ext>
            </a:extLst>
          </p:cNvPr>
          <p:cNvSpPr>
            <a:spLocks noGrp="1"/>
          </p:cNvSpPr>
          <p:nvPr>
            <p:ph type="title"/>
          </p:nvPr>
        </p:nvSpPr>
        <p:spPr/>
        <p:txBody>
          <a:bodyPr>
            <a:normAutofit fontScale="90000"/>
          </a:bodyPr>
          <a:lstStyle/>
          <a:p>
            <a:r>
              <a:rPr lang="en-IN" sz="4400" dirty="0">
                <a:effectLst/>
                <a:latin typeface="Calibri" panose="020F0502020204030204" pitchFamily="34" charset="0"/>
                <a:ea typeface="Calibri" panose="020F0502020204030204" pitchFamily="34" charset="0"/>
                <a:cs typeface="Times New Roman" panose="02020603050405020304" pitchFamily="18" charset="0"/>
              </a:rPr>
              <a:t>Observations </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6B1F6F8-076B-4EBF-91DE-4D0124CBE832}"/>
              </a:ext>
            </a:extLst>
          </p:cNvPr>
          <p:cNvSpPr>
            <a:spLocks noGrp="1"/>
          </p:cNvSpPr>
          <p:nvPr>
            <p:ph idx="1"/>
          </p:nvPr>
        </p:nvSpPr>
        <p:spPr/>
        <p:txBody>
          <a:bodyPr/>
          <a:lstStyle/>
          <a:p>
            <a:pPr marL="342900" marR="304800" lvl="0" indent="-342900">
              <a:lnSpc>
                <a:spcPts val="15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availability of cars in 'Delhi'(2200+) is the highest among other 4 cities.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ts val="15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Compared to other 4 cities 'Hyderabad'(415+) has less available cars.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ts val="15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'Maruti' brand cars are widely available with a count of around 2800 cars in all the cities, followed by Hyundai(1240+), Honda(449), Toyota(280+)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ts val="15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Most of the cars runs with 'Petrol' with a count of 3663.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ts val="15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High budget car among all cities: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609600" lvl="1" indent="-285750">
              <a:lnSpc>
                <a:spcPts val="1500"/>
              </a:lnSpc>
              <a:spcAft>
                <a:spcPts val="800"/>
              </a:spcAft>
              <a:buSzPts val="1000"/>
              <a:buFont typeface="Wingdings" panose="05000000000000000000" pitchFamily="2" charset="2"/>
              <a:buChar char=""/>
              <a:tabLst>
                <a:tab pos="914400" algn="l"/>
              </a:tabLst>
            </a:pP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Toyota Land CruiserLC200 VX 2 PREMIUM (3495000/-), 2010 Model, available in Mumbai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0" lvl="0" indent="-342900">
              <a:lnSpc>
                <a:spcPts val="1500"/>
              </a:lnSpc>
              <a:spcAft>
                <a:spcPts val="800"/>
              </a:spcAft>
              <a:buSzPts val="1000"/>
              <a:buFont typeface="Symbol" panose="05050102010706020507" pitchFamily="18" charset="2"/>
              <a:buChar char=""/>
              <a:tabLst>
                <a:tab pos="457200" algn="l"/>
              </a:tabLst>
            </a:pP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Low budget car among all cities: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609600" lvl="1" indent="-285750">
              <a:lnSpc>
                <a:spcPts val="1500"/>
              </a:lnSpc>
              <a:spcAft>
                <a:spcPts val="800"/>
              </a:spcAft>
              <a:buSzPts val="1000"/>
              <a:buFont typeface="Wingdings" panose="05000000000000000000" pitchFamily="2" charset="2"/>
              <a:buChar char=""/>
              <a:tabLst>
                <a:tab pos="914400" algn="l"/>
              </a:tabLst>
            </a:pP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Maruti </a:t>
            </a:r>
            <a:r>
              <a:rPr lang="en-IN"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AltoLX</a:t>
            </a:r>
            <a:r>
              <a:rPr lang="en-IN"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(91000/-), 2008 Model, available in Delhi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1272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a:t>Business Problem Framing</a:t>
            </a:r>
            <a:br>
              <a:rPr lang="en-US" dirty="0"/>
            </a:br>
            <a:endParaRPr lang="en-US" dirty="0"/>
          </a:p>
        </p:txBody>
      </p:sp>
      <p:sp>
        <p:nvSpPr>
          <p:cNvPr id="3" name="Content Placeholder 2"/>
          <p:cNvSpPr>
            <a:spLocks noGrp="1"/>
          </p:cNvSpPr>
          <p:nvPr>
            <p:ph idx="1"/>
          </p:nvPr>
        </p:nvSpPr>
        <p:spPr/>
        <p:txBody>
          <a:bodyPr>
            <a:normAutofit/>
          </a:bodyPr>
          <a:lstStyle/>
          <a:p>
            <a:pPr marL="342900" lvl="0" indent="-342900">
              <a:lnSpc>
                <a:spcPct val="107000"/>
              </a:lnSpc>
              <a:spcAft>
                <a:spcPts val="800"/>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p:cNvSpPr>
            <a:spLocks noGrp="1"/>
          </p:cNvSpPr>
          <p:nvPr>
            <p:ph idx="1"/>
          </p:nvPr>
        </p:nvSpPr>
        <p:spPr>
          <a:xfrm>
            <a:off x="228600" y="1295400"/>
            <a:ext cx="8763000" cy="5410200"/>
          </a:xfrm>
        </p:spPr>
        <p:txBody>
          <a:bodyPr>
            <a:normAutofit/>
          </a:bodyPr>
          <a:lstStyle/>
          <a:p>
            <a:r>
              <a:rPr lang="en-US" dirty="0"/>
              <a:t>Totally 5 models are performed </a:t>
            </a:r>
          </a:p>
          <a:p>
            <a:pPr lvl="1"/>
            <a:r>
              <a:rPr lang="en-US" dirty="0"/>
              <a:t>Linear regression</a:t>
            </a:r>
          </a:p>
          <a:p>
            <a:pPr lvl="1"/>
            <a:r>
              <a:rPr lang="en-US" dirty="0"/>
              <a:t>Decision tree regressor </a:t>
            </a:r>
          </a:p>
          <a:p>
            <a:pPr lvl="1"/>
            <a:r>
              <a:rPr lang="en-US" dirty="0"/>
              <a:t>Random forest regressor </a:t>
            </a:r>
          </a:p>
          <a:p>
            <a:pPr lvl="1"/>
            <a:r>
              <a:rPr lang="en-IN" dirty="0"/>
              <a:t>Gradient  Boosting Regressor</a:t>
            </a:r>
            <a:endParaRPr lang="en-US" dirty="0"/>
          </a:p>
          <a:p>
            <a:pPr marL="457200" lvl="1" indent="0">
              <a:buNone/>
            </a:pPr>
            <a:r>
              <a:rPr lang="en-US" dirty="0"/>
              <a:t>Among that models linear regression model is chosen as a best model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77500" lnSpcReduction="20000"/>
          </a:bodyPr>
          <a:lstStyle/>
          <a:p>
            <a:pPr algn="just">
              <a:lnSpc>
                <a:spcPct val="120000"/>
              </a:lnSpc>
            </a:pPr>
            <a:r>
              <a:rPr lang="en-US" dirty="0"/>
              <a:t>I check the data first scraped and uploaded the data in  </a:t>
            </a:r>
            <a:r>
              <a:rPr lang="en-US" dirty="0" err="1"/>
              <a:t>jupyter</a:t>
            </a:r>
            <a:r>
              <a:rPr lang="en-US" dirty="0"/>
              <a:t> notebook and than I visualize the features ,Perform the preprocessing  in the data and understand the relationship between different features.</a:t>
            </a:r>
          </a:p>
          <a:p>
            <a:pPr algn="just">
              <a:lnSpc>
                <a:spcPct val="120000"/>
              </a:lnSpc>
            </a:pPr>
            <a:r>
              <a:rPr lang="en-US" dirty="0"/>
              <a:t>I used both train-validation split and the cross validation to evaluate the model effectiveness to predict the target values.</a:t>
            </a:r>
          </a:p>
          <a:p>
            <a:pPr algn="just">
              <a:lnSpc>
                <a:spcPct val="120000"/>
              </a:lnSpc>
            </a:pPr>
            <a:r>
              <a:rPr lang="en-US" dirty="0"/>
              <a:t>At the end I applied the 4 predictive models in the data.</a:t>
            </a:r>
          </a:p>
          <a:p>
            <a:pPr algn="just">
              <a:lnSpc>
                <a:spcPct val="120000"/>
              </a:lnSpc>
            </a:pPr>
            <a:r>
              <a:rPr lang="en-US" dirty="0"/>
              <a:t>Then after performing all the model the best model is chosen as linear regression </a:t>
            </a:r>
            <a:r>
              <a:rPr lang="en-IN" b="0" i="0" dirty="0">
                <a:solidFill>
                  <a:srgbClr val="212121"/>
                </a:solidFill>
                <a:effectLst/>
                <a:latin typeface="Courier New" panose="02070309020205020404" pitchFamily="49" charset="0"/>
              </a:rPr>
              <a: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dirty="0"/>
              <a:t>With the help of Pandas Library We will upload our data to </a:t>
            </a:r>
            <a:r>
              <a:rPr lang="en-US" sz="2800" dirty="0" err="1"/>
              <a:t>Jupyter</a:t>
            </a:r>
            <a:r>
              <a:rPr lang="en-US" sz="2800" dirty="0"/>
              <a:t> Notebook.</a:t>
            </a:r>
          </a:p>
          <a:p>
            <a:r>
              <a:rPr lang="en-US" sz="2800" dirty="0"/>
              <a:t>Once our Data is Scraped from the cars 24 website and used.</a:t>
            </a:r>
          </a:p>
          <a:p>
            <a:r>
              <a:rPr lang="en-US" sz="2800" dirty="0"/>
              <a:t>We have two type of variables in the data:-</a:t>
            </a:r>
          </a:p>
          <a:p>
            <a:pPr marL="971550" lvl="1" indent="-514350">
              <a:buFont typeface="+mj-lt"/>
              <a:buAutoNum type="arabicPeriod"/>
            </a:pPr>
            <a:r>
              <a:rPr lang="en-US" dirty="0"/>
              <a:t>Dependent Variable</a:t>
            </a:r>
          </a:p>
          <a:p>
            <a:pPr marL="971550" lvl="1" indent="-514350">
              <a:buFont typeface="+mj-lt"/>
              <a:buAutoNum type="arabicPeriod"/>
            </a:pPr>
            <a:r>
              <a:rPr lang="en-US" dirty="0"/>
              <a:t>Independent Variable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file </a:t>
            </a:r>
          </a:p>
        </p:txBody>
      </p:sp>
      <p:sp>
        <p:nvSpPr>
          <p:cNvPr id="5" name="Content Placeholder 4">
            <a:extLst>
              <a:ext uri="{FF2B5EF4-FFF2-40B4-BE49-F238E27FC236}">
                <a16:creationId xmlns:a16="http://schemas.microsoft.com/office/drawing/2014/main" id="{E6DFF5FD-7331-4301-8127-C597B785056C}"/>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EC62C9A5-75BF-455B-9E68-C685025C83C5}"/>
              </a:ext>
            </a:extLst>
          </p:cNvPr>
          <p:cNvPicPr>
            <a:picLocks noChangeAspect="1"/>
          </p:cNvPicPr>
          <p:nvPr/>
        </p:nvPicPr>
        <p:blipFill rotWithShape="1">
          <a:blip r:embed="rId2"/>
          <a:srcRect l="22469" t="33091" b="27438"/>
          <a:stretch/>
        </p:blipFill>
        <p:spPr bwMode="auto">
          <a:xfrm>
            <a:off x="48717" y="2133600"/>
            <a:ext cx="8790483" cy="327660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85800" y="5181600"/>
            <a:ext cx="7924800" cy="830997"/>
          </a:xfrm>
          <a:prstGeom prst="rect">
            <a:avLst/>
          </a:prstGeom>
        </p:spPr>
        <p:txBody>
          <a:bodyPr wrap="square">
            <a:spAutoFit/>
          </a:bodyPr>
          <a:lstStyle/>
          <a:p>
            <a:r>
              <a:rPr lang="en-US" sz="2400" dirty="0"/>
              <a:t>Price is an independent variable where as all of the other element are dependent variable.</a:t>
            </a:r>
          </a:p>
        </p:txBody>
      </p:sp>
      <p:pic>
        <p:nvPicPr>
          <p:cNvPr id="8" name="Content Placeholder 7">
            <a:extLst>
              <a:ext uri="{FF2B5EF4-FFF2-40B4-BE49-F238E27FC236}">
                <a16:creationId xmlns:a16="http://schemas.microsoft.com/office/drawing/2014/main" id="{187384A3-6116-4DE2-AB75-A190A7280D39}"/>
              </a:ext>
            </a:extLst>
          </p:cNvPr>
          <p:cNvPicPr>
            <a:picLocks noGrp="1" noChangeAspect="1"/>
          </p:cNvPicPr>
          <p:nvPr>
            <p:ph idx="1"/>
          </p:nvPr>
        </p:nvPicPr>
        <p:blipFill>
          <a:blip r:embed="rId2"/>
          <a:stretch>
            <a:fillRect/>
          </a:stretch>
        </p:blipFill>
        <p:spPr>
          <a:xfrm>
            <a:off x="381000" y="490818"/>
            <a:ext cx="8229600" cy="46291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916A-1F17-43B1-A879-3B5B0A4C4883}"/>
              </a:ext>
            </a:extLst>
          </p:cNvPr>
          <p:cNvSpPr>
            <a:spLocks noGrp="1"/>
          </p:cNvSpPr>
          <p:nvPr>
            <p:ph type="title"/>
          </p:nvPr>
        </p:nvSpPr>
        <p:spPr/>
        <p:txBody>
          <a:bodyPr>
            <a:normAutofit fontScale="90000"/>
          </a:bodyPr>
          <a:lstStyle/>
          <a:p>
            <a:r>
              <a:rPr lang="en-IN" sz="4400" dirty="0">
                <a:effectLst/>
                <a:latin typeface="Calibri" panose="020F0502020204030204" pitchFamily="34" charset="0"/>
                <a:ea typeface="Calibri" panose="020F0502020204030204" pitchFamily="34" charset="0"/>
                <a:cs typeface="Times New Roman" panose="02020603050405020304" pitchFamily="18" charset="0"/>
              </a:rPr>
              <a:t>Data Pre-processing Done</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22AF287-9BFA-4269-B26C-BD770A160852}"/>
              </a:ext>
            </a:extLst>
          </p:cNvPr>
          <p:cNvSpPr>
            <a:spLocks noGrp="1"/>
          </p:cNvSpPr>
          <p:nvPr>
            <p:ph idx="1"/>
          </p:nvPr>
        </p:nvSpPr>
        <p:spPr/>
        <p:txBody>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raw data is taken and performed various steps to reduce skewness, outlier, class imbalance and scaling. There were null value was present and removed the values from the dataset. Many outlier removal and skewness removal methods are tested and best method Is chosen in order to prevent data loss.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 dataset contains 6899 rows and 10 columns</a:t>
            </a:r>
          </a:p>
          <a:p>
            <a:pPr marL="457200"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Price is our dependent variable.</a:t>
            </a:r>
          </a:p>
          <a:p>
            <a:pPr marL="457200"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We created new features from old ones.</a:t>
            </a:r>
          </a:p>
          <a:p>
            <a:pPr marL="457200"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There are no null values in the dataset.</a:t>
            </a:r>
          </a:p>
          <a:p>
            <a:pPr marL="457200" algn="l">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Removed empty cells</a:t>
            </a:r>
          </a:p>
          <a:p>
            <a:endParaRPr lang="en-IN" dirty="0"/>
          </a:p>
        </p:txBody>
      </p:sp>
    </p:spTree>
    <p:extLst>
      <p:ext uri="{BB962C8B-B14F-4D97-AF65-F5344CB8AC3E}">
        <p14:creationId xmlns:p14="http://schemas.microsoft.com/office/powerpoint/2010/main" val="1643251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83944-482C-4ACC-B472-BA4628542016}"/>
              </a:ext>
            </a:extLst>
          </p:cNvPr>
          <p:cNvSpPr>
            <a:spLocks noGrp="1"/>
          </p:cNvSpPr>
          <p:nvPr>
            <p:ph type="title"/>
          </p:nvPr>
        </p:nvSpPr>
        <p:spPr/>
        <p:txBody>
          <a:bodyPr>
            <a:normAutofit fontScale="90000"/>
          </a:bodyPr>
          <a:lstStyle/>
          <a:p>
            <a:r>
              <a:rPr lang="en-IN" sz="4400" dirty="0">
                <a:effectLst/>
                <a:latin typeface="Calibri" panose="020F0502020204030204" pitchFamily="34" charset="0"/>
                <a:ea typeface="Calibri" panose="020F0502020204030204" pitchFamily="34" charset="0"/>
                <a:cs typeface="Times New Roman" panose="02020603050405020304" pitchFamily="18" charset="0"/>
              </a:rPr>
              <a:t>Data Inputs- Logic- Output Relationships</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EE4FDA7-7324-4AD6-BCD7-334726CE4F4B}"/>
              </a:ext>
            </a:extLst>
          </p:cNvPr>
          <p:cNvSpPr>
            <a:spLocks noGrp="1"/>
          </p:cNvSpPr>
          <p:nvPr>
            <p:ph idx="1"/>
          </p:nvPr>
        </p:nvSpPr>
        <p:spPr/>
        <p:txBody>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input data contains 6899 rows and 10 columns.</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Predictor variable are </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Car Brand, Model , Model Year, Location, Fuel, Driven (Kms), Gear,  Ownership, EMI (monthly)</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Target variable is Price of the car </a:t>
            </a:r>
          </a:p>
          <a:p>
            <a:endParaRPr lang="en-IN" dirty="0"/>
          </a:p>
        </p:txBody>
      </p:sp>
    </p:spTree>
    <p:extLst>
      <p:ext uri="{BB962C8B-B14F-4D97-AF65-F5344CB8AC3E}">
        <p14:creationId xmlns:p14="http://schemas.microsoft.com/office/powerpoint/2010/main" val="3790430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MODELS USED</a:t>
            </a:r>
            <a:br>
              <a:rPr lang="en-US" dirty="0"/>
            </a:br>
            <a:endParaRPr lang="en-US" dirty="0"/>
          </a:p>
        </p:txBody>
      </p:sp>
      <p:sp>
        <p:nvSpPr>
          <p:cNvPr id="5" name="Content Placeholder 4"/>
          <p:cNvSpPr>
            <a:spLocks noGrp="1"/>
          </p:cNvSpPr>
          <p:nvPr>
            <p:ph idx="1"/>
          </p:nvPr>
        </p:nvSpPr>
        <p:spPr/>
        <p:txBody>
          <a:bodyPr>
            <a:normAutofit/>
          </a:bodyPr>
          <a:lstStyle/>
          <a:p>
            <a:pPr marL="400050" indent="-285750">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Regression  Model with following algorithms</a:t>
            </a:r>
          </a:p>
          <a:p>
            <a:pPr marL="800100" lvl="1">
              <a:lnSpc>
                <a:spcPct val="107000"/>
              </a:lnSpc>
              <a:spcAft>
                <a:spcPts val="800"/>
              </a:spcAft>
            </a:pPr>
            <a:r>
              <a:rPr lang="en-IN" sz="1200" dirty="0">
                <a:latin typeface="Calibri" panose="020F0502020204030204" pitchFamily="34" charset="0"/>
              </a:rPr>
              <a:t>Linear Regression</a:t>
            </a:r>
          </a:p>
          <a:p>
            <a:pPr marL="800100" lvl="1">
              <a:lnSpc>
                <a:spcPct val="107000"/>
              </a:lnSpc>
              <a:spcAft>
                <a:spcPts val="800"/>
              </a:spcAft>
            </a:pPr>
            <a:r>
              <a:rPr lang="en-IN" sz="1200" dirty="0" err="1">
                <a:latin typeface="Calibri" panose="020F0502020204030204" pitchFamily="34" charset="0"/>
              </a:rPr>
              <a:t>DecisionTreeRegressor</a:t>
            </a:r>
            <a:endParaRPr lang="en-IN" sz="1200" dirty="0">
              <a:latin typeface="Calibri" panose="020F0502020204030204" pitchFamily="34" charset="0"/>
            </a:endParaRPr>
          </a:p>
          <a:p>
            <a:pPr marL="800100" lvl="1">
              <a:lnSpc>
                <a:spcPct val="107000"/>
              </a:lnSpc>
              <a:spcAft>
                <a:spcPts val="800"/>
              </a:spcAft>
            </a:pPr>
            <a:r>
              <a:rPr lang="en-IN" sz="1200" dirty="0">
                <a:effectLst/>
                <a:latin typeface="Calibri" panose="020F0502020204030204" pitchFamily="34" charset="0"/>
                <a:ea typeface="Calibri" panose="020F0502020204030204" pitchFamily="34" charset="0"/>
                <a:cs typeface="OpenSymbol"/>
              </a:rPr>
              <a:t>Random forest regressor </a:t>
            </a:r>
          </a:p>
          <a:p>
            <a:pPr marL="800100" lvl="1">
              <a:lnSpc>
                <a:spcPct val="107000"/>
              </a:lnSpc>
              <a:spcAft>
                <a:spcPts val="800"/>
              </a:spcAft>
            </a:pPr>
            <a:r>
              <a:rPr lang="en-IN" sz="1200" dirty="0">
                <a:effectLst/>
                <a:latin typeface="Calibri" panose="020F0502020204030204" pitchFamily="34" charset="0"/>
                <a:ea typeface="Calibri" panose="020F0502020204030204" pitchFamily="34" charset="0"/>
                <a:cs typeface="OpenSymbol"/>
              </a:rPr>
              <a:t>Gradient  Boosting Regressor</a:t>
            </a:r>
          </a:p>
          <a:p>
            <a:pPr marL="400050" indent="-285750">
              <a:lnSpc>
                <a:spcPct val="107000"/>
              </a:lnSpc>
              <a:spcAft>
                <a:spcPts val="800"/>
              </a:spcAft>
            </a:pPr>
            <a:r>
              <a:rPr lang="en-IN" sz="1600" dirty="0">
                <a:effectLst/>
                <a:latin typeface="Constantia" panose="02030602050306030303" pitchFamily="18" charset="0"/>
                <a:ea typeface="Calibri" panose="020F0502020204030204" pitchFamily="34" charset="0"/>
                <a:cs typeface="Calibri" panose="020F0502020204030204" pitchFamily="34" charset="0"/>
              </a:rPr>
              <a:t>Evaluation metrics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07000"/>
              </a:lnSpc>
              <a:spcAft>
                <a:spcPts val="800"/>
              </a:spcAft>
              <a:buFont typeface="Symbol" panose="05050102010706020507" pitchFamily="18" charset="2"/>
              <a:buChar char=""/>
              <a:tabLst>
                <a:tab pos="914400" algn="l"/>
              </a:tabLst>
            </a:pPr>
            <a:r>
              <a:rPr lang="en-IN" sz="1400" dirty="0">
                <a:effectLst/>
                <a:latin typeface="Calibri" panose="020F0502020204030204" pitchFamily="34" charset="0"/>
                <a:ea typeface="Calibri" panose="020F0502020204030204" pitchFamily="34" charset="0"/>
                <a:cs typeface="OpenSymbol"/>
              </a:rPr>
              <a:t>Mean square error </a:t>
            </a:r>
          </a:p>
          <a:p>
            <a:pPr lvl="1" indent="-342900">
              <a:lnSpc>
                <a:spcPct val="107000"/>
              </a:lnSpc>
              <a:spcAft>
                <a:spcPts val="800"/>
              </a:spcAft>
              <a:buFont typeface="Symbol" panose="05050102010706020507" pitchFamily="18" charset="2"/>
              <a:buChar char=""/>
              <a:tabLst>
                <a:tab pos="914400" algn="l"/>
              </a:tabLst>
            </a:pPr>
            <a:r>
              <a:rPr lang="en-IN" sz="1400" dirty="0">
                <a:effectLst/>
                <a:latin typeface="Calibri" panose="020F0502020204030204" pitchFamily="34" charset="0"/>
                <a:ea typeface="Calibri" panose="020F0502020204030204" pitchFamily="34" charset="0"/>
                <a:cs typeface="OpenSymbol"/>
              </a:rPr>
              <a:t>Mean absolute error </a:t>
            </a:r>
          </a:p>
          <a:p>
            <a:pPr lvl="1" indent="-342900">
              <a:lnSpc>
                <a:spcPct val="107000"/>
              </a:lnSpc>
              <a:spcAft>
                <a:spcPts val="800"/>
              </a:spcAft>
              <a:buFont typeface="Symbol" panose="05050102010706020507" pitchFamily="18" charset="2"/>
              <a:buChar char=""/>
              <a:tabLst>
                <a:tab pos="914400" algn="l"/>
              </a:tabLst>
            </a:pPr>
            <a:r>
              <a:rPr lang="en-IN" sz="1400" dirty="0">
                <a:effectLst/>
                <a:latin typeface="Calibri" panose="020F0502020204030204" pitchFamily="34" charset="0"/>
                <a:ea typeface="Calibri" panose="020F0502020204030204" pitchFamily="34" charset="0"/>
                <a:cs typeface="OpenSymbol"/>
              </a:rPr>
              <a:t>R2 score</a:t>
            </a:r>
          </a:p>
          <a:p>
            <a:pPr lvl="1" indent="-342900">
              <a:lnSpc>
                <a:spcPct val="107000"/>
              </a:lnSpc>
              <a:spcAft>
                <a:spcPts val="800"/>
              </a:spcAft>
              <a:buFont typeface="Symbol" panose="05050102010706020507" pitchFamily="18" charset="2"/>
              <a:buChar char=""/>
              <a:tabLst>
                <a:tab pos="914400" algn="l"/>
              </a:tabLst>
            </a:pPr>
            <a:r>
              <a:rPr lang="en-IN" sz="1400" dirty="0">
                <a:effectLst/>
                <a:latin typeface="Calibri" panose="020F0502020204030204" pitchFamily="34" charset="0"/>
                <a:ea typeface="Calibri" panose="020F0502020204030204" pitchFamily="34" charset="0"/>
                <a:cs typeface="OpenSymbol"/>
              </a:rPr>
              <a:t>Root Mean Squared Error</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TotalTime>
  <Words>795</Words>
  <Application>Microsoft Office PowerPoint</Application>
  <PresentationFormat>On-screen Show (4:3)</PresentationFormat>
  <Paragraphs>80</Paragraphs>
  <Slides>32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Constantia</vt:lpstr>
      <vt:lpstr>Courier New</vt:lpstr>
      <vt:lpstr>Symbol</vt:lpstr>
      <vt:lpstr>Times New Roman</vt:lpstr>
      <vt:lpstr>Wingdings</vt:lpstr>
      <vt:lpstr>Office Theme</vt:lpstr>
      <vt:lpstr>Car price prediction</vt:lpstr>
      <vt:lpstr>ACKNOWLEDGMENT </vt:lpstr>
      <vt:lpstr>Business Problem Framing </vt:lpstr>
      <vt:lpstr>PowerPoint Presentation</vt:lpstr>
      <vt:lpstr>Data file </vt:lpstr>
      <vt:lpstr>PowerPoint Presentation</vt:lpstr>
      <vt:lpstr>Data Pre-processing Done </vt:lpstr>
      <vt:lpstr>Data Inputs- Logic- Output Relationships </vt:lpstr>
      <vt:lpstr>MODELS USED </vt:lpstr>
      <vt:lpstr>Testing of Identified Approaches (Algorithms) </vt:lpstr>
      <vt:lpstr>PowerPoint Presentation</vt:lpstr>
      <vt:lpstr>PowerPoint Presentation</vt:lpstr>
      <vt:lpstr>PowerPoint Presentation</vt:lpstr>
      <vt:lpstr>PowerPoint Presentation</vt:lpstr>
      <vt:lpstr>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Observations  </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Project</dc:title>
  <dc:creator>Ramesh</dc:creator>
  <cp:lastModifiedBy>Swathi Ramesh</cp:lastModifiedBy>
  <cp:revision>9</cp:revision>
  <dcterms:created xsi:type="dcterms:W3CDTF">2021-05-22T13:42:32Z</dcterms:created>
  <dcterms:modified xsi:type="dcterms:W3CDTF">2021-10-04T17:46:45Z</dcterms:modified>
</cp:coreProperties>
</file>