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266" r:id="rId8"/>
    <p:sldId id="267" r:id="rId9"/>
    <p:sldId id="16140625" r:id="rId10"/>
    <p:sldId id="16140626" r:id="rId11"/>
    <p:sldId id="1614062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how-to-develop-a-keylogger-in-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a:solidFill>
                  <a:schemeClr val="accent1"/>
                </a:solidFill>
                <a:latin typeface="Arial" panose="020B0604020202020204" pitchFamily="34" charset="0"/>
                <a:cs typeface="Arial" panose="020B0604020202020204" pitchFamily="34" charset="0"/>
              </a:rPr>
              <a:t>keylogger</a:t>
            </a:r>
            <a:endParaRPr lang="en-IN" alt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IN" altLang="en-US" sz="3200" b="1">
                <a:solidFill>
                  <a:schemeClr val="accent1">
                    <a:lumMod val="75000"/>
                  </a:schemeClr>
                </a:solidFill>
                <a:latin typeface="Arial" panose="020B0604020202020204"/>
                <a:cs typeface="Arial" panose="020B0604020202020204"/>
              </a:rPr>
              <a:t>NAAN MUDHALVAN</a:t>
            </a:r>
            <a:r>
              <a:rPr lang="en-US" sz="3200" b="1">
                <a:solidFill>
                  <a:schemeClr val="accent1">
                    <a:lumMod val="75000"/>
                  </a:schemeClr>
                </a:solidFill>
                <a:latin typeface="Arial" panose="020B0604020202020204"/>
                <a:cs typeface="Arial" panose="020B0604020202020204"/>
              </a:rPr>
              <a:t>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90387" y="4718340"/>
            <a:ext cx="9759485"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Roshini R</a:t>
            </a:r>
            <a:r>
              <a:rPr lang="en-US" sz="2000" b="1" dirty="0">
                <a:solidFill>
                  <a:schemeClr val="accent1">
                    <a:lumMod val="75000"/>
                  </a:schemeClr>
                </a:solidFill>
                <a:latin typeface="Arial" panose="020B0604020202020204"/>
                <a:cs typeface="Arial" panose="020B0604020202020204"/>
              </a:rPr>
              <a:t>-College Of Engineering, Guindy-Department of </a:t>
            </a:r>
            <a:r>
              <a:rPr lang="en-IN" altLang="en-US" sz="2000" b="1" dirty="0">
                <a:solidFill>
                  <a:schemeClr val="accent1">
                    <a:lumMod val="75000"/>
                  </a:schemeClr>
                </a:solidFill>
                <a:latin typeface="Arial" panose="020B0604020202020204"/>
                <a:cs typeface="Arial" panose="020B0604020202020204"/>
              </a:rPr>
              <a:t>Computer Science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file</a:t>
            </a:r>
            <a:endParaRPr lang="en-IN" dirty="0"/>
          </a:p>
        </p:txBody>
      </p:sp>
      <p:pic>
        <p:nvPicPr>
          <p:cNvPr id="3" name="Picture 2" descr="Screenshot 2024-04-08 174640"/>
          <p:cNvPicPr>
            <a:picLocks noChangeAspect="1"/>
          </p:cNvPicPr>
          <p:nvPr/>
        </p:nvPicPr>
        <p:blipFill>
          <a:blip r:embed="rId1"/>
          <a:srcRect b="30839"/>
          <a:stretch>
            <a:fillRect/>
          </a:stretch>
        </p:blipFill>
        <p:spPr>
          <a:xfrm>
            <a:off x="390525" y="1557655"/>
            <a:ext cx="11446510" cy="3776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1094635"/>
            <a:ext cx="11029615" cy="5136481"/>
          </a:xfrm>
        </p:spPr>
        <p:txBody>
          <a:bodyPr>
            <a:normAutofit/>
          </a:bodyPr>
          <a:lstStyle/>
          <a:p>
            <a:pPr marL="305435" indent="-305435"/>
            <a:r>
              <a:rPr lang="en-US" sz="2000" dirty="0"/>
              <a:t>Key Points:</a:t>
            </a:r>
            <a:endParaRPr lang="en-US" sz="2000" dirty="0"/>
          </a:p>
          <a:p>
            <a:pPr marL="899160" lvl="2" indent="-305435"/>
            <a:r>
              <a:rPr lang="en-US" sz="1600" dirty="0"/>
              <a:t>The keylogger application captures and logs keyboard events in real-time, bolstering security monitoring efforts.</a:t>
            </a:r>
            <a:endParaRPr lang="en-US" sz="1600" dirty="0"/>
          </a:p>
          <a:p>
            <a:pPr marL="899160" lvl="2" indent="-305435"/>
            <a:r>
              <a:rPr lang="en-US" sz="1600" dirty="0"/>
              <a:t>Real-time monitoring facilitates prompt detection of suspicious keystrokes, enhancing cybersecurity measures.</a:t>
            </a:r>
            <a:endParaRPr lang="en-US" sz="1600" dirty="0"/>
          </a:p>
          <a:p>
            <a:pPr marL="305435" indent="-305435"/>
            <a:r>
              <a:rPr lang="en-US" sz="2000" dirty="0"/>
              <a:t>Challenges Faced:</a:t>
            </a:r>
            <a:endParaRPr lang="en-US" sz="2000" dirty="0"/>
          </a:p>
          <a:p>
            <a:pPr marL="899160" lvl="2" indent="-305435"/>
            <a:r>
              <a:rPr lang="en-US" sz="1600" dirty="0"/>
              <a:t>Ensuring compatibility across different operating systems.</a:t>
            </a:r>
            <a:endParaRPr lang="en-US" sz="1600" dirty="0"/>
          </a:p>
          <a:p>
            <a:pPr marL="899160" lvl="2" indent="-305435"/>
            <a:r>
              <a:rPr lang="en-US" sz="1600" dirty="0"/>
              <a:t>Addressing privacy concerns associated with keystroke logging.</a:t>
            </a:r>
            <a:endParaRPr lang="en-US" sz="1600" dirty="0"/>
          </a:p>
          <a:p>
            <a:pPr marL="305435" indent="-305435"/>
            <a:r>
              <a:rPr lang="en-US" sz="2000" dirty="0"/>
              <a:t>Potential Improvements:</a:t>
            </a:r>
            <a:endParaRPr lang="en-US" sz="2000" dirty="0"/>
          </a:p>
          <a:p>
            <a:pPr marL="899160" lvl="2" indent="-305435"/>
            <a:r>
              <a:rPr lang="en-US" sz="1600" dirty="0"/>
              <a:t>Enhance logging features with timestamping and event categorization.</a:t>
            </a:r>
            <a:endParaRPr lang="en-US" sz="1600" dirty="0"/>
          </a:p>
          <a:p>
            <a:pPr marL="899160" lvl="2" indent="-305435"/>
            <a:r>
              <a:rPr lang="en-US" sz="1600" dirty="0"/>
              <a:t>Implement robust privacy measures to safeguard user information.</a:t>
            </a:r>
            <a:endParaRPr lang="en-US" sz="1600" dirty="0"/>
          </a:p>
          <a:p>
            <a:pPr marL="899160"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670" y="2488676"/>
            <a:ext cx="11029616" cy="3930978"/>
          </a:xfrm>
        </p:spPr>
        <p:txBody>
          <a:bodyPr/>
          <a:lstStyle/>
          <a:p>
            <a:pPr marL="305435" indent="-305435"/>
            <a:r>
              <a:rPr lang="en-US" dirty="0"/>
              <a:t>Potential Enhancements:</a:t>
            </a:r>
            <a:endParaRPr lang="en-US" dirty="0"/>
          </a:p>
          <a:p>
            <a:pPr marL="899160" lvl="2" indent="-305435"/>
            <a:r>
              <a:rPr lang="en-US" sz="1400" dirty="0"/>
              <a:t>Integration of additional data sources: Explore incorporating data from diverse sources such as network activity, application usage, or biometric data for comprehensive monitoring.</a:t>
            </a:r>
            <a:endParaRPr lang="en-US" sz="1400" dirty="0"/>
          </a:p>
          <a:p>
            <a:pPr marL="899160" lvl="2" indent="-305435"/>
            <a:r>
              <a:rPr lang="en-US" sz="1400" dirty="0"/>
              <a:t>Algorithm optimization: Fine-tune the keylogger algorithm for better performance and efficiency, considering factors like resource utilization and detection accuracy.</a:t>
            </a:r>
            <a:endParaRPr lang="en-US" sz="1400" dirty="0"/>
          </a:p>
          <a:p>
            <a:pPr marL="899160" lvl="2" indent="-305435"/>
            <a:r>
              <a:rPr lang="en-US" sz="1400" dirty="0"/>
              <a:t>Expansion to cover multiple platforms: Extend the keylogger application's compatibility to cover a wide range of operating systems and devices, ensuring comprehensive security monitoring.</a:t>
            </a:r>
            <a:endParaRPr lang="en-US" sz="1400" dirty="0"/>
          </a:p>
          <a:p>
            <a:pPr marL="899160" lvl="2" indent="-305435"/>
            <a:r>
              <a:rPr lang="en-US" sz="1400" dirty="0"/>
              <a:t>Integration of emerging technologies: Explore the integration of emerging technologies like edge computing or advanced machine learning techniques for enhanced threat detection and analysis.</a:t>
            </a:r>
            <a:endParaRPr lang="en-US" sz="1400" dirty="0"/>
          </a:p>
          <a:p>
            <a:pPr marL="899160" lvl="2" indent="-305435"/>
            <a:r>
              <a:rPr lang="en-US" sz="1400" dirty="0"/>
              <a:t>By pursuing these potential enhancements and expansions, the keylogger application can evolve into a robust and versatile security monitoring solution, capable of addressing evolving cybersecurity challenges effectively.</a:t>
            </a:r>
            <a:endParaRPr lang="en-US" sz="1400" dirty="0"/>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1"/>
              </a:rPr>
              <a:t>:.https</a:t>
            </a:r>
            <a:r>
              <a:rPr lang="en-IN" sz="2400" dirty="0">
                <a:solidFill>
                  <a:srgbClr val="0F0F0F"/>
                </a:solidFill>
                <a:ea typeface="+mn-lt"/>
                <a:cs typeface="+mn-lt"/>
                <a:hlinkClick r:id="rId1"/>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endParaRPr lang="en-IN" sz="2400" dirty="0">
              <a:solidFill>
                <a:srgbClr val="0F0F0F"/>
              </a:solidFill>
              <a:ea typeface="+mn-lt"/>
              <a:cs typeface="+mn-lt"/>
            </a:endParaRP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endParaRPr lang="en-IN" sz="2400" dirty="0">
              <a:solidFill>
                <a:srgbClr val="0F0F0F"/>
              </a:solidFill>
              <a:ea typeface="+mn-lt"/>
              <a:cs typeface="+mn-lt"/>
            </a:endParaRP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US" sz="1200" b="1" dirty="0">
                <a:latin typeface="Calibri" panose="020F0502020204030204"/>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endParaRPr lang="en-US" sz="1200" b="1" dirty="0">
              <a:latin typeface="Calibri" panose="020F0502020204030204"/>
              <a:ea typeface="+mn-lt"/>
              <a:cs typeface="+mn-lt"/>
            </a:endParaRPr>
          </a:p>
          <a:p>
            <a:pPr marL="305435" indent="-305435"/>
            <a:r>
              <a:rPr lang="en-IN" sz="1200" b="1" dirty="0">
                <a:latin typeface="Calibri" panose="020F0502020204030204"/>
                <a:ea typeface="+mn-lt"/>
                <a:cs typeface="+mn-lt"/>
              </a:rPr>
              <a:t>Detection Mechanism: </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Develop sophisticated algorithms to continuously monitor system activities and identify suspicious behavior indicative of keylogging activities</a:t>
            </a:r>
            <a:r>
              <a:rPr lang="en-IN" sz="1200" b="1" dirty="0">
                <a:latin typeface="Calibri" panose="020F0502020204030204"/>
                <a:ea typeface="+mn-lt"/>
                <a:cs typeface="+mn-lt"/>
              </a:rPr>
              <a:t>.            </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Utilize machine learning and behavioral analysis techniques to establish baseline user behavior and detect deviations that may indicate the presence of a keylogger.</a:t>
            </a:r>
            <a:r>
              <a:rPr lang="en-IN" sz="1200" b="1" dirty="0">
                <a:latin typeface="Calibri" panose="020F0502020204030204"/>
                <a:ea typeface="+mn-lt"/>
                <a:cs typeface="+mn-lt"/>
              </a:rPr>
              <a:t>                        </a:t>
            </a:r>
            <a:endParaRPr lang="en-IN" sz="1200" b="1" dirty="0">
              <a:latin typeface="Calibri" panose="020F0502020204030204"/>
              <a:cs typeface="Calibri" panose="020F0502020204030204"/>
            </a:endParaRPr>
          </a:p>
          <a:p>
            <a:pPr marL="305435" indent="-305435"/>
            <a:r>
              <a:rPr lang="en-IN" sz="1200" b="1" dirty="0">
                <a:latin typeface="Calibri" panose="020F0502020204030204"/>
                <a:cs typeface="Calibri" panose="020F0502020204030204"/>
              </a:rPr>
              <a:t>Real-time Alerting and Response:</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Continuous Monitoring and Updates:</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Establish a framework for continuous monitoring and updating of the keylogger detection system to adapt to evolving threats and vulnerabilities</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Deploy regular updates and patches to enhance detection capabilities and address emerging security challenges effectively.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Assess the system's performance using appropriate metrics such as detection accuracy, false positive rate, and response time.</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Conduct thorough testing and validation to ensure the reliability and effectiveness of the keylogger detection system in real-world scenarios.</a:t>
            </a:r>
            <a:endParaRPr lang="en-IN" sz="1200" b="1" dirty="0">
              <a:latin typeface="Calibri" panose="020F0502020204030204"/>
            </a:endParaRPr>
          </a:p>
          <a:p>
            <a:pPr marL="629920" lvl="1" indent="-305435"/>
            <a:r>
              <a:rPr lang="en-IN" sz="1200" dirty="0">
                <a:ea typeface="+mn-lt"/>
                <a:cs typeface="+mn-lt"/>
              </a:rPr>
              <a:t>Result:</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r>
              <a:rPr lang="en-IN" sz="1800" b="1" dirty="0">
                <a:solidFill>
                  <a:srgbClr val="0F0F0F"/>
                </a:solidFill>
              </a:rPr>
              <a:t>System Requirements:</a:t>
            </a:r>
            <a:endParaRPr lang="en-IN" sz="1800" b="1" dirty="0">
              <a:solidFill>
                <a:srgbClr val="0F0F0F"/>
              </a:solidFill>
            </a:endParaRPr>
          </a:p>
          <a:p>
            <a:r>
              <a:rPr lang="en-IN" sz="1800" b="1" dirty="0">
                <a:solidFill>
                  <a:srgbClr val="0F0F0F"/>
                </a:solidFill>
              </a:rPr>
              <a:t>Software Requirements:</a:t>
            </a:r>
            <a:endParaRPr lang="en-IN" sz="1800" b="1" dirty="0">
              <a:solidFill>
                <a:srgbClr val="0F0F0F"/>
              </a:solidFill>
            </a:endParaRPr>
          </a:p>
          <a:p>
            <a:pPr lvl="2"/>
            <a:r>
              <a:rPr lang="en-US" sz="1400" b="1" dirty="0">
                <a:solidFill>
                  <a:srgbClr val="0F0F0F"/>
                </a:solidFill>
              </a:rPr>
              <a:t>Python 3.x environment</a:t>
            </a:r>
            <a:endParaRPr lang="en-US" sz="1400" b="1" dirty="0">
              <a:solidFill>
                <a:srgbClr val="0F0F0F"/>
              </a:solidFill>
            </a:endParaRPr>
          </a:p>
          <a:p>
            <a:pPr lvl="2"/>
            <a:r>
              <a:rPr lang="en-US" sz="1400" b="1" dirty="0" err="1">
                <a:solidFill>
                  <a:srgbClr val="0F0F0F"/>
                </a:solidFill>
              </a:rPr>
              <a:t>tkinter</a:t>
            </a:r>
            <a:r>
              <a:rPr lang="en-US" sz="1400" b="1" dirty="0">
                <a:solidFill>
                  <a:srgbClr val="0F0F0F"/>
                </a:solidFill>
              </a:rPr>
              <a:t> library for GUI development</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endParaRPr lang="en-IN" sz="1800" b="1" dirty="0">
              <a:solidFill>
                <a:srgbClr val="0F0F0F"/>
              </a:solidFill>
            </a:endParaRP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endParaRPr lang="en-IN" sz="1800" b="1" dirty="0">
              <a:solidFill>
                <a:srgbClr val="0F0F0F"/>
              </a:solidFill>
            </a:endParaRPr>
          </a:p>
          <a:p>
            <a:pPr lvl="2"/>
            <a:r>
              <a:rPr lang="en-US" sz="1400" b="1" dirty="0" err="1">
                <a:solidFill>
                  <a:srgbClr val="0F0F0F"/>
                </a:solidFill>
              </a:rPr>
              <a:t>tkinter</a:t>
            </a:r>
            <a:r>
              <a:rPr lang="en-US" sz="1400" b="1" dirty="0">
                <a:solidFill>
                  <a:srgbClr val="0F0F0F"/>
                </a:solidFill>
              </a:rPr>
              <a:t>: Used for GUI development to create the application's user interface.</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endParaRPr lang="en-IN" dirty="0">
              <a:ea typeface="+mn-lt"/>
              <a:cs typeface="+mn-lt"/>
            </a:endParaRP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endParaRPr lang="en-US" dirty="0">
              <a:ea typeface="+mn-lt"/>
              <a:cs typeface="+mn-lt"/>
            </a:endParaRP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endParaRPr lang="en-IN" dirty="0">
              <a:ea typeface="+mn-lt"/>
              <a:cs typeface="+mn-lt"/>
            </a:endParaRP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endParaRPr lang="en-US" sz="2400" dirty="0"/>
          </a:p>
          <a:p>
            <a:pPr marL="0" indent="0">
              <a:buNone/>
            </a:pPr>
            <a:endParaRPr lang="en-US" sz="2400" dirty="0"/>
          </a:p>
        </p:txBody>
      </p:sp>
      <p:pic>
        <p:nvPicPr>
          <p:cNvPr id="3" name="Picture 2" descr="Screenshot 2024-04-08 174716"/>
          <p:cNvPicPr>
            <a:picLocks noChangeAspect="1"/>
          </p:cNvPicPr>
          <p:nvPr/>
        </p:nvPicPr>
        <p:blipFill>
          <a:blip r:embed="rId1"/>
          <a:stretch>
            <a:fillRect/>
          </a:stretch>
        </p:blipFill>
        <p:spPr>
          <a:xfrm>
            <a:off x="4240530" y="2580005"/>
            <a:ext cx="3013710" cy="3337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a:t>
            </a:r>
            <a:r>
              <a:rPr lang="en-IN" dirty="0" err="1"/>
              <a:t>json</a:t>
            </a:r>
            <a:r>
              <a:rPr lang="en-IN" dirty="0"/>
              <a:t> file</a:t>
            </a:r>
            <a:endParaRPr lang="en-IN" dirty="0"/>
          </a:p>
        </p:txBody>
      </p:sp>
      <p:pic>
        <p:nvPicPr>
          <p:cNvPr id="3" name="Picture 2" descr="Screenshot 2024-04-08 181523"/>
          <p:cNvPicPr>
            <a:picLocks noChangeAspect="1"/>
          </p:cNvPicPr>
          <p:nvPr/>
        </p:nvPicPr>
        <p:blipFill>
          <a:blip r:embed="rId1"/>
          <a:stretch>
            <a:fillRect/>
          </a:stretch>
        </p:blipFill>
        <p:spPr>
          <a:xfrm>
            <a:off x="772160" y="1567180"/>
            <a:ext cx="4801235" cy="5120005"/>
          </a:xfrm>
          <a:prstGeom prst="rect">
            <a:avLst/>
          </a:prstGeom>
        </p:spPr>
      </p:pic>
      <p:pic>
        <p:nvPicPr>
          <p:cNvPr id="5" name="Picture 4" descr="Screenshot 2024-04-08 181542"/>
          <p:cNvPicPr>
            <a:picLocks noChangeAspect="1"/>
          </p:cNvPicPr>
          <p:nvPr/>
        </p:nvPicPr>
        <p:blipFill>
          <a:blip r:embed="rId2"/>
          <a:stretch>
            <a:fillRect/>
          </a:stretch>
        </p:blipFill>
        <p:spPr>
          <a:xfrm>
            <a:off x="5869940" y="1501775"/>
            <a:ext cx="4610735" cy="52139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4-04-08 181606"/>
          <p:cNvPicPr>
            <a:picLocks noChangeAspect="1"/>
          </p:cNvPicPr>
          <p:nvPr/>
        </p:nvPicPr>
        <p:blipFill>
          <a:blip r:embed="rId1"/>
          <a:srcRect r="14609"/>
          <a:stretch>
            <a:fillRect/>
          </a:stretch>
        </p:blipFill>
        <p:spPr>
          <a:xfrm>
            <a:off x="417830" y="928370"/>
            <a:ext cx="3642995" cy="5001260"/>
          </a:xfrm>
          <a:prstGeom prst="rect">
            <a:avLst/>
          </a:prstGeom>
        </p:spPr>
      </p:pic>
      <p:pic>
        <p:nvPicPr>
          <p:cNvPr id="4" name="Picture 3" descr="Screenshot 2024-04-08 181653"/>
          <p:cNvPicPr>
            <a:picLocks noChangeAspect="1"/>
          </p:cNvPicPr>
          <p:nvPr/>
        </p:nvPicPr>
        <p:blipFill>
          <a:blip r:embed="rId2"/>
          <a:srcRect r="19808"/>
          <a:stretch>
            <a:fillRect/>
          </a:stretch>
        </p:blipFill>
        <p:spPr>
          <a:xfrm>
            <a:off x="4142740" y="927735"/>
            <a:ext cx="3693160" cy="4992370"/>
          </a:xfrm>
          <a:prstGeom prst="rect">
            <a:avLst/>
          </a:prstGeom>
        </p:spPr>
      </p:pic>
      <p:pic>
        <p:nvPicPr>
          <p:cNvPr id="6" name="Picture 5" descr="Screenshot 2024-04-08 181707"/>
          <p:cNvPicPr>
            <a:picLocks noChangeAspect="1"/>
          </p:cNvPicPr>
          <p:nvPr/>
        </p:nvPicPr>
        <p:blipFill>
          <a:blip r:embed="rId3"/>
          <a:srcRect r="19663"/>
          <a:stretch>
            <a:fillRect/>
          </a:stretch>
        </p:blipFill>
        <p:spPr>
          <a:xfrm>
            <a:off x="7917815" y="927735"/>
            <a:ext cx="3708400" cy="500189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6413</Words>
  <Application>WPS Presentation</Application>
  <PresentationFormat>Widescreen</PresentationFormat>
  <Paragraphs>117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演示文稿</vt:lpstr>
      <vt:lpstr>Key_log file</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swath</cp:lastModifiedBy>
  <cp:revision>25</cp:revision>
  <dcterms:created xsi:type="dcterms:W3CDTF">2021-05-26T16:50:00Z</dcterms:created>
  <dcterms:modified xsi:type="dcterms:W3CDTF">2024-04-08T13:09:55Z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72AD9A7FE17F49BFABCA3D1EE85ABFA2_13</vt:lpwstr>
  </property>
  <property fmtid="{D5CDD505-2E9C-101B-9397-08002B2CF9AE}" pid="4" name="KSOProductBuildVer">
    <vt:lpwstr>1033-12.2.0.16731</vt:lpwstr>
  </property>
</Properties>
</file>