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9" r:id="rId4"/>
    <p:sldId id="264" r:id="rId5"/>
    <p:sldId id="272" r:id="rId6"/>
    <p:sldId id="270" r:id="rId7"/>
    <p:sldId id="266" r:id="rId8"/>
    <p:sldId id="274" r:id="rId9"/>
    <p:sldId id="275" r:id="rId10"/>
    <p:sldId id="277" r:id="rId11"/>
    <p:sldId id="273" r:id="rId12"/>
    <p:sldId id="267" r:id="rId13"/>
    <p:sldId id="276" r:id="rId14"/>
    <p:sldId id="268"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showGuides="1">
      <p:cViewPr varScale="1">
        <p:scale>
          <a:sx n="82" d="100"/>
          <a:sy n="82" d="100"/>
        </p:scale>
        <p:origin x="69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608183" y="275760"/>
            <a:ext cx="5019039" cy="1548179"/>
          </a:xfrm>
          <a:prstGeom prst="rect">
            <a:avLst/>
          </a:prstGeom>
        </p:spPr>
      </p:pic>
      <p:sp>
        <p:nvSpPr>
          <p:cNvPr id="5" name="Title 4"/>
          <p:cNvSpPr>
            <a:spLocks noGrp="1"/>
          </p:cNvSpPr>
          <p:nvPr>
            <p:ph type="title"/>
          </p:nvPr>
        </p:nvSpPr>
        <p:spPr>
          <a:xfrm>
            <a:off x="2175070" y="2546299"/>
            <a:ext cx="9068318" cy="986431"/>
          </a:xfrm>
        </p:spPr>
        <p:txBody>
          <a:bodyPr>
            <a:noAutofit/>
          </a:bodyPr>
          <a:lstStyle/>
          <a:p>
            <a:r>
              <a:rPr lang="en-US" sz="3200" b="1" dirty="0">
                <a:latin typeface="Algerian" panose="04020705040A02060702" pitchFamily="82" charset="0"/>
                <a:cs typeface="Arial" panose="020B0604020202020204" pitchFamily="34" charset="0"/>
              </a:rPr>
              <a:t>DETECTION  OF  BREATH  COUNT  USING  BIOSENSOR</a:t>
            </a:r>
            <a:endParaRPr lang="en-IN" sz="3200" b="1" dirty="0">
              <a:latin typeface="Algerian" panose="04020705040A02060702" pitchFamily="82" charset="0"/>
              <a:cs typeface="Arial" panose="020B0604020202020204" pitchFamily="34" charset="0"/>
            </a:endParaRPr>
          </a:p>
        </p:txBody>
      </p:sp>
      <p:sp>
        <p:nvSpPr>
          <p:cNvPr id="8" name="Text Placeholder 7"/>
          <p:cNvSpPr>
            <a:spLocks noGrp="1"/>
          </p:cNvSpPr>
          <p:nvPr>
            <p:ph type="body" sz="quarter" idx="3"/>
          </p:nvPr>
        </p:nvSpPr>
        <p:spPr>
          <a:xfrm>
            <a:off x="7359563" y="5027655"/>
            <a:ext cx="4622537" cy="576262"/>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BY:</a:t>
            </a:r>
            <a:endParaRPr lang="en-US" sz="2400" b="1" dirty="0">
              <a:solidFill>
                <a:schemeClr val="tx1"/>
              </a:solidFill>
              <a:latin typeface="Times New Roman" panose="02020603050405020304" pitchFamily="18" charset="0"/>
              <a:cs typeface="Times New Roman" panose="02020603050405020304" pitchFamily="18" charset="0"/>
            </a:endParaRPr>
          </a:p>
          <a:p>
            <a:r>
              <a:rPr lang="en-US" sz="2400" b="1" dirty="0">
                <a:solidFill>
                  <a:schemeClr val="tx1"/>
                </a:solidFill>
                <a:latin typeface="Times New Roman" panose="02020603050405020304" pitchFamily="18" charset="0"/>
                <a:cs typeface="Times New Roman" panose="02020603050405020304" pitchFamily="18" charset="0"/>
              </a:rPr>
              <a:t>    RUBAA B</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rotWithShape="1">
          <a:blip r:embed="rId2"/>
          <a:srcRect/>
          <a:stretch>
            <a:fillRect/>
          </a:stretch>
        </p:blipFill>
        <p:spPr>
          <a:xfrm>
            <a:off x="7195274" y="182879"/>
            <a:ext cx="2053230" cy="1776550"/>
          </a:xfrm>
          <a:prstGeom prst="rect">
            <a:avLst/>
          </a:prstGeom>
        </p:spPr>
      </p:pic>
      <p:pic>
        <p:nvPicPr>
          <p:cNvPr id="2" name="Picture 1"/>
          <p:cNvPicPr>
            <a:picLocks noChangeAspect="1"/>
          </p:cNvPicPr>
          <p:nvPr/>
        </p:nvPicPr>
        <p:blipFill rotWithShape="1">
          <a:blip r:embed="rId3"/>
          <a:srcRect l="11283" r="15852"/>
          <a:stretch>
            <a:fillRect/>
          </a:stretch>
        </p:blipFill>
        <p:spPr>
          <a:xfrm>
            <a:off x="9769974" y="184320"/>
            <a:ext cx="1929449" cy="16967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41301"/>
            <a:ext cx="10018713" cy="1041400"/>
          </a:xfrm>
        </p:spPr>
        <p:txBody>
          <a:bodyPr/>
          <a:lstStyle/>
          <a:p>
            <a:r>
              <a:rPr lang="en-US" b="1" dirty="0">
                <a:latin typeface="Times New Roman" panose="02020603050405020304" pitchFamily="18" charset="0"/>
                <a:cs typeface="Times New Roman" panose="02020603050405020304" pitchFamily="18" charset="0"/>
              </a:rPr>
              <a:t>WORKING PRINCIPLE</a:t>
            </a:r>
            <a:endParaRPr lang="en-US"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484310" y="1181100"/>
            <a:ext cx="10402889" cy="5346700"/>
          </a:xfrm>
        </p:spPr>
        <p:txBody>
          <a:bodyPr>
            <a:normAutofit/>
          </a:bodyPr>
          <a:lstStyle/>
          <a:p>
            <a:pPr algn="just">
              <a:buNone/>
            </a:pP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buNone/>
            </a:pPr>
            <a:r>
              <a:rPr lang="en-US" sz="2400" dirty="0">
                <a:latin typeface="Times New Roman" panose="02020603050405020304" pitchFamily="18" charset="0"/>
                <a:cs typeface="Times New Roman" panose="02020603050405020304" pitchFamily="18" charset="0"/>
              </a:rPr>
              <a:t>   The basic heartbeat sensor consists of a light-emitting diode and a detector like a light detecting resistor or a photodiode. The heartbeat pulses cause a variation in the flow of blood to different regions of the body.  When tissue is illuminated with the light source, i.e. light emitted by the led, it either reflects (a finger tissue) or transmits the light (earlobe). Some of the light is absorbed by the blood and the transmitted or the reflected light is received by the light detector. The amount of light absorbed depends on the blood volume in that tissue. The detector output is in the form of the electrical signal and is proportional to the heartbeat rate.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0624" y="155303"/>
            <a:ext cx="5342708" cy="1260566"/>
          </a:xfrm>
        </p:spPr>
        <p:txBody>
          <a:bodyPr/>
          <a:lstStyle/>
          <a:p>
            <a:r>
              <a:rPr lang="en-US" b="1" dirty="0">
                <a:latin typeface="Times New Roman" panose="02020603050405020304" pitchFamily="18" charset="0"/>
                <a:cs typeface="Times New Roman" panose="02020603050405020304" pitchFamily="18" charset="0"/>
              </a:rPr>
              <a:t>APPLICATIONS</a:t>
            </a: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2346597" y="1359263"/>
            <a:ext cx="10312399" cy="4216399"/>
          </a:xfrm>
        </p:spPr>
        <p:txBody>
          <a:bodyPr>
            <a:noAutofit/>
          </a:bodyPr>
          <a:lstStyle/>
          <a:p>
            <a:pPr>
              <a:buNone/>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Fitness Tracking,</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Medical Monitoring,</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Stress Detection,</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Sleep Tracking,</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Gaming.</a:t>
            </a:r>
            <a:endParaRPr lang="en-US" sz="3200" dirty="0">
              <a:latin typeface="Times New Roman" panose="02020603050405020304" pitchFamily="18" charset="0"/>
              <a:cs typeface="Times New Roman" panose="02020603050405020304" pitchFamily="18" charset="0"/>
            </a:endParaRPr>
          </a:p>
          <a:p>
            <a:pPr>
              <a:buNone/>
            </a:pPr>
            <a:r>
              <a:rPr lang="en-US" sz="3200"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442" y="398418"/>
            <a:ext cx="10018713" cy="1378132"/>
          </a:xfrm>
        </p:spPr>
        <p:txBody>
          <a:bodyPr/>
          <a:lstStyle/>
          <a:p>
            <a:r>
              <a:rPr lang="en-US" b="1" dirty="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Rectangle 2"/>
          <p:cNvSpPr/>
          <p:nvPr/>
        </p:nvSpPr>
        <p:spPr>
          <a:xfrm>
            <a:off x="2586445" y="1933303"/>
            <a:ext cx="8791303" cy="1384995"/>
          </a:xfrm>
          <a:prstGeom prst="rect">
            <a:avLst/>
          </a:prstGeom>
        </p:spPr>
        <p:txBody>
          <a:bodyPr wrap="square">
            <a:sp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project can have a range of applications, from personal health monitoring to medical research and sports training. </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2499360" y="3174274"/>
            <a:ext cx="9100457" cy="2677656"/>
          </a:xfrm>
          <a:prstGeom prst="rect">
            <a:avLst/>
          </a:prstGeom>
        </p:spPr>
        <p:txBody>
          <a:bodyPr wrap="square">
            <a:sp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Overall, the pulse sensor, Arduino and Bluetooth module project is a great example of how technology can be used to improve health monitoring and enhance our understanding of the human body. With some basic electronics knowledge and programming skills, anyone can build a custom heart rate monitor that meets their specific needs and goals.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1475" y="346165"/>
            <a:ext cx="5355771" cy="1247503"/>
          </a:xfrm>
        </p:spPr>
        <p:txBody>
          <a:bodyPr/>
          <a:lstStyle/>
          <a:p>
            <a:r>
              <a:rPr lang="en-US" b="1" dirty="0">
                <a:latin typeface="Times New Roman" panose="02020603050405020304" pitchFamily="18" charset="0"/>
                <a:cs typeface="Times New Roman" panose="02020603050405020304" pitchFamily="18" charset="0"/>
              </a:rPr>
              <a:t>REFERENCE</a:t>
            </a: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1689100" y="1533465"/>
            <a:ext cx="10147300" cy="5970865"/>
          </a:xfrm>
          <a:prstGeom prst="rect">
            <a:avLst/>
          </a:prstGeom>
        </p:spPr>
        <p:txBody>
          <a:bodyPr wrap="square">
            <a:spAutoFit/>
          </a:bodyPr>
          <a:lstStyle/>
          <a:p>
            <a:r>
              <a:rPr lang="en-US" sz="2300" dirty="0">
                <a:latin typeface="Arial" panose="020B0604020202020204" pitchFamily="34" charset="0"/>
                <a:cs typeface="Arial" panose="020B0604020202020204" pitchFamily="34" charset="0"/>
              </a:rPr>
              <a:t>[</a:t>
            </a:r>
            <a:r>
              <a:rPr lang="en-US" sz="2300" dirty="0">
                <a:latin typeface="Times New Roman" panose="02020603050405020304" pitchFamily="18" charset="0"/>
                <a:cs typeface="Times New Roman" panose="02020603050405020304" pitchFamily="18" charset="0"/>
              </a:rPr>
              <a:t>1].Godi, B.; Viswanadham,S.Muttipati, A.S.Samantray, O.P.;Gadiraju, S.R. E-Healthcare Monitoring System using IOT with Machine Learning Approaches. In Proceedings of the 2020 International Conference on Computer Science, Engineering and Applications (ICCSEA).</a:t>
            </a:r>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 </a:t>
            </a:r>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[2]. Raj, C.; Jain, C.; Arif, W. HEMAN: Health monitoring and nous: An IoT based e-health care system for remote telemedicine. In Proceedings of the 2017 International Conference on Wireless Communications, Signal Processing and Networking (WiSPNET), Chennai.</a:t>
            </a:r>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 </a:t>
            </a:r>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[3]. Zaman, F.; Lee, S.; Rahim, M.K.A.; Khan, S. Smart Antennas and Intelligent Sensors Based Systems: Enabling Technologies and Applications. Wirel. Commun. Mob. Comput.</a:t>
            </a:r>
            <a:endParaRPr lang="en-US" sz="23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p:cNvPicPr>
            <a:picLocks noGrp="1" noChangeAspect="1"/>
          </p:cNvPicPr>
          <p:nvPr>
            <p:ph sz="half" idx="4294967295"/>
          </p:nvPr>
        </p:nvPicPr>
        <p:blipFill>
          <a:blip r:embed="rId1"/>
          <a:stretch>
            <a:fillRect/>
          </a:stretch>
        </p:blipFill>
        <p:spPr>
          <a:xfrm>
            <a:off x="0" y="3335338"/>
            <a:ext cx="4894263" cy="2455862"/>
          </a:xfrm>
        </p:spPr>
      </p:pic>
      <p:pic>
        <p:nvPicPr>
          <p:cNvPr id="20" name="Picture 19"/>
          <p:cNvPicPr>
            <a:picLocks noChangeAspect="1"/>
          </p:cNvPicPr>
          <p:nvPr/>
        </p:nvPicPr>
        <p:blipFill>
          <a:blip r:embed="rId2"/>
          <a:stretch>
            <a:fillRect/>
          </a:stretch>
        </p:blipFill>
        <p:spPr>
          <a:xfrm>
            <a:off x="2923430" y="478880"/>
            <a:ext cx="7617220" cy="57129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0" y="647701"/>
            <a:ext cx="7515224" cy="1168400"/>
          </a:xfrm>
        </p:spPr>
        <p:txBody>
          <a:bodyPr/>
          <a:lstStyle/>
          <a:p>
            <a:r>
              <a:rPr lang="en-US"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484310" y="2057400"/>
            <a:ext cx="10148889" cy="3733799"/>
          </a:xfrm>
        </p:spPr>
        <p:txBody>
          <a:bodyPr>
            <a:normAutofit/>
          </a:bodyPr>
          <a:lstStyle/>
          <a:p>
            <a:pPr algn="just">
              <a:buNone/>
            </a:pPr>
            <a:r>
              <a:rPr lang="en-US" sz="2400" dirty="0">
                <a:latin typeface="Times New Roman" panose="02020603050405020304" pitchFamily="18" charset="0"/>
                <a:cs typeface="Times New Roman" panose="02020603050405020304" pitchFamily="18" charset="0"/>
              </a:rPr>
              <a:t>   There are several ways we can monitor the respiratory system in the human body. Some authors used specialized sensors that monitor breathing movements. </a:t>
            </a:r>
            <a:endParaRPr lang="en-US" sz="2400" dirty="0">
              <a:latin typeface="Times New Roman" panose="02020603050405020304" pitchFamily="18" charset="0"/>
              <a:cs typeface="Times New Roman" panose="02020603050405020304" pitchFamily="18" charset="0"/>
            </a:endParaRPr>
          </a:p>
          <a:p>
            <a:pPr algn="just">
              <a:buNone/>
            </a:pPr>
            <a:r>
              <a:rPr lang="en-US" sz="2400" dirty="0">
                <a:latin typeface="Times New Roman" panose="02020603050405020304" pitchFamily="18" charset="0"/>
                <a:cs typeface="Times New Roman" panose="02020603050405020304" pitchFamily="18" charset="0"/>
              </a:rPr>
              <a:t>    IoT-assisted wearable sensor systems technology is a booming and blooming field in healthcare. As the healthcare sector expands, we need a doorstep diagnosis, easily monitoring and controlling the data.</a:t>
            </a:r>
            <a:endParaRPr lang="en-US" sz="2400" dirty="0">
              <a:latin typeface="Times New Roman" panose="02020603050405020304" pitchFamily="18" charset="0"/>
              <a:cs typeface="Times New Roman" panose="02020603050405020304" pitchFamily="18" charset="0"/>
            </a:endParaRPr>
          </a:p>
          <a:p>
            <a:pPr algn="just">
              <a:buNone/>
            </a:pPr>
            <a:r>
              <a:rPr lang="en-US" sz="2400" dirty="0">
                <a:latin typeface="Times New Roman" panose="02020603050405020304" pitchFamily="18" charset="0"/>
                <a:cs typeface="Times New Roman" panose="02020603050405020304" pitchFamily="18" charset="0"/>
              </a:rPr>
              <a:t>    This can help us make discoveries regarding healthcare, medicine, drugs, and vaccines. The end goal of this is to make the data secure and accessible by the right people via cloud computing, fog computing, etc.</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400" y="935446"/>
            <a:ext cx="6806200" cy="907869"/>
          </a:xfrm>
        </p:spPr>
        <p:txBody>
          <a:bodyPr/>
          <a:lstStyle/>
          <a:p>
            <a:r>
              <a:rPr lang="en-US" b="1" dirty="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2336800" y="2460488"/>
            <a:ext cx="8318500" cy="2455862"/>
          </a:xfrm>
        </p:spPr>
        <p:txBody>
          <a:bodyPr>
            <a:noAutofit/>
          </a:bodyPr>
          <a:lstStyle/>
          <a:p>
            <a:pPr>
              <a:buNone/>
            </a:pPr>
            <a:r>
              <a:rPr lang="en-US" sz="2800" dirty="0">
                <a:latin typeface="Arial" panose="020B0604020202020204" pitchFamily="34" charset="0"/>
                <a:cs typeface="Arial" panose="020B0604020202020204" pitchFamily="34" charset="0"/>
              </a:rPr>
              <a:t>   </a:t>
            </a:r>
            <a:r>
              <a:rPr lang="en-US" sz="3200" dirty="0">
                <a:latin typeface="Times New Roman" panose="02020603050405020304" pitchFamily="18" charset="0"/>
                <a:cs typeface="Times New Roman" panose="02020603050405020304" pitchFamily="18" charset="0"/>
              </a:rPr>
              <a:t>To Detect the Breath Counting using Biosensor for Healthcare Monitoring.</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66700"/>
            <a:ext cx="10018713" cy="1752599"/>
          </a:xfrm>
        </p:spPr>
        <p:txBody>
          <a:bodyPr/>
          <a:lstStyle/>
          <a:p>
            <a:r>
              <a:rPr lang="en-US" b="1" dirty="0">
                <a:latin typeface="Times New Roman" panose="02020603050405020304" pitchFamily="18" charset="0"/>
                <a:cs typeface="Times New Roman" panose="02020603050405020304" pitchFamily="18" charset="0"/>
              </a:rPr>
              <a:t>RESPIRATORY RATE</a:t>
            </a:r>
            <a:endParaRPr lang="en-US"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2208210" y="2006600"/>
            <a:ext cx="8739190" cy="4114799"/>
          </a:xfrm>
        </p:spPr>
        <p:txBody>
          <a:bodyPr>
            <a:normAutofit lnSpcReduction="10000"/>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average adult’s respiration rate to heart rate is approximately 1:4, which means that for each breath, the heart beats 4 times.</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Normal respiration rates for an adult person at rest range from 12 to 16 breaths per minute.</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Your respiratory rate is also known as your breathing rate. This is the number of breaths you take per minute. </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There is a direct positive relationship between respiration rate (number of breaths) and heart rate. The more the heart beats, the more breathing occurs. As the heart beats faster, it uses more energy and sends more oxygen to the body.</a:t>
            </a:r>
            <a:endParaRPr lang="en-US" sz="2400" dirty="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83300" y="3949700"/>
            <a:ext cx="2387600" cy="1244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ARDUINO</a:t>
            </a: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UNO</a:t>
            </a:r>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6324600" y="558800"/>
            <a:ext cx="17907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POWER</a:t>
            </a: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SUPPLY</a:t>
            </a:r>
            <a:endParaRPr lang="en-US"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1358900" y="2641600"/>
            <a:ext cx="2501900" cy="1168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HEART BEAT </a:t>
            </a: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SENSOR</a:t>
            </a:r>
            <a:endParaRPr lang="en-US" sz="2800" dirty="0">
              <a:latin typeface="Times New Roman" panose="02020603050405020304" pitchFamily="18" charset="0"/>
              <a:cs typeface="Times New Roman" panose="02020603050405020304" pitchFamily="18" charset="0"/>
            </a:endParaRPr>
          </a:p>
        </p:txBody>
      </p:sp>
      <p:cxnSp>
        <p:nvCxnSpPr>
          <p:cNvPr id="14" name="Straight Arrow Connector 13"/>
          <p:cNvCxnSpPr>
            <a:stCxn id="5" idx="2"/>
            <a:endCxn id="4" idx="0"/>
          </p:cNvCxnSpPr>
          <p:nvPr/>
        </p:nvCxnSpPr>
        <p:spPr>
          <a:xfrm rot="16200000" flipH="1">
            <a:off x="6010275" y="2682875"/>
            <a:ext cx="2476500" cy="5715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2616200" y="4724400"/>
            <a:ext cx="3505200" cy="50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p:cNvCxnSpPr>
          <p:nvPr/>
        </p:nvCxnSpPr>
        <p:spPr>
          <a:xfrm rot="16200000" flipH="1">
            <a:off x="2136775" y="4283075"/>
            <a:ext cx="965200" cy="19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537700" y="3835400"/>
            <a:ext cx="2311400" cy="1384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BLUETOOTH MODULE</a:t>
            </a:r>
            <a:endParaRPr lang="en-US" sz="2000" dirty="0"/>
          </a:p>
        </p:txBody>
      </p:sp>
      <p:cxnSp>
        <p:nvCxnSpPr>
          <p:cNvPr id="22" name="Straight Arrow Connector 21"/>
          <p:cNvCxnSpPr>
            <a:stCxn id="4" idx="3"/>
            <a:endCxn id="20" idx="1"/>
          </p:cNvCxnSpPr>
          <p:nvPr/>
        </p:nvCxnSpPr>
        <p:spPr>
          <a:xfrm flipV="1">
            <a:off x="8470900" y="4527550"/>
            <a:ext cx="1066800" cy="44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512300" y="3949700"/>
            <a:ext cx="2514600"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BLUETOOTH</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MODULE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7301" y="758371"/>
            <a:ext cx="7577910" cy="1123406"/>
          </a:xfrm>
        </p:spPr>
        <p:txBody>
          <a:bodyPr>
            <a:normAutofit/>
          </a:bodyPr>
          <a:lstStyle/>
          <a:p>
            <a:r>
              <a:rPr lang="en-US" b="1" dirty="0">
                <a:latin typeface="Times New Roman" panose="02020603050405020304" pitchFamily="18" charset="0"/>
                <a:cs typeface="Times New Roman" panose="02020603050405020304" pitchFamily="18" charset="0"/>
              </a:rPr>
              <a:t>COMPONENTS  REQUIERED</a:t>
            </a: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2779711" y="2451101"/>
            <a:ext cx="4433890" cy="2603500"/>
          </a:xfrm>
        </p:spPr>
        <p:txBody>
          <a:bodyPr>
            <a:normAutofit fontScale="92500" lnSpcReduction="10000"/>
          </a:bodyPr>
          <a:lstStyle/>
          <a:p>
            <a:r>
              <a:rPr lang="en-US" sz="3600" dirty="0">
                <a:latin typeface="Times New Roman" panose="02020603050405020304" pitchFamily="18" charset="0"/>
                <a:cs typeface="Times New Roman" panose="02020603050405020304" pitchFamily="18" charset="0"/>
              </a:rPr>
              <a:t>Arduino UNO Board</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Pulse Sensor</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Jumper Wire</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Bluetooth Module </a:t>
            </a:r>
            <a:endParaRPr lang="en-US" sz="3600" dirty="0">
              <a:latin typeface="Times New Roman" panose="02020603050405020304" pitchFamily="18" charset="0"/>
              <a:cs typeface="Times New Roman" panose="02020603050405020304" pitchFamily="18" charset="0"/>
            </a:endParaRPr>
          </a:p>
          <a:p>
            <a:endParaRPr lang="en-US" dirty="0"/>
          </a:p>
        </p:txBody>
      </p:sp>
      <p:pic>
        <p:nvPicPr>
          <p:cNvPr id="4" name="Picture 3" descr="rathi.png"/>
          <p:cNvPicPr>
            <a:picLocks noChangeAspect="1"/>
          </p:cNvPicPr>
          <p:nvPr/>
        </p:nvPicPr>
        <p:blipFill>
          <a:blip r:embed="rId1"/>
          <a:stretch>
            <a:fillRect/>
          </a:stretch>
        </p:blipFill>
        <p:spPr>
          <a:xfrm>
            <a:off x="7421607" y="2159006"/>
            <a:ext cx="4008393" cy="34924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790700" y="1905000"/>
            <a:ext cx="9690100" cy="3479800"/>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pulse wave is the change in the volume of a blood vessel that occurs when the heart pumps blood, and a detector that monitors this volume change is called a pulse sensor.</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heart normally beats 60 to 70 times per minute, while the breathing rate is about one-fifth of that.</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range of output from the Pulse Sensor running at 3.3V is only 0 to 675.</a:t>
            </a:r>
            <a:endParaRPr lang="en-US" sz="2400" dirty="0">
              <a:latin typeface="Times New Roman" panose="02020603050405020304" pitchFamily="18" charset="0"/>
              <a:cs typeface="Times New Roman" panose="02020603050405020304" pitchFamily="18" charset="0"/>
            </a:endParaRPr>
          </a:p>
        </p:txBody>
      </p:sp>
      <p:sp>
        <p:nvSpPr>
          <p:cNvPr id="7" name="Title 6"/>
          <p:cNvSpPr>
            <a:spLocks noGrp="1"/>
          </p:cNvSpPr>
          <p:nvPr>
            <p:ph type="title"/>
          </p:nvPr>
        </p:nvSpPr>
        <p:spPr>
          <a:xfrm>
            <a:off x="1382711" y="152400"/>
            <a:ext cx="10018713" cy="1752599"/>
          </a:xfrm>
        </p:spPr>
        <p:txBody>
          <a:bodyPr/>
          <a:lstStyle/>
          <a:p>
            <a:r>
              <a:rPr lang="en-US" b="1" dirty="0">
                <a:latin typeface="Times New Roman" panose="02020603050405020304" pitchFamily="18" charset="0"/>
                <a:cs typeface="Times New Roman" panose="02020603050405020304" pitchFamily="18" charset="0"/>
              </a:rPr>
              <a:t>PULSE SENSOR</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roject photo.jpg"/>
          <p:cNvPicPr>
            <a:picLocks noGrp="1" noChangeAspect="1"/>
          </p:cNvPicPr>
          <p:nvPr>
            <p:ph sz="half" idx="2"/>
          </p:nvPr>
        </p:nvPicPr>
        <p:blipFill>
          <a:blip r:embed="rId1"/>
          <a:stretch>
            <a:fillRect/>
          </a:stretch>
        </p:blipFill>
        <p:spPr>
          <a:xfrm>
            <a:off x="2428501" y="571499"/>
            <a:ext cx="7706099" cy="567690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2).png"/>
          <p:cNvPicPr>
            <a:picLocks noChangeAspect="1"/>
          </p:cNvPicPr>
          <p:nvPr/>
        </p:nvPicPr>
        <p:blipFill>
          <a:blip r:embed="rId1"/>
          <a:stretch>
            <a:fillRect/>
          </a:stretch>
        </p:blipFill>
        <p:spPr>
          <a:xfrm>
            <a:off x="1869141" y="941295"/>
            <a:ext cx="9852212" cy="508299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3793</Words>
  <Application>WPS Presentation</Application>
  <PresentationFormat>Widescreen</PresentationFormat>
  <Paragraphs>83</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Arial</vt:lpstr>
      <vt:lpstr>Algerian</vt:lpstr>
      <vt:lpstr>Times New Roman</vt:lpstr>
      <vt:lpstr>Microsoft YaHei</vt:lpstr>
      <vt:lpstr>Arial Unicode MS</vt:lpstr>
      <vt:lpstr>Corbel</vt:lpstr>
      <vt:lpstr>Calibri</vt:lpstr>
      <vt:lpstr>Parallax</vt:lpstr>
      <vt:lpstr>DETECTION  OF  BREATH  COUNT  USING  BIOSENSOR</vt:lpstr>
      <vt:lpstr>INTRODUCTION</vt:lpstr>
      <vt:lpstr>OBJECTIVE</vt:lpstr>
      <vt:lpstr>RESPIRATORY RATE</vt:lpstr>
      <vt:lpstr>PowerPoint 演示文稿</vt:lpstr>
      <vt:lpstr>COMPONENTS  REQUIERED</vt:lpstr>
      <vt:lpstr>PULSE SENSOR</vt:lpstr>
      <vt:lpstr>PowerPoint 演示文稿</vt:lpstr>
      <vt:lpstr>PowerPoint 演示文稿</vt:lpstr>
      <vt:lpstr>WORKING PRINCIPLE</vt:lpstr>
      <vt:lpstr>APPLICATIONS</vt:lpstr>
      <vt:lpstr>CONCLUSION</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madhumithasri1101@gmail.com</dc:creator>
  <cp:lastModifiedBy>Balu</cp:lastModifiedBy>
  <cp:revision>44</cp:revision>
  <dcterms:created xsi:type="dcterms:W3CDTF">2022-09-05T12:44:00Z</dcterms:created>
  <dcterms:modified xsi:type="dcterms:W3CDTF">2024-04-02T09:01:10Z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B736C689C235422D94C184D89A6C17F6_12</vt:lpwstr>
  </property>
  <property fmtid="{D5CDD505-2E9C-101B-9397-08002B2CF9AE}" pid="3" name="KSOProductBuildVer">
    <vt:lpwstr>1033-12.2.0.13489</vt:lpwstr>
  </property>
</Properties>
</file>