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45" r:id="rId3"/>
    <p:sldId id="257" r:id="rId4"/>
    <p:sldId id="258" r:id="rId5"/>
    <p:sldId id="346" r:id="rId6"/>
    <p:sldId id="259" r:id="rId7"/>
    <p:sldId id="267" r:id="rId8"/>
    <p:sldId id="260" r:id="rId9"/>
    <p:sldId id="266" r:id="rId10"/>
    <p:sldId id="349" r:id="rId11"/>
    <p:sldId id="348" r:id="rId12"/>
    <p:sldId id="268" r:id="rId13"/>
    <p:sldId id="264" r:id="rId14"/>
    <p:sldId id="265" r:id="rId15"/>
    <p:sldId id="269" r:id="rId16"/>
    <p:sldId id="270" r:id="rId17"/>
    <p:sldId id="343" r:id="rId18"/>
    <p:sldId id="344" r:id="rId19"/>
    <p:sldId id="342" r:id="rId20"/>
    <p:sldId id="271" r:id="rId21"/>
    <p:sldId id="273" r:id="rId22"/>
    <p:sldId id="275" r:id="rId23"/>
    <p:sldId id="276" r:id="rId24"/>
    <p:sldId id="272" r:id="rId25"/>
    <p:sldId id="277" r:id="rId26"/>
    <p:sldId id="354" r:id="rId27"/>
    <p:sldId id="351" r:id="rId28"/>
    <p:sldId id="347" r:id="rId29"/>
    <p:sldId id="355" r:id="rId30"/>
    <p:sldId id="356" r:id="rId31"/>
    <p:sldId id="336" r:id="rId32"/>
    <p:sldId id="327" r:id="rId33"/>
    <p:sldId id="338" r:id="rId34"/>
    <p:sldId id="329" r:id="rId35"/>
    <p:sldId id="34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2421BA-92B5-47A7-BDB9-D03AD1893066}">
          <p14:sldIdLst>
            <p14:sldId id="256"/>
          </p14:sldIdLst>
        </p14:section>
        <p14:section name="Untitled Section" id="{4C8B4C5D-C199-48B9-A5B2-0C2FF105DFDE}">
          <p14:sldIdLst>
            <p14:sldId id="345"/>
            <p14:sldId id="257"/>
          </p14:sldIdLst>
        </p14:section>
        <p14:section name="Untitled Section" id="{4ABA28AB-AB2D-4A95-8E88-39FE682FA3E2}">
          <p14:sldIdLst>
            <p14:sldId id="258"/>
            <p14:sldId id="346"/>
            <p14:sldId id="259"/>
            <p14:sldId id="267"/>
            <p14:sldId id="260"/>
            <p14:sldId id="266"/>
            <p14:sldId id="349"/>
            <p14:sldId id="348"/>
            <p14:sldId id="268"/>
            <p14:sldId id="264"/>
            <p14:sldId id="265"/>
            <p14:sldId id="269"/>
            <p14:sldId id="270"/>
            <p14:sldId id="343"/>
            <p14:sldId id="344"/>
            <p14:sldId id="342"/>
            <p14:sldId id="271"/>
            <p14:sldId id="273"/>
            <p14:sldId id="275"/>
            <p14:sldId id="276"/>
            <p14:sldId id="272"/>
            <p14:sldId id="277"/>
          </p14:sldIdLst>
        </p14:section>
        <p14:section name="Untitled Section" id="{1D658A5E-3024-421F-A003-AA81E2BDAE93}">
          <p14:sldIdLst>
            <p14:sldId id="354"/>
            <p14:sldId id="351"/>
            <p14:sldId id="347"/>
            <p14:sldId id="355"/>
            <p14:sldId id="356"/>
            <p14:sldId id="336"/>
            <p14:sldId id="327"/>
            <p14:sldId id="338"/>
            <p14:sldId id="329"/>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5D7A"/>
    <a:srgbClr val="494B69"/>
    <a:srgbClr val="5B9BD5"/>
    <a:srgbClr val="9F5B72"/>
    <a:srgbClr val="D870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799" autoAdjust="0"/>
  </p:normalViewPr>
  <p:slideViewPr>
    <p:cSldViewPr snapToGrid="0">
      <p:cViewPr varScale="1">
        <p:scale>
          <a:sx n="86" d="100"/>
          <a:sy n="86" d="100"/>
        </p:scale>
        <p:origin x="59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213278004500904E-2"/>
          <c:y val="1.6644586828644867E-2"/>
          <c:w val="0.94478672199549907"/>
          <c:h val="0.82704423825990514"/>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Sheet1!$A$2:$A$5</c:f>
              <c:strCache>
                <c:ptCount val="4"/>
                <c:pt idx="0">
                  <c:v>Other Models</c:v>
                </c:pt>
                <c:pt idx="1">
                  <c:v>Logistic Regression</c:v>
                </c:pt>
                <c:pt idx="2">
                  <c:v>Random forest classifier</c:v>
                </c:pt>
                <c:pt idx="3">
                  <c:v>Multinomial Naive Bayes</c:v>
                </c:pt>
              </c:strCache>
            </c:strRef>
          </c:cat>
          <c:val>
            <c:numRef>
              <c:f>Sheet1!$B$2:$B$5</c:f>
              <c:numCache>
                <c:formatCode>General</c:formatCode>
                <c:ptCount val="4"/>
                <c:pt idx="0">
                  <c:v>0.83</c:v>
                </c:pt>
                <c:pt idx="1">
                  <c:v>0.85</c:v>
                </c:pt>
                <c:pt idx="2">
                  <c:v>0.85</c:v>
                </c:pt>
                <c:pt idx="3">
                  <c:v>0.83</c:v>
                </c:pt>
              </c:numCache>
            </c:numRef>
          </c:val>
          <c:extLst>
            <c:ext xmlns:c16="http://schemas.microsoft.com/office/drawing/2014/chart" uri="{C3380CC4-5D6E-409C-BE32-E72D297353CC}">
              <c16:uniqueId val="{00000000-3EC7-49C5-B344-C5D31AA3AC35}"/>
            </c:ext>
          </c:extLst>
        </c:ser>
        <c:ser>
          <c:idx val="1"/>
          <c:order val="1"/>
          <c:tx>
            <c:strRef>
              <c:f>Sheet1!$C$1</c:f>
              <c:strCache>
                <c:ptCount val="1"/>
                <c:pt idx="0">
                  <c:v>Precsion</c:v>
                </c:pt>
              </c:strCache>
            </c:strRef>
          </c:tx>
          <c:spPr>
            <a:solidFill>
              <a:schemeClr val="tx2"/>
            </a:solidFill>
            <a:ln>
              <a:noFill/>
            </a:ln>
            <a:effectLst/>
          </c:spPr>
          <c:invertIfNegative val="0"/>
          <c:cat>
            <c:strRef>
              <c:f>Sheet1!$A$2:$A$5</c:f>
              <c:strCache>
                <c:ptCount val="4"/>
                <c:pt idx="0">
                  <c:v>Other Models</c:v>
                </c:pt>
                <c:pt idx="1">
                  <c:v>Logistic Regression</c:v>
                </c:pt>
                <c:pt idx="2">
                  <c:v>Random forest classifier</c:v>
                </c:pt>
                <c:pt idx="3">
                  <c:v>Multinomial Naive Bayes</c:v>
                </c:pt>
              </c:strCache>
            </c:strRef>
          </c:cat>
          <c:val>
            <c:numRef>
              <c:f>Sheet1!$C$2:$C$5</c:f>
              <c:numCache>
                <c:formatCode>General</c:formatCode>
                <c:ptCount val="4"/>
                <c:pt idx="0">
                  <c:v>0.86</c:v>
                </c:pt>
                <c:pt idx="1">
                  <c:v>0.87</c:v>
                </c:pt>
                <c:pt idx="2">
                  <c:v>0.83</c:v>
                </c:pt>
                <c:pt idx="3">
                  <c:v>0.85</c:v>
                </c:pt>
              </c:numCache>
            </c:numRef>
          </c:val>
          <c:extLst>
            <c:ext xmlns:c16="http://schemas.microsoft.com/office/drawing/2014/chart" uri="{C3380CC4-5D6E-409C-BE32-E72D297353CC}">
              <c16:uniqueId val="{00000001-3EC7-49C5-B344-C5D31AA3AC35}"/>
            </c:ext>
          </c:extLst>
        </c:ser>
        <c:ser>
          <c:idx val="2"/>
          <c:order val="2"/>
          <c:tx>
            <c:strRef>
              <c:f>Sheet1!$D$1</c:f>
              <c:strCache>
                <c:ptCount val="1"/>
                <c:pt idx="0">
                  <c:v>Recall score</c:v>
                </c:pt>
              </c:strCache>
            </c:strRef>
          </c:tx>
          <c:spPr>
            <a:solidFill>
              <a:schemeClr val="accent3"/>
            </a:solidFill>
            <a:ln>
              <a:noFill/>
            </a:ln>
            <a:effectLst/>
          </c:spPr>
          <c:invertIfNegative val="0"/>
          <c:cat>
            <c:strRef>
              <c:f>Sheet1!$A$2:$A$5</c:f>
              <c:strCache>
                <c:ptCount val="4"/>
                <c:pt idx="0">
                  <c:v>Other Models</c:v>
                </c:pt>
                <c:pt idx="1">
                  <c:v>Logistic Regression</c:v>
                </c:pt>
                <c:pt idx="2">
                  <c:v>Random forest classifier</c:v>
                </c:pt>
                <c:pt idx="3">
                  <c:v>Multinomial Naive Bayes</c:v>
                </c:pt>
              </c:strCache>
            </c:strRef>
          </c:cat>
          <c:val>
            <c:numRef>
              <c:f>Sheet1!$D$2:$D$5</c:f>
              <c:numCache>
                <c:formatCode>General</c:formatCode>
                <c:ptCount val="4"/>
                <c:pt idx="0">
                  <c:v>0.87</c:v>
                </c:pt>
                <c:pt idx="1">
                  <c:v>0.85</c:v>
                </c:pt>
                <c:pt idx="2">
                  <c:v>0.89</c:v>
                </c:pt>
                <c:pt idx="3">
                  <c:v>0.83</c:v>
                </c:pt>
              </c:numCache>
            </c:numRef>
          </c:val>
          <c:extLst>
            <c:ext xmlns:c16="http://schemas.microsoft.com/office/drawing/2014/chart" uri="{C3380CC4-5D6E-409C-BE32-E72D297353CC}">
              <c16:uniqueId val="{00000002-3EC7-49C5-B344-C5D31AA3AC35}"/>
            </c:ext>
          </c:extLst>
        </c:ser>
        <c:dLbls>
          <c:showLegendKey val="0"/>
          <c:showVal val="0"/>
          <c:showCatName val="0"/>
          <c:showSerName val="0"/>
          <c:showPercent val="0"/>
          <c:showBubbleSize val="0"/>
        </c:dLbls>
        <c:gapWidth val="219"/>
        <c:overlap val="-27"/>
        <c:axId val="262777376"/>
        <c:axId val="262779456"/>
      </c:barChart>
      <c:catAx>
        <c:axId val="26277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779456"/>
        <c:crosses val="autoZero"/>
        <c:auto val="1"/>
        <c:lblAlgn val="ctr"/>
        <c:lblOffset val="100"/>
        <c:noMultiLvlLbl val="0"/>
      </c:catAx>
      <c:valAx>
        <c:axId val="262779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777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2T17:50:13.29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19DC2-4E2E-4F21-9646-E4166849BED5}" type="datetimeFigureOut">
              <a:rPr lang="en-US" smtClean="0"/>
              <a:pPr/>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83B7F-0119-4800-AB81-BBC882F24CD1}" type="slidenum">
              <a:rPr lang="en-US" smtClean="0"/>
              <a:pPr/>
              <a:t>‹#›</a:t>
            </a:fld>
            <a:endParaRPr lang="en-US"/>
          </a:p>
        </p:txBody>
      </p:sp>
    </p:spTree>
    <p:extLst>
      <p:ext uri="{BB962C8B-B14F-4D97-AF65-F5344CB8AC3E}">
        <p14:creationId xmlns:p14="http://schemas.microsoft.com/office/powerpoint/2010/main" val="60257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183B7F-0119-4800-AB81-BBC882F24CD1}" type="slidenum">
              <a:rPr lang="en-US" smtClean="0"/>
              <a:pPr/>
              <a:t>23</a:t>
            </a:fld>
            <a:endParaRPr lang="en-US"/>
          </a:p>
        </p:txBody>
      </p:sp>
    </p:spTree>
    <p:extLst>
      <p:ext uri="{BB962C8B-B14F-4D97-AF65-F5344CB8AC3E}">
        <p14:creationId xmlns:p14="http://schemas.microsoft.com/office/powerpoint/2010/main" val="66781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574B0D-1FAC-44AE-B12E-07B502D02F12}"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128682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74B0D-1FAC-44AE-B12E-07B502D02F12}"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164252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74B0D-1FAC-44AE-B12E-07B502D02F12}"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1276029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6174F8-1206-42B4-8253-0D1E82F521D8}"/>
              </a:ext>
            </a:extLst>
          </p:cNvPr>
          <p:cNvSpPr>
            <a:spLocks noGrp="1"/>
          </p:cNvSpPr>
          <p:nvPr>
            <p:ph type="body" sz="half" idx="2" hasCustomPrompt="1"/>
          </p:nvPr>
        </p:nvSpPr>
        <p:spPr>
          <a:xfrm>
            <a:off x="517093" y="974041"/>
            <a:ext cx="11157817" cy="231007"/>
          </a:xfrm>
          <a:prstGeom prst="rect">
            <a:avLst/>
          </a:prstGeom>
        </p:spPr>
        <p:txBody>
          <a:bodyPr wrap="none" lIns="0" tIns="0" rIns="0" bIns="0" anchor="ctr">
            <a:noAutofit/>
          </a:bodyPr>
          <a:lstStyle>
            <a:lvl1pPr marL="0" indent="0" algn="l">
              <a:buNone/>
              <a:defRPr sz="1467" b="0" baseline="0">
                <a:solidFill>
                  <a:schemeClr val="bg1">
                    <a:lumMod val="50000"/>
                  </a:schemeClr>
                </a:solidFill>
                <a:latin typeface="+mj-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5" name="Title 2">
            <a:extLst>
              <a:ext uri="{FF2B5EF4-FFF2-40B4-BE49-F238E27FC236}">
                <a16:creationId xmlns:a16="http://schemas.microsoft.com/office/drawing/2014/main" id="{CE59A572-76E8-4055-881A-EC3A9E6FDA57}"/>
              </a:ext>
            </a:extLst>
          </p:cNvPr>
          <p:cNvSpPr>
            <a:spLocks noGrp="1"/>
          </p:cNvSpPr>
          <p:nvPr>
            <p:ph type="title"/>
          </p:nvPr>
        </p:nvSpPr>
        <p:spPr>
          <a:xfrm>
            <a:off x="517093" y="376816"/>
            <a:ext cx="11157817" cy="545945"/>
          </a:xfrm>
          <a:prstGeom prst="rect">
            <a:avLst/>
          </a:prstGeom>
        </p:spPr>
        <p:txBody>
          <a:bodyPr lIns="0" tIns="0" rIns="0" bIns="0" anchor="ctr"/>
          <a:lstStyle>
            <a:lvl1pPr algn="l">
              <a:defRPr sz="3733">
                <a:solidFill>
                  <a:schemeClr val="tx1">
                    <a:lumMod val="75000"/>
                    <a:lumOff val="2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149516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74B0D-1FAC-44AE-B12E-07B502D02F12}"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333761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74B0D-1FAC-44AE-B12E-07B502D02F12}"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320524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574B0D-1FAC-44AE-B12E-07B502D02F12}" type="datetimeFigureOut">
              <a:rPr lang="en-US" smtClean="0"/>
              <a:pPr/>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204528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574B0D-1FAC-44AE-B12E-07B502D02F12}" type="datetimeFigureOut">
              <a:rPr lang="en-US" smtClean="0"/>
              <a:pPr/>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148492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574B0D-1FAC-44AE-B12E-07B502D02F12}" type="datetimeFigureOut">
              <a:rPr lang="en-US" smtClean="0"/>
              <a:pPr/>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21462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74B0D-1FAC-44AE-B12E-07B502D02F12}" type="datetimeFigureOut">
              <a:rPr lang="en-US" smtClean="0"/>
              <a:pPr/>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2539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574B0D-1FAC-44AE-B12E-07B502D02F12}" type="datetimeFigureOut">
              <a:rPr lang="en-US" smtClean="0"/>
              <a:pPr/>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219383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574B0D-1FAC-44AE-B12E-07B502D02F12}" type="datetimeFigureOut">
              <a:rPr lang="en-US" smtClean="0"/>
              <a:pPr/>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7969D-2690-4B7A-915F-334F80266662}" type="slidenum">
              <a:rPr lang="en-US" smtClean="0"/>
              <a:pPr/>
              <a:t>‹#›</a:t>
            </a:fld>
            <a:endParaRPr lang="en-US"/>
          </a:p>
        </p:txBody>
      </p:sp>
    </p:spTree>
    <p:extLst>
      <p:ext uri="{BB962C8B-B14F-4D97-AF65-F5344CB8AC3E}">
        <p14:creationId xmlns:p14="http://schemas.microsoft.com/office/powerpoint/2010/main" val="137668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74B0D-1FAC-44AE-B12E-07B502D02F12}" type="datetimeFigureOut">
              <a:rPr lang="en-US" smtClean="0"/>
              <a:pPr/>
              <a:t>6/13/2022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7969D-2690-4B7A-915F-334F80266662}" type="slidenum">
              <a:rPr lang="en-US" smtClean="0"/>
              <a:pPr/>
              <a:t>‹#›</a:t>
            </a:fld>
            <a:endParaRPr lang="en-US"/>
          </a:p>
        </p:txBody>
      </p:sp>
    </p:spTree>
    <p:extLst>
      <p:ext uri="{BB962C8B-B14F-4D97-AF65-F5344CB8AC3E}">
        <p14:creationId xmlns:p14="http://schemas.microsoft.com/office/powerpoint/2010/main" val="16214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8E741C-A9EE-4A74-A927-BDB98F4FF324}"/>
              </a:ext>
            </a:extLst>
          </p:cNvPr>
          <p:cNvSpPr/>
          <p:nvPr/>
        </p:nvSpPr>
        <p:spPr bwMode="auto">
          <a:xfrm>
            <a:off x="381000" y="285750"/>
            <a:ext cx="11554326" cy="6163176"/>
          </a:xfrm>
          <a:prstGeom prst="rect">
            <a:avLst/>
          </a:prstGeom>
          <a:solidFill>
            <a:schemeClr val="tx1">
              <a:lumMod val="85000"/>
              <a:lumOff val="1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a:endParaRPr>
          </a:p>
        </p:txBody>
      </p:sp>
      <p:sp>
        <p:nvSpPr>
          <p:cNvPr id="6" name="Title 2">
            <a:extLst>
              <a:ext uri="{FF2B5EF4-FFF2-40B4-BE49-F238E27FC236}">
                <a16:creationId xmlns:a16="http://schemas.microsoft.com/office/drawing/2014/main" id="{031866C1-E985-4998-AD08-A2431116BA89}"/>
              </a:ext>
            </a:extLst>
          </p:cNvPr>
          <p:cNvSpPr txBox="1">
            <a:spLocks/>
          </p:cNvSpPr>
          <p:nvPr/>
        </p:nvSpPr>
        <p:spPr>
          <a:xfrm>
            <a:off x="711741" y="923812"/>
            <a:ext cx="11103270" cy="1169551"/>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800" b="1" dirty="0">
                <a:solidFill>
                  <a:schemeClr val="bg1"/>
                </a:solidFill>
                <a:latin typeface="Times New Roman" panose="02020603050405020304" pitchFamily="18" charset="0"/>
                <a:cs typeface="Times New Roman" panose="02020603050405020304" pitchFamily="18" charset="0"/>
              </a:rPr>
              <a:t>Stock Market Sentiment Analysis</a:t>
            </a:r>
          </a:p>
          <a:p>
            <a:r>
              <a:rPr lang="en-IN" sz="2800" b="1" dirty="0">
                <a:solidFill>
                  <a:schemeClr val="bg1"/>
                </a:solidFill>
                <a:latin typeface="Times New Roman" panose="02020603050405020304" pitchFamily="18" charset="0"/>
                <a:cs typeface="Times New Roman" panose="02020603050405020304" pitchFamily="18" charset="0"/>
              </a:rPr>
              <a:t>USING MACHINE LEARNING</a:t>
            </a:r>
            <a:endParaRPr lang="en-US" sz="2800" b="1" dirty="0">
              <a:solidFill>
                <a:schemeClr val="bg1"/>
              </a:solidFill>
              <a:effectLst>
                <a:outerShdw blurRad="60007" dist="310007" dir="7680000" sy="30000" kx="1300200" algn="ctr" rotWithShape="0">
                  <a:prstClr val="black">
                    <a:alpha val="13000"/>
                  </a:prstClr>
                </a:outerShdw>
              </a:effectLst>
              <a:latin typeface="Times New Roman" panose="02020603050405020304" pitchFamily="18" charset="0"/>
              <a:ea typeface="Roboto Black" panose="02000000000000000000" pitchFamily="2" charset="0"/>
              <a:cs typeface="Times New Roman" panose="02020603050405020304" pitchFamily="18" charset="0"/>
            </a:endParaRPr>
          </a:p>
        </p:txBody>
      </p:sp>
      <p:sp>
        <p:nvSpPr>
          <p:cNvPr id="8" name="Inhaltsplatzhalter 4">
            <a:extLst>
              <a:ext uri="{FF2B5EF4-FFF2-40B4-BE49-F238E27FC236}">
                <a16:creationId xmlns:a16="http://schemas.microsoft.com/office/drawing/2014/main" id="{5B9CD528-1448-46CD-9650-F72FF5761ED2}"/>
              </a:ext>
            </a:extLst>
          </p:cNvPr>
          <p:cNvSpPr txBox="1">
            <a:spLocks/>
          </p:cNvSpPr>
          <p:nvPr/>
        </p:nvSpPr>
        <p:spPr>
          <a:xfrm>
            <a:off x="1989220" y="2752224"/>
            <a:ext cx="8526379" cy="298543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sz="2000" dirty="0">
                <a:solidFill>
                  <a:srgbClr val="FFFFFF"/>
                </a:solidFill>
                <a:latin typeface="Times New Roman" panose="02020603050405020304" pitchFamily="18" charset="0"/>
                <a:ea typeface="Roboto Black" panose="02000000000000000000" pitchFamily="2" charset="0"/>
                <a:cs typeface="Times New Roman" panose="02020603050405020304" pitchFamily="18" charset="0"/>
              </a:rPr>
              <a:t>Presented By</a:t>
            </a:r>
          </a:p>
          <a:p>
            <a:pPr marL="0" indent="0" algn="ctr">
              <a:lnSpc>
                <a:spcPct val="100000"/>
              </a:lnSpc>
              <a:buFont typeface="Wingdings" panose="05000000000000000000" pitchFamily="2" charset="2"/>
              <a:buNone/>
            </a:pPr>
            <a:r>
              <a:rPr lang="en-US" sz="2000" dirty="0">
                <a:solidFill>
                  <a:srgbClr val="FFFFFF"/>
                </a:solidFill>
                <a:latin typeface="Times New Roman" panose="02020603050405020304" pitchFamily="18" charset="0"/>
                <a:ea typeface="Roboto Black" panose="02000000000000000000" pitchFamily="2" charset="0"/>
                <a:cs typeface="Times New Roman" panose="02020603050405020304" pitchFamily="18" charset="0"/>
              </a:rPr>
              <a:t>SWATHI.G</a:t>
            </a:r>
          </a:p>
          <a:p>
            <a:pPr marL="0" indent="0" algn="ctr">
              <a:lnSpc>
                <a:spcPct val="100000"/>
              </a:lnSpc>
              <a:buFont typeface="Wingdings" panose="05000000000000000000" pitchFamily="2" charset="2"/>
              <a:buNone/>
            </a:pPr>
            <a:r>
              <a:rPr lang="en-US" sz="2000" dirty="0">
                <a:solidFill>
                  <a:srgbClr val="FFFFFF"/>
                </a:solidFill>
                <a:latin typeface="Times New Roman" panose="02020603050405020304" pitchFamily="18" charset="0"/>
                <a:ea typeface="Roboto Black" panose="02000000000000000000" pitchFamily="2" charset="0"/>
                <a:cs typeface="Times New Roman" panose="02020603050405020304" pitchFamily="18" charset="0"/>
              </a:rPr>
              <a:t>CSE</a:t>
            </a:r>
          </a:p>
          <a:p>
            <a:pPr marL="0" indent="0" algn="ctr">
              <a:lnSpc>
                <a:spcPct val="100000"/>
              </a:lnSpc>
              <a:buFont typeface="Wingdings" panose="05000000000000000000" pitchFamily="2" charset="2"/>
              <a:buNone/>
            </a:pPr>
            <a:r>
              <a:rPr lang="en-US" sz="2000" dirty="0">
                <a:solidFill>
                  <a:srgbClr val="FFFFFF"/>
                </a:solidFill>
                <a:latin typeface="Times New Roman" panose="02020603050405020304" pitchFamily="18" charset="0"/>
                <a:ea typeface="Roboto Black" panose="02000000000000000000" pitchFamily="2" charset="0"/>
                <a:cs typeface="Times New Roman" panose="02020603050405020304" pitchFamily="18" charset="0"/>
              </a:rPr>
              <a:t>Guided By: Dr.T.Jackulin</a:t>
            </a:r>
            <a:endParaRPr lang="en-US" sz="2400" dirty="0">
              <a:solidFill>
                <a:srgbClr val="FFFFFF"/>
              </a:solidFill>
              <a:latin typeface="Times New Roman" panose="02020603050405020304" pitchFamily="18" charset="0"/>
              <a:ea typeface="Roboto Black" panose="02000000000000000000" pitchFamily="2" charset="0"/>
              <a:cs typeface="Times New Roman" panose="02020603050405020304" pitchFamily="18" charset="0"/>
            </a:endParaRPr>
          </a:p>
          <a:p>
            <a:pPr marL="0" indent="0" algn="ctr">
              <a:lnSpc>
                <a:spcPct val="100000"/>
              </a:lnSpc>
              <a:buFont typeface="Wingdings" panose="05000000000000000000" pitchFamily="2" charset="2"/>
              <a:buNone/>
            </a:pPr>
            <a:r>
              <a:rPr lang="en-US" sz="2400" dirty="0">
                <a:solidFill>
                  <a:srgbClr val="FFFFFF"/>
                </a:solidFill>
                <a:latin typeface="Times New Roman" panose="02020603050405020304" pitchFamily="18" charset="0"/>
                <a:ea typeface="Roboto Black" panose="02000000000000000000" pitchFamily="2" charset="0"/>
                <a:cs typeface="Times New Roman" panose="02020603050405020304" pitchFamily="18" charset="0"/>
              </a:rPr>
              <a:t>Associate Professor </a:t>
            </a:r>
          </a:p>
          <a:p>
            <a:pPr marL="0" indent="0" algn="ctr">
              <a:lnSpc>
                <a:spcPct val="100000"/>
              </a:lnSpc>
              <a:buFont typeface="Wingdings" panose="05000000000000000000" pitchFamily="2" charset="2"/>
              <a:buNone/>
            </a:pPr>
            <a:r>
              <a:rPr lang="en-US" sz="2000" dirty="0">
                <a:solidFill>
                  <a:srgbClr val="FFFFFF"/>
                </a:solidFill>
                <a:latin typeface="Times New Roman" panose="02020603050405020304" pitchFamily="18" charset="0"/>
                <a:ea typeface="Roboto Black" panose="02000000000000000000" pitchFamily="2" charset="0"/>
                <a:cs typeface="Times New Roman" panose="02020603050405020304" pitchFamily="18" charset="0"/>
              </a:rPr>
              <a:t>Department of Computer Science and Engineering</a:t>
            </a:r>
          </a:p>
          <a:p>
            <a:pPr marL="0" indent="0" algn="ctr">
              <a:lnSpc>
                <a:spcPct val="100000"/>
              </a:lnSpc>
              <a:buFont typeface="Wingdings" panose="05000000000000000000" pitchFamily="2" charset="2"/>
              <a:buNone/>
            </a:pPr>
            <a:r>
              <a:rPr lang="en-US" sz="2000" dirty="0">
                <a:solidFill>
                  <a:srgbClr val="FFFFFF"/>
                </a:solidFill>
                <a:latin typeface="Times New Roman" panose="02020603050405020304" pitchFamily="18" charset="0"/>
                <a:ea typeface="Roboto Black" panose="02000000000000000000" pitchFamily="2" charset="0"/>
                <a:cs typeface="Times New Roman" panose="02020603050405020304" pitchFamily="18" charset="0"/>
              </a:rPr>
              <a:t>Panimalar Engineering College</a:t>
            </a:r>
          </a:p>
        </p:txBody>
      </p:sp>
    </p:spTree>
    <p:extLst>
      <p:ext uri="{BB962C8B-B14F-4D97-AF65-F5344CB8AC3E}">
        <p14:creationId xmlns:p14="http://schemas.microsoft.com/office/powerpoint/2010/main" val="50295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66C1-7FC5-3614-7966-B23E0B33523B}"/>
              </a:ext>
            </a:extLst>
          </p:cNvPr>
          <p:cNvSpPr>
            <a:spLocks noGrp="1"/>
          </p:cNvSpPr>
          <p:nvPr>
            <p:ph type="title"/>
          </p:nvPr>
        </p:nvSpPr>
        <p:spPr/>
        <p:txBody>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LITERATURE SURVEY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C0C2807-6B0F-B282-17F8-4429AC5C67C5}"/>
              </a:ext>
            </a:extLst>
          </p:cNvPr>
          <p:cNvSpPr>
            <a:spLocks noGrp="1"/>
          </p:cNvSpPr>
          <p:nvPr>
            <p:ph idx="1"/>
          </p:nvPr>
        </p:nvSpPr>
        <p:spPr>
          <a:xfrm>
            <a:off x="838200" y="1331650"/>
            <a:ext cx="10515600" cy="4845313"/>
          </a:xfrm>
        </p:spPr>
        <p:txBody>
          <a:bodyPr>
            <a:normAutofit/>
          </a:bodyPr>
          <a:lstStyle/>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majority of stock prediction methods are based on stock technical and fundamental assessments. According to recent studies, there is a high association between news stories about a firm and its stock price fluctuations.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2015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Alostad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Davulcu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used hourly stock prices of 30 stocks and online stock news articles from the NASDAQ website. They collected tweets related to those 30 stocks for a period of six months.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2015 , X. Li, 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Xie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Y. Song, S. Zhu, Q. Li, and F. L. Wang  gathered data from the Hong Kong stock exchange over five years. They collected financial news stories from the same time period to see if there was a link between the articles and stock market changes. They gathered the open, high, close, and low stock prices for each firm on a given trading day. To extract characteristics, the collected articles were processed in a variety of methods. [2]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2016, D. Duong, T. Nguyen, and M. Dang  did some of the text pre-processing processes utilised in several works include removing HTML elements ,tokenizing sentences, noun phrasing ,document weighting ,TFIDF and extraction of named entities.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8376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2298-6790-2E56-66A6-84D3DF2F326B}"/>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2800" dirty="0"/>
          </a:p>
        </p:txBody>
      </p:sp>
      <p:sp>
        <p:nvSpPr>
          <p:cNvPr id="3" name="Content Placeholder 2">
            <a:extLst>
              <a:ext uri="{FF2B5EF4-FFF2-40B4-BE49-F238E27FC236}">
                <a16:creationId xmlns:a16="http://schemas.microsoft.com/office/drawing/2014/main" id="{D8EF5397-D8F4-2158-51E2-022C08C93619}"/>
              </a:ext>
            </a:extLst>
          </p:cNvPr>
          <p:cNvSpPr>
            <a:spLocks noGrp="1"/>
          </p:cNvSpPr>
          <p:nvPr>
            <p:ph idx="1"/>
          </p:nvPr>
        </p:nvSpPr>
        <p:spPr>
          <a:xfrm>
            <a:off x="838200" y="1562470"/>
            <a:ext cx="10515600" cy="4614493"/>
          </a:xfrm>
        </p:spPr>
        <p:txBody>
          <a:bodyPr>
            <a:norm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2017, Y. Wang, 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Seyler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 K. 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Santu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Zhai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started the n-gram document matrix, stock price direction for each hour, and weight of each document were all subjected to logistic regression. Experiments also revealed that extracting document-level sentiment does not improve prediction accuracy considerably. Random forest, naïve Bayesian, and evolutionary algorithms have all been used to forecast stock price and direction in earlier studies.[4]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2017, 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Shynkevich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McGinnity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 A. Coleman,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Belatreche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Y. Li carried Forecasting price movements using technical indicators ,Investigating the impact of varying input window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length,After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eliminating stop-words, whitespace, punctuations,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numerals,retrieved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N-gram characteristics.[5]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2017 , R. 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Schumaker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H. Chen ,They used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OpenNLP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extract sentences from each document and constructed final features into a document matrix. They then used the SentiStrength package to identify sentiment using the Loughran and McDonald Financial Sentiment Dictionaries.[6]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2659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342629" y="244767"/>
            <a:ext cx="11436285" cy="6396669"/>
          </a:xfrm>
          <a:prstGeom prst="rect">
            <a:avLst/>
          </a:prstGeom>
          <a:solidFill>
            <a:schemeClr val="tx1">
              <a:lumMod val="85000"/>
              <a:lumOff val="1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sp>
        <p:nvSpPr>
          <p:cNvPr id="13" name="Title 2">
            <a:extLst>
              <a:ext uri="{FF2B5EF4-FFF2-40B4-BE49-F238E27FC236}">
                <a16:creationId xmlns:a16="http://schemas.microsoft.com/office/drawing/2014/main" id="{4350891D-4E62-46E4-87E5-A8E3313AA525}"/>
              </a:ext>
            </a:extLst>
          </p:cNvPr>
          <p:cNvSpPr txBox="1">
            <a:spLocks/>
          </p:cNvSpPr>
          <p:nvPr/>
        </p:nvSpPr>
        <p:spPr>
          <a:xfrm>
            <a:off x="348916" y="4317347"/>
            <a:ext cx="11418960" cy="67710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FFFF"/>
                </a:solidFill>
                <a:effectLst>
                  <a:outerShdw blurRad="60007" dist="310007" dir="7680000" sy="30000" kx="1300200" algn="ctr" rotWithShape="0">
                    <a:prstClr val="black">
                      <a:alpha val="13000"/>
                    </a:prstClr>
                  </a:outerShdw>
                </a:effectLst>
                <a:latin typeface="Roboto"/>
              </a:rPr>
              <a:t>PROBLEM FINDINGS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575" y="1453555"/>
            <a:ext cx="2520878" cy="2520878"/>
          </a:xfrm>
          <a:prstGeom prst="rect">
            <a:avLst/>
          </a:prstGeom>
        </p:spPr>
      </p:pic>
    </p:spTree>
    <p:extLst>
      <p:ext uri="{BB962C8B-B14F-4D97-AF65-F5344CB8AC3E}">
        <p14:creationId xmlns:p14="http://schemas.microsoft.com/office/powerpoint/2010/main" val="215204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95D7A"/>
                </a:solidFill>
                <a:latin typeface="Roboto Black" panose="02000000000000000000" pitchFamily="2" charset="0"/>
                <a:ea typeface="Roboto Black" panose="02000000000000000000" pitchFamily="2" charset="0"/>
                <a:cs typeface="Roboto Black" panose="02000000000000000000" pitchFamily="2" charset="0"/>
              </a:rPr>
              <a:t>Problem Findings</a:t>
            </a:r>
          </a:p>
        </p:txBody>
      </p:sp>
      <p:sp>
        <p:nvSpPr>
          <p:cNvPr id="19" name="Rounded Rectangle 1">
            <a:extLst>
              <a:ext uri="{FF2B5EF4-FFF2-40B4-BE49-F238E27FC236}">
                <a16:creationId xmlns:a16="http://schemas.microsoft.com/office/drawing/2014/main" id="{B70D5117-D066-437B-A406-394C32871E07}"/>
              </a:ext>
            </a:extLst>
          </p:cNvPr>
          <p:cNvSpPr/>
          <p:nvPr/>
        </p:nvSpPr>
        <p:spPr bwMode="auto">
          <a:xfrm>
            <a:off x="13648" y="2127000"/>
            <a:ext cx="2405402" cy="2608770"/>
          </a:xfrm>
          <a:prstGeom prst="roundRect">
            <a:avLst>
              <a:gd name="adj" fmla="val 2440"/>
            </a:avLst>
          </a:prstGeom>
          <a:solidFill>
            <a:schemeClr val="tx1"/>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sp>
        <p:nvSpPr>
          <p:cNvPr id="20" name="Rounded Rectangle 19">
            <a:extLst>
              <a:ext uri="{FF2B5EF4-FFF2-40B4-BE49-F238E27FC236}">
                <a16:creationId xmlns:a16="http://schemas.microsoft.com/office/drawing/2014/main" id="{B814EB54-EBBE-4BE9-97EC-CD7BE8972414}"/>
              </a:ext>
            </a:extLst>
          </p:cNvPr>
          <p:cNvSpPr/>
          <p:nvPr/>
        </p:nvSpPr>
        <p:spPr bwMode="auto">
          <a:xfrm>
            <a:off x="2441243" y="2127000"/>
            <a:ext cx="2405402" cy="2608770"/>
          </a:xfrm>
          <a:prstGeom prst="roundRect">
            <a:avLst>
              <a:gd name="adj" fmla="val 2440"/>
            </a:avLst>
          </a:prstGeom>
          <a:solidFill>
            <a:schemeClr val="tx1">
              <a:lumMod val="85000"/>
              <a:lumOff val="1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Roboto"/>
            </a:endParaRPr>
          </a:p>
        </p:txBody>
      </p:sp>
      <p:sp>
        <p:nvSpPr>
          <p:cNvPr id="21" name="Rounded Rectangle 20">
            <a:extLst>
              <a:ext uri="{FF2B5EF4-FFF2-40B4-BE49-F238E27FC236}">
                <a16:creationId xmlns:a16="http://schemas.microsoft.com/office/drawing/2014/main" id="{377D99AD-89A9-4503-8547-D7D5BC38BBD3}"/>
              </a:ext>
            </a:extLst>
          </p:cNvPr>
          <p:cNvSpPr/>
          <p:nvPr/>
        </p:nvSpPr>
        <p:spPr bwMode="auto">
          <a:xfrm>
            <a:off x="4882491" y="2127000"/>
            <a:ext cx="2405402" cy="2608770"/>
          </a:xfrm>
          <a:prstGeom prst="roundRect">
            <a:avLst>
              <a:gd name="adj" fmla="val 1932"/>
            </a:avLst>
          </a:prstGeom>
          <a:solidFill>
            <a:schemeClr val="tx1">
              <a:lumMod val="75000"/>
              <a:lumOff val="2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Roboto"/>
            </a:endParaRPr>
          </a:p>
        </p:txBody>
      </p:sp>
      <p:sp>
        <p:nvSpPr>
          <p:cNvPr id="22" name="Oval 21">
            <a:extLst>
              <a:ext uri="{FF2B5EF4-FFF2-40B4-BE49-F238E27FC236}">
                <a16:creationId xmlns:a16="http://schemas.microsoft.com/office/drawing/2014/main" id="{DAD0171F-7731-4608-90CD-1C33B7A02BE1}"/>
              </a:ext>
            </a:extLst>
          </p:cNvPr>
          <p:cNvSpPr/>
          <p:nvPr/>
        </p:nvSpPr>
        <p:spPr bwMode="auto">
          <a:xfrm>
            <a:off x="722998" y="1602872"/>
            <a:ext cx="876253" cy="858997"/>
          </a:xfrm>
          <a:prstGeom prst="ellipse">
            <a:avLst/>
          </a:prstGeom>
          <a:solidFill>
            <a:schemeClr val="tx1"/>
          </a:solidFill>
          <a:ln w="28575">
            <a:solidFill>
              <a:srgbClr val="FFFFFF"/>
            </a:solid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cs typeface="Roboto Black" panose="02000000000000000000" pitchFamily="2" charset="0"/>
              </a:rPr>
              <a:t>01</a:t>
            </a:r>
          </a:p>
        </p:txBody>
      </p:sp>
      <p:sp>
        <p:nvSpPr>
          <p:cNvPr id="23" name="Inhaltsplatzhalter 4">
            <a:extLst>
              <a:ext uri="{FF2B5EF4-FFF2-40B4-BE49-F238E27FC236}">
                <a16:creationId xmlns:a16="http://schemas.microsoft.com/office/drawing/2014/main" id="{AFE5FF7B-77B8-4252-8BFA-D5E943B7961A}"/>
              </a:ext>
            </a:extLst>
          </p:cNvPr>
          <p:cNvSpPr txBox="1">
            <a:spLocks/>
          </p:cNvSpPr>
          <p:nvPr/>
        </p:nvSpPr>
        <p:spPr>
          <a:xfrm>
            <a:off x="82756" y="2640055"/>
            <a:ext cx="2250768" cy="1994392"/>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latin typeface="Roboto" panose="02000000000000000000" pitchFamily="2" charset="0"/>
                <a:ea typeface="Roboto" panose="02000000000000000000" pitchFamily="2" charset="0"/>
                <a:cs typeface="Times New Roman" panose="02020603050405020304" pitchFamily="18" charset="0"/>
              </a:rPr>
              <a:t>Stock price is directly correlated with news headlines and many other factor.</a:t>
            </a:r>
          </a:p>
        </p:txBody>
      </p:sp>
      <p:sp>
        <p:nvSpPr>
          <p:cNvPr id="24" name="Oval 23">
            <a:extLst>
              <a:ext uri="{FF2B5EF4-FFF2-40B4-BE49-F238E27FC236}">
                <a16:creationId xmlns:a16="http://schemas.microsoft.com/office/drawing/2014/main" id="{8CFD29C7-9A2B-4DC0-820A-EFD195BDAD06}"/>
              </a:ext>
            </a:extLst>
          </p:cNvPr>
          <p:cNvSpPr/>
          <p:nvPr/>
        </p:nvSpPr>
        <p:spPr bwMode="auto">
          <a:xfrm>
            <a:off x="3200400" y="1558212"/>
            <a:ext cx="867390" cy="903657"/>
          </a:xfrm>
          <a:prstGeom prst="ellipse">
            <a:avLst/>
          </a:prstGeom>
          <a:solidFill>
            <a:schemeClr val="tx1">
              <a:lumMod val="85000"/>
              <a:lumOff val="15000"/>
            </a:schemeClr>
          </a:solidFill>
          <a:ln w="28575">
            <a:solidFill>
              <a:srgbClr val="FFFFFF"/>
            </a:solid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cs typeface="Roboto Black" panose="02000000000000000000" pitchFamily="2" charset="0"/>
              </a:rPr>
              <a:t>02</a:t>
            </a:r>
          </a:p>
        </p:txBody>
      </p:sp>
      <p:sp>
        <p:nvSpPr>
          <p:cNvPr id="25" name="Inhaltsplatzhalter 4">
            <a:extLst>
              <a:ext uri="{FF2B5EF4-FFF2-40B4-BE49-F238E27FC236}">
                <a16:creationId xmlns:a16="http://schemas.microsoft.com/office/drawing/2014/main" id="{D081A287-701F-43F3-A305-E8DAF02D6C83}"/>
              </a:ext>
            </a:extLst>
          </p:cNvPr>
          <p:cNvSpPr txBox="1">
            <a:spLocks/>
          </p:cNvSpPr>
          <p:nvPr/>
        </p:nvSpPr>
        <p:spPr>
          <a:xfrm>
            <a:off x="2519877" y="2899362"/>
            <a:ext cx="2250768" cy="664797"/>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IN" sz="2400" dirty="0">
                <a:latin typeface="Roboto" panose="02000000000000000000" pitchFamily="2" charset="0"/>
                <a:ea typeface="Roboto" panose="02000000000000000000" pitchFamily="2" charset="0"/>
                <a:cs typeface="Times New Roman" panose="02020603050405020304" pitchFamily="18" charset="0"/>
              </a:rPr>
              <a:t>Error Rate is high.</a:t>
            </a:r>
          </a:p>
        </p:txBody>
      </p:sp>
      <p:sp>
        <p:nvSpPr>
          <p:cNvPr id="26" name="Oval 25">
            <a:extLst>
              <a:ext uri="{FF2B5EF4-FFF2-40B4-BE49-F238E27FC236}">
                <a16:creationId xmlns:a16="http://schemas.microsoft.com/office/drawing/2014/main" id="{6CA6C296-EE3F-4B7E-8F44-5932A178011A}"/>
              </a:ext>
            </a:extLst>
          </p:cNvPr>
          <p:cNvSpPr/>
          <p:nvPr/>
        </p:nvSpPr>
        <p:spPr bwMode="auto">
          <a:xfrm>
            <a:off x="5605490" y="1602872"/>
            <a:ext cx="876253" cy="858997"/>
          </a:xfrm>
          <a:prstGeom prst="ellipse">
            <a:avLst/>
          </a:prstGeom>
          <a:solidFill>
            <a:schemeClr val="tx1">
              <a:lumMod val="75000"/>
              <a:lumOff val="25000"/>
            </a:schemeClr>
          </a:solidFill>
          <a:ln w="28575">
            <a:solidFill>
              <a:srgbClr val="FFFFFF"/>
            </a:solid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cs typeface="Roboto Black" panose="02000000000000000000" pitchFamily="2" charset="0"/>
              </a:rPr>
              <a:t>03</a:t>
            </a:r>
          </a:p>
        </p:txBody>
      </p:sp>
      <p:sp>
        <p:nvSpPr>
          <p:cNvPr id="27" name="Inhaltsplatzhalter 4">
            <a:extLst>
              <a:ext uri="{FF2B5EF4-FFF2-40B4-BE49-F238E27FC236}">
                <a16:creationId xmlns:a16="http://schemas.microsoft.com/office/drawing/2014/main" id="{6C87E9BE-BA91-484F-B4B1-B325EE295DB8}"/>
              </a:ext>
            </a:extLst>
          </p:cNvPr>
          <p:cNvSpPr txBox="1">
            <a:spLocks/>
          </p:cNvSpPr>
          <p:nvPr/>
        </p:nvSpPr>
        <p:spPr>
          <a:xfrm>
            <a:off x="4925279" y="2640056"/>
            <a:ext cx="2286615" cy="1994392"/>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latin typeface="Roboto" panose="02000000000000000000" pitchFamily="2" charset="0"/>
                <a:ea typeface="Roboto" panose="02000000000000000000" pitchFamily="2" charset="0"/>
                <a:cs typeface="Times New Roman" panose="02020603050405020304" pitchFamily="18" charset="0"/>
              </a:rPr>
              <a:t>Used polarity score based on the positivity of news which gives the accurate result.</a:t>
            </a:r>
          </a:p>
        </p:txBody>
      </p:sp>
      <p:sp>
        <p:nvSpPr>
          <p:cNvPr id="34" name="Rounded Rectangle 33">
            <a:extLst>
              <a:ext uri="{FF2B5EF4-FFF2-40B4-BE49-F238E27FC236}">
                <a16:creationId xmlns:a16="http://schemas.microsoft.com/office/drawing/2014/main" id="{B814EB54-EBBE-4BE9-97EC-CD7BE8972414}"/>
              </a:ext>
            </a:extLst>
          </p:cNvPr>
          <p:cNvSpPr/>
          <p:nvPr/>
        </p:nvSpPr>
        <p:spPr bwMode="auto">
          <a:xfrm>
            <a:off x="7329413" y="2142923"/>
            <a:ext cx="2405402" cy="2608770"/>
          </a:xfrm>
          <a:prstGeom prst="roundRect">
            <a:avLst>
              <a:gd name="adj" fmla="val 2440"/>
            </a:avLst>
          </a:prstGeom>
          <a:solidFill>
            <a:schemeClr val="tx1">
              <a:lumMod val="50000"/>
              <a:lumOff val="50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Roboto"/>
            </a:endParaRPr>
          </a:p>
        </p:txBody>
      </p:sp>
      <p:sp>
        <p:nvSpPr>
          <p:cNvPr id="35" name="Rounded Rectangle 34">
            <a:extLst>
              <a:ext uri="{FF2B5EF4-FFF2-40B4-BE49-F238E27FC236}">
                <a16:creationId xmlns:a16="http://schemas.microsoft.com/office/drawing/2014/main" id="{377D99AD-89A9-4503-8547-D7D5BC38BBD3}"/>
              </a:ext>
            </a:extLst>
          </p:cNvPr>
          <p:cNvSpPr/>
          <p:nvPr/>
        </p:nvSpPr>
        <p:spPr bwMode="auto">
          <a:xfrm>
            <a:off x="9757016" y="2142923"/>
            <a:ext cx="2405402" cy="2608770"/>
          </a:xfrm>
          <a:prstGeom prst="roundRect">
            <a:avLst>
              <a:gd name="adj" fmla="val 1932"/>
            </a:avLst>
          </a:prstGeom>
          <a:solidFill>
            <a:schemeClr val="bg1">
              <a:lumMod val="6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sp>
        <p:nvSpPr>
          <p:cNvPr id="36" name="Oval 35">
            <a:extLst>
              <a:ext uri="{FF2B5EF4-FFF2-40B4-BE49-F238E27FC236}">
                <a16:creationId xmlns:a16="http://schemas.microsoft.com/office/drawing/2014/main" id="{8CFD29C7-9A2B-4DC0-820A-EFD195BDAD06}"/>
              </a:ext>
            </a:extLst>
          </p:cNvPr>
          <p:cNvSpPr/>
          <p:nvPr/>
        </p:nvSpPr>
        <p:spPr bwMode="auto">
          <a:xfrm>
            <a:off x="8079707" y="1618795"/>
            <a:ext cx="876253" cy="858997"/>
          </a:xfrm>
          <a:prstGeom prst="ellipse">
            <a:avLst/>
          </a:prstGeom>
          <a:solidFill>
            <a:schemeClr val="tx1">
              <a:lumMod val="50000"/>
              <a:lumOff val="50000"/>
            </a:schemeClr>
          </a:solidFill>
          <a:ln w="28575">
            <a:solidFill>
              <a:srgbClr val="FFFFFF"/>
            </a:solid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cs typeface="Roboto Black" panose="02000000000000000000" pitchFamily="2" charset="0"/>
              </a:rPr>
              <a:t>04</a:t>
            </a:r>
          </a:p>
        </p:txBody>
      </p:sp>
      <p:sp>
        <p:nvSpPr>
          <p:cNvPr id="37" name="Inhaltsplatzhalter 4">
            <a:extLst>
              <a:ext uri="{FF2B5EF4-FFF2-40B4-BE49-F238E27FC236}">
                <a16:creationId xmlns:a16="http://schemas.microsoft.com/office/drawing/2014/main" id="{D081A287-701F-43F3-A305-E8DAF02D6C83}"/>
              </a:ext>
            </a:extLst>
          </p:cNvPr>
          <p:cNvSpPr txBox="1">
            <a:spLocks/>
          </p:cNvSpPr>
          <p:nvPr/>
        </p:nvSpPr>
        <p:spPr>
          <a:xfrm>
            <a:off x="7366528" y="2640055"/>
            <a:ext cx="2292287" cy="166199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IN" sz="2400" dirty="0">
                <a:latin typeface="Roboto" panose="02000000000000000000" pitchFamily="2" charset="0"/>
                <a:ea typeface="Roboto" panose="02000000000000000000" pitchFamily="2" charset="0"/>
                <a:cs typeface="Times New Roman" panose="02020603050405020304" pitchFamily="18" charset="0"/>
              </a:rPr>
              <a:t>Accuracy and Specificity are less when unstructured data is used</a:t>
            </a:r>
          </a:p>
        </p:txBody>
      </p:sp>
      <p:sp>
        <p:nvSpPr>
          <p:cNvPr id="38" name="Oval 37">
            <a:extLst>
              <a:ext uri="{FF2B5EF4-FFF2-40B4-BE49-F238E27FC236}">
                <a16:creationId xmlns:a16="http://schemas.microsoft.com/office/drawing/2014/main" id="{6CA6C296-EE3F-4B7E-8F44-5932A178011A}"/>
              </a:ext>
            </a:extLst>
          </p:cNvPr>
          <p:cNvSpPr/>
          <p:nvPr/>
        </p:nvSpPr>
        <p:spPr bwMode="auto">
          <a:xfrm>
            <a:off x="10480015" y="1618795"/>
            <a:ext cx="876253" cy="858997"/>
          </a:xfrm>
          <a:prstGeom prst="ellipse">
            <a:avLst/>
          </a:prstGeom>
          <a:solidFill>
            <a:schemeClr val="bg1">
              <a:lumMod val="75000"/>
            </a:schemeClr>
          </a:solidFill>
          <a:ln w="28575">
            <a:solidFill>
              <a:srgbClr val="FFFFFF"/>
            </a:solid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cs typeface="Roboto Black" panose="02000000000000000000" pitchFamily="2" charset="0"/>
              </a:rPr>
              <a:t>05</a:t>
            </a:r>
          </a:p>
        </p:txBody>
      </p:sp>
      <p:sp>
        <p:nvSpPr>
          <p:cNvPr id="39" name="Inhaltsplatzhalter 4">
            <a:extLst>
              <a:ext uri="{FF2B5EF4-FFF2-40B4-BE49-F238E27FC236}">
                <a16:creationId xmlns:a16="http://schemas.microsoft.com/office/drawing/2014/main" id="{6C87E9BE-BA91-484F-B4B1-B325EE295DB8}"/>
              </a:ext>
            </a:extLst>
          </p:cNvPr>
          <p:cNvSpPr txBox="1">
            <a:spLocks/>
          </p:cNvSpPr>
          <p:nvPr/>
        </p:nvSpPr>
        <p:spPr>
          <a:xfrm>
            <a:off x="9843795" y="2733870"/>
            <a:ext cx="2242623" cy="1329595"/>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IN" sz="2400" dirty="0">
                <a:latin typeface="Roboto" panose="02000000000000000000" pitchFamily="2" charset="0"/>
                <a:ea typeface="Roboto" panose="02000000000000000000" pitchFamily="2" charset="0"/>
                <a:cs typeface="Times New Roman" panose="02020603050405020304" pitchFamily="18" charset="0"/>
              </a:rPr>
              <a:t>Intensity is low while using sarcastic comments </a:t>
            </a:r>
          </a:p>
        </p:txBody>
      </p:sp>
    </p:spTree>
    <p:extLst>
      <p:ext uri="{BB962C8B-B14F-4D97-AF65-F5344CB8AC3E}">
        <p14:creationId xmlns:p14="http://schemas.microsoft.com/office/powerpoint/2010/main" val="279336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8000" decel="82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arn(outVertical)">
                                      <p:cBhvr>
                                        <p:cTn id="17" dur="500"/>
                                        <p:tgtEl>
                                          <p:spTgt spid="23"/>
                                        </p:tgtEl>
                                      </p:cBhvr>
                                    </p:animEffect>
                                  </p:childTnLst>
                                </p:cTn>
                              </p:par>
                            </p:childTnLst>
                          </p:cTn>
                        </p:par>
                        <p:par>
                          <p:cTn id="18" fill="hold">
                            <p:stCondLst>
                              <p:cond delay="1000"/>
                            </p:stCondLst>
                            <p:childTnLst>
                              <p:par>
                                <p:cTn id="19" presetID="2" presetClass="entr" presetSubtype="4" accel="18000" decel="8200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outVertical)">
                                      <p:cBhvr>
                                        <p:cTn id="31" dur="500"/>
                                        <p:tgtEl>
                                          <p:spTgt spid="25"/>
                                        </p:tgtEl>
                                      </p:cBhvr>
                                    </p:animEffect>
                                  </p:childTnLst>
                                </p:cTn>
                              </p:par>
                            </p:childTnLst>
                          </p:cTn>
                        </p:par>
                        <p:par>
                          <p:cTn id="32" fill="hold">
                            <p:stCondLst>
                              <p:cond delay="2000"/>
                            </p:stCondLst>
                            <p:childTnLst>
                              <p:par>
                                <p:cTn id="33" presetID="2" presetClass="entr" presetSubtype="4" accel="18000" decel="8200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53" presetClass="entr" presetSubtype="16"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outVertical)">
                                      <p:cBhvr>
                                        <p:cTn id="45" dur="500"/>
                                        <p:tgtEl>
                                          <p:spTgt spid="27"/>
                                        </p:tgtEl>
                                      </p:cBhvr>
                                    </p:animEffect>
                                  </p:childTnLst>
                                </p:cTn>
                              </p:par>
                            </p:childTnLst>
                          </p:cTn>
                        </p:par>
                        <p:par>
                          <p:cTn id="46" fill="hold">
                            <p:stCondLst>
                              <p:cond delay="3000"/>
                            </p:stCondLst>
                            <p:childTnLst>
                              <p:par>
                                <p:cTn id="47" presetID="2" presetClass="entr" presetSubtype="4" accel="18000" decel="82000"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500" fill="hold"/>
                                        <p:tgtEl>
                                          <p:spTgt spid="36"/>
                                        </p:tgtEl>
                                        <p:attrNameLst>
                                          <p:attrName>ppt_w</p:attrName>
                                        </p:attrNameLst>
                                      </p:cBhvr>
                                      <p:tavLst>
                                        <p:tav tm="0">
                                          <p:val>
                                            <p:fltVal val="0"/>
                                          </p:val>
                                        </p:tav>
                                        <p:tav tm="100000">
                                          <p:val>
                                            <p:strVal val="#ppt_w"/>
                                          </p:val>
                                        </p:tav>
                                      </p:tavLst>
                                    </p:anim>
                                    <p:anim calcmode="lin" valueType="num">
                                      <p:cBhvr>
                                        <p:cTn id="55" dur="500" fill="hold"/>
                                        <p:tgtEl>
                                          <p:spTgt spid="36"/>
                                        </p:tgtEl>
                                        <p:attrNameLst>
                                          <p:attrName>ppt_h</p:attrName>
                                        </p:attrNameLst>
                                      </p:cBhvr>
                                      <p:tavLst>
                                        <p:tav tm="0">
                                          <p:val>
                                            <p:fltVal val="0"/>
                                          </p:val>
                                        </p:tav>
                                        <p:tav tm="100000">
                                          <p:val>
                                            <p:strVal val="#ppt_h"/>
                                          </p:val>
                                        </p:tav>
                                      </p:tavLst>
                                    </p:anim>
                                    <p:animEffect transition="in" filter="fade">
                                      <p:cBhvr>
                                        <p:cTn id="56" dur="500"/>
                                        <p:tgtEl>
                                          <p:spTgt spid="36"/>
                                        </p:tgtEl>
                                      </p:cBhvr>
                                    </p:animEffect>
                                  </p:childTnLst>
                                </p:cTn>
                              </p:par>
                              <p:par>
                                <p:cTn id="57" presetID="16" presetClass="entr" presetSubtype="37"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arn(outVertical)">
                                      <p:cBhvr>
                                        <p:cTn id="59" dur="500"/>
                                        <p:tgtEl>
                                          <p:spTgt spid="37"/>
                                        </p:tgtEl>
                                      </p:cBhvr>
                                    </p:animEffect>
                                  </p:childTnLst>
                                </p:cTn>
                              </p:par>
                            </p:childTnLst>
                          </p:cTn>
                        </p:par>
                        <p:par>
                          <p:cTn id="60" fill="hold">
                            <p:stCondLst>
                              <p:cond delay="4000"/>
                            </p:stCondLst>
                            <p:childTnLst>
                              <p:par>
                                <p:cTn id="61" presetID="2" presetClass="entr" presetSubtype="4" accel="18000" decel="82000"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ppt_x"/>
                                          </p:val>
                                        </p:tav>
                                        <p:tav tm="100000">
                                          <p:val>
                                            <p:strVal val="#ppt_x"/>
                                          </p:val>
                                        </p:tav>
                                      </p:tavLst>
                                    </p:anim>
                                    <p:anim calcmode="lin" valueType="num">
                                      <p:cBhvr additive="base">
                                        <p:cTn id="64" dur="500" fill="hold"/>
                                        <p:tgtEl>
                                          <p:spTgt spid="35"/>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53" presetClass="entr" presetSubtype="16"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500" fill="hold"/>
                                        <p:tgtEl>
                                          <p:spTgt spid="38"/>
                                        </p:tgtEl>
                                        <p:attrNameLst>
                                          <p:attrName>ppt_w</p:attrName>
                                        </p:attrNameLst>
                                      </p:cBhvr>
                                      <p:tavLst>
                                        <p:tav tm="0">
                                          <p:val>
                                            <p:fltVal val="0"/>
                                          </p:val>
                                        </p:tav>
                                        <p:tav tm="100000">
                                          <p:val>
                                            <p:strVal val="#ppt_w"/>
                                          </p:val>
                                        </p:tav>
                                      </p:tavLst>
                                    </p:anim>
                                    <p:anim calcmode="lin" valueType="num">
                                      <p:cBhvr>
                                        <p:cTn id="69" dur="500" fill="hold"/>
                                        <p:tgtEl>
                                          <p:spTgt spid="38"/>
                                        </p:tgtEl>
                                        <p:attrNameLst>
                                          <p:attrName>ppt_h</p:attrName>
                                        </p:attrNameLst>
                                      </p:cBhvr>
                                      <p:tavLst>
                                        <p:tav tm="0">
                                          <p:val>
                                            <p:fltVal val="0"/>
                                          </p:val>
                                        </p:tav>
                                        <p:tav tm="100000">
                                          <p:val>
                                            <p:strVal val="#ppt_h"/>
                                          </p:val>
                                        </p:tav>
                                      </p:tavLst>
                                    </p:anim>
                                    <p:animEffect transition="in" filter="fade">
                                      <p:cBhvr>
                                        <p:cTn id="70" dur="500"/>
                                        <p:tgtEl>
                                          <p:spTgt spid="38"/>
                                        </p:tgtEl>
                                      </p:cBhvr>
                                    </p:animEffect>
                                  </p:childTnLst>
                                </p:cTn>
                              </p:par>
                              <p:par>
                                <p:cTn id="71" presetID="16" presetClass="entr" presetSubtype="37"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barn(outVertical)">
                                      <p:cBhvr>
                                        <p:cTn id="7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animBg="1"/>
      <p:bldP spid="25" grpId="0"/>
      <p:bldP spid="26" grpId="0" animBg="1"/>
      <p:bldP spid="27" grpId="0"/>
      <p:bldP spid="34" grpId="0" animBg="1"/>
      <p:bldP spid="35" grpId="0" animBg="1"/>
      <p:bldP spid="36" grpId="0" animBg="1"/>
      <p:bldP spid="37" grpId="0"/>
      <p:bldP spid="38"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342629" y="244767"/>
            <a:ext cx="11436285" cy="6396669"/>
          </a:xfrm>
          <a:prstGeom prst="rect">
            <a:avLst/>
          </a:prstGeom>
          <a:solidFill>
            <a:schemeClr val="tx1">
              <a:lumMod val="85000"/>
              <a:lumOff val="1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a:endParaRPr>
          </a:p>
        </p:txBody>
      </p:sp>
      <p:sp>
        <p:nvSpPr>
          <p:cNvPr id="13" name="Title 2">
            <a:extLst>
              <a:ext uri="{FF2B5EF4-FFF2-40B4-BE49-F238E27FC236}">
                <a16:creationId xmlns:a16="http://schemas.microsoft.com/office/drawing/2014/main" id="{4350891D-4E62-46E4-87E5-A8E3313AA525}"/>
              </a:ext>
            </a:extLst>
          </p:cNvPr>
          <p:cNvSpPr txBox="1">
            <a:spLocks/>
          </p:cNvSpPr>
          <p:nvPr/>
        </p:nvSpPr>
        <p:spPr>
          <a:xfrm>
            <a:off x="168442" y="4317347"/>
            <a:ext cx="10949719" cy="67710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FFFF"/>
                </a:solidFill>
                <a:effectLst>
                  <a:outerShdw blurRad="60007" dist="310007" dir="7680000" sy="30000" kx="1300200" algn="ctr" rotWithShape="0">
                    <a:prstClr val="black">
                      <a:alpha val="13000"/>
                    </a:prstClr>
                  </a:outerShdw>
                </a:effectLst>
                <a:latin typeface="Roboto"/>
              </a:rPr>
              <a:t>DATASETS</a:t>
            </a:r>
          </a:p>
        </p:txBody>
      </p:sp>
      <p:pic>
        <p:nvPicPr>
          <p:cNvPr id="2" name="Picture 1"/>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4683589" y="2185028"/>
            <a:ext cx="1957842" cy="1957842"/>
          </a:xfrm>
          <a:prstGeom prst="rect">
            <a:avLst/>
          </a:prstGeom>
        </p:spPr>
      </p:pic>
    </p:spTree>
    <p:extLst>
      <p:ext uri="{BB962C8B-B14F-4D97-AF65-F5344CB8AC3E}">
        <p14:creationId xmlns:p14="http://schemas.microsoft.com/office/powerpoint/2010/main" val="205286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latin typeface="Roboto Black" panose="02000000000000000000" pitchFamily="2" charset="0"/>
                <a:ea typeface="Roboto Black" panose="02000000000000000000" pitchFamily="2" charset="0"/>
                <a:cs typeface="Roboto Black" panose="02000000000000000000" pitchFamily="2" charset="0"/>
              </a:rPr>
              <a:t>Description of the Stock Headlines Dataset</a:t>
            </a:r>
            <a:endParaRPr lang="en-US" sz="4000" b="1" dirty="0">
              <a:latin typeface="Roboto Black" panose="02000000000000000000" pitchFamily="2" charset="0"/>
              <a:ea typeface="Roboto Black" panose="02000000000000000000" pitchFamily="2" charset="0"/>
              <a:cs typeface="Roboto Black" panose="02000000000000000000" pitchFamily="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42089670"/>
              </p:ext>
            </p:extLst>
          </p:nvPr>
        </p:nvGraphicFramePr>
        <p:xfrm>
          <a:off x="1007706" y="1492898"/>
          <a:ext cx="10133045" cy="4394716"/>
        </p:xfrm>
        <a:graphic>
          <a:graphicData uri="http://schemas.openxmlformats.org/drawingml/2006/table">
            <a:tbl>
              <a:tblPr/>
              <a:tblGrid>
                <a:gridCol w="6076731">
                  <a:extLst>
                    <a:ext uri="{9D8B030D-6E8A-4147-A177-3AD203B41FA5}">
                      <a16:colId xmlns:a16="http://schemas.microsoft.com/office/drawing/2014/main" val="20000"/>
                    </a:ext>
                  </a:extLst>
                </a:gridCol>
                <a:gridCol w="2211363">
                  <a:extLst>
                    <a:ext uri="{9D8B030D-6E8A-4147-A177-3AD203B41FA5}">
                      <a16:colId xmlns:a16="http://schemas.microsoft.com/office/drawing/2014/main" val="20001"/>
                    </a:ext>
                  </a:extLst>
                </a:gridCol>
                <a:gridCol w="1844951">
                  <a:extLst>
                    <a:ext uri="{9D8B030D-6E8A-4147-A177-3AD203B41FA5}">
                      <a16:colId xmlns:a16="http://schemas.microsoft.com/office/drawing/2014/main" val="20002"/>
                    </a:ext>
                  </a:extLst>
                </a:gridCol>
              </a:tblGrid>
              <a:tr h="1262060">
                <a:tc>
                  <a:txBody>
                    <a:bodyPr/>
                    <a:lstStyle/>
                    <a:p>
                      <a:pPr marL="0" marR="0" algn="ctr">
                        <a:lnSpc>
                          <a:spcPct val="115000"/>
                        </a:lnSpc>
                        <a:spcBef>
                          <a:spcPts val="0"/>
                        </a:spcBef>
                        <a:spcAft>
                          <a:spcPts val="1000"/>
                        </a:spcAft>
                      </a:pPr>
                      <a:r>
                        <a:rPr lang="en-US" sz="24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Data Set</a:t>
                      </a:r>
                      <a:endParaRPr lang="en-US" sz="1400" dirty="0">
                        <a:solidFill>
                          <a:schemeClr val="bg1"/>
                        </a:solidFill>
                        <a:latin typeface="Roboto Black" panose="02000000000000000000" pitchFamily="2" charset="0"/>
                        <a:ea typeface="Roboto Black" panose="02000000000000000000" pitchFamily="2" charset="0"/>
                        <a:cs typeface="Roboto Black" panose="02000000000000000000" pitchFamily="2"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marL="0" marR="0" algn="ctr">
                        <a:lnSpc>
                          <a:spcPct val="115000"/>
                        </a:lnSpc>
                        <a:spcBef>
                          <a:spcPts val="0"/>
                        </a:spcBef>
                        <a:spcAft>
                          <a:spcPts val="1000"/>
                        </a:spcAft>
                      </a:pPr>
                      <a:r>
                        <a:rPr lang="en-US" sz="24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No. of column</a:t>
                      </a:r>
                      <a:endParaRPr lang="en-US" sz="1400" dirty="0">
                        <a:solidFill>
                          <a:schemeClr val="bg1"/>
                        </a:solidFill>
                        <a:latin typeface="Roboto Black" panose="02000000000000000000" pitchFamily="2" charset="0"/>
                        <a:ea typeface="Roboto Black" panose="02000000000000000000" pitchFamily="2" charset="0"/>
                        <a:cs typeface="Roboto Black" panose="02000000000000000000" pitchFamily="2"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marL="0" marR="0" algn="ctr">
                        <a:lnSpc>
                          <a:spcPct val="115000"/>
                        </a:lnSpc>
                        <a:spcBef>
                          <a:spcPts val="0"/>
                        </a:spcBef>
                        <a:spcAft>
                          <a:spcPts val="1000"/>
                        </a:spcAft>
                      </a:pPr>
                      <a:r>
                        <a:rPr lang="en-US" sz="24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Missing values</a:t>
                      </a:r>
                      <a:endParaRPr lang="en-US" sz="1400" dirty="0">
                        <a:solidFill>
                          <a:schemeClr val="bg1"/>
                        </a:solidFill>
                        <a:latin typeface="Roboto Black" panose="02000000000000000000" pitchFamily="2" charset="0"/>
                        <a:ea typeface="Roboto Black" panose="02000000000000000000" pitchFamily="2" charset="0"/>
                        <a:cs typeface="Roboto Black" panose="02000000000000000000" pitchFamily="2"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0"/>
                  </a:ext>
                </a:extLst>
              </a:tr>
              <a:tr h="608536">
                <a:tc>
                  <a:txBody>
                    <a:bodyPr/>
                    <a:lstStyle/>
                    <a:p>
                      <a:pPr marL="0" marR="0" algn="l">
                        <a:lnSpc>
                          <a:spcPct val="115000"/>
                        </a:lnSpc>
                        <a:spcBef>
                          <a:spcPts val="0"/>
                        </a:spcBef>
                        <a:spcAft>
                          <a:spcPts val="1000"/>
                        </a:spcAft>
                      </a:pPr>
                      <a:r>
                        <a:rPr lang="en-US" sz="2400" u="none" dirty="0">
                          <a:solidFill>
                            <a:schemeClr val="tx1"/>
                          </a:solidFill>
                          <a:latin typeface="Roboto" panose="02000000000000000000" pitchFamily="2" charset="0"/>
                          <a:ea typeface="Roboto" panose="02000000000000000000" pitchFamily="2" charset="0"/>
                          <a:cs typeface="Times New Roman"/>
                        </a:rPr>
                        <a:t>DATE  </a:t>
                      </a:r>
                      <a:endParaRPr lang="en-US" sz="1400" u="none" dirty="0">
                        <a:solidFill>
                          <a:schemeClr val="tx1"/>
                        </a:solidFill>
                        <a:latin typeface="Roboto" panose="02000000000000000000" pitchFamily="2" charset="0"/>
                        <a:ea typeface="Roboto" panose="02000000000000000000" pitchFamily="2"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400" dirty="0">
                          <a:latin typeface="Roboto" panose="02000000000000000000" pitchFamily="2" charset="0"/>
                          <a:ea typeface="Roboto" panose="02000000000000000000" pitchFamily="2" charset="0"/>
                          <a:cs typeface="Times New Roman"/>
                        </a:rPr>
                        <a:t>1 </a:t>
                      </a:r>
                      <a:endParaRPr lang="en-US" sz="1400" dirty="0">
                        <a:latin typeface="Roboto" panose="02000000000000000000" pitchFamily="2" charset="0"/>
                        <a:ea typeface="Roboto" panose="02000000000000000000" pitchFamily="2"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400" dirty="0">
                          <a:latin typeface="Roboto" panose="02000000000000000000" pitchFamily="2" charset="0"/>
                          <a:ea typeface="Roboto" panose="02000000000000000000" pitchFamily="2" charset="0"/>
                          <a:cs typeface="Times New Roman"/>
                        </a:rPr>
                        <a:t>yes</a:t>
                      </a:r>
                      <a:endParaRPr lang="en-US" sz="1400" dirty="0">
                        <a:latin typeface="Roboto" panose="02000000000000000000" pitchFamily="2" charset="0"/>
                        <a:ea typeface="Roboto" panose="02000000000000000000" pitchFamily="2"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1262060">
                <a:tc>
                  <a:txBody>
                    <a:bodyPr/>
                    <a:lstStyle/>
                    <a:p>
                      <a:pPr marL="0" marR="0" algn="l">
                        <a:lnSpc>
                          <a:spcPct val="115000"/>
                        </a:lnSpc>
                        <a:spcBef>
                          <a:spcPts val="0"/>
                        </a:spcBef>
                        <a:spcAft>
                          <a:spcPts val="1000"/>
                        </a:spcAft>
                      </a:pPr>
                      <a:r>
                        <a:rPr lang="en-US" sz="2400" u="none" dirty="0">
                          <a:solidFill>
                            <a:schemeClr val="tx1"/>
                          </a:solidFill>
                          <a:latin typeface="Roboto" panose="02000000000000000000" pitchFamily="2" charset="0"/>
                          <a:ea typeface="Roboto" panose="02000000000000000000" pitchFamily="2" charset="0"/>
                          <a:cs typeface="Times New Roman"/>
                        </a:rPr>
                        <a:t>LABEL BASED ON STOCK PRICE INCREASE OR DECREASE </a:t>
                      </a:r>
                      <a:endParaRPr lang="en-US" sz="1400" u="none" dirty="0">
                        <a:solidFill>
                          <a:schemeClr val="tx1"/>
                        </a:solidFill>
                        <a:latin typeface="Roboto" panose="02000000000000000000" pitchFamily="2" charset="0"/>
                        <a:ea typeface="Roboto" panose="02000000000000000000" pitchFamily="2"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400" dirty="0">
                          <a:latin typeface="Roboto" panose="02000000000000000000" pitchFamily="2" charset="0"/>
                          <a:ea typeface="Roboto" panose="02000000000000000000" pitchFamily="2" charset="0"/>
                          <a:cs typeface="Times New Roman"/>
                        </a:rPr>
                        <a:t>1 </a:t>
                      </a:r>
                      <a:endParaRPr lang="en-US" sz="1400" dirty="0">
                        <a:latin typeface="Roboto" panose="02000000000000000000" pitchFamily="2" charset="0"/>
                        <a:ea typeface="Roboto" panose="02000000000000000000" pitchFamily="2"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400" dirty="0">
                          <a:latin typeface="Roboto" panose="02000000000000000000" pitchFamily="2" charset="0"/>
                          <a:ea typeface="Roboto" panose="02000000000000000000" pitchFamily="2" charset="0"/>
                          <a:cs typeface="Times New Roman"/>
                        </a:rPr>
                        <a:t>yes </a:t>
                      </a:r>
                      <a:endParaRPr lang="en-US" sz="1400" dirty="0">
                        <a:latin typeface="Roboto" panose="02000000000000000000" pitchFamily="2" charset="0"/>
                        <a:ea typeface="Roboto" panose="02000000000000000000" pitchFamily="2"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1262060">
                <a:tc>
                  <a:txBody>
                    <a:bodyPr/>
                    <a:lstStyle/>
                    <a:p>
                      <a:pPr marL="0" marR="0" algn="l">
                        <a:lnSpc>
                          <a:spcPct val="115000"/>
                        </a:lnSpc>
                        <a:spcBef>
                          <a:spcPts val="0"/>
                        </a:spcBef>
                        <a:spcAft>
                          <a:spcPts val="1000"/>
                        </a:spcAft>
                      </a:pPr>
                      <a:r>
                        <a:rPr lang="en-US" sz="2400" u="none" dirty="0">
                          <a:solidFill>
                            <a:schemeClr val="tx1"/>
                          </a:solidFill>
                          <a:latin typeface="Roboto" panose="02000000000000000000" pitchFamily="2" charset="0"/>
                          <a:ea typeface="Roboto" panose="02000000000000000000" pitchFamily="2" charset="0"/>
                          <a:cs typeface="Times New Roman"/>
                        </a:rPr>
                        <a:t>NEWS HEADLINES </a:t>
                      </a:r>
                      <a:endParaRPr lang="en-US" sz="1400" u="none" dirty="0">
                        <a:solidFill>
                          <a:schemeClr val="tx1"/>
                        </a:solidFill>
                        <a:latin typeface="Roboto" panose="02000000000000000000" pitchFamily="2" charset="0"/>
                        <a:ea typeface="Roboto" panose="02000000000000000000" pitchFamily="2"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400" dirty="0">
                          <a:latin typeface="Roboto" panose="02000000000000000000" pitchFamily="2" charset="0"/>
                          <a:ea typeface="Roboto" panose="02000000000000000000" pitchFamily="2" charset="0"/>
                          <a:cs typeface="Times New Roman"/>
                        </a:rPr>
                        <a:t>25</a:t>
                      </a:r>
                      <a:endParaRPr lang="en-US" sz="1400" dirty="0">
                        <a:latin typeface="Roboto" panose="02000000000000000000" pitchFamily="2" charset="0"/>
                        <a:ea typeface="Roboto" panose="02000000000000000000" pitchFamily="2"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400" dirty="0">
                          <a:latin typeface="Roboto" panose="02000000000000000000" pitchFamily="2" charset="0"/>
                          <a:ea typeface="Roboto" panose="02000000000000000000" pitchFamily="2" charset="0"/>
                          <a:cs typeface="Times New Roman"/>
                        </a:rPr>
                        <a:t>yes </a:t>
                      </a:r>
                      <a:endParaRPr lang="en-US" sz="1400" dirty="0">
                        <a:latin typeface="Roboto" panose="02000000000000000000" pitchFamily="2" charset="0"/>
                        <a:ea typeface="Roboto" panose="02000000000000000000" pitchFamily="2"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963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42" y="136521"/>
            <a:ext cx="12099758" cy="874127"/>
          </a:xfrm>
        </p:spPr>
        <p:txBody>
          <a:bodyPr/>
          <a:lstStyle/>
          <a:p>
            <a:r>
              <a:rPr lang="en-GB" sz="4400" b="1" dirty="0">
                <a:latin typeface="Roboto Black" panose="02000000000000000000" pitchFamily="2" charset="0"/>
                <a:ea typeface="Roboto Black" panose="02000000000000000000" pitchFamily="2" charset="0"/>
                <a:cs typeface="Roboto Black" panose="02000000000000000000" pitchFamily="2" charset="0"/>
              </a:rPr>
              <a:t>Stock Headlines </a:t>
            </a:r>
            <a:r>
              <a:rPr lang="en-US" b="1" dirty="0">
                <a:solidFill>
                  <a:schemeClr val="tx1">
                    <a:lumMod val="85000"/>
                    <a:lumOff val="15000"/>
                  </a:schemeClr>
                </a:solidFill>
                <a:latin typeface="Roboto Black" panose="02000000000000000000" pitchFamily="2" charset="0"/>
                <a:ea typeface="Roboto Black" panose="02000000000000000000" pitchFamily="2" charset="0"/>
                <a:cs typeface="Roboto Black" panose="02000000000000000000" pitchFamily="2" charset="0"/>
              </a:rPr>
              <a:t>Dataset Attributes</a:t>
            </a:r>
          </a:p>
        </p:txBody>
      </p:sp>
      <p:graphicFrame>
        <p:nvGraphicFramePr>
          <p:cNvPr id="4" name="Table 3"/>
          <p:cNvGraphicFramePr>
            <a:graphicFrameLocks noGrp="1"/>
          </p:cNvGraphicFramePr>
          <p:nvPr>
            <p:extLst>
              <p:ext uri="{D42A27DB-BD31-4B8C-83A1-F6EECF244321}">
                <p14:modId xmlns:p14="http://schemas.microsoft.com/office/powerpoint/2010/main" val="1122744009"/>
              </p:ext>
            </p:extLst>
          </p:nvPr>
        </p:nvGraphicFramePr>
        <p:xfrm>
          <a:off x="1483569" y="1522362"/>
          <a:ext cx="9746806" cy="3951564"/>
        </p:xfrm>
        <a:graphic>
          <a:graphicData uri="http://schemas.openxmlformats.org/drawingml/2006/table">
            <a:tbl>
              <a:tblPr firstRow="1" bandRow="1">
                <a:tableStyleId>{5C22544A-7EE6-4342-B048-85BDC9FD1C3A}</a:tableStyleId>
              </a:tblPr>
              <a:tblGrid>
                <a:gridCol w="1090919">
                  <a:extLst>
                    <a:ext uri="{9D8B030D-6E8A-4147-A177-3AD203B41FA5}">
                      <a16:colId xmlns:a16="http://schemas.microsoft.com/office/drawing/2014/main" val="20000"/>
                    </a:ext>
                  </a:extLst>
                </a:gridCol>
                <a:gridCol w="3909634">
                  <a:extLst>
                    <a:ext uri="{9D8B030D-6E8A-4147-A177-3AD203B41FA5}">
                      <a16:colId xmlns:a16="http://schemas.microsoft.com/office/drawing/2014/main" val="20001"/>
                    </a:ext>
                  </a:extLst>
                </a:gridCol>
                <a:gridCol w="4746253">
                  <a:extLst>
                    <a:ext uri="{9D8B030D-6E8A-4147-A177-3AD203B41FA5}">
                      <a16:colId xmlns:a16="http://schemas.microsoft.com/office/drawing/2014/main" val="20002"/>
                    </a:ext>
                  </a:extLst>
                </a:gridCol>
              </a:tblGrid>
              <a:tr h="768548">
                <a:tc>
                  <a:txBody>
                    <a:bodyPr/>
                    <a:lstStyle/>
                    <a:p>
                      <a:pPr algn="ctr"/>
                      <a:r>
                        <a:rPr lang="en-US" sz="24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S.No.</a:t>
                      </a:r>
                    </a:p>
                  </a:txBody>
                  <a:tcPr>
                    <a:solidFill>
                      <a:schemeClr val="tx1">
                        <a:lumMod val="85000"/>
                        <a:lumOff val="15000"/>
                      </a:schemeClr>
                    </a:solidFill>
                  </a:tcPr>
                </a:tc>
                <a:tc>
                  <a:txBody>
                    <a:bodyPr/>
                    <a:lstStyle/>
                    <a:p>
                      <a:pPr algn="ctr"/>
                      <a:r>
                        <a:rPr lang="en-US" sz="24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Attribute</a:t>
                      </a:r>
                    </a:p>
                  </a:txBody>
                  <a:tcPr>
                    <a:solidFill>
                      <a:schemeClr val="tx1">
                        <a:lumMod val="85000"/>
                        <a:lumOff val="15000"/>
                      </a:schemeClr>
                    </a:solidFill>
                  </a:tcPr>
                </a:tc>
                <a:tc>
                  <a:txBody>
                    <a:bodyPr/>
                    <a:lstStyle/>
                    <a:p>
                      <a:pPr algn="l"/>
                      <a:r>
                        <a:rPr lang="en-US" sz="24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Domain</a:t>
                      </a:r>
                    </a:p>
                  </a:txBody>
                  <a:tcPr>
                    <a:solidFill>
                      <a:schemeClr val="tx1">
                        <a:lumMod val="85000"/>
                        <a:lumOff val="15000"/>
                      </a:schemeClr>
                    </a:solidFill>
                  </a:tcPr>
                </a:tc>
                <a:extLst>
                  <a:ext uri="{0D108BD9-81ED-4DB2-BD59-A6C34878D82A}">
                    <a16:rowId xmlns:a16="http://schemas.microsoft.com/office/drawing/2014/main" val="10000"/>
                  </a:ext>
                </a:extLst>
              </a:tr>
              <a:tr h="768548">
                <a:tc>
                  <a:txBody>
                    <a:bodyPr/>
                    <a:lstStyle/>
                    <a:p>
                      <a:r>
                        <a:rPr lang="en-US" sz="2400" dirty="0">
                          <a:latin typeface="Roboto" panose="02000000000000000000" pitchFamily="2" charset="0"/>
                          <a:ea typeface="Roboto" panose="02000000000000000000" pitchFamily="2" charset="0"/>
                          <a:cs typeface="Times New Roman" pitchFamily="18" charset="0"/>
                        </a:rPr>
                        <a:t>1</a:t>
                      </a:r>
                    </a:p>
                  </a:txBody>
                  <a:tcPr>
                    <a:solidFill>
                      <a:schemeClr val="accent1">
                        <a:lumMod val="20000"/>
                        <a:lumOff val="80000"/>
                      </a:schemeClr>
                    </a:solidFill>
                  </a:tcPr>
                </a:tc>
                <a:tc>
                  <a:txBody>
                    <a:bodyPr/>
                    <a:lstStyle/>
                    <a:p>
                      <a:r>
                        <a:rPr lang="en-US" sz="2400" dirty="0">
                          <a:latin typeface="Roboto" panose="02000000000000000000" pitchFamily="2" charset="0"/>
                          <a:ea typeface="Roboto" panose="02000000000000000000" pitchFamily="2" charset="0"/>
                          <a:cs typeface="Times New Roman" pitchFamily="18" charset="0"/>
                        </a:rPr>
                        <a:t>Date</a:t>
                      </a:r>
                    </a:p>
                  </a:txBody>
                  <a:tcPr>
                    <a:solidFill>
                      <a:schemeClr val="accent1">
                        <a:lumMod val="20000"/>
                        <a:lumOff val="80000"/>
                      </a:schemeClr>
                    </a:solidFill>
                  </a:tcPr>
                </a:tc>
                <a:tc>
                  <a:txBody>
                    <a:bodyPr/>
                    <a:lstStyle/>
                    <a:p>
                      <a:r>
                        <a:rPr kumimoji="0" lang="en-US" sz="2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itchFamily="18" charset="0"/>
                        </a:rPr>
                        <a:t>Date of Telecasted News Headline </a:t>
                      </a:r>
                      <a:endParaRPr lang="en-US" sz="2400" dirty="0">
                        <a:latin typeface="Roboto" panose="02000000000000000000" pitchFamily="2" charset="0"/>
                        <a:ea typeface="Roboto" panose="02000000000000000000" pitchFamily="2" charset="0"/>
                        <a:cs typeface="Times New Roman" pitchFamily="18" charset="0"/>
                      </a:endParaRPr>
                    </a:p>
                  </a:txBody>
                  <a:tcPr>
                    <a:solidFill>
                      <a:schemeClr val="accent1">
                        <a:lumMod val="20000"/>
                        <a:lumOff val="80000"/>
                      </a:schemeClr>
                    </a:solidFill>
                  </a:tcPr>
                </a:tc>
                <a:extLst>
                  <a:ext uri="{0D108BD9-81ED-4DB2-BD59-A6C34878D82A}">
                    <a16:rowId xmlns:a16="http://schemas.microsoft.com/office/drawing/2014/main" val="10001"/>
                  </a:ext>
                </a:extLst>
              </a:tr>
              <a:tr h="768548">
                <a:tc>
                  <a:txBody>
                    <a:bodyPr/>
                    <a:lstStyle/>
                    <a:p>
                      <a:r>
                        <a:rPr lang="en-US" sz="2400" dirty="0">
                          <a:latin typeface="Roboto" panose="02000000000000000000" pitchFamily="2" charset="0"/>
                          <a:ea typeface="Roboto" panose="02000000000000000000" pitchFamily="2" charset="0"/>
                          <a:cs typeface="Times New Roman" pitchFamily="18" charset="0"/>
                        </a:rPr>
                        <a:t>2</a:t>
                      </a:r>
                    </a:p>
                  </a:txBody>
                  <a:tcPr>
                    <a:solidFill>
                      <a:schemeClr val="accent1">
                        <a:lumMod val="20000"/>
                        <a:lumOff val="80000"/>
                      </a:schemeClr>
                    </a:solidFill>
                  </a:tcPr>
                </a:tc>
                <a:tc>
                  <a:txBody>
                    <a:bodyPr/>
                    <a:lstStyle/>
                    <a:p>
                      <a:r>
                        <a:rPr kumimoji="0" lang="en-US" sz="2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itchFamily="18" charset="0"/>
                        </a:rPr>
                        <a:t>Label</a:t>
                      </a:r>
                      <a:endParaRPr lang="en-US" sz="2400" dirty="0">
                        <a:latin typeface="Roboto" panose="02000000000000000000" pitchFamily="2" charset="0"/>
                        <a:ea typeface="Roboto" panose="02000000000000000000" pitchFamily="2" charset="0"/>
                        <a:cs typeface="Times New Roman" pitchFamily="18" charset="0"/>
                      </a:endParaRPr>
                    </a:p>
                  </a:txBody>
                  <a:tcPr>
                    <a:solidFill>
                      <a:schemeClr val="accent1">
                        <a:lumMod val="20000"/>
                        <a:lumOff val="80000"/>
                      </a:schemeClr>
                    </a:solidFill>
                  </a:tcPr>
                </a:tc>
                <a:tc>
                  <a:txBody>
                    <a:bodyPr/>
                    <a:lstStyle/>
                    <a:p>
                      <a:r>
                        <a:rPr kumimoji="0" lang="en-US" sz="2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itchFamily="18" charset="0"/>
                        </a:rPr>
                        <a:t>0,1 </a:t>
                      </a:r>
                      <a:endParaRPr lang="en-US" sz="2400" dirty="0">
                        <a:latin typeface="Roboto" panose="02000000000000000000" pitchFamily="2" charset="0"/>
                        <a:ea typeface="Roboto" panose="02000000000000000000" pitchFamily="2" charset="0"/>
                        <a:cs typeface="Times New Roman" pitchFamily="18" charset="0"/>
                      </a:endParaRPr>
                    </a:p>
                  </a:txBody>
                  <a:tcPr>
                    <a:solidFill>
                      <a:schemeClr val="accent1">
                        <a:lumMod val="20000"/>
                        <a:lumOff val="80000"/>
                      </a:schemeClr>
                    </a:solidFill>
                  </a:tcPr>
                </a:tc>
                <a:extLst>
                  <a:ext uri="{0D108BD9-81ED-4DB2-BD59-A6C34878D82A}">
                    <a16:rowId xmlns:a16="http://schemas.microsoft.com/office/drawing/2014/main" val="10002"/>
                  </a:ext>
                </a:extLst>
              </a:tr>
              <a:tr h="768548">
                <a:tc>
                  <a:txBody>
                    <a:bodyPr/>
                    <a:lstStyle/>
                    <a:p>
                      <a:r>
                        <a:rPr lang="en-US" sz="2400" dirty="0">
                          <a:latin typeface="Roboto" panose="02000000000000000000" pitchFamily="2" charset="0"/>
                          <a:ea typeface="Roboto" panose="02000000000000000000" pitchFamily="2" charset="0"/>
                          <a:cs typeface="Times New Roman" pitchFamily="18" charset="0"/>
                        </a:rPr>
                        <a:t>3</a:t>
                      </a:r>
                    </a:p>
                  </a:txBody>
                  <a:tcPr>
                    <a:solidFill>
                      <a:schemeClr val="accent1">
                        <a:lumMod val="20000"/>
                        <a:lumOff val="80000"/>
                      </a:schemeClr>
                    </a:solidFill>
                  </a:tcPr>
                </a:tc>
                <a:tc>
                  <a:txBody>
                    <a:bodyPr/>
                    <a:lstStyle/>
                    <a:p>
                      <a:r>
                        <a:rPr kumimoji="0" lang="en-US" sz="2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itchFamily="18" charset="0"/>
                        </a:rPr>
                        <a:t>News Headline</a:t>
                      </a:r>
                      <a:endParaRPr lang="en-US" sz="2400" dirty="0">
                        <a:latin typeface="Roboto" panose="02000000000000000000" pitchFamily="2" charset="0"/>
                        <a:ea typeface="Roboto" panose="02000000000000000000" pitchFamily="2" charset="0"/>
                        <a:cs typeface="Times New Roman" pitchFamily="18" charset="0"/>
                      </a:endParaRPr>
                    </a:p>
                  </a:txBody>
                  <a:tcPr>
                    <a:solidFill>
                      <a:schemeClr val="accent1">
                        <a:lumMod val="20000"/>
                        <a:lumOff val="80000"/>
                      </a:schemeClr>
                    </a:solidFill>
                  </a:tcPr>
                </a:tc>
                <a:tc>
                  <a:txBody>
                    <a:bodyPr/>
                    <a:lstStyle/>
                    <a:p>
                      <a:r>
                        <a:rPr kumimoji="0" lang="en-US" sz="2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itchFamily="18" charset="0"/>
                        </a:rPr>
                        <a:t>(3-27) Headline of different outcome from global source</a:t>
                      </a:r>
                      <a:endParaRPr lang="en-US" sz="2400" dirty="0">
                        <a:latin typeface="Roboto" panose="02000000000000000000" pitchFamily="2" charset="0"/>
                        <a:ea typeface="Roboto" panose="02000000000000000000" pitchFamily="2" charset="0"/>
                        <a:cs typeface="Times New Roman" pitchFamily="18" charset="0"/>
                      </a:endParaRPr>
                    </a:p>
                  </a:txBody>
                  <a:tcPr>
                    <a:solidFill>
                      <a:schemeClr val="accent1">
                        <a:lumMod val="20000"/>
                        <a:lumOff val="80000"/>
                      </a:schemeClr>
                    </a:solidFill>
                  </a:tcPr>
                </a:tc>
                <a:extLst>
                  <a:ext uri="{0D108BD9-81ED-4DB2-BD59-A6C34878D82A}">
                    <a16:rowId xmlns:a16="http://schemas.microsoft.com/office/drawing/2014/main" val="10003"/>
                  </a:ext>
                </a:extLst>
              </a:tr>
              <a:tr h="768548">
                <a:tc>
                  <a:txBody>
                    <a:bodyPr/>
                    <a:lstStyle/>
                    <a:p>
                      <a:r>
                        <a:rPr lang="en-US" sz="2400" dirty="0">
                          <a:latin typeface="Roboto" panose="02000000000000000000" pitchFamily="2" charset="0"/>
                          <a:ea typeface="Roboto" panose="02000000000000000000" pitchFamily="2" charset="0"/>
                          <a:cs typeface="Times New Roman" pitchFamily="18" charset="0"/>
                        </a:rPr>
                        <a:t>4</a:t>
                      </a:r>
                    </a:p>
                  </a:txBody>
                  <a:tcPr>
                    <a:solidFill>
                      <a:schemeClr val="accent1">
                        <a:lumMod val="20000"/>
                        <a:lumOff val="80000"/>
                      </a:schemeClr>
                    </a:solidFill>
                  </a:tcPr>
                </a:tc>
                <a:tc>
                  <a:txBody>
                    <a:bodyPr/>
                    <a:lstStyle/>
                    <a:p>
                      <a:r>
                        <a:rPr kumimoji="0" lang="en-US" sz="2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itchFamily="18" charset="0"/>
                        </a:rPr>
                        <a:t>Class:</a:t>
                      </a:r>
                      <a:endParaRPr lang="en-US" sz="2400" dirty="0">
                        <a:latin typeface="Roboto" panose="02000000000000000000" pitchFamily="2" charset="0"/>
                        <a:ea typeface="Roboto" panose="02000000000000000000" pitchFamily="2" charset="0"/>
                        <a:cs typeface="Times New Roman" pitchFamily="18" charset="0"/>
                      </a:endParaRPr>
                    </a:p>
                  </a:txBody>
                  <a:tcPr>
                    <a:solidFill>
                      <a:schemeClr val="accent1">
                        <a:lumMod val="20000"/>
                        <a:lumOff val="80000"/>
                      </a:schemeClr>
                    </a:solidFill>
                  </a:tcPr>
                </a:tc>
                <a:tc>
                  <a:txBody>
                    <a:bodyPr/>
                    <a:lstStyle/>
                    <a:p>
                      <a:r>
                        <a:rPr kumimoji="0" lang="en-US" sz="2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itchFamily="18" charset="0"/>
                        </a:rPr>
                        <a:t>(0 for Increase, 1 for Decrease)</a:t>
                      </a:r>
                      <a:endParaRPr lang="en-US" sz="2400" dirty="0">
                        <a:latin typeface="Roboto" panose="02000000000000000000" pitchFamily="2" charset="0"/>
                        <a:ea typeface="Roboto" panose="02000000000000000000" pitchFamily="2" charset="0"/>
                        <a:cs typeface="Times New Roman" pitchFamily="18" charset="0"/>
                      </a:endParaRPr>
                    </a:p>
                  </a:txBody>
                  <a:tcPr>
                    <a:solidFill>
                      <a:schemeClr val="accent1">
                        <a:lumMod val="20000"/>
                        <a:lumOff val="80000"/>
                      </a:scheme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1657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D1C3-5291-5AB8-76FD-C9D5D966AA5E}"/>
              </a:ext>
            </a:extLst>
          </p:cNvPr>
          <p:cNvSpPr>
            <a:spLocks noGrp="1"/>
          </p:cNvSpPr>
          <p:nvPr>
            <p:ph type="title"/>
          </p:nvPr>
        </p:nvSpPr>
        <p:spPr>
          <a:xfrm>
            <a:off x="838200" y="205277"/>
            <a:ext cx="10515600" cy="6792682"/>
          </a:xfrm>
        </p:spPr>
        <p:txBody>
          <a:bodyPr>
            <a:noAutofit/>
          </a:bodyPr>
          <a:lstStyle/>
          <a:p>
            <a:r>
              <a:rPr lang="en-IN" sz="6600" b="1" dirty="0">
                <a:latin typeface="Arial" panose="020B0604020202020204" pitchFamily="34" charset="0"/>
                <a:cs typeface="Arial" panose="020B0604020202020204" pitchFamily="34" charset="0"/>
              </a:rPr>
              <a:t>        Activity Diagram</a:t>
            </a:r>
            <a:br>
              <a:rPr lang="en-IN" sz="6600" b="1" dirty="0">
                <a:latin typeface="Arial" panose="020B0604020202020204" pitchFamily="34" charset="0"/>
                <a:cs typeface="Arial" panose="020B0604020202020204" pitchFamily="34" charset="0"/>
              </a:rPr>
            </a:br>
            <a:endParaRPr lang="en-IN" sz="66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A722A1F1-C3DC-D90A-428F-C017C93EA9D9}"/>
              </a:ext>
            </a:extLst>
          </p:cNvPr>
          <p:cNvCxnSpPr/>
          <p:nvPr/>
        </p:nvCxnSpPr>
        <p:spPr>
          <a:xfrm>
            <a:off x="401216" y="365125"/>
            <a:ext cx="11299372"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9402DB39-107B-2E8A-6953-BFCAD6D0494E}"/>
              </a:ext>
            </a:extLst>
          </p:cNvPr>
          <p:cNvCxnSpPr/>
          <p:nvPr/>
        </p:nvCxnSpPr>
        <p:spPr>
          <a:xfrm>
            <a:off x="11700588" y="365125"/>
            <a:ext cx="0" cy="6063667"/>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BD775DE-9032-B4FE-C5E0-3C8D1538087D}"/>
              </a:ext>
            </a:extLst>
          </p:cNvPr>
          <p:cNvCxnSpPr/>
          <p:nvPr/>
        </p:nvCxnSpPr>
        <p:spPr>
          <a:xfrm>
            <a:off x="401216" y="365125"/>
            <a:ext cx="65315" cy="606366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95DAF03-E980-E5AE-B875-C621FBC4A711}"/>
              </a:ext>
            </a:extLst>
          </p:cNvPr>
          <p:cNvCxnSpPr/>
          <p:nvPr/>
        </p:nvCxnSpPr>
        <p:spPr>
          <a:xfrm>
            <a:off x="466531" y="6428792"/>
            <a:ext cx="112340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74ACCA3-96A6-5AA8-67F5-BC0D7371B213}"/>
              </a:ext>
            </a:extLst>
          </p:cNvPr>
          <p:cNvCxnSpPr/>
          <p:nvPr/>
        </p:nvCxnSpPr>
        <p:spPr>
          <a:xfrm>
            <a:off x="466531" y="6428792"/>
            <a:ext cx="1123405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1552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228C41-DBB9-3DC1-1C3B-3E6971D3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396" y="0"/>
            <a:ext cx="6811347" cy="6858000"/>
          </a:xfrm>
          <a:prstGeom prst="rect">
            <a:avLst/>
          </a:prstGeom>
        </p:spPr>
      </p:pic>
    </p:spTree>
    <p:extLst>
      <p:ext uri="{BB962C8B-B14F-4D97-AF65-F5344CB8AC3E}">
        <p14:creationId xmlns:p14="http://schemas.microsoft.com/office/powerpoint/2010/main" val="3221466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398A-A6DA-9C96-CBB4-97A30B88FE68}"/>
              </a:ext>
            </a:extLst>
          </p:cNvPr>
          <p:cNvSpPr>
            <a:spLocks noGrp="1"/>
          </p:cNvSpPr>
          <p:nvPr>
            <p:ph type="title"/>
          </p:nvPr>
        </p:nvSpPr>
        <p:spPr>
          <a:xfrm>
            <a:off x="838200" y="1744824"/>
            <a:ext cx="10515600" cy="3685592"/>
          </a:xfrm>
        </p:spPr>
        <p:txBody>
          <a:bodyPr>
            <a:normAutofit/>
          </a:bodyPr>
          <a:lstStyle/>
          <a:p>
            <a:r>
              <a:rPr lang="en-IN" sz="7200" b="1" dirty="0">
                <a:latin typeface="Arial" panose="020B0604020202020204" pitchFamily="34" charset="0"/>
                <a:cs typeface="Arial" panose="020B0604020202020204" pitchFamily="34" charset="0"/>
              </a:rPr>
              <a:t>     Use Case Diagram</a:t>
            </a:r>
            <a:br>
              <a:rPr lang="en-IN" dirty="0"/>
            </a:br>
            <a:endParaRPr lang="en-IN" dirty="0"/>
          </a:p>
        </p:txBody>
      </p:sp>
      <p:cxnSp>
        <p:nvCxnSpPr>
          <p:cNvPr id="6" name="Straight Connector 5">
            <a:extLst>
              <a:ext uri="{FF2B5EF4-FFF2-40B4-BE49-F238E27FC236}">
                <a16:creationId xmlns:a16="http://schemas.microsoft.com/office/drawing/2014/main" id="{B1D30E3D-A3AF-8D9F-2250-4C9BC540A8B4}"/>
              </a:ext>
            </a:extLst>
          </p:cNvPr>
          <p:cNvCxnSpPr>
            <a:cxnSpLocks/>
          </p:cNvCxnSpPr>
          <p:nvPr/>
        </p:nvCxnSpPr>
        <p:spPr>
          <a:xfrm>
            <a:off x="11551298" y="438539"/>
            <a:ext cx="0" cy="598092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8598FBE-028E-16AD-CF1F-81324077512C}"/>
              </a:ext>
            </a:extLst>
          </p:cNvPr>
          <p:cNvCxnSpPr/>
          <p:nvPr/>
        </p:nvCxnSpPr>
        <p:spPr>
          <a:xfrm>
            <a:off x="615820" y="438539"/>
            <a:ext cx="1093547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F1B92AD-09CB-9197-B62B-F46E9FB02DF6}"/>
              </a:ext>
            </a:extLst>
          </p:cNvPr>
          <p:cNvCxnSpPr/>
          <p:nvPr/>
        </p:nvCxnSpPr>
        <p:spPr>
          <a:xfrm>
            <a:off x="615820" y="438539"/>
            <a:ext cx="0" cy="598092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ED6CCBF-3561-E25C-BB1C-C1D97434095B}"/>
              </a:ext>
            </a:extLst>
          </p:cNvPr>
          <p:cNvCxnSpPr>
            <a:cxnSpLocks/>
          </p:cNvCxnSpPr>
          <p:nvPr/>
        </p:nvCxnSpPr>
        <p:spPr>
          <a:xfrm>
            <a:off x="615820" y="6419461"/>
            <a:ext cx="1093547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899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2A0F-ECF0-7FC0-0678-FD621E449C88}"/>
              </a:ext>
            </a:extLst>
          </p:cNvPr>
          <p:cNvSpPr>
            <a:spLocks noGrp="1"/>
          </p:cNvSpPr>
          <p:nvPr>
            <p:ph type="title"/>
          </p:nvPr>
        </p:nvSpPr>
        <p:spPr>
          <a:xfrm>
            <a:off x="838200" y="365125"/>
            <a:ext cx="10515600" cy="984281"/>
          </a:xfrm>
        </p:spPr>
        <p:txBody>
          <a:bodyPr>
            <a:normAutofit/>
          </a:bodyPr>
          <a:lstStyle/>
          <a:p>
            <a:r>
              <a:rPr lang="en-US" sz="3600" b="1" dirty="0">
                <a:latin typeface="Arial" panose="020B0604020202020204" pitchFamily="34" charset="0"/>
                <a:cs typeface="Arial" panose="020B0604020202020204" pitchFamily="34" charset="0"/>
              </a:rPr>
              <a:t>Abstract</a:t>
            </a:r>
            <a:endParaRPr lang="en-IN"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E629CD-50EB-C150-C2F1-2304767C4D11}"/>
              </a:ext>
            </a:extLst>
          </p:cNvPr>
          <p:cNvSpPr>
            <a:spLocks noGrp="1"/>
          </p:cNvSpPr>
          <p:nvPr>
            <p:ph idx="1"/>
          </p:nvPr>
        </p:nvSpPr>
        <p:spPr>
          <a:xfrm>
            <a:off x="838200" y="1269507"/>
            <a:ext cx="10515600" cy="4907456"/>
          </a:xfrm>
        </p:spPr>
        <p:txBody>
          <a:bodyPr>
            <a:normAutofit/>
          </a:bodyPr>
          <a:lstStyle/>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Predicting stock market prices has been a topic of interest among both analysts and researchers for a long time. Stock prices are hard to predict because of their high volatile nature which depends on diverse political and economic factors, change of leadership, investor sentiment, and many other factors. Predicting stock prices based on either historical data or textual information alone has proven to be insufficient.</a:t>
            </a:r>
          </a:p>
          <a:p>
            <a:pPr marL="0" indent="0">
              <a:buNone/>
            </a:pP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 Existing studies in sentiment analysis have found that there is a strong correlation between the movement of stock prices and the publication of news . Several sentiment analysis studies have been attempted at various levels using algorithms such as support vector machines, naive Bayes regression, and deep learning. </a:t>
            </a:r>
          </a:p>
          <a:p>
            <a:pPr marL="0" indent="0">
              <a:buNone/>
            </a:pP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The accuracy of deep learning algorithms depends upon the amount of training data provided. However, the amount of textual data collected and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2000" dirty="0">
                <a:effectLst/>
                <a:latin typeface="Calibri" panose="020F0502020204030204" pitchFamily="34" charset="0"/>
                <a:ea typeface="Calibri" panose="020F0502020204030204" pitchFamily="34" charset="0"/>
                <a:cs typeface="Times New Roman" panose="02020603050405020304" pitchFamily="18" charset="0"/>
              </a:rPr>
              <a:t> during the past studies has been insufficient and thus has resulted in predictions with low accuracy. In our paper, we improve the accuracy of stock price predictions by gathering a large amount of time series data and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2000" dirty="0">
                <a:effectLst/>
                <a:latin typeface="Calibri" panose="020F0502020204030204" pitchFamily="34" charset="0"/>
                <a:ea typeface="Calibri" panose="020F0502020204030204" pitchFamily="34" charset="0"/>
                <a:cs typeface="Times New Roman" panose="02020603050405020304" pitchFamily="18" charset="0"/>
              </a:rPr>
              <a:t> it in relation to related news articles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266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31546C-FBC3-0696-3359-279BFF2B6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382" y="438538"/>
            <a:ext cx="9265299" cy="6111551"/>
          </a:xfrm>
          <a:prstGeom prst="rect">
            <a:avLst/>
          </a:prstGeom>
        </p:spPr>
      </p:pic>
    </p:spTree>
    <p:extLst>
      <p:ext uri="{BB962C8B-B14F-4D97-AF65-F5344CB8AC3E}">
        <p14:creationId xmlns:p14="http://schemas.microsoft.com/office/powerpoint/2010/main" val="1845050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59">
            <a:extLst>
              <a:ext uri="{FF2B5EF4-FFF2-40B4-BE49-F238E27FC236}">
                <a16:creationId xmlns:a16="http://schemas.microsoft.com/office/drawing/2014/main" id="{B177723E-879C-4A39-8D09-B5DDC838A5E3}"/>
              </a:ext>
            </a:extLst>
          </p:cNvPr>
          <p:cNvSpPr/>
          <p:nvPr/>
        </p:nvSpPr>
        <p:spPr>
          <a:xfrm>
            <a:off x="1841349" y="457698"/>
            <a:ext cx="8416851" cy="1087195"/>
          </a:xfrm>
          <a:prstGeom prst="roundRect">
            <a:avLst/>
          </a:prstGeom>
          <a:solidFill>
            <a:schemeClr val="bg1"/>
          </a:solidFill>
          <a:ln w="38100">
            <a:solidFill>
              <a:srgbClr val="695D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gn="ctr">
              <a:lnSpc>
                <a:spcPct val="107000"/>
              </a:lnSpc>
              <a:spcBef>
                <a:spcPts val="0"/>
              </a:spcBef>
              <a:spcAft>
                <a:spcPts val="800"/>
              </a:spcAft>
            </a:pPr>
            <a:r>
              <a:rPr lang="en-US" sz="3200" b="1" dirty="0">
                <a:solidFill>
                  <a:srgbClr val="002060"/>
                </a:solidFill>
                <a:effectLst/>
                <a:latin typeface="Roboto Black" panose="02000000000000000000" pitchFamily="2" charset="0"/>
                <a:ea typeface="Roboto Black" panose="02000000000000000000" pitchFamily="2" charset="0"/>
                <a:cs typeface="Roboto Black" panose="02000000000000000000" pitchFamily="2" charset="0"/>
              </a:rPr>
              <a:t>Research Contributions </a:t>
            </a:r>
          </a:p>
          <a:p>
            <a:pPr marL="0" marR="0" algn="ctr">
              <a:lnSpc>
                <a:spcPct val="107000"/>
              </a:lnSpc>
              <a:spcBef>
                <a:spcPts val="0"/>
              </a:spcBef>
              <a:spcAft>
                <a:spcPts val="800"/>
              </a:spcAft>
            </a:pPr>
            <a:r>
              <a:rPr lang="en-US" sz="3200" b="1" dirty="0">
                <a:solidFill>
                  <a:srgbClr val="002060"/>
                </a:solidFill>
                <a:latin typeface="Roboto Black" panose="02000000000000000000" pitchFamily="2" charset="0"/>
                <a:ea typeface="Roboto Black" panose="02000000000000000000" pitchFamily="2" charset="0"/>
                <a:cs typeface="Roboto Black" panose="02000000000000000000" pitchFamily="2" charset="0"/>
              </a:rPr>
              <a:t>(To intimate best time to buy stock)</a:t>
            </a:r>
            <a:endParaRPr lang="en-US" sz="3200" b="1" dirty="0">
              <a:solidFill>
                <a:srgbClr val="002060"/>
              </a:solidFill>
              <a:effectLst/>
              <a:latin typeface="Roboto Black" panose="02000000000000000000" pitchFamily="2" charset="0"/>
              <a:ea typeface="Roboto Black" panose="02000000000000000000" pitchFamily="2" charset="0"/>
              <a:cs typeface="Roboto Black" panose="02000000000000000000" pitchFamily="2" charset="0"/>
            </a:endParaRPr>
          </a:p>
        </p:txBody>
      </p:sp>
      <p:sp>
        <p:nvSpPr>
          <p:cNvPr id="5" name="Rectangle: Rounded Corners 82">
            <a:extLst>
              <a:ext uri="{FF2B5EF4-FFF2-40B4-BE49-F238E27FC236}">
                <a16:creationId xmlns:a16="http://schemas.microsoft.com/office/drawing/2014/main" id="{29CBB897-10F3-4033-AE2D-4FDF101C812A}"/>
              </a:ext>
            </a:extLst>
          </p:cNvPr>
          <p:cNvSpPr/>
          <p:nvPr/>
        </p:nvSpPr>
        <p:spPr>
          <a:xfrm>
            <a:off x="6401079" y="2423657"/>
            <a:ext cx="5269045" cy="1056328"/>
          </a:xfrm>
          <a:prstGeom prst="roundRect">
            <a:avLst/>
          </a:prstGeom>
          <a:solidFill>
            <a:schemeClr val="bg1"/>
          </a:solidFill>
          <a:ln w="38100">
            <a:solidFill>
              <a:srgbClr val="695D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2800" dirty="0">
                <a:solidFill>
                  <a:srgbClr val="002060"/>
                </a:solidFill>
                <a:latin typeface="Microsoft New Tai Lue" panose="020B0502040204020203" pitchFamily="34" charset="0"/>
                <a:ea typeface="Roboto Black" panose="02000000000000000000" pitchFamily="2" charset="0"/>
                <a:cs typeface="Microsoft New Tai Lue" panose="020B0502040204020203" pitchFamily="34" charset="0"/>
              </a:rPr>
              <a:t>Low polarity score(further fall expected)</a:t>
            </a:r>
          </a:p>
        </p:txBody>
      </p:sp>
      <p:sp>
        <p:nvSpPr>
          <p:cNvPr id="6" name="Rectangle: Rounded Corners 70">
            <a:extLst>
              <a:ext uri="{FF2B5EF4-FFF2-40B4-BE49-F238E27FC236}">
                <a16:creationId xmlns:a16="http://schemas.microsoft.com/office/drawing/2014/main" id="{C9D35FA6-1572-4C40-9EAE-7DD9B0E4E783}"/>
              </a:ext>
            </a:extLst>
          </p:cNvPr>
          <p:cNvSpPr/>
          <p:nvPr/>
        </p:nvSpPr>
        <p:spPr>
          <a:xfrm>
            <a:off x="1298411" y="4747858"/>
            <a:ext cx="2664636" cy="843463"/>
          </a:xfrm>
          <a:prstGeom prst="roundRect">
            <a:avLst/>
          </a:prstGeom>
          <a:solidFill>
            <a:schemeClr val="bg2"/>
          </a:solidFill>
          <a:ln w="38100">
            <a:solidFill>
              <a:srgbClr val="695D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gn="ctr">
              <a:lnSpc>
                <a:spcPct val="107000"/>
              </a:lnSpc>
              <a:spcBef>
                <a:spcPts val="0"/>
              </a:spcBef>
              <a:spcAft>
                <a:spcPts val="800"/>
              </a:spcAft>
            </a:pPr>
            <a:r>
              <a:rPr lang="en-US" sz="2000" dirty="0">
                <a:solidFill>
                  <a:srgbClr val="002060"/>
                </a:solidFill>
                <a:latin typeface="Microsoft New Tai Lue" panose="020B0502040204020203" pitchFamily="34" charset="0"/>
                <a:ea typeface="Roboto Black" panose="02000000000000000000" pitchFamily="2" charset="0"/>
                <a:cs typeface="Microsoft New Tai Lue" panose="020B0502040204020203" pitchFamily="34" charset="0"/>
              </a:rPr>
              <a:t>Buy Stock</a:t>
            </a:r>
            <a:endParaRPr lang="en-US" sz="2000" dirty="0">
              <a:solidFill>
                <a:srgbClr val="002060"/>
              </a:solidFill>
              <a:effectLst/>
              <a:latin typeface="Microsoft New Tai Lue" panose="020B0502040204020203" pitchFamily="34" charset="0"/>
              <a:ea typeface="Roboto Black" panose="02000000000000000000" pitchFamily="2" charset="0"/>
              <a:cs typeface="Microsoft New Tai Lue" panose="020B0502040204020203" pitchFamily="34" charset="0"/>
            </a:endParaRPr>
          </a:p>
        </p:txBody>
      </p:sp>
      <p:sp>
        <p:nvSpPr>
          <p:cNvPr id="7" name="Rectangle: Rounded Corners 68">
            <a:extLst>
              <a:ext uri="{FF2B5EF4-FFF2-40B4-BE49-F238E27FC236}">
                <a16:creationId xmlns:a16="http://schemas.microsoft.com/office/drawing/2014/main" id="{F8BE0D8F-EC2E-4C8B-8EF1-92EF19D54593}"/>
              </a:ext>
            </a:extLst>
          </p:cNvPr>
          <p:cNvSpPr/>
          <p:nvPr/>
        </p:nvSpPr>
        <p:spPr>
          <a:xfrm>
            <a:off x="5762854" y="4486516"/>
            <a:ext cx="2064829" cy="878764"/>
          </a:xfrm>
          <a:prstGeom prst="roundRect">
            <a:avLst/>
          </a:prstGeom>
          <a:solidFill>
            <a:schemeClr val="bg1"/>
          </a:solidFill>
          <a:ln w="38100">
            <a:solidFill>
              <a:srgbClr val="695D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gn="ctr">
              <a:lnSpc>
                <a:spcPct val="107000"/>
              </a:lnSpc>
              <a:spcBef>
                <a:spcPts val="0"/>
              </a:spcBef>
              <a:spcAft>
                <a:spcPts val="800"/>
              </a:spcAft>
            </a:pPr>
            <a:r>
              <a:rPr lang="en-US" sz="2000" dirty="0">
                <a:solidFill>
                  <a:srgbClr val="002060"/>
                </a:solidFill>
                <a:latin typeface="Microsoft New Tai Lue" panose="020B0502040204020203" pitchFamily="34" charset="0"/>
                <a:ea typeface="Roboto Black" panose="02000000000000000000" pitchFamily="2" charset="0"/>
                <a:cs typeface="Microsoft New Tai Lue" panose="020B0502040204020203" pitchFamily="34" charset="0"/>
              </a:rPr>
              <a:t>Sell the share </a:t>
            </a:r>
            <a:endParaRPr lang="en-US" sz="2000" dirty="0">
              <a:solidFill>
                <a:srgbClr val="002060"/>
              </a:solidFill>
              <a:effectLst/>
              <a:latin typeface="Microsoft New Tai Lue" panose="020B0502040204020203" pitchFamily="34" charset="0"/>
              <a:ea typeface="Roboto Black" panose="02000000000000000000" pitchFamily="2" charset="0"/>
              <a:cs typeface="Microsoft New Tai Lue" panose="020B0502040204020203" pitchFamily="34" charset="0"/>
            </a:endParaRPr>
          </a:p>
        </p:txBody>
      </p:sp>
      <p:sp>
        <p:nvSpPr>
          <p:cNvPr id="9" name="Rectangle: Rounded Corners 72">
            <a:extLst>
              <a:ext uri="{FF2B5EF4-FFF2-40B4-BE49-F238E27FC236}">
                <a16:creationId xmlns:a16="http://schemas.microsoft.com/office/drawing/2014/main" id="{A0DFC162-701D-42AB-A35E-B1A2E1E790E9}"/>
              </a:ext>
            </a:extLst>
          </p:cNvPr>
          <p:cNvSpPr/>
          <p:nvPr/>
        </p:nvSpPr>
        <p:spPr>
          <a:xfrm>
            <a:off x="9808962" y="4497205"/>
            <a:ext cx="1861162" cy="1094116"/>
          </a:xfrm>
          <a:prstGeom prst="roundRect">
            <a:avLst/>
          </a:prstGeom>
          <a:solidFill>
            <a:schemeClr val="bg1"/>
          </a:solidFill>
          <a:ln w="38100">
            <a:solidFill>
              <a:srgbClr val="695D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600" dirty="0">
                <a:solidFill>
                  <a:srgbClr val="002060"/>
                </a:solidFill>
                <a:latin typeface="Microsoft New Tai Lue" panose="020B0502040204020203" pitchFamily="34" charset="0"/>
                <a:ea typeface="Roboto Black" panose="02000000000000000000" pitchFamily="2" charset="0"/>
                <a:cs typeface="Microsoft New Tai Lue" panose="020B0502040204020203" pitchFamily="34" charset="0"/>
              </a:rPr>
              <a:t>Buy if it tends to increase (best time to buy huge stock)</a:t>
            </a:r>
          </a:p>
        </p:txBody>
      </p:sp>
      <p:sp>
        <p:nvSpPr>
          <p:cNvPr id="10" name="Rectangle: Rounded Corners 79">
            <a:extLst>
              <a:ext uri="{FF2B5EF4-FFF2-40B4-BE49-F238E27FC236}">
                <a16:creationId xmlns:a16="http://schemas.microsoft.com/office/drawing/2014/main" id="{46DE1627-B1FC-4426-BC2B-9096FDD8655C}"/>
              </a:ext>
            </a:extLst>
          </p:cNvPr>
          <p:cNvSpPr/>
          <p:nvPr/>
        </p:nvSpPr>
        <p:spPr>
          <a:xfrm>
            <a:off x="431287" y="2542205"/>
            <a:ext cx="4353515" cy="864420"/>
          </a:xfrm>
          <a:prstGeom prst="roundRect">
            <a:avLst/>
          </a:prstGeom>
          <a:solidFill>
            <a:schemeClr val="bg1">
              <a:lumMod val="75000"/>
            </a:schemeClr>
          </a:solidFill>
          <a:ln w="38100">
            <a:solidFill>
              <a:srgbClr val="695D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3200" dirty="0">
                <a:solidFill>
                  <a:srgbClr val="002060"/>
                </a:solidFill>
                <a:latin typeface="Microsoft New Tai Lue" panose="020B0502040204020203" pitchFamily="34" charset="0"/>
                <a:ea typeface="Roboto Black" panose="02000000000000000000" pitchFamily="2" charset="0"/>
                <a:cs typeface="Microsoft New Tai Lue" panose="020B0502040204020203" pitchFamily="34" charset="0"/>
              </a:rPr>
              <a:t>High polarity score</a:t>
            </a:r>
          </a:p>
        </p:txBody>
      </p:sp>
      <p:cxnSp>
        <p:nvCxnSpPr>
          <p:cNvPr id="11" name="Elbow Connector 10"/>
          <p:cNvCxnSpPr>
            <a:stCxn id="4" idx="2"/>
            <a:endCxn id="10" idx="0"/>
          </p:cNvCxnSpPr>
          <p:nvPr/>
        </p:nvCxnSpPr>
        <p:spPr>
          <a:xfrm rot="5400000">
            <a:off x="3830254" y="322684"/>
            <a:ext cx="997312" cy="3441730"/>
          </a:xfrm>
          <a:prstGeom prst="bentConnector3">
            <a:avLst/>
          </a:prstGeom>
          <a:ln w="38100">
            <a:solidFill>
              <a:srgbClr val="695D7A"/>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a:stCxn id="4" idx="2"/>
            <a:endCxn id="5" idx="0"/>
          </p:cNvCxnSpPr>
          <p:nvPr/>
        </p:nvCxnSpPr>
        <p:spPr>
          <a:xfrm rot="16200000" flipH="1">
            <a:off x="7103306" y="491361"/>
            <a:ext cx="878764" cy="2985827"/>
          </a:xfrm>
          <a:prstGeom prst="bentConnector3">
            <a:avLst/>
          </a:prstGeom>
          <a:ln w="38100">
            <a:solidFill>
              <a:srgbClr val="695D7A"/>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0" idx="2"/>
            <a:endCxn id="6" idx="0"/>
          </p:cNvCxnSpPr>
          <p:nvPr/>
        </p:nvCxnSpPr>
        <p:spPr>
          <a:xfrm>
            <a:off x="2608045" y="3406625"/>
            <a:ext cx="22684" cy="1341233"/>
          </a:xfrm>
          <a:prstGeom prst="line">
            <a:avLst/>
          </a:prstGeom>
          <a:ln w="38100">
            <a:solidFill>
              <a:srgbClr val="695D7A"/>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cxnSpLocks/>
          </p:cNvCxnSpPr>
          <p:nvPr/>
        </p:nvCxnSpPr>
        <p:spPr>
          <a:xfrm rot="5400000">
            <a:off x="7153852" y="2512013"/>
            <a:ext cx="870425" cy="3078581"/>
          </a:xfrm>
          <a:prstGeom prst="bentConnector3">
            <a:avLst/>
          </a:prstGeom>
          <a:ln w="38100">
            <a:solidFill>
              <a:srgbClr val="695D7A"/>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cxnSpLocks/>
          </p:cNvCxnSpPr>
          <p:nvPr/>
        </p:nvCxnSpPr>
        <p:spPr>
          <a:xfrm rot="16200000" flipH="1">
            <a:off x="9708301" y="3046396"/>
            <a:ext cx="878764" cy="2022854"/>
          </a:xfrm>
          <a:prstGeom prst="bentConnector3">
            <a:avLst/>
          </a:prstGeom>
          <a:ln w="38100">
            <a:solidFill>
              <a:srgbClr val="695D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52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53" presetClass="entr" presetSubtype="16"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ea typeface="Roboto Black" panose="02000000000000000000" pitchFamily="2" charset="0"/>
                <a:cs typeface="Times New Roman" panose="02020603050405020304" pitchFamily="18" charset="0"/>
              </a:rPr>
              <a:t>Frame work</a:t>
            </a:r>
          </a:p>
        </p:txBody>
      </p:sp>
      <p:pic>
        <p:nvPicPr>
          <p:cNvPr id="4" name="Picture 3">
            <a:extLst>
              <a:ext uri="{FF2B5EF4-FFF2-40B4-BE49-F238E27FC236}">
                <a16:creationId xmlns:a16="http://schemas.microsoft.com/office/drawing/2014/main" id="{F1F6C544-F18D-6B20-1CED-6EB535E7C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518082"/>
            <a:ext cx="8382000" cy="4177868"/>
          </a:xfrm>
          <a:prstGeom prst="rect">
            <a:avLst/>
          </a:prstGeom>
        </p:spPr>
      </p:pic>
    </p:spTree>
    <p:extLst>
      <p:ext uri="{BB962C8B-B14F-4D97-AF65-F5344CB8AC3E}">
        <p14:creationId xmlns:p14="http://schemas.microsoft.com/office/powerpoint/2010/main" val="342296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217" y="456441"/>
            <a:ext cx="10515600" cy="1201022"/>
          </a:xfrm>
        </p:spPr>
        <p:txBody>
          <a:bodyPr/>
          <a:lstStyle/>
          <a:p>
            <a:r>
              <a:rPr lang="en-US" dirty="0">
                <a:latin typeface="Roboto Black" panose="02000000000000000000" pitchFamily="2" charset="0"/>
                <a:ea typeface="Roboto Black" panose="02000000000000000000" pitchFamily="2" charset="0"/>
                <a:cs typeface="Roboto Black" panose="02000000000000000000" pitchFamily="2" charset="0"/>
              </a:rPr>
              <a:t>Procedure for prediction</a:t>
            </a:r>
          </a:p>
        </p:txBody>
      </p:sp>
      <p:grpSp>
        <p:nvGrpSpPr>
          <p:cNvPr id="4" name="Group 3">
            <a:extLst>
              <a:ext uri="{FF2B5EF4-FFF2-40B4-BE49-F238E27FC236}">
                <a16:creationId xmlns:a16="http://schemas.microsoft.com/office/drawing/2014/main" id="{991AE6CF-023F-4FD1-BBAA-5E13CE9D7868}"/>
              </a:ext>
            </a:extLst>
          </p:cNvPr>
          <p:cNvGrpSpPr/>
          <p:nvPr/>
        </p:nvGrpSpPr>
        <p:grpSpPr>
          <a:xfrm>
            <a:off x="542967" y="2787987"/>
            <a:ext cx="1579048" cy="1718313"/>
            <a:chOff x="1752600" y="2038350"/>
            <a:chExt cx="1604846" cy="1517650"/>
          </a:xfrm>
        </p:grpSpPr>
        <p:sp>
          <p:nvSpPr>
            <p:cNvPr id="5" name="Block Arc 4">
              <a:extLst>
                <a:ext uri="{FF2B5EF4-FFF2-40B4-BE49-F238E27FC236}">
                  <a16:creationId xmlns:a16="http://schemas.microsoft.com/office/drawing/2014/main" id="{1F3CD996-57BB-492B-B6DB-8EF70C0DCA46}"/>
                </a:ext>
              </a:extLst>
            </p:cNvPr>
            <p:cNvSpPr/>
            <p:nvPr/>
          </p:nvSpPr>
          <p:spPr bwMode="auto">
            <a:xfrm>
              <a:off x="1752600" y="2038350"/>
              <a:ext cx="1517650" cy="1517650"/>
            </a:xfrm>
            <a:prstGeom prst="blockArc">
              <a:avLst>
                <a:gd name="adj1" fmla="val 3555861"/>
                <a:gd name="adj2" fmla="val 19907927"/>
                <a:gd name="adj3" fmla="val 11294"/>
              </a:avLst>
            </a:prstGeom>
            <a:solidFill>
              <a:schemeClr val="accent1"/>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6" name="Isosceles Triangle 5">
              <a:extLst>
                <a:ext uri="{FF2B5EF4-FFF2-40B4-BE49-F238E27FC236}">
                  <a16:creationId xmlns:a16="http://schemas.microsoft.com/office/drawing/2014/main" id="{59C2F2EA-24B6-4B4A-BFFB-5A4A3D1D2C15}"/>
                </a:ext>
              </a:extLst>
            </p:cNvPr>
            <p:cNvSpPr/>
            <p:nvPr/>
          </p:nvSpPr>
          <p:spPr bwMode="auto">
            <a:xfrm rot="9090263">
              <a:off x="2949493" y="2463183"/>
              <a:ext cx="407953" cy="237388"/>
            </a:xfrm>
            <a:prstGeom prst="triangle">
              <a:avLst/>
            </a:prstGeom>
            <a:solidFill>
              <a:schemeClr val="accent1"/>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7" name="Group 6">
            <a:extLst>
              <a:ext uri="{FF2B5EF4-FFF2-40B4-BE49-F238E27FC236}">
                <a16:creationId xmlns:a16="http://schemas.microsoft.com/office/drawing/2014/main" id="{FD6F8A48-C3DB-432C-BE28-5DC0F933F07D}"/>
              </a:ext>
            </a:extLst>
          </p:cNvPr>
          <p:cNvGrpSpPr/>
          <p:nvPr/>
        </p:nvGrpSpPr>
        <p:grpSpPr>
          <a:xfrm flipV="1">
            <a:off x="1779158" y="2866561"/>
            <a:ext cx="1579048" cy="1718313"/>
            <a:chOff x="3559423" y="2038350"/>
            <a:chExt cx="1604846" cy="1517650"/>
          </a:xfrm>
          <a:solidFill>
            <a:schemeClr val="accent2"/>
          </a:solidFill>
        </p:grpSpPr>
        <p:sp>
          <p:nvSpPr>
            <p:cNvPr id="8" name="Block Arc 7">
              <a:extLst>
                <a:ext uri="{FF2B5EF4-FFF2-40B4-BE49-F238E27FC236}">
                  <a16:creationId xmlns:a16="http://schemas.microsoft.com/office/drawing/2014/main" id="{4360C6D8-B586-47FE-9862-102AC26A478E}"/>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9" name="Isosceles Triangle 8">
              <a:extLst>
                <a:ext uri="{FF2B5EF4-FFF2-40B4-BE49-F238E27FC236}">
                  <a16:creationId xmlns:a16="http://schemas.microsoft.com/office/drawing/2014/main" id="{2D6C7F8B-57E9-4777-924F-A1AD7B5DA037}"/>
                </a:ext>
              </a:extLst>
            </p:cNvPr>
            <p:cNvSpPr/>
            <p:nvPr/>
          </p:nvSpPr>
          <p:spPr bwMode="auto">
            <a:xfrm rot="9090263">
              <a:off x="4756316" y="2463183"/>
              <a:ext cx="407953" cy="237388"/>
            </a:xfrm>
            <a:prstGeom prst="triangle">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10" name="Group 9">
            <a:extLst>
              <a:ext uri="{FF2B5EF4-FFF2-40B4-BE49-F238E27FC236}">
                <a16:creationId xmlns:a16="http://schemas.microsoft.com/office/drawing/2014/main" id="{49762B1E-20E5-465E-A280-907F52C27FEB}"/>
              </a:ext>
            </a:extLst>
          </p:cNvPr>
          <p:cNvGrpSpPr/>
          <p:nvPr/>
        </p:nvGrpSpPr>
        <p:grpSpPr>
          <a:xfrm>
            <a:off x="3025162" y="2781498"/>
            <a:ext cx="1579048" cy="1718313"/>
            <a:chOff x="3559423" y="2038350"/>
            <a:chExt cx="1604846" cy="1517650"/>
          </a:xfrm>
          <a:solidFill>
            <a:srgbClr val="7030A0"/>
          </a:solidFill>
        </p:grpSpPr>
        <p:sp>
          <p:nvSpPr>
            <p:cNvPr id="11" name="Block Arc 10">
              <a:extLst>
                <a:ext uri="{FF2B5EF4-FFF2-40B4-BE49-F238E27FC236}">
                  <a16:creationId xmlns:a16="http://schemas.microsoft.com/office/drawing/2014/main" id="{31957904-43AF-44EF-A62F-6BB3E62BE7E3}"/>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p>
          </p:txBody>
        </p:sp>
        <p:sp>
          <p:nvSpPr>
            <p:cNvPr id="12" name="Isosceles Triangle 11">
              <a:extLst>
                <a:ext uri="{FF2B5EF4-FFF2-40B4-BE49-F238E27FC236}">
                  <a16:creationId xmlns:a16="http://schemas.microsoft.com/office/drawing/2014/main" id="{1B76F53E-87C6-401B-905A-1BB870490451}"/>
                </a:ext>
              </a:extLst>
            </p:cNvPr>
            <p:cNvSpPr/>
            <p:nvPr/>
          </p:nvSpPr>
          <p:spPr bwMode="auto">
            <a:xfrm rot="9090263">
              <a:off x="4756316" y="2463183"/>
              <a:ext cx="407953" cy="237388"/>
            </a:xfrm>
            <a:prstGeom prst="triangle">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p>
          </p:txBody>
        </p:sp>
      </p:grpSp>
      <p:grpSp>
        <p:nvGrpSpPr>
          <p:cNvPr id="13" name="Group 12">
            <a:extLst>
              <a:ext uri="{FF2B5EF4-FFF2-40B4-BE49-F238E27FC236}">
                <a16:creationId xmlns:a16="http://schemas.microsoft.com/office/drawing/2014/main" id="{02AA2166-9F9F-4DC9-8C8A-46B97FC6CBDC}"/>
              </a:ext>
            </a:extLst>
          </p:cNvPr>
          <p:cNvGrpSpPr/>
          <p:nvPr/>
        </p:nvGrpSpPr>
        <p:grpSpPr>
          <a:xfrm flipV="1">
            <a:off x="4271730" y="2866561"/>
            <a:ext cx="1579048" cy="1718313"/>
            <a:chOff x="3559423" y="2038350"/>
            <a:chExt cx="1604846" cy="1517650"/>
          </a:xfrm>
          <a:solidFill>
            <a:schemeClr val="accent4"/>
          </a:solidFill>
        </p:grpSpPr>
        <p:sp>
          <p:nvSpPr>
            <p:cNvPr id="14" name="Block Arc 13">
              <a:extLst>
                <a:ext uri="{FF2B5EF4-FFF2-40B4-BE49-F238E27FC236}">
                  <a16:creationId xmlns:a16="http://schemas.microsoft.com/office/drawing/2014/main" id="{F5D0C336-2678-4E8B-A93E-60BB66FDEE81}"/>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15" name="Isosceles Triangle 14">
              <a:extLst>
                <a:ext uri="{FF2B5EF4-FFF2-40B4-BE49-F238E27FC236}">
                  <a16:creationId xmlns:a16="http://schemas.microsoft.com/office/drawing/2014/main" id="{C917A7F5-5231-4F5B-9D12-830B4DE413DF}"/>
                </a:ext>
              </a:extLst>
            </p:cNvPr>
            <p:cNvSpPr/>
            <p:nvPr/>
          </p:nvSpPr>
          <p:spPr bwMode="auto">
            <a:xfrm rot="9090263">
              <a:off x="4756316" y="2463183"/>
              <a:ext cx="407953" cy="237388"/>
            </a:xfrm>
            <a:prstGeom prst="triangle">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17" name="Oval 16">
            <a:extLst>
              <a:ext uri="{FF2B5EF4-FFF2-40B4-BE49-F238E27FC236}">
                <a16:creationId xmlns:a16="http://schemas.microsoft.com/office/drawing/2014/main" id="{C5816729-644F-46E4-963E-89B90130A688}"/>
              </a:ext>
            </a:extLst>
          </p:cNvPr>
          <p:cNvSpPr/>
          <p:nvPr/>
        </p:nvSpPr>
        <p:spPr>
          <a:xfrm>
            <a:off x="852695" y="3253451"/>
            <a:ext cx="849422" cy="8974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01</a:t>
            </a:r>
          </a:p>
        </p:txBody>
      </p:sp>
      <p:sp>
        <p:nvSpPr>
          <p:cNvPr id="18" name="Oval 17">
            <a:extLst>
              <a:ext uri="{FF2B5EF4-FFF2-40B4-BE49-F238E27FC236}">
                <a16:creationId xmlns:a16="http://schemas.microsoft.com/office/drawing/2014/main" id="{78C65B67-4245-44FC-BEE0-90EE04D5F750}"/>
              </a:ext>
            </a:extLst>
          </p:cNvPr>
          <p:cNvSpPr/>
          <p:nvPr/>
        </p:nvSpPr>
        <p:spPr>
          <a:xfrm>
            <a:off x="3352623" y="3157193"/>
            <a:ext cx="849422" cy="90948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03</a:t>
            </a:r>
          </a:p>
        </p:txBody>
      </p:sp>
      <p:sp>
        <p:nvSpPr>
          <p:cNvPr id="19" name="Oval 18">
            <a:extLst>
              <a:ext uri="{FF2B5EF4-FFF2-40B4-BE49-F238E27FC236}">
                <a16:creationId xmlns:a16="http://schemas.microsoft.com/office/drawing/2014/main" id="{1C458E00-35EF-4FBF-836D-677CBB28915F}"/>
              </a:ext>
            </a:extLst>
          </p:cNvPr>
          <p:cNvSpPr/>
          <p:nvPr/>
        </p:nvSpPr>
        <p:spPr>
          <a:xfrm>
            <a:off x="5830213" y="3126642"/>
            <a:ext cx="849422" cy="90393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05</a:t>
            </a:r>
          </a:p>
        </p:txBody>
      </p:sp>
      <p:sp>
        <p:nvSpPr>
          <p:cNvPr id="20" name="Oval 19">
            <a:extLst>
              <a:ext uri="{FF2B5EF4-FFF2-40B4-BE49-F238E27FC236}">
                <a16:creationId xmlns:a16="http://schemas.microsoft.com/office/drawing/2014/main" id="{9D89BCB6-F9FF-418D-AB16-BA18BCA48E71}"/>
              </a:ext>
            </a:extLst>
          </p:cNvPr>
          <p:cNvSpPr/>
          <p:nvPr/>
        </p:nvSpPr>
        <p:spPr>
          <a:xfrm>
            <a:off x="4569424" y="3344779"/>
            <a:ext cx="849422" cy="95265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04</a:t>
            </a:r>
          </a:p>
        </p:txBody>
      </p:sp>
      <p:sp>
        <p:nvSpPr>
          <p:cNvPr id="21" name="Oval 20">
            <a:extLst>
              <a:ext uri="{FF2B5EF4-FFF2-40B4-BE49-F238E27FC236}">
                <a16:creationId xmlns:a16="http://schemas.microsoft.com/office/drawing/2014/main" id="{871B83D8-036A-4945-9A4F-6E6719B0F89C}"/>
              </a:ext>
            </a:extLst>
          </p:cNvPr>
          <p:cNvSpPr/>
          <p:nvPr/>
        </p:nvSpPr>
        <p:spPr>
          <a:xfrm>
            <a:off x="2134804" y="3247798"/>
            <a:ext cx="849422" cy="9774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02</a:t>
            </a:r>
          </a:p>
        </p:txBody>
      </p:sp>
      <p:sp>
        <p:nvSpPr>
          <p:cNvPr id="22" name="Inhaltsplatzhalter 4">
            <a:extLst>
              <a:ext uri="{FF2B5EF4-FFF2-40B4-BE49-F238E27FC236}">
                <a16:creationId xmlns:a16="http://schemas.microsoft.com/office/drawing/2014/main" id="{8DACAF1F-5F9C-48A0-B41D-01AD2252250B}"/>
              </a:ext>
            </a:extLst>
          </p:cNvPr>
          <p:cNvSpPr txBox="1">
            <a:spLocks/>
          </p:cNvSpPr>
          <p:nvPr/>
        </p:nvSpPr>
        <p:spPr>
          <a:xfrm>
            <a:off x="1367421" y="4758578"/>
            <a:ext cx="2187452" cy="5816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accent2"/>
                </a:solidFill>
                <a:latin typeface="Roboto Black" panose="02000000000000000000" pitchFamily="2" charset="0"/>
                <a:ea typeface="Roboto Black" panose="02000000000000000000" pitchFamily="2" charset="0"/>
                <a:cs typeface="Roboto Black" panose="02000000000000000000" pitchFamily="2" charset="0"/>
              </a:rPr>
              <a:t>Step 02</a:t>
            </a:r>
            <a:br>
              <a:rPr lang="en-US" sz="1400" b="1" dirty="0">
                <a:solidFill>
                  <a:schemeClr val="accent2"/>
                </a:solidFill>
                <a:latin typeface="Roboto Black" panose="02000000000000000000" pitchFamily="2" charset="0"/>
                <a:ea typeface="Roboto Black" panose="02000000000000000000" pitchFamily="2" charset="0"/>
                <a:cs typeface="Roboto Black" panose="02000000000000000000" pitchFamily="2" charset="0"/>
              </a:rPr>
            </a:br>
            <a:r>
              <a:rPr lang="en-IN" sz="1400" dirty="0">
                <a:solidFill>
                  <a:schemeClr val="accent2"/>
                </a:solidFill>
                <a:latin typeface="Roboto Black" panose="02000000000000000000" pitchFamily="2" charset="0"/>
                <a:ea typeface="Roboto Black" panose="02000000000000000000" pitchFamily="2" charset="0"/>
                <a:cs typeface="Roboto Black" panose="02000000000000000000" pitchFamily="2" charset="0"/>
              </a:rPr>
              <a:t>Read news headlines from data set</a:t>
            </a:r>
            <a:endParaRPr lang="en-US" sz="1400" dirty="0">
              <a:solidFill>
                <a:schemeClr val="accent2"/>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23" name="Inhaltsplatzhalter 4">
            <a:extLst>
              <a:ext uri="{FF2B5EF4-FFF2-40B4-BE49-F238E27FC236}">
                <a16:creationId xmlns:a16="http://schemas.microsoft.com/office/drawing/2014/main" id="{3382766D-66A3-426E-B13F-7EEC65FC7D2C}"/>
              </a:ext>
            </a:extLst>
          </p:cNvPr>
          <p:cNvSpPr txBox="1">
            <a:spLocks/>
          </p:cNvSpPr>
          <p:nvPr/>
        </p:nvSpPr>
        <p:spPr>
          <a:xfrm>
            <a:off x="131902" y="2033757"/>
            <a:ext cx="2187452" cy="64633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400" b="1" dirty="0">
                <a:solidFill>
                  <a:srgbClr val="5B9BD5"/>
                </a:solidFill>
                <a:latin typeface="Roboto Black" panose="02000000000000000000" pitchFamily="2" charset="0"/>
                <a:ea typeface="Roboto Black" panose="02000000000000000000" pitchFamily="2" charset="0"/>
                <a:cs typeface="Roboto Black" panose="02000000000000000000" pitchFamily="2" charset="0"/>
              </a:rPr>
              <a:t>Step 01</a:t>
            </a:r>
            <a:br>
              <a:rPr lang="en-US" sz="1400" b="1" dirty="0">
                <a:solidFill>
                  <a:srgbClr val="5B9BD5"/>
                </a:solidFill>
                <a:latin typeface="Roboto Black" panose="02000000000000000000" pitchFamily="2" charset="0"/>
                <a:ea typeface="Roboto Black" panose="02000000000000000000" pitchFamily="2" charset="0"/>
                <a:cs typeface="Roboto Black" panose="02000000000000000000" pitchFamily="2" charset="0"/>
              </a:rPr>
            </a:br>
            <a:r>
              <a:rPr lang="en-IN" sz="1400" dirty="0">
                <a:solidFill>
                  <a:srgbClr val="5B9BD5"/>
                </a:solidFill>
                <a:latin typeface="Roboto Black" panose="02000000000000000000" pitchFamily="2" charset="0"/>
                <a:ea typeface="Roboto Black" panose="02000000000000000000" pitchFamily="2" charset="0"/>
                <a:cs typeface="Roboto Black" panose="02000000000000000000" pitchFamily="2" charset="0"/>
              </a:rPr>
              <a:t>Training the dataset features</a:t>
            </a:r>
            <a:r>
              <a:rPr lang="en-US" sz="1400" dirty="0">
                <a:solidFill>
                  <a:srgbClr val="5B9BD5"/>
                </a:solidFill>
                <a:latin typeface="Roboto Black" panose="02000000000000000000" pitchFamily="2" charset="0"/>
                <a:ea typeface="Roboto Black" panose="02000000000000000000" pitchFamily="2" charset="0"/>
                <a:cs typeface="Roboto Black" panose="02000000000000000000" pitchFamily="2" charset="0"/>
              </a:rPr>
              <a:t>.</a:t>
            </a:r>
          </a:p>
        </p:txBody>
      </p:sp>
      <p:sp>
        <p:nvSpPr>
          <p:cNvPr id="24" name="Inhaltsplatzhalter 4">
            <a:extLst>
              <a:ext uri="{FF2B5EF4-FFF2-40B4-BE49-F238E27FC236}">
                <a16:creationId xmlns:a16="http://schemas.microsoft.com/office/drawing/2014/main" id="{8E5FE54F-0B4F-44C4-854E-694D23E8D2FE}"/>
              </a:ext>
            </a:extLst>
          </p:cNvPr>
          <p:cNvSpPr txBox="1">
            <a:spLocks/>
          </p:cNvSpPr>
          <p:nvPr/>
        </p:nvSpPr>
        <p:spPr>
          <a:xfrm>
            <a:off x="3874565" y="4855527"/>
            <a:ext cx="2187452" cy="3877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400" b="1" dirty="0">
                <a:solidFill>
                  <a:srgbClr val="FFC000"/>
                </a:solidFill>
                <a:latin typeface="Roboto Black" panose="02000000000000000000" pitchFamily="2" charset="0"/>
                <a:ea typeface="Roboto Black" panose="02000000000000000000" pitchFamily="2" charset="0"/>
                <a:cs typeface="Roboto Black" panose="02000000000000000000" pitchFamily="2" charset="0"/>
              </a:rPr>
              <a:t>Step 04</a:t>
            </a:r>
            <a:br>
              <a:rPr lang="en-US" sz="1400" b="1" dirty="0">
                <a:solidFill>
                  <a:srgbClr val="FFC000"/>
                </a:solidFill>
                <a:latin typeface="Roboto Black" panose="02000000000000000000" pitchFamily="2" charset="0"/>
                <a:ea typeface="Roboto Black" panose="02000000000000000000" pitchFamily="2" charset="0"/>
                <a:cs typeface="Roboto Black" panose="02000000000000000000" pitchFamily="2" charset="0"/>
              </a:rPr>
            </a:br>
            <a:r>
              <a:rPr lang="en-IN" sz="1400" dirty="0">
                <a:solidFill>
                  <a:srgbClr val="FFC000"/>
                </a:solidFill>
                <a:latin typeface="Roboto Black" panose="02000000000000000000" pitchFamily="2" charset="0"/>
                <a:ea typeface="Roboto Black" panose="02000000000000000000" pitchFamily="2" charset="0"/>
                <a:cs typeface="Roboto Black" panose="02000000000000000000" pitchFamily="2" charset="0"/>
              </a:rPr>
              <a:t>Check polarity score</a:t>
            </a:r>
            <a:endParaRPr lang="en-US" sz="1400" dirty="0">
              <a:solidFill>
                <a:srgbClr val="FFC000"/>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25" name="Inhaltsplatzhalter 4">
            <a:extLst>
              <a:ext uri="{FF2B5EF4-FFF2-40B4-BE49-F238E27FC236}">
                <a16:creationId xmlns:a16="http://schemas.microsoft.com/office/drawing/2014/main" id="{7E8CDFB0-5D8A-4556-9098-89EF687BD293}"/>
              </a:ext>
            </a:extLst>
          </p:cNvPr>
          <p:cNvSpPr txBox="1">
            <a:spLocks/>
          </p:cNvSpPr>
          <p:nvPr/>
        </p:nvSpPr>
        <p:spPr>
          <a:xfrm>
            <a:off x="2614973" y="2025570"/>
            <a:ext cx="2187452" cy="63863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400" b="1" dirty="0">
                <a:solidFill>
                  <a:srgbClr val="7030A0"/>
                </a:solidFill>
                <a:latin typeface="Roboto Black" panose="02000000000000000000" pitchFamily="2" charset="0"/>
                <a:ea typeface="Roboto Black" panose="02000000000000000000" pitchFamily="2" charset="0"/>
                <a:cs typeface="Roboto Black" panose="02000000000000000000" pitchFamily="2" charset="0"/>
              </a:rPr>
              <a:t>Step 03</a:t>
            </a:r>
            <a:br>
              <a:rPr lang="en-US" sz="1400" b="1" dirty="0">
                <a:solidFill>
                  <a:srgbClr val="7030A0"/>
                </a:solidFill>
                <a:latin typeface="Roboto Black" panose="02000000000000000000" pitchFamily="2" charset="0"/>
                <a:ea typeface="Roboto Black" panose="02000000000000000000" pitchFamily="2" charset="0"/>
                <a:cs typeface="Roboto Black" panose="02000000000000000000" pitchFamily="2" charset="0"/>
              </a:rPr>
            </a:br>
            <a:r>
              <a:rPr lang="en-IN" sz="1000" dirty="0">
                <a:solidFill>
                  <a:srgbClr val="7030A0"/>
                </a:solidFill>
                <a:latin typeface="Roboto Black" panose="02000000000000000000" pitchFamily="2" charset="0"/>
                <a:ea typeface="Roboto Black" panose="02000000000000000000" pitchFamily="2" charset="0"/>
                <a:cs typeface="Roboto Black" panose="02000000000000000000" pitchFamily="2" charset="0"/>
              </a:rPr>
              <a:t>Assign polarity score</a:t>
            </a:r>
            <a:endParaRPr lang="en-US" sz="1000" dirty="0">
              <a:solidFill>
                <a:srgbClr val="7030A0"/>
              </a:solidFill>
              <a:latin typeface="Roboto Black" panose="02000000000000000000" pitchFamily="2" charset="0"/>
              <a:ea typeface="Roboto Black" panose="02000000000000000000" pitchFamily="2" charset="0"/>
              <a:cs typeface="Roboto Black" panose="02000000000000000000" pitchFamily="2" charset="0"/>
            </a:endParaRPr>
          </a:p>
          <a:p>
            <a:pPr marL="0" indent="0" algn="ctr">
              <a:lnSpc>
                <a:spcPct val="100000"/>
              </a:lnSpc>
              <a:spcAft>
                <a:spcPts val="900"/>
              </a:spcAft>
              <a:buNone/>
            </a:pPr>
            <a:r>
              <a:rPr lang="en-US" sz="1000" dirty="0">
                <a:solidFill>
                  <a:schemeClr val="tx1"/>
                </a:solidFill>
                <a:latin typeface="Roboto Black" panose="02000000000000000000" pitchFamily="2" charset="0"/>
                <a:ea typeface="Roboto Black" panose="02000000000000000000" pitchFamily="2" charset="0"/>
                <a:cs typeface="Roboto Black" panose="02000000000000000000" pitchFamily="2" charset="0"/>
              </a:rPr>
              <a:t>.</a:t>
            </a:r>
          </a:p>
        </p:txBody>
      </p:sp>
      <p:sp>
        <p:nvSpPr>
          <p:cNvPr id="26" name="Inhaltsplatzhalter 4">
            <a:extLst>
              <a:ext uri="{FF2B5EF4-FFF2-40B4-BE49-F238E27FC236}">
                <a16:creationId xmlns:a16="http://schemas.microsoft.com/office/drawing/2014/main" id="{8D2C42DD-AE4E-45EB-9550-D3ACE29FFBEE}"/>
              </a:ext>
            </a:extLst>
          </p:cNvPr>
          <p:cNvSpPr txBox="1">
            <a:spLocks/>
          </p:cNvSpPr>
          <p:nvPr/>
        </p:nvSpPr>
        <p:spPr>
          <a:xfrm>
            <a:off x="4968291" y="1946811"/>
            <a:ext cx="2187452"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400" b="1" dirty="0">
                <a:solidFill>
                  <a:srgbClr val="0070C0"/>
                </a:solidFill>
                <a:latin typeface="Roboto Black" panose="02000000000000000000" pitchFamily="2" charset="0"/>
                <a:ea typeface="Roboto Black" panose="02000000000000000000" pitchFamily="2" charset="0"/>
                <a:cs typeface="Roboto Black" panose="02000000000000000000" pitchFamily="2" charset="0"/>
              </a:rPr>
              <a:t>Step 05</a:t>
            </a:r>
            <a:br>
              <a:rPr lang="en-US" sz="1100" b="1" dirty="0">
                <a:solidFill>
                  <a:srgbClr val="0070C0"/>
                </a:solidFill>
                <a:latin typeface="Roboto Black" panose="02000000000000000000" pitchFamily="2" charset="0"/>
                <a:ea typeface="Roboto Black" panose="02000000000000000000" pitchFamily="2" charset="0"/>
                <a:cs typeface="Roboto Black" panose="02000000000000000000" pitchFamily="2" charset="0"/>
              </a:rPr>
            </a:br>
            <a:r>
              <a:rPr lang="en-IN" sz="1400" dirty="0">
                <a:solidFill>
                  <a:schemeClr val="accent1">
                    <a:lumMod val="75000"/>
                  </a:schemeClr>
                </a:solidFill>
                <a:latin typeface="Roboto Black" panose="02000000000000000000" pitchFamily="2" charset="0"/>
                <a:ea typeface="Roboto Black" panose="02000000000000000000" pitchFamily="2" charset="0"/>
                <a:cs typeface="Roboto Black" panose="02000000000000000000" pitchFamily="2" charset="0"/>
              </a:rPr>
              <a:t>Evaluate and compare</a:t>
            </a:r>
            <a:endParaRPr lang="en-US" sz="1000" dirty="0">
              <a:solidFill>
                <a:schemeClr val="accent1">
                  <a:lumMod val="75000"/>
                </a:schemeClr>
              </a:solidFill>
              <a:latin typeface="Roboto Black" panose="02000000000000000000" pitchFamily="2" charset="0"/>
              <a:ea typeface="Roboto Black" panose="02000000000000000000" pitchFamily="2" charset="0"/>
              <a:cs typeface="Roboto Black" panose="02000000000000000000" pitchFamily="2" charset="0"/>
            </a:endParaRPr>
          </a:p>
        </p:txBody>
      </p:sp>
      <p:grpSp>
        <p:nvGrpSpPr>
          <p:cNvPr id="27" name="Group 26">
            <a:extLst>
              <a:ext uri="{FF2B5EF4-FFF2-40B4-BE49-F238E27FC236}">
                <a16:creationId xmlns:a16="http://schemas.microsoft.com/office/drawing/2014/main" id="{49762B1E-20E5-465E-A280-907F52C27FEB}"/>
              </a:ext>
            </a:extLst>
          </p:cNvPr>
          <p:cNvGrpSpPr/>
          <p:nvPr/>
        </p:nvGrpSpPr>
        <p:grpSpPr>
          <a:xfrm>
            <a:off x="5499668" y="2789514"/>
            <a:ext cx="1579048" cy="1718313"/>
            <a:chOff x="3559423" y="2038350"/>
            <a:chExt cx="1604846" cy="1517650"/>
          </a:xfrm>
          <a:solidFill>
            <a:srgbClr val="0070C0"/>
          </a:solidFill>
        </p:grpSpPr>
        <p:sp>
          <p:nvSpPr>
            <p:cNvPr id="28" name="Block Arc 27">
              <a:extLst>
                <a:ext uri="{FF2B5EF4-FFF2-40B4-BE49-F238E27FC236}">
                  <a16:creationId xmlns:a16="http://schemas.microsoft.com/office/drawing/2014/main" id="{31957904-43AF-44EF-A62F-6BB3E62BE7E3}"/>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29" name="Isosceles Triangle 28">
              <a:extLst>
                <a:ext uri="{FF2B5EF4-FFF2-40B4-BE49-F238E27FC236}">
                  <a16:creationId xmlns:a16="http://schemas.microsoft.com/office/drawing/2014/main" id="{1B76F53E-87C6-401B-905A-1BB870490451}"/>
                </a:ext>
              </a:extLst>
            </p:cNvPr>
            <p:cNvSpPr/>
            <p:nvPr/>
          </p:nvSpPr>
          <p:spPr bwMode="auto">
            <a:xfrm rot="9090263">
              <a:off x="4756316" y="2463183"/>
              <a:ext cx="407953" cy="237388"/>
            </a:xfrm>
            <a:prstGeom prst="triangle">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30" name="Group 29">
            <a:extLst>
              <a:ext uri="{FF2B5EF4-FFF2-40B4-BE49-F238E27FC236}">
                <a16:creationId xmlns:a16="http://schemas.microsoft.com/office/drawing/2014/main" id="{FD6F8A48-C3DB-432C-BE28-5DC0F933F07D}"/>
              </a:ext>
            </a:extLst>
          </p:cNvPr>
          <p:cNvGrpSpPr/>
          <p:nvPr/>
        </p:nvGrpSpPr>
        <p:grpSpPr>
          <a:xfrm flipV="1">
            <a:off x="6733764" y="2866561"/>
            <a:ext cx="1579048" cy="1718313"/>
            <a:chOff x="3559423" y="2038350"/>
            <a:chExt cx="1604846" cy="1517650"/>
          </a:xfrm>
          <a:solidFill>
            <a:schemeClr val="accent2"/>
          </a:solidFill>
        </p:grpSpPr>
        <p:sp>
          <p:nvSpPr>
            <p:cNvPr id="31" name="Block Arc 30">
              <a:extLst>
                <a:ext uri="{FF2B5EF4-FFF2-40B4-BE49-F238E27FC236}">
                  <a16:creationId xmlns:a16="http://schemas.microsoft.com/office/drawing/2014/main" id="{4360C6D8-B586-47FE-9862-102AC26A478E}"/>
                </a:ext>
              </a:extLst>
            </p:cNvPr>
            <p:cNvSpPr/>
            <p:nvPr/>
          </p:nvSpPr>
          <p:spPr bwMode="auto">
            <a:xfrm>
              <a:off x="3559423" y="2038350"/>
              <a:ext cx="1517650" cy="1517650"/>
            </a:xfrm>
            <a:prstGeom prst="blockArc">
              <a:avLst>
                <a:gd name="adj1" fmla="val 9481174"/>
                <a:gd name="adj2" fmla="val 19907927"/>
                <a:gd name="adj3" fmla="val 11294"/>
              </a:avLst>
            </a:prstGeom>
            <a:solidFill>
              <a:srgbClr val="00B050"/>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32" name="Isosceles Triangle 31">
              <a:extLst>
                <a:ext uri="{FF2B5EF4-FFF2-40B4-BE49-F238E27FC236}">
                  <a16:creationId xmlns:a16="http://schemas.microsoft.com/office/drawing/2014/main" id="{2D6C7F8B-57E9-4777-924F-A1AD7B5DA037}"/>
                </a:ext>
              </a:extLst>
            </p:cNvPr>
            <p:cNvSpPr/>
            <p:nvPr/>
          </p:nvSpPr>
          <p:spPr bwMode="auto">
            <a:xfrm rot="9090263">
              <a:off x="4756316" y="2495064"/>
              <a:ext cx="407953" cy="237388"/>
            </a:xfrm>
            <a:prstGeom prst="triangle">
              <a:avLst/>
            </a:prstGeom>
            <a:solidFill>
              <a:srgbClr val="00B050"/>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33" name="Group 32">
            <a:extLst>
              <a:ext uri="{FF2B5EF4-FFF2-40B4-BE49-F238E27FC236}">
                <a16:creationId xmlns:a16="http://schemas.microsoft.com/office/drawing/2014/main" id="{49762B1E-20E5-465E-A280-907F52C27FEB}"/>
              </a:ext>
            </a:extLst>
          </p:cNvPr>
          <p:cNvGrpSpPr/>
          <p:nvPr/>
        </p:nvGrpSpPr>
        <p:grpSpPr>
          <a:xfrm>
            <a:off x="7967736" y="2745402"/>
            <a:ext cx="1579048" cy="1718313"/>
            <a:chOff x="3559423" y="2038350"/>
            <a:chExt cx="1604846" cy="1517650"/>
          </a:xfrm>
          <a:solidFill>
            <a:srgbClr val="C00000"/>
          </a:solidFill>
        </p:grpSpPr>
        <p:sp>
          <p:nvSpPr>
            <p:cNvPr id="34" name="Block Arc 33">
              <a:extLst>
                <a:ext uri="{FF2B5EF4-FFF2-40B4-BE49-F238E27FC236}">
                  <a16:creationId xmlns:a16="http://schemas.microsoft.com/office/drawing/2014/main" id="{31957904-43AF-44EF-A62F-6BB3E62BE7E3}"/>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35" name="Isosceles Triangle 34">
              <a:extLst>
                <a:ext uri="{FF2B5EF4-FFF2-40B4-BE49-F238E27FC236}">
                  <a16:creationId xmlns:a16="http://schemas.microsoft.com/office/drawing/2014/main" id="{1B76F53E-87C6-401B-905A-1BB870490451}"/>
                </a:ext>
              </a:extLst>
            </p:cNvPr>
            <p:cNvSpPr/>
            <p:nvPr/>
          </p:nvSpPr>
          <p:spPr bwMode="auto">
            <a:xfrm rot="9090263">
              <a:off x="4756316" y="2463183"/>
              <a:ext cx="407953" cy="237388"/>
            </a:xfrm>
            <a:prstGeom prst="triangle">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36" name="Group 35">
            <a:extLst>
              <a:ext uri="{FF2B5EF4-FFF2-40B4-BE49-F238E27FC236}">
                <a16:creationId xmlns:a16="http://schemas.microsoft.com/office/drawing/2014/main" id="{02AA2166-9F9F-4DC9-8C8A-46B97FC6CBDC}"/>
              </a:ext>
            </a:extLst>
          </p:cNvPr>
          <p:cNvGrpSpPr/>
          <p:nvPr/>
        </p:nvGrpSpPr>
        <p:grpSpPr>
          <a:xfrm flipV="1">
            <a:off x="9202272" y="2830465"/>
            <a:ext cx="1579048" cy="1718313"/>
            <a:chOff x="3559423" y="2038350"/>
            <a:chExt cx="1604846" cy="1517650"/>
          </a:xfrm>
          <a:solidFill>
            <a:schemeClr val="accent6">
              <a:lumMod val="75000"/>
            </a:schemeClr>
          </a:solidFill>
        </p:grpSpPr>
        <p:sp>
          <p:nvSpPr>
            <p:cNvPr id="37" name="Block Arc 36">
              <a:extLst>
                <a:ext uri="{FF2B5EF4-FFF2-40B4-BE49-F238E27FC236}">
                  <a16:creationId xmlns:a16="http://schemas.microsoft.com/office/drawing/2014/main" id="{F5D0C336-2678-4E8B-A93E-60BB66FDEE81}"/>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38" name="Isosceles Triangle 37">
              <a:extLst>
                <a:ext uri="{FF2B5EF4-FFF2-40B4-BE49-F238E27FC236}">
                  <a16:creationId xmlns:a16="http://schemas.microsoft.com/office/drawing/2014/main" id="{C917A7F5-5231-4F5B-9D12-830B4DE413DF}"/>
                </a:ext>
              </a:extLst>
            </p:cNvPr>
            <p:cNvSpPr/>
            <p:nvPr/>
          </p:nvSpPr>
          <p:spPr bwMode="auto">
            <a:xfrm rot="9090263">
              <a:off x="4756316" y="2463183"/>
              <a:ext cx="407953" cy="237388"/>
            </a:xfrm>
            <a:prstGeom prst="triangle">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39" name="Oval 38">
            <a:extLst>
              <a:ext uri="{FF2B5EF4-FFF2-40B4-BE49-F238E27FC236}">
                <a16:creationId xmlns:a16="http://schemas.microsoft.com/office/drawing/2014/main" id="{78C65B67-4245-44FC-BEE0-90EE04D5F750}"/>
              </a:ext>
            </a:extLst>
          </p:cNvPr>
          <p:cNvSpPr/>
          <p:nvPr/>
        </p:nvSpPr>
        <p:spPr>
          <a:xfrm>
            <a:off x="8307229" y="3157193"/>
            <a:ext cx="849422" cy="90948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07</a:t>
            </a:r>
          </a:p>
        </p:txBody>
      </p:sp>
      <p:sp>
        <p:nvSpPr>
          <p:cNvPr id="40" name="Oval 39">
            <a:extLst>
              <a:ext uri="{FF2B5EF4-FFF2-40B4-BE49-F238E27FC236}">
                <a16:creationId xmlns:a16="http://schemas.microsoft.com/office/drawing/2014/main" id="{1C458E00-35EF-4FBF-836D-677CBB28915F}"/>
              </a:ext>
            </a:extLst>
          </p:cNvPr>
          <p:cNvSpPr/>
          <p:nvPr/>
        </p:nvSpPr>
        <p:spPr>
          <a:xfrm>
            <a:off x="10736691" y="3126642"/>
            <a:ext cx="849422" cy="90393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09</a:t>
            </a:r>
          </a:p>
        </p:txBody>
      </p:sp>
      <p:sp>
        <p:nvSpPr>
          <p:cNvPr id="41" name="Oval 40">
            <a:extLst>
              <a:ext uri="{FF2B5EF4-FFF2-40B4-BE49-F238E27FC236}">
                <a16:creationId xmlns:a16="http://schemas.microsoft.com/office/drawing/2014/main" id="{9D89BCB6-F9FF-418D-AB16-BA18BCA48E71}"/>
              </a:ext>
            </a:extLst>
          </p:cNvPr>
          <p:cNvSpPr/>
          <p:nvPr/>
        </p:nvSpPr>
        <p:spPr>
          <a:xfrm>
            <a:off x="9524030" y="3344779"/>
            <a:ext cx="849422" cy="95265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08</a:t>
            </a:r>
          </a:p>
        </p:txBody>
      </p:sp>
      <p:sp>
        <p:nvSpPr>
          <p:cNvPr id="42" name="Oval 41">
            <a:extLst>
              <a:ext uri="{FF2B5EF4-FFF2-40B4-BE49-F238E27FC236}">
                <a16:creationId xmlns:a16="http://schemas.microsoft.com/office/drawing/2014/main" id="{871B83D8-036A-4945-9A4F-6E6719B0F89C}"/>
              </a:ext>
            </a:extLst>
          </p:cNvPr>
          <p:cNvSpPr/>
          <p:nvPr/>
        </p:nvSpPr>
        <p:spPr>
          <a:xfrm>
            <a:off x="7089410" y="3247798"/>
            <a:ext cx="849422" cy="97744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06</a:t>
            </a:r>
          </a:p>
        </p:txBody>
      </p:sp>
      <p:sp>
        <p:nvSpPr>
          <p:cNvPr id="43" name="Inhaltsplatzhalter 4">
            <a:extLst>
              <a:ext uri="{FF2B5EF4-FFF2-40B4-BE49-F238E27FC236}">
                <a16:creationId xmlns:a16="http://schemas.microsoft.com/office/drawing/2014/main" id="{8E5FE54F-0B4F-44C4-854E-694D23E8D2FE}"/>
              </a:ext>
            </a:extLst>
          </p:cNvPr>
          <p:cNvSpPr txBox="1">
            <a:spLocks/>
          </p:cNvSpPr>
          <p:nvPr/>
        </p:nvSpPr>
        <p:spPr>
          <a:xfrm>
            <a:off x="8829171" y="4661628"/>
            <a:ext cx="2187452" cy="7755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accent6">
                    <a:lumMod val="75000"/>
                  </a:schemeClr>
                </a:solidFill>
                <a:latin typeface="Roboto Black" panose="02000000000000000000" pitchFamily="2" charset="0"/>
                <a:ea typeface="Roboto Black" panose="02000000000000000000" pitchFamily="2" charset="0"/>
                <a:cs typeface="Roboto Black" panose="02000000000000000000" pitchFamily="2" charset="0"/>
              </a:rPr>
              <a:t>Step 08</a:t>
            </a:r>
            <a:br>
              <a:rPr lang="en-US" sz="1400" b="1" dirty="0">
                <a:solidFill>
                  <a:schemeClr val="accent6">
                    <a:lumMod val="75000"/>
                  </a:schemeClr>
                </a:solidFill>
                <a:latin typeface="Roboto Black" panose="02000000000000000000" pitchFamily="2" charset="0"/>
                <a:ea typeface="Roboto Black" panose="02000000000000000000" pitchFamily="2" charset="0"/>
                <a:cs typeface="Roboto Black" panose="02000000000000000000" pitchFamily="2" charset="0"/>
              </a:rPr>
            </a:br>
            <a:r>
              <a:rPr lang="en-IN" sz="1400" dirty="0">
                <a:solidFill>
                  <a:schemeClr val="accent6">
                    <a:lumMod val="75000"/>
                  </a:schemeClr>
                </a:solidFill>
                <a:latin typeface="Roboto Black" panose="02000000000000000000" pitchFamily="2" charset="0"/>
                <a:ea typeface="Roboto Black" panose="02000000000000000000" pitchFamily="2" charset="0"/>
                <a:cs typeface="Roboto Black" panose="02000000000000000000" pitchFamily="2" charset="0"/>
              </a:rPr>
              <a:t>Repeat the steps 3 to 7 up to satisfaction or iteration is completed</a:t>
            </a:r>
            <a:r>
              <a:rPr lang="en-IN" sz="1400" dirty="0">
                <a:solidFill>
                  <a:schemeClr val="tx1"/>
                </a:solidFill>
                <a:latin typeface="Roboto Black" panose="02000000000000000000" pitchFamily="2" charset="0"/>
                <a:ea typeface="Roboto Black" panose="02000000000000000000" pitchFamily="2" charset="0"/>
                <a:cs typeface="Roboto Black" panose="02000000000000000000" pitchFamily="2" charset="0"/>
              </a:rPr>
              <a:t>.</a:t>
            </a:r>
            <a:endParaRPr lang="en-US" sz="1400" dirty="0">
              <a:solidFill>
                <a:schemeClr val="tx1"/>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44" name="Inhaltsplatzhalter 4">
            <a:extLst>
              <a:ext uri="{FF2B5EF4-FFF2-40B4-BE49-F238E27FC236}">
                <a16:creationId xmlns:a16="http://schemas.microsoft.com/office/drawing/2014/main" id="{7E8CDFB0-5D8A-4556-9098-89EF687BD293}"/>
              </a:ext>
            </a:extLst>
          </p:cNvPr>
          <p:cNvSpPr txBox="1">
            <a:spLocks/>
          </p:cNvSpPr>
          <p:nvPr/>
        </p:nvSpPr>
        <p:spPr>
          <a:xfrm>
            <a:off x="7516874" y="1901723"/>
            <a:ext cx="2187452" cy="79252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400" b="1" dirty="0">
                <a:solidFill>
                  <a:srgbClr val="C00000"/>
                </a:solidFill>
                <a:latin typeface="Roboto Black" panose="02000000000000000000" pitchFamily="2" charset="0"/>
                <a:ea typeface="Roboto Black" panose="02000000000000000000" pitchFamily="2" charset="0"/>
                <a:cs typeface="Roboto Black" panose="02000000000000000000" pitchFamily="2" charset="0"/>
              </a:rPr>
              <a:t>Step 07</a:t>
            </a:r>
            <a:br>
              <a:rPr lang="en-US" sz="1400" b="1" dirty="0">
                <a:solidFill>
                  <a:srgbClr val="C00000"/>
                </a:solidFill>
                <a:latin typeface="Roboto Black" panose="02000000000000000000" pitchFamily="2" charset="0"/>
                <a:ea typeface="Roboto Black" panose="02000000000000000000" pitchFamily="2" charset="0"/>
                <a:cs typeface="Roboto Black" panose="02000000000000000000" pitchFamily="2" charset="0"/>
              </a:rPr>
            </a:br>
            <a:r>
              <a:rPr lang="en-US" sz="1000" b="1" dirty="0">
                <a:solidFill>
                  <a:srgbClr val="C00000"/>
                </a:solidFill>
                <a:latin typeface="Roboto Black" panose="02000000000000000000" pitchFamily="2" charset="0"/>
                <a:ea typeface="Roboto Black" panose="02000000000000000000" pitchFamily="2" charset="0"/>
                <a:cs typeface="Roboto Black" panose="02000000000000000000" pitchFamily="2" charset="0"/>
              </a:rPr>
              <a:t>If </a:t>
            </a:r>
            <a:r>
              <a:rPr lang="en-IN" sz="1000" dirty="0">
                <a:solidFill>
                  <a:srgbClr val="C00000"/>
                </a:solidFill>
                <a:latin typeface="Roboto Black" panose="02000000000000000000" pitchFamily="2" charset="0"/>
                <a:ea typeface="Roboto Black" panose="02000000000000000000" pitchFamily="2" charset="0"/>
                <a:cs typeface="Roboto Black" panose="02000000000000000000" pitchFamily="2" charset="0"/>
              </a:rPr>
              <a:t>polarity score is low or still don’t buy or time to sell stock </a:t>
            </a:r>
            <a:endParaRPr lang="en-US" sz="1000" dirty="0">
              <a:solidFill>
                <a:srgbClr val="C00000"/>
              </a:solidFill>
              <a:latin typeface="Roboto Black" panose="02000000000000000000" pitchFamily="2" charset="0"/>
              <a:ea typeface="Roboto Black" panose="02000000000000000000" pitchFamily="2" charset="0"/>
              <a:cs typeface="Roboto Black" panose="02000000000000000000" pitchFamily="2" charset="0"/>
            </a:endParaRPr>
          </a:p>
          <a:p>
            <a:pPr marL="0" indent="0" algn="ctr">
              <a:lnSpc>
                <a:spcPct val="100000"/>
              </a:lnSpc>
              <a:spcAft>
                <a:spcPts val="900"/>
              </a:spcAft>
              <a:buNone/>
            </a:pPr>
            <a:endParaRPr lang="en-US" sz="1000" dirty="0">
              <a:solidFill>
                <a:schemeClr val="tx1"/>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45" name="Inhaltsplatzhalter 4">
            <a:extLst>
              <a:ext uri="{FF2B5EF4-FFF2-40B4-BE49-F238E27FC236}">
                <a16:creationId xmlns:a16="http://schemas.microsoft.com/office/drawing/2014/main" id="{8D2C42DD-AE4E-45EB-9550-D3ACE29FFBEE}"/>
              </a:ext>
            </a:extLst>
          </p:cNvPr>
          <p:cNvSpPr txBox="1">
            <a:spLocks/>
          </p:cNvSpPr>
          <p:nvPr/>
        </p:nvSpPr>
        <p:spPr>
          <a:xfrm>
            <a:off x="9992516" y="1932278"/>
            <a:ext cx="2187452" cy="75302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400" b="1" dirty="0">
                <a:solidFill>
                  <a:srgbClr val="002060"/>
                </a:solidFill>
                <a:latin typeface="Roboto Black" panose="02000000000000000000" pitchFamily="2" charset="0"/>
                <a:ea typeface="Roboto Black" panose="02000000000000000000" pitchFamily="2" charset="0"/>
                <a:cs typeface="Roboto Black" panose="02000000000000000000" pitchFamily="2" charset="0"/>
              </a:rPr>
              <a:t>Step 09</a:t>
            </a:r>
            <a:br>
              <a:rPr lang="en-US" sz="1100" b="1" dirty="0">
                <a:solidFill>
                  <a:srgbClr val="002060"/>
                </a:solidFill>
                <a:latin typeface="Roboto Black" panose="02000000000000000000" pitchFamily="2" charset="0"/>
                <a:ea typeface="Roboto Black" panose="02000000000000000000" pitchFamily="2" charset="0"/>
                <a:cs typeface="Roboto Black" panose="02000000000000000000" pitchFamily="2" charset="0"/>
              </a:rPr>
            </a:br>
            <a:r>
              <a:rPr lang="en-IN" sz="1000" dirty="0">
                <a:solidFill>
                  <a:srgbClr val="002060"/>
                </a:solidFill>
                <a:latin typeface="Roboto Black" panose="02000000000000000000" pitchFamily="2" charset="0"/>
                <a:ea typeface="Roboto Black" panose="02000000000000000000" pitchFamily="2" charset="0"/>
                <a:cs typeface="Roboto Black" panose="02000000000000000000" pitchFamily="2" charset="0"/>
              </a:rPr>
              <a:t>Populate the best solution and train the  model based on it</a:t>
            </a:r>
            <a:endParaRPr lang="en-US" sz="1000" dirty="0">
              <a:solidFill>
                <a:srgbClr val="002060"/>
              </a:solidFill>
              <a:latin typeface="Roboto Black" panose="02000000000000000000" pitchFamily="2" charset="0"/>
              <a:ea typeface="Roboto Black" panose="02000000000000000000" pitchFamily="2" charset="0"/>
              <a:cs typeface="Roboto Black" panose="02000000000000000000" pitchFamily="2" charset="0"/>
            </a:endParaRPr>
          </a:p>
          <a:p>
            <a:pPr marL="0" indent="0" algn="ctr">
              <a:lnSpc>
                <a:spcPct val="100000"/>
              </a:lnSpc>
              <a:spcAft>
                <a:spcPts val="900"/>
              </a:spcAft>
              <a:buNone/>
            </a:pPr>
            <a:endParaRPr lang="en-US" sz="1000" dirty="0">
              <a:solidFill>
                <a:srgbClr val="002060"/>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47" name="Block Arc 46">
            <a:extLst>
              <a:ext uri="{FF2B5EF4-FFF2-40B4-BE49-F238E27FC236}">
                <a16:creationId xmlns:a16="http://schemas.microsoft.com/office/drawing/2014/main" id="{31957904-43AF-44EF-A62F-6BB3E62BE7E3}"/>
              </a:ext>
            </a:extLst>
          </p:cNvPr>
          <p:cNvSpPr/>
          <p:nvPr/>
        </p:nvSpPr>
        <p:spPr bwMode="auto">
          <a:xfrm>
            <a:off x="10406147" y="2753418"/>
            <a:ext cx="1493254" cy="1718313"/>
          </a:xfrm>
          <a:prstGeom prst="blockArc">
            <a:avLst>
              <a:gd name="adj1" fmla="val 9481174"/>
              <a:gd name="adj2" fmla="val 6786128"/>
              <a:gd name="adj3" fmla="val 14490"/>
            </a:avLst>
          </a:prstGeom>
          <a:solidFill>
            <a:srgbClr val="002060"/>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49" name="Inhaltsplatzhalter 4">
            <a:extLst>
              <a:ext uri="{FF2B5EF4-FFF2-40B4-BE49-F238E27FC236}">
                <a16:creationId xmlns:a16="http://schemas.microsoft.com/office/drawing/2014/main" id="{8DACAF1F-5F9C-48A0-B41D-01AD2252250B}"/>
              </a:ext>
            </a:extLst>
          </p:cNvPr>
          <p:cNvSpPr txBox="1">
            <a:spLocks/>
          </p:cNvSpPr>
          <p:nvPr/>
        </p:nvSpPr>
        <p:spPr>
          <a:xfrm>
            <a:off x="6396621" y="4412375"/>
            <a:ext cx="2187452" cy="12259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en-US" sz="1400" b="1" dirty="0">
              <a:solidFill>
                <a:srgbClr val="00B050"/>
              </a:solidFill>
              <a:latin typeface="Roboto Black" panose="02000000000000000000" pitchFamily="2" charset="0"/>
              <a:ea typeface="Roboto Black" panose="02000000000000000000" pitchFamily="2" charset="0"/>
              <a:cs typeface="Roboto Black" panose="02000000000000000000" pitchFamily="2" charset="0"/>
            </a:endParaRPr>
          </a:p>
          <a:p>
            <a:pPr marL="0" indent="0" algn="ctr">
              <a:buNone/>
            </a:pPr>
            <a:r>
              <a:rPr lang="en-US" sz="1400" b="1" dirty="0">
                <a:solidFill>
                  <a:srgbClr val="00B050"/>
                </a:solidFill>
                <a:latin typeface="Roboto Black" panose="02000000000000000000" pitchFamily="2" charset="0"/>
                <a:ea typeface="Roboto Black" panose="02000000000000000000" pitchFamily="2" charset="0"/>
                <a:cs typeface="Roboto Black" panose="02000000000000000000" pitchFamily="2" charset="0"/>
              </a:rPr>
              <a:t>Step 06</a:t>
            </a:r>
            <a:br>
              <a:rPr lang="en-US" sz="1400" b="1" dirty="0">
                <a:solidFill>
                  <a:srgbClr val="00B050"/>
                </a:solidFill>
                <a:latin typeface="Roboto Black" panose="02000000000000000000" pitchFamily="2" charset="0"/>
                <a:ea typeface="Roboto Black" panose="02000000000000000000" pitchFamily="2" charset="0"/>
                <a:cs typeface="Roboto Black" panose="02000000000000000000" pitchFamily="2" charset="0"/>
              </a:rPr>
            </a:br>
            <a:r>
              <a:rPr lang="en-US" sz="1400" b="1" dirty="0">
                <a:solidFill>
                  <a:srgbClr val="00B050"/>
                </a:solidFill>
                <a:latin typeface="Roboto Black" panose="02000000000000000000" pitchFamily="2" charset="0"/>
                <a:ea typeface="Roboto Black" panose="02000000000000000000" pitchFamily="2" charset="0"/>
                <a:cs typeface="Roboto Black" panose="02000000000000000000" pitchFamily="2" charset="0"/>
              </a:rPr>
              <a:t>If </a:t>
            </a:r>
            <a:r>
              <a:rPr lang="en-IN" sz="1400" dirty="0">
                <a:solidFill>
                  <a:srgbClr val="00B050"/>
                </a:solidFill>
                <a:latin typeface="Roboto Black" panose="02000000000000000000" pitchFamily="2" charset="0"/>
                <a:ea typeface="Roboto Black" panose="02000000000000000000" pitchFamily="2" charset="0"/>
                <a:cs typeface="Roboto Black" panose="02000000000000000000" pitchFamily="2" charset="0"/>
              </a:rPr>
              <a:t>polarity score high buy stock </a:t>
            </a:r>
            <a:endParaRPr lang="en-US" sz="1400" dirty="0">
              <a:solidFill>
                <a:srgbClr val="00B050"/>
              </a:solidFill>
              <a:latin typeface="Roboto Black" panose="02000000000000000000" pitchFamily="2" charset="0"/>
              <a:ea typeface="Roboto Black" panose="02000000000000000000" pitchFamily="2" charset="0"/>
              <a:cs typeface="Roboto Black" panose="02000000000000000000" pitchFamily="2" charset="0"/>
            </a:endParaRPr>
          </a:p>
          <a:p>
            <a:pPr marL="0" indent="0" algn="ctr">
              <a:buNone/>
            </a:pPr>
            <a:endParaRPr lang="en-US" sz="1400" dirty="0">
              <a:solidFill>
                <a:srgbClr val="00B050"/>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3" name="Slide Number Placeholder 2"/>
          <p:cNvSpPr>
            <a:spLocks noGrp="1"/>
          </p:cNvSpPr>
          <p:nvPr>
            <p:ph type="sldNum" sz="quarter" idx="12"/>
          </p:nvPr>
        </p:nvSpPr>
        <p:spPr/>
        <p:txBody>
          <a:bodyPr/>
          <a:lstStyle/>
          <a:p>
            <a:fld id="{BE37969D-2690-4B7A-915F-334F80266662}" type="slidenum">
              <a:rPr lang="en-US" smtClean="0"/>
              <a:pPr/>
              <a:t>23</a:t>
            </a:fld>
            <a:endParaRPr lang="en-US"/>
          </a:p>
        </p:txBody>
      </p:sp>
    </p:spTree>
    <p:extLst>
      <p:ext uri="{BB962C8B-B14F-4D97-AF65-F5344CB8AC3E}">
        <p14:creationId xmlns:p14="http://schemas.microsoft.com/office/powerpoint/2010/main" val="189947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arn(outVertical)">
                                      <p:cBhvr>
                                        <p:cTn id="18" dur="500"/>
                                        <p:tgtEl>
                                          <p:spTgt spid="23"/>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outVertical)">
                                      <p:cBhvr>
                                        <p:cTn id="33" dur="500"/>
                                        <p:tgtEl>
                                          <p:spTgt spid="22"/>
                                        </p:tgtEl>
                                      </p:cBhvr>
                                    </p:animEffect>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arn(outVertical)">
                                      <p:cBhvr>
                                        <p:cTn id="48" dur="500"/>
                                        <p:tgtEl>
                                          <p:spTgt spid="25"/>
                                        </p:tgtEl>
                                      </p:cBhvr>
                                    </p:animEffect>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childTnLst>
                          </p:cTn>
                        </p:par>
                        <p:par>
                          <p:cTn id="55" fill="hold">
                            <p:stCondLst>
                              <p:cond delay="3500"/>
                            </p:stCondLst>
                            <p:childTnLst>
                              <p:par>
                                <p:cTn id="56" presetID="53" presetClass="entr" presetSubtype="16"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p:cTn id="58" dur="500" fill="hold"/>
                                        <p:tgtEl>
                                          <p:spTgt spid="13"/>
                                        </p:tgtEl>
                                        <p:attrNameLst>
                                          <p:attrName>ppt_w</p:attrName>
                                        </p:attrNameLst>
                                      </p:cBhvr>
                                      <p:tavLst>
                                        <p:tav tm="0">
                                          <p:val>
                                            <p:fltVal val="0"/>
                                          </p:val>
                                        </p:tav>
                                        <p:tav tm="100000">
                                          <p:val>
                                            <p:strVal val="#ppt_w"/>
                                          </p:val>
                                        </p:tav>
                                      </p:tavLst>
                                    </p:anim>
                                    <p:anim calcmode="lin" valueType="num">
                                      <p:cBhvr>
                                        <p:cTn id="59" dur="500" fill="hold"/>
                                        <p:tgtEl>
                                          <p:spTgt spid="13"/>
                                        </p:tgtEl>
                                        <p:attrNameLst>
                                          <p:attrName>ppt_h</p:attrName>
                                        </p:attrNameLst>
                                      </p:cBhvr>
                                      <p:tavLst>
                                        <p:tav tm="0">
                                          <p:val>
                                            <p:fltVal val="0"/>
                                          </p:val>
                                        </p:tav>
                                        <p:tav tm="100000">
                                          <p:val>
                                            <p:strVal val="#ppt_h"/>
                                          </p:val>
                                        </p:tav>
                                      </p:tavLst>
                                    </p:anim>
                                    <p:animEffect transition="in" filter="fade">
                                      <p:cBhvr>
                                        <p:cTn id="60" dur="500"/>
                                        <p:tgtEl>
                                          <p:spTgt spid="13"/>
                                        </p:tgtEl>
                                      </p:cBhvr>
                                    </p:animEffect>
                                  </p:childTnLst>
                                </p:cTn>
                              </p:par>
                              <p:par>
                                <p:cTn id="61" presetID="16" presetClass="entr" presetSubtype="37"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barn(outVertical)">
                                      <p:cBhvr>
                                        <p:cTn id="63" dur="500"/>
                                        <p:tgtEl>
                                          <p:spTgt spid="24"/>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16" presetClass="entr" presetSubtype="37"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arn(outVertical)">
                                      <p:cBhvr>
                                        <p:cTn id="72" dur="500"/>
                                        <p:tgtEl>
                                          <p:spTgt spid="26"/>
                                        </p:tgtEl>
                                      </p:cBhvr>
                                    </p:animEffect>
                                  </p:childTnLst>
                                </p:cTn>
                              </p:par>
                            </p:childTnLst>
                          </p:cTn>
                        </p:par>
                        <p:par>
                          <p:cTn id="73" fill="hold">
                            <p:stCondLst>
                              <p:cond delay="4500"/>
                            </p:stCondLst>
                            <p:childTnLst>
                              <p:par>
                                <p:cTn id="74" presetID="53" presetClass="entr" presetSubtype="16"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p:cTn id="76" dur="500" fill="hold"/>
                                        <p:tgtEl>
                                          <p:spTgt spid="27"/>
                                        </p:tgtEl>
                                        <p:attrNameLst>
                                          <p:attrName>ppt_w</p:attrName>
                                        </p:attrNameLst>
                                      </p:cBhvr>
                                      <p:tavLst>
                                        <p:tav tm="0">
                                          <p:val>
                                            <p:fltVal val="0"/>
                                          </p:val>
                                        </p:tav>
                                        <p:tav tm="100000">
                                          <p:val>
                                            <p:strVal val="#ppt_w"/>
                                          </p:val>
                                        </p:tav>
                                      </p:tavLst>
                                    </p:anim>
                                    <p:anim calcmode="lin" valueType="num">
                                      <p:cBhvr>
                                        <p:cTn id="77" dur="500" fill="hold"/>
                                        <p:tgtEl>
                                          <p:spTgt spid="27"/>
                                        </p:tgtEl>
                                        <p:attrNameLst>
                                          <p:attrName>ppt_h</p:attrName>
                                        </p:attrNameLst>
                                      </p:cBhvr>
                                      <p:tavLst>
                                        <p:tav tm="0">
                                          <p:val>
                                            <p:fltVal val="0"/>
                                          </p:val>
                                        </p:tav>
                                        <p:tav tm="100000">
                                          <p:val>
                                            <p:strVal val="#ppt_h"/>
                                          </p:val>
                                        </p:tav>
                                      </p:tavLst>
                                    </p:anim>
                                    <p:animEffect transition="in" filter="fade">
                                      <p:cBhvr>
                                        <p:cTn id="78" dur="500"/>
                                        <p:tgtEl>
                                          <p:spTgt spid="27"/>
                                        </p:tgtEl>
                                      </p:cBhvr>
                                    </p:animEffect>
                                  </p:childTnLst>
                                </p:cTn>
                              </p:par>
                            </p:childTnLst>
                          </p:cTn>
                        </p:par>
                        <p:par>
                          <p:cTn id="79" fill="hold">
                            <p:stCondLst>
                              <p:cond delay="5000"/>
                            </p:stCondLst>
                            <p:childTnLst>
                              <p:par>
                                <p:cTn id="80" presetID="53" presetClass="entr" presetSubtype="16" fill="hold" grpId="0" nodeType="after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p:cTn id="82" dur="500" fill="hold"/>
                                        <p:tgtEl>
                                          <p:spTgt spid="42"/>
                                        </p:tgtEl>
                                        <p:attrNameLst>
                                          <p:attrName>ppt_w</p:attrName>
                                        </p:attrNameLst>
                                      </p:cBhvr>
                                      <p:tavLst>
                                        <p:tav tm="0">
                                          <p:val>
                                            <p:fltVal val="0"/>
                                          </p:val>
                                        </p:tav>
                                        <p:tav tm="100000">
                                          <p:val>
                                            <p:strVal val="#ppt_w"/>
                                          </p:val>
                                        </p:tav>
                                      </p:tavLst>
                                    </p:anim>
                                    <p:anim calcmode="lin" valueType="num">
                                      <p:cBhvr>
                                        <p:cTn id="83" dur="500" fill="hold"/>
                                        <p:tgtEl>
                                          <p:spTgt spid="42"/>
                                        </p:tgtEl>
                                        <p:attrNameLst>
                                          <p:attrName>ppt_h</p:attrName>
                                        </p:attrNameLst>
                                      </p:cBhvr>
                                      <p:tavLst>
                                        <p:tav tm="0">
                                          <p:val>
                                            <p:fltVal val="0"/>
                                          </p:val>
                                        </p:tav>
                                        <p:tav tm="100000">
                                          <p:val>
                                            <p:strVal val="#ppt_h"/>
                                          </p:val>
                                        </p:tav>
                                      </p:tavLst>
                                    </p:anim>
                                    <p:animEffect transition="in" filter="fade">
                                      <p:cBhvr>
                                        <p:cTn id="84" dur="500"/>
                                        <p:tgtEl>
                                          <p:spTgt spid="42"/>
                                        </p:tgtEl>
                                      </p:cBhvr>
                                    </p:animEffect>
                                  </p:childTnLst>
                                </p:cTn>
                              </p:par>
                            </p:childTnLst>
                          </p:cTn>
                        </p:par>
                        <p:par>
                          <p:cTn id="85" fill="hold">
                            <p:stCondLst>
                              <p:cond delay="5500"/>
                            </p:stCondLst>
                            <p:childTnLst>
                              <p:par>
                                <p:cTn id="86" presetID="53" presetClass="entr" presetSubtype="16" fill="hold" nodeType="afterEffect">
                                  <p:stCondLst>
                                    <p:cond delay="0"/>
                                  </p:stCondLst>
                                  <p:childTnLst>
                                    <p:set>
                                      <p:cBhvr>
                                        <p:cTn id="87" dur="1" fill="hold">
                                          <p:stCondLst>
                                            <p:cond delay="0"/>
                                          </p:stCondLst>
                                        </p:cTn>
                                        <p:tgtEl>
                                          <p:spTgt spid="30"/>
                                        </p:tgtEl>
                                        <p:attrNameLst>
                                          <p:attrName>style.visibility</p:attrName>
                                        </p:attrNameLst>
                                      </p:cBhvr>
                                      <p:to>
                                        <p:strVal val="visible"/>
                                      </p:to>
                                    </p:set>
                                    <p:anim calcmode="lin" valueType="num">
                                      <p:cBhvr>
                                        <p:cTn id="88" dur="500" fill="hold"/>
                                        <p:tgtEl>
                                          <p:spTgt spid="30"/>
                                        </p:tgtEl>
                                        <p:attrNameLst>
                                          <p:attrName>ppt_w</p:attrName>
                                        </p:attrNameLst>
                                      </p:cBhvr>
                                      <p:tavLst>
                                        <p:tav tm="0">
                                          <p:val>
                                            <p:fltVal val="0"/>
                                          </p:val>
                                        </p:tav>
                                        <p:tav tm="100000">
                                          <p:val>
                                            <p:strVal val="#ppt_w"/>
                                          </p:val>
                                        </p:tav>
                                      </p:tavLst>
                                    </p:anim>
                                    <p:anim calcmode="lin" valueType="num">
                                      <p:cBhvr>
                                        <p:cTn id="89" dur="500" fill="hold"/>
                                        <p:tgtEl>
                                          <p:spTgt spid="30"/>
                                        </p:tgtEl>
                                        <p:attrNameLst>
                                          <p:attrName>ppt_h</p:attrName>
                                        </p:attrNameLst>
                                      </p:cBhvr>
                                      <p:tavLst>
                                        <p:tav tm="0">
                                          <p:val>
                                            <p:fltVal val="0"/>
                                          </p:val>
                                        </p:tav>
                                        <p:tav tm="100000">
                                          <p:val>
                                            <p:strVal val="#ppt_h"/>
                                          </p:val>
                                        </p:tav>
                                      </p:tavLst>
                                    </p:anim>
                                    <p:animEffect transition="in" filter="fade">
                                      <p:cBhvr>
                                        <p:cTn id="90" dur="500"/>
                                        <p:tgtEl>
                                          <p:spTgt spid="30"/>
                                        </p:tgtEl>
                                      </p:cBhvr>
                                    </p:animEffect>
                                  </p:childTnLst>
                                </p:cTn>
                              </p:par>
                              <p:par>
                                <p:cTn id="91" presetID="16" presetClass="entr" presetSubtype="37"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barn(outVertical)">
                                      <p:cBhvr>
                                        <p:cTn id="93" dur="500"/>
                                        <p:tgtEl>
                                          <p:spTgt spid="49"/>
                                        </p:tgtEl>
                                      </p:cBhvr>
                                    </p:animEffect>
                                  </p:childTnLst>
                                </p:cTn>
                              </p:par>
                            </p:childTnLst>
                          </p:cTn>
                        </p:par>
                        <p:par>
                          <p:cTn id="94" fill="hold">
                            <p:stCondLst>
                              <p:cond delay="6000"/>
                            </p:stCondLst>
                            <p:childTnLst>
                              <p:par>
                                <p:cTn id="95" presetID="53" presetClass="entr" presetSubtype="16" fill="hold" grpId="0" nodeType="after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ppt_w</p:attrName>
                                        </p:attrNameLst>
                                      </p:cBhvr>
                                      <p:tavLst>
                                        <p:tav tm="0">
                                          <p:val>
                                            <p:fltVal val="0"/>
                                          </p:val>
                                        </p:tav>
                                        <p:tav tm="100000">
                                          <p:val>
                                            <p:strVal val="#ppt_w"/>
                                          </p:val>
                                        </p:tav>
                                      </p:tavLst>
                                    </p:anim>
                                    <p:anim calcmode="lin" valueType="num">
                                      <p:cBhvr>
                                        <p:cTn id="98" dur="500" fill="hold"/>
                                        <p:tgtEl>
                                          <p:spTgt spid="39"/>
                                        </p:tgtEl>
                                        <p:attrNameLst>
                                          <p:attrName>ppt_h</p:attrName>
                                        </p:attrNameLst>
                                      </p:cBhvr>
                                      <p:tavLst>
                                        <p:tav tm="0">
                                          <p:val>
                                            <p:fltVal val="0"/>
                                          </p:val>
                                        </p:tav>
                                        <p:tav tm="100000">
                                          <p:val>
                                            <p:strVal val="#ppt_h"/>
                                          </p:val>
                                        </p:tav>
                                      </p:tavLst>
                                    </p:anim>
                                    <p:animEffect transition="in" filter="fade">
                                      <p:cBhvr>
                                        <p:cTn id="99" dur="500"/>
                                        <p:tgtEl>
                                          <p:spTgt spid="39"/>
                                        </p:tgtEl>
                                      </p:cBhvr>
                                    </p:animEffect>
                                  </p:childTnLst>
                                </p:cTn>
                              </p:par>
                            </p:childTnLst>
                          </p:cTn>
                        </p:par>
                        <p:par>
                          <p:cTn id="100" fill="hold">
                            <p:stCondLst>
                              <p:cond delay="6500"/>
                            </p:stCondLst>
                            <p:childTnLst>
                              <p:par>
                                <p:cTn id="101" presetID="53" presetClass="entr" presetSubtype="16" fill="hold" nodeType="after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500" fill="hold"/>
                                        <p:tgtEl>
                                          <p:spTgt spid="33"/>
                                        </p:tgtEl>
                                        <p:attrNameLst>
                                          <p:attrName>ppt_w</p:attrName>
                                        </p:attrNameLst>
                                      </p:cBhvr>
                                      <p:tavLst>
                                        <p:tav tm="0">
                                          <p:val>
                                            <p:fltVal val="0"/>
                                          </p:val>
                                        </p:tav>
                                        <p:tav tm="100000">
                                          <p:val>
                                            <p:strVal val="#ppt_w"/>
                                          </p:val>
                                        </p:tav>
                                      </p:tavLst>
                                    </p:anim>
                                    <p:anim calcmode="lin" valueType="num">
                                      <p:cBhvr>
                                        <p:cTn id="104" dur="500" fill="hold"/>
                                        <p:tgtEl>
                                          <p:spTgt spid="33"/>
                                        </p:tgtEl>
                                        <p:attrNameLst>
                                          <p:attrName>ppt_h</p:attrName>
                                        </p:attrNameLst>
                                      </p:cBhvr>
                                      <p:tavLst>
                                        <p:tav tm="0">
                                          <p:val>
                                            <p:fltVal val="0"/>
                                          </p:val>
                                        </p:tav>
                                        <p:tav tm="100000">
                                          <p:val>
                                            <p:strVal val="#ppt_h"/>
                                          </p:val>
                                        </p:tav>
                                      </p:tavLst>
                                    </p:anim>
                                    <p:animEffect transition="in" filter="fade">
                                      <p:cBhvr>
                                        <p:cTn id="105" dur="500"/>
                                        <p:tgtEl>
                                          <p:spTgt spid="33"/>
                                        </p:tgtEl>
                                      </p:cBhvr>
                                    </p:animEffect>
                                  </p:childTnLst>
                                </p:cTn>
                              </p:par>
                              <p:par>
                                <p:cTn id="106" presetID="16" presetClass="entr" presetSubtype="37"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barn(outVertical)">
                                      <p:cBhvr>
                                        <p:cTn id="108" dur="500"/>
                                        <p:tgtEl>
                                          <p:spTgt spid="44"/>
                                        </p:tgtEl>
                                      </p:cBhvr>
                                    </p:animEffect>
                                  </p:childTnLst>
                                </p:cTn>
                              </p:par>
                            </p:childTnLst>
                          </p:cTn>
                        </p:par>
                        <p:par>
                          <p:cTn id="109" fill="hold">
                            <p:stCondLst>
                              <p:cond delay="7000"/>
                            </p:stCondLst>
                            <p:childTnLst>
                              <p:par>
                                <p:cTn id="110" presetID="53" presetClass="entr" presetSubtype="16" fill="hold" grpId="0" nodeType="afterEffect">
                                  <p:stCondLst>
                                    <p:cond delay="0"/>
                                  </p:stCondLst>
                                  <p:childTnLst>
                                    <p:set>
                                      <p:cBhvr>
                                        <p:cTn id="111" dur="1" fill="hold">
                                          <p:stCondLst>
                                            <p:cond delay="0"/>
                                          </p:stCondLst>
                                        </p:cTn>
                                        <p:tgtEl>
                                          <p:spTgt spid="41"/>
                                        </p:tgtEl>
                                        <p:attrNameLst>
                                          <p:attrName>style.visibility</p:attrName>
                                        </p:attrNameLst>
                                      </p:cBhvr>
                                      <p:to>
                                        <p:strVal val="visible"/>
                                      </p:to>
                                    </p:set>
                                    <p:anim calcmode="lin" valueType="num">
                                      <p:cBhvr>
                                        <p:cTn id="112" dur="500" fill="hold"/>
                                        <p:tgtEl>
                                          <p:spTgt spid="41"/>
                                        </p:tgtEl>
                                        <p:attrNameLst>
                                          <p:attrName>ppt_w</p:attrName>
                                        </p:attrNameLst>
                                      </p:cBhvr>
                                      <p:tavLst>
                                        <p:tav tm="0">
                                          <p:val>
                                            <p:fltVal val="0"/>
                                          </p:val>
                                        </p:tav>
                                        <p:tav tm="100000">
                                          <p:val>
                                            <p:strVal val="#ppt_w"/>
                                          </p:val>
                                        </p:tav>
                                      </p:tavLst>
                                    </p:anim>
                                    <p:anim calcmode="lin" valueType="num">
                                      <p:cBhvr>
                                        <p:cTn id="113" dur="500" fill="hold"/>
                                        <p:tgtEl>
                                          <p:spTgt spid="41"/>
                                        </p:tgtEl>
                                        <p:attrNameLst>
                                          <p:attrName>ppt_h</p:attrName>
                                        </p:attrNameLst>
                                      </p:cBhvr>
                                      <p:tavLst>
                                        <p:tav tm="0">
                                          <p:val>
                                            <p:fltVal val="0"/>
                                          </p:val>
                                        </p:tav>
                                        <p:tav tm="100000">
                                          <p:val>
                                            <p:strVal val="#ppt_h"/>
                                          </p:val>
                                        </p:tav>
                                      </p:tavLst>
                                    </p:anim>
                                    <p:animEffect transition="in" filter="fade">
                                      <p:cBhvr>
                                        <p:cTn id="114" dur="500"/>
                                        <p:tgtEl>
                                          <p:spTgt spid="41"/>
                                        </p:tgtEl>
                                      </p:cBhvr>
                                    </p:animEffect>
                                  </p:childTnLst>
                                </p:cTn>
                              </p:par>
                            </p:childTnLst>
                          </p:cTn>
                        </p:par>
                        <p:par>
                          <p:cTn id="115" fill="hold">
                            <p:stCondLst>
                              <p:cond delay="7500"/>
                            </p:stCondLst>
                            <p:childTnLst>
                              <p:par>
                                <p:cTn id="116" presetID="53" presetClass="entr" presetSubtype="16" fill="hold" nodeType="afterEffect">
                                  <p:stCondLst>
                                    <p:cond delay="0"/>
                                  </p:stCondLst>
                                  <p:childTnLst>
                                    <p:set>
                                      <p:cBhvr>
                                        <p:cTn id="117" dur="1" fill="hold">
                                          <p:stCondLst>
                                            <p:cond delay="0"/>
                                          </p:stCondLst>
                                        </p:cTn>
                                        <p:tgtEl>
                                          <p:spTgt spid="36"/>
                                        </p:tgtEl>
                                        <p:attrNameLst>
                                          <p:attrName>style.visibility</p:attrName>
                                        </p:attrNameLst>
                                      </p:cBhvr>
                                      <p:to>
                                        <p:strVal val="visible"/>
                                      </p:to>
                                    </p:set>
                                    <p:anim calcmode="lin" valueType="num">
                                      <p:cBhvr>
                                        <p:cTn id="118" dur="500" fill="hold"/>
                                        <p:tgtEl>
                                          <p:spTgt spid="36"/>
                                        </p:tgtEl>
                                        <p:attrNameLst>
                                          <p:attrName>ppt_w</p:attrName>
                                        </p:attrNameLst>
                                      </p:cBhvr>
                                      <p:tavLst>
                                        <p:tav tm="0">
                                          <p:val>
                                            <p:fltVal val="0"/>
                                          </p:val>
                                        </p:tav>
                                        <p:tav tm="100000">
                                          <p:val>
                                            <p:strVal val="#ppt_w"/>
                                          </p:val>
                                        </p:tav>
                                      </p:tavLst>
                                    </p:anim>
                                    <p:anim calcmode="lin" valueType="num">
                                      <p:cBhvr>
                                        <p:cTn id="119" dur="500" fill="hold"/>
                                        <p:tgtEl>
                                          <p:spTgt spid="36"/>
                                        </p:tgtEl>
                                        <p:attrNameLst>
                                          <p:attrName>ppt_h</p:attrName>
                                        </p:attrNameLst>
                                      </p:cBhvr>
                                      <p:tavLst>
                                        <p:tav tm="0">
                                          <p:val>
                                            <p:fltVal val="0"/>
                                          </p:val>
                                        </p:tav>
                                        <p:tav tm="100000">
                                          <p:val>
                                            <p:strVal val="#ppt_h"/>
                                          </p:val>
                                        </p:tav>
                                      </p:tavLst>
                                    </p:anim>
                                    <p:animEffect transition="in" filter="fade">
                                      <p:cBhvr>
                                        <p:cTn id="120" dur="500"/>
                                        <p:tgtEl>
                                          <p:spTgt spid="36"/>
                                        </p:tgtEl>
                                      </p:cBhvr>
                                    </p:animEffect>
                                  </p:childTnLst>
                                </p:cTn>
                              </p:par>
                              <p:par>
                                <p:cTn id="121" presetID="16" presetClass="entr" presetSubtype="37" fill="hold" grpId="0" nodeType="with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barn(outVertical)">
                                      <p:cBhvr>
                                        <p:cTn id="123" dur="500"/>
                                        <p:tgtEl>
                                          <p:spTgt spid="43"/>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grpId="0" nodeType="clickEffect">
                                  <p:stCondLst>
                                    <p:cond delay="0"/>
                                  </p:stCondLst>
                                  <p:childTnLst>
                                    <p:set>
                                      <p:cBhvr>
                                        <p:cTn id="127" dur="1" fill="hold">
                                          <p:stCondLst>
                                            <p:cond delay="0"/>
                                          </p:stCondLst>
                                        </p:cTn>
                                        <p:tgtEl>
                                          <p:spTgt spid="47"/>
                                        </p:tgtEl>
                                        <p:attrNameLst>
                                          <p:attrName>style.visibility</p:attrName>
                                        </p:attrNameLst>
                                      </p:cBhvr>
                                      <p:to>
                                        <p:strVal val="visible"/>
                                      </p:to>
                                    </p:set>
                                    <p:anim calcmode="lin" valueType="num">
                                      <p:cBhvr>
                                        <p:cTn id="128" dur="500" fill="hold"/>
                                        <p:tgtEl>
                                          <p:spTgt spid="47"/>
                                        </p:tgtEl>
                                        <p:attrNameLst>
                                          <p:attrName>ppt_w</p:attrName>
                                        </p:attrNameLst>
                                      </p:cBhvr>
                                      <p:tavLst>
                                        <p:tav tm="0">
                                          <p:val>
                                            <p:fltVal val="0"/>
                                          </p:val>
                                        </p:tav>
                                        <p:tav tm="100000">
                                          <p:val>
                                            <p:strVal val="#ppt_w"/>
                                          </p:val>
                                        </p:tav>
                                      </p:tavLst>
                                    </p:anim>
                                    <p:anim calcmode="lin" valueType="num">
                                      <p:cBhvr>
                                        <p:cTn id="129" dur="500" fill="hold"/>
                                        <p:tgtEl>
                                          <p:spTgt spid="47"/>
                                        </p:tgtEl>
                                        <p:attrNameLst>
                                          <p:attrName>ppt_h</p:attrName>
                                        </p:attrNameLst>
                                      </p:cBhvr>
                                      <p:tavLst>
                                        <p:tav tm="0">
                                          <p:val>
                                            <p:fltVal val="0"/>
                                          </p:val>
                                        </p:tav>
                                        <p:tav tm="100000">
                                          <p:val>
                                            <p:strVal val="#ppt_h"/>
                                          </p:val>
                                        </p:tav>
                                      </p:tavLst>
                                    </p:anim>
                                    <p:animEffect transition="in" filter="fade">
                                      <p:cBhvr>
                                        <p:cTn id="130" dur="500"/>
                                        <p:tgtEl>
                                          <p:spTgt spid="47"/>
                                        </p:tgtEl>
                                      </p:cBhvr>
                                    </p:animEffect>
                                  </p:childTnLst>
                                </p:cTn>
                              </p:par>
                            </p:childTnLst>
                          </p:cTn>
                        </p:par>
                        <p:par>
                          <p:cTn id="131" fill="hold">
                            <p:stCondLst>
                              <p:cond delay="500"/>
                            </p:stCondLst>
                            <p:childTnLst>
                              <p:par>
                                <p:cTn id="132" presetID="53" presetClass="entr" presetSubtype="16" fill="hold" grpId="0" nodeType="after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fill="hold"/>
                                        <p:tgtEl>
                                          <p:spTgt spid="40"/>
                                        </p:tgtEl>
                                        <p:attrNameLst>
                                          <p:attrName>ppt_w</p:attrName>
                                        </p:attrNameLst>
                                      </p:cBhvr>
                                      <p:tavLst>
                                        <p:tav tm="0">
                                          <p:val>
                                            <p:fltVal val="0"/>
                                          </p:val>
                                        </p:tav>
                                        <p:tav tm="100000">
                                          <p:val>
                                            <p:strVal val="#ppt_w"/>
                                          </p:val>
                                        </p:tav>
                                      </p:tavLst>
                                    </p:anim>
                                    <p:anim calcmode="lin" valueType="num">
                                      <p:cBhvr>
                                        <p:cTn id="135" dur="500" fill="hold"/>
                                        <p:tgtEl>
                                          <p:spTgt spid="40"/>
                                        </p:tgtEl>
                                        <p:attrNameLst>
                                          <p:attrName>ppt_h</p:attrName>
                                        </p:attrNameLst>
                                      </p:cBhvr>
                                      <p:tavLst>
                                        <p:tav tm="0">
                                          <p:val>
                                            <p:fltVal val="0"/>
                                          </p:val>
                                        </p:tav>
                                        <p:tav tm="100000">
                                          <p:val>
                                            <p:strVal val="#ppt_h"/>
                                          </p:val>
                                        </p:tav>
                                      </p:tavLst>
                                    </p:anim>
                                    <p:animEffect transition="in" filter="fade">
                                      <p:cBhvr>
                                        <p:cTn id="136" dur="500"/>
                                        <p:tgtEl>
                                          <p:spTgt spid="40"/>
                                        </p:tgtEl>
                                      </p:cBhvr>
                                    </p:animEffect>
                                  </p:childTnLst>
                                </p:cTn>
                              </p:par>
                              <p:par>
                                <p:cTn id="137" presetID="16" presetClass="entr" presetSubtype="37" fill="hold" grpId="0" nodeType="withEffect">
                                  <p:stCondLst>
                                    <p:cond delay="0"/>
                                  </p:stCondLst>
                                  <p:childTnLst>
                                    <p:set>
                                      <p:cBhvr>
                                        <p:cTn id="138" dur="1" fill="hold">
                                          <p:stCondLst>
                                            <p:cond delay="0"/>
                                          </p:stCondLst>
                                        </p:cTn>
                                        <p:tgtEl>
                                          <p:spTgt spid="45"/>
                                        </p:tgtEl>
                                        <p:attrNameLst>
                                          <p:attrName>style.visibility</p:attrName>
                                        </p:attrNameLst>
                                      </p:cBhvr>
                                      <p:to>
                                        <p:strVal val="visible"/>
                                      </p:to>
                                    </p:set>
                                    <p:animEffect transition="in" filter="barn(outVertical)">
                                      <p:cBhvr>
                                        <p:cTn id="13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p:bldP spid="23" grpId="0"/>
      <p:bldP spid="24" grpId="0"/>
      <p:bldP spid="25" grpId="0"/>
      <p:bldP spid="26" grpId="0"/>
      <p:bldP spid="39" grpId="0" animBg="1"/>
      <p:bldP spid="40" grpId="0" animBg="1"/>
      <p:bldP spid="41" grpId="0" animBg="1"/>
      <p:bldP spid="42" grpId="0" animBg="1"/>
      <p:bldP spid="43" grpId="0"/>
      <p:bldP spid="44" grpId="0"/>
      <p:bldP spid="45" grpId="0"/>
      <p:bldP spid="47" grpId="0" animBg="1"/>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342629" y="232736"/>
            <a:ext cx="11436285" cy="6396669"/>
          </a:xfrm>
          <a:prstGeom prst="rect">
            <a:avLst/>
          </a:prstGeom>
          <a:solidFill>
            <a:schemeClr val="tx1">
              <a:lumMod val="85000"/>
              <a:lumOff val="1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a:endParaRPr>
          </a:p>
        </p:txBody>
      </p:sp>
      <p:sp>
        <p:nvSpPr>
          <p:cNvPr id="13" name="Title 2">
            <a:extLst>
              <a:ext uri="{FF2B5EF4-FFF2-40B4-BE49-F238E27FC236}">
                <a16:creationId xmlns:a16="http://schemas.microsoft.com/office/drawing/2014/main" id="{4350891D-4E62-46E4-87E5-A8E3313AA525}"/>
              </a:ext>
            </a:extLst>
          </p:cNvPr>
          <p:cNvSpPr txBox="1">
            <a:spLocks/>
          </p:cNvSpPr>
          <p:nvPr/>
        </p:nvSpPr>
        <p:spPr>
          <a:xfrm>
            <a:off x="360947" y="3354821"/>
            <a:ext cx="11429999" cy="67710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FFFF"/>
                </a:solidFill>
                <a:effectLst>
                  <a:outerShdw blurRad="60007" dist="310007" dir="7680000" sy="30000" kx="1300200" algn="ctr" rotWithShape="0">
                    <a:prstClr val="black">
                      <a:alpha val="13000"/>
                    </a:prstClr>
                  </a:outerShdw>
                </a:effectLst>
                <a:latin typeface="Roboto"/>
              </a:rPr>
              <a:t>Prediction of Stock price</a:t>
            </a:r>
          </a:p>
        </p:txBody>
      </p:sp>
      <p:sp>
        <p:nvSpPr>
          <p:cNvPr id="5" name="Title 2">
            <a:extLst>
              <a:ext uri="{FF2B5EF4-FFF2-40B4-BE49-F238E27FC236}">
                <a16:creationId xmlns:a16="http://schemas.microsoft.com/office/drawing/2014/main" id="{4350891D-4E62-46E4-87E5-A8E3313AA525}"/>
              </a:ext>
            </a:extLst>
          </p:cNvPr>
          <p:cNvSpPr txBox="1">
            <a:spLocks/>
          </p:cNvSpPr>
          <p:nvPr/>
        </p:nvSpPr>
        <p:spPr>
          <a:xfrm>
            <a:off x="336884" y="1786704"/>
            <a:ext cx="11393905" cy="67710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FFFF"/>
                </a:solidFill>
                <a:effectLst>
                  <a:outerShdw blurRad="60007" dist="310007" dir="7680000" sy="30000" kx="1300200" algn="ctr" rotWithShape="0">
                    <a:prstClr val="black">
                      <a:alpha val="13000"/>
                    </a:prstClr>
                  </a:outerShdw>
                </a:effectLst>
                <a:latin typeface="Roboto"/>
              </a:rPr>
              <a:t>CONTRIBUTION - 1</a:t>
            </a:r>
          </a:p>
        </p:txBody>
      </p:sp>
    </p:spTree>
    <p:extLst>
      <p:ext uri="{BB962C8B-B14F-4D97-AF65-F5344CB8AC3E}">
        <p14:creationId xmlns:p14="http://schemas.microsoft.com/office/powerpoint/2010/main" val="4804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accel="20000" decel="60000" fill="hold" grpId="0" nodeType="with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3600" b="1" dirty="0">
                <a:latin typeface="Times New Roman" panose="02020603050405020304" pitchFamily="18" charset="0"/>
                <a:ea typeface="Roboto Black" panose="02000000000000000000" pitchFamily="2" charset="0"/>
                <a:cs typeface="Times New Roman" panose="02020603050405020304" pitchFamily="18" charset="0"/>
              </a:rPr>
              <a:t>Comparison of Various Techniques for News Headline Dataset</a:t>
            </a:r>
            <a:endParaRPr lang="en-US" sz="3600" dirty="0">
              <a:latin typeface="Times New Roman" panose="02020603050405020304" pitchFamily="18" charset="0"/>
              <a:ea typeface="Roboto Black" panose="02000000000000000000" pitchFamily="2"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43652585"/>
              </p:ext>
            </p:extLst>
          </p:nvPr>
        </p:nvGraphicFramePr>
        <p:xfrm>
          <a:off x="703682" y="1690689"/>
          <a:ext cx="10801777" cy="4937711"/>
        </p:xfrm>
        <a:graphic>
          <a:graphicData uri="http://schemas.openxmlformats.org/drawingml/2006/table">
            <a:tbl>
              <a:tblPr/>
              <a:tblGrid>
                <a:gridCol w="4146702">
                  <a:extLst>
                    <a:ext uri="{9D8B030D-6E8A-4147-A177-3AD203B41FA5}">
                      <a16:colId xmlns:a16="http://schemas.microsoft.com/office/drawing/2014/main" val="20000"/>
                    </a:ext>
                  </a:extLst>
                </a:gridCol>
                <a:gridCol w="2272873">
                  <a:extLst>
                    <a:ext uri="{9D8B030D-6E8A-4147-A177-3AD203B41FA5}">
                      <a16:colId xmlns:a16="http://schemas.microsoft.com/office/drawing/2014/main" val="20001"/>
                    </a:ext>
                  </a:extLst>
                </a:gridCol>
                <a:gridCol w="2080681">
                  <a:extLst>
                    <a:ext uri="{9D8B030D-6E8A-4147-A177-3AD203B41FA5}">
                      <a16:colId xmlns:a16="http://schemas.microsoft.com/office/drawing/2014/main" val="20002"/>
                    </a:ext>
                  </a:extLst>
                </a:gridCol>
                <a:gridCol w="2301521">
                  <a:extLst>
                    <a:ext uri="{9D8B030D-6E8A-4147-A177-3AD203B41FA5}">
                      <a16:colId xmlns:a16="http://schemas.microsoft.com/office/drawing/2014/main" val="20003"/>
                    </a:ext>
                  </a:extLst>
                </a:gridCol>
              </a:tblGrid>
              <a:tr h="1400502">
                <a:tc>
                  <a:txBody>
                    <a:bodyPr/>
                    <a:lstStyle/>
                    <a:p>
                      <a:pPr marL="0" marR="0" algn="ctr">
                        <a:lnSpc>
                          <a:spcPct val="115000"/>
                        </a:lnSpc>
                        <a:spcBef>
                          <a:spcPts val="0"/>
                        </a:spcBef>
                        <a:spcAft>
                          <a:spcPts val="0"/>
                        </a:spcAft>
                      </a:pPr>
                      <a:r>
                        <a:rPr lang="en-US" sz="2800" b="1" dirty="0">
                          <a:solidFill>
                            <a:schemeClr val="bg1"/>
                          </a:solidFill>
                          <a:latin typeface="Roboto" panose="02000000000000000000" pitchFamily="2" charset="0"/>
                          <a:ea typeface="Roboto" panose="02000000000000000000" pitchFamily="2" charset="0"/>
                          <a:cs typeface="Roboto Black" panose="02000000000000000000" pitchFamily="2" charset="0"/>
                        </a:rPr>
                        <a:t>Technique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marL="0" marR="0" algn="ctr">
                        <a:lnSpc>
                          <a:spcPct val="115000"/>
                        </a:lnSpc>
                        <a:spcBef>
                          <a:spcPts val="0"/>
                        </a:spcBef>
                        <a:spcAft>
                          <a:spcPts val="0"/>
                        </a:spcAft>
                      </a:pPr>
                      <a:r>
                        <a:rPr lang="en-US" sz="2800" b="1" dirty="0">
                          <a:solidFill>
                            <a:schemeClr val="bg1"/>
                          </a:solidFill>
                          <a:latin typeface="Roboto" panose="02000000000000000000" pitchFamily="2" charset="0"/>
                          <a:ea typeface="Roboto" panose="02000000000000000000" pitchFamily="2" charset="0"/>
                          <a:cs typeface="Roboto Black" panose="02000000000000000000" pitchFamily="2" charset="0"/>
                        </a:rPr>
                        <a:t>Recall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marL="0" marR="0" algn="ctr">
                        <a:lnSpc>
                          <a:spcPct val="115000"/>
                        </a:lnSpc>
                        <a:spcBef>
                          <a:spcPts val="0"/>
                        </a:spcBef>
                        <a:spcAft>
                          <a:spcPts val="0"/>
                        </a:spcAft>
                      </a:pPr>
                      <a:r>
                        <a:rPr lang="en-US" sz="2800" b="1" dirty="0">
                          <a:solidFill>
                            <a:schemeClr val="bg1"/>
                          </a:solidFill>
                          <a:latin typeface="Roboto" panose="02000000000000000000" pitchFamily="2" charset="0"/>
                          <a:ea typeface="Roboto" panose="02000000000000000000" pitchFamily="2" charset="0"/>
                          <a:cs typeface="Roboto Black" panose="02000000000000000000" pitchFamily="2" charset="0"/>
                        </a:rPr>
                        <a:t>Precision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marL="0" marR="0" algn="ctr">
                        <a:lnSpc>
                          <a:spcPct val="115000"/>
                        </a:lnSpc>
                        <a:spcBef>
                          <a:spcPts val="0"/>
                        </a:spcBef>
                        <a:spcAft>
                          <a:spcPts val="0"/>
                        </a:spcAft>
                      </a:pPr>
                      <a:r>
                        <a:rPr lang="en-US" sz="2800" b="1" dirty="0">
                          <a:solidFill>
                            <a:schemeClr val="bg1"/>
                          </a:solidFill>
                          <a:latin typeface="Roboto" panose="02000000000000000000" pitchFamily="2" charset="0"/>
                          <a:ea typeface="Roboto" panose="02000000000000000000" pitchFamily="2" charset="0"/>
                          <a:cs typeface="Roboto Black" panose="02000000000000000000" pitchFamily="2" charset="0"/>
                        </a:rPr>
                        <a:t>Accuracy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0"/>
                  </a:ext>
                </a:extLst>
              </a:tr>
              <a:tr h="1210803">
                <a:tc>
                  <a:txBody>
                    <a:bodyPr/>
                    <a:lstStyle/>
                    <a:p>
                      <a:pPr marL="0" marR="0">
                        <a:lnSpc>
                          <a:spcPct val="115000"/>
                        </a:lnSpc>
                        <a:spcBef>
                          <a:spcPts val="0"/>
                        </a:spcBef>
                        <a:spcAft>
                          <a:spcPts val="0"/>
                        </a:spcAft>
                      </a:pPr>
                      <a:r>
                        <a:rPr lang="en-US" sz="1600" b="0" i="0" kern="1200" dirty="0">
                          <a:solidFill>
                            <a:schemeClr val="tx1">
                              <a:lumMod val="95000"/>
                              <a:lumOff val="5000"/>
                            </a:schemeClr>
                          </a:solidFill>
                          <a:effectLst/>
                          <a:latin typeface="+mn-lt"/>
                          <a:ea typeface="+mn-ea"/>
                          <a:cs typeface="+mn-cs"/>
                        </a:rPr>
                        <a:t>             </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kern="1200" dirty="0">
                          <a:solidFill>
                            <a:schemeClr val="tx1">
                              <a:lumMod val="95000"/>
                              <a:lumOff val="5000"/>
                            </a:schemeClr>
                          </a:solidFill>
                          <a:effectLst/>
                          <a:latin typeface="+mn-lt"/>
                          <a:ea typeface="+mn-ea"/>
                          <a:cs typeface="+mn-cs"/>
                        </a:rPr>
                        <a:t>                </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24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a:t>
                      </a:r>
                      <a:r>
                        <a:rPr lang="en-IN" sz="24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Random forest classifier</a:t>
                      </a:r>
                      <a:endParaRPr lang="en-US" sz="2400" b="1" dirty="0">
                        <a:solidFill>
                          <a:schemeClr val="tx1">
                            <a:lumMod val="95000"/>
                            <a:lumOff val="5000"/>
                          </a:schemeClr>
                        </a:solidFill>
                        <a:latin typeface="Times New Roman" panose="02020603050405020304" pitchFamily="18" charset="0"/>
                        <a:ea typeface="Roboto" panose="02000000000000000000" pitchFamily="2" charset="0"/>
                        <a:cs typeface="Times New Roman" panose="02020603050405020304" pitchFamily="18" charset="0"/>
                      </a:endParaRPr>
                    </a:p>
                    <a:p>
                      <a:pPr marL="0" marR="0">
                        <a:lnSpc>
                          <a:spcPct val="115000"/>
                        </a:lnSpc>
                        <a:spcBef>
                          <a:spcPts val="0"/>
                        </a:spcBef>
                        <a:spcAft>
                          <a:spcPts val="0"/>
                        </a:spcAft>
                      </a:pPr>
                      <a:endParaRPr lang="en-US" sz="2800" dirty="0">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2800" dirty="0">
                        <a:latin typeface="Roboto" panose="02000000000000000000" pitchFamily="2" charset="0"/>
                        <a:ea typeface="Roboto" panose="02000000000000000000" pitchFamily="2" charset="0"/>
                        <a:cs typeface="Times New Roman" panose="02020603050405020304" pitchFamily="18" charset="0"/>
                      </a:endParaRPr>
                    </a:p>
                    <a:p>
                      <a:pPr marL="0" marR="0" algn="ctr">
                        <a:lnSpc>
                          <a:spcPct val="115000"/>
                        </a:lnSpc>
                        <a:spcBef>
                          <a:spcPts val="0"/>
                        </a:spcBef>
                        <a:spcAft>
                          <a:spcPts val="0"/>
                        </a:spcAft>
                      </a:pPr>
                      <a:r>
                        <a:rPr lang="en-US" sz="2800" dirty="0">
                          <a:latin typeface="Roboto" panose="02000000000000000000" pitchFamily="2" charset="0"/>
                          <a:ea typeface="Roboto" panose="02000000000000000000" pitchFamily="2" charset="0"/>
                          <a:cs typeface="Times New Roman" panose="02020603050405020304" pitchFamily="18" charset="0"/>
                        </a:rPr>
                        <a:t>0.89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2800" dirty="0">
                        <a:latin typeface="Roboto" panose="02000000000000000000" pitchFamily="2" charset="0"/>
                        <a:ea typeface="Roboto" panose="02000000000000000000" pitchFamily="2" charset="0"/>
                        <a:cs typeface="Times New Roman" panose="02020603050405020304" pitchFamily="18" charset="0"/>
                      </a:endParaRPr>
                    </a:p>
                    <a:p>
                      <a:pPr marL="0" marR="0" algn="ctr">
                        <a:lnSpc>
                          <a:spcPct val="115000"/>
                        </a:lnSpc>
                        <a:spcBef>
                          <a:spcPts val="0"/>
                        </a:spcBef>
                        <a:spcAft>
                          <a:spcPts val="0"/>
                        </a:spcAft>
                      </a:pPr>
                      <a:r>
                        <a:rPr lang="en-US" sz="2800" dirty="0">
                          <a:latin typeface="Roboto" panose="02000000000000000000" pitchFamily="2" charset="0"/>
                          <a:ea typeface="Roboto" panose="02000000000000000000" pitchFamily="2" charset="0"/>
                          <a:cs typeface="Times New Roman" panose="02020603050405020304" pitchFamily="18" charset="0"/>
                        </a:rPr>
                        <a:t>0.83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2800" dirty="0">
                        <a:latin typeface="Roboto" panose="02000000000000000000" pitchFamily="2" charset="0"/>
                        <a:ea typeface="Roboto" panose="02000000000000000000" pitchFamily="2" charset="0"/>
                        <a:cs typeface="Times New Roman" panose="02020603050405020304" pitchFamily="18" charset="0"/>
                      </a:endParaRPr>
                    </a:p>
                    <a:p>
                      <a:pPr marL="0" marR="0" algn="ctr">
                        <a:lnSpc>
                          <a:spcPct val="115000"/>
                        </a:lnSpc>
                        <a:spcBef>
                          <a:spcPts val="0"/>
                        </a:spcBef>
                        <a:spcAft>
                          <a:spcPts val="0"/>
                        </a:spcAft>
                      </a:pPr>
                      <a:r>
                        <a:rPr lang="en-US" sz="2800" dirty="0">
                          <a:latin typeface="Roboto" panose="02000000000000000000" pitchFamily="2" charset="0"/>
                          <a:ea typeface="Roboto" panose="02000000000000000000" pitchFamily="2" charset="0"/>
                          <a:cs typeface="Times New Roman" panose="02020603050405020304" pitchFamily="18" charset="0"/>
                        </a:rPr>
                        <a:t>85.19%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129069">
                <a:tc>
                  <a:txBody>
                    <a:bodyPr/>
                    <a:lstStyle/>
                    <a:p>
                      <a:pPr marL="0" marR="0" algn="ctr">
                        <a:lnSpc>
                          <a:spcPct val="115000"/>
                        </a:lnSpc>
                        <a:spcBef>
                          <a:spcPts val="0"/>
                        </a:spcBef>
                        <a:spcAft>
                          <a:spcPts val="0"/>
                        </a:spcAft>
                      </a:pPr>
                      <a:endParaRPr lang="en-US" sz="2400" dirty="0">
                        <a:latin typeface="Roboto" panose="02000000000000000000" pitchFamily="2" charset="0"/>
                        <a:ea typeface="Roboto" panose="02000000000000000000" pitchFamily="2" charset="0"/>
                        <a:cs typeface="Times New Roman" panose="02020603050405020304" pitchFamily="18" charset="0"/>
                      </a:endParaRPr>
                    </a:p>
                    <a:p>
                      <a:pPr marL="0" marR="0" algn="ctr">
                        <a:lnSpc>
                          <a:spcPct val="115000"/>
                        </a:lnSpc>
                        <a:spcBef>
                          <a:spcPts val="0"/>
                        </a:spcBef>
                        <a:spcAft>
                          <a:spcPts val="0"/>
                        </a:spcAft>
                      </a:pPr>
                      <a:r>
                        <a:rPr lang="en-US" sz="2400" dirty="0">
                          <a:latin typeface="Roboto" panose="02000000000000000000" pitchFamily="2" charset="0"/>
                          <a:ea typeface="Roboto" panose="02000000000000000000" pitchFamily="2" charset="0"/>
                          <a:cs typeface="Times New Roman" panose="02020603050405020304" pitchFamily="18" charset="0"/>
                        </a:rPr>
                        <a:t>Multinomial naïve bayes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2800" dirty="0">
                        <a:latin typeface="Roboto" panose="02000000000000000000" pitchFamily="2" charset="0"/>
                        <a:ea typeface="Roboto" panose="02000000000000000000" pitchFamily="2" charset="0"/>
                        <a:cs typeface="Times New Roman" panose="02020603050405020304" pitchFamily="18" charset="0"/>
                      </a:endParaRPr>
                    </a:p>
                    <a:p>
                      <a:pPr marL="0" marR="0" algn="ctr">
                        <a:lnSpc>
                          <a:spcPct val="115000"/>
                        </a:lnSpc>
                        <a:spcBef>
                          <a:spcPts val="0"/>
                        </a:spcBef>
                        <a:spcAft>
                          <a:spcPts val="0"/>
                        </a:spcAft>
                      </a:pPr>
                      <a:r>
                        <a:rPr lang="en-US" sz="2800" dirty="0">
                          <a:latin typeface="Roboto" panose="02000000000000000000" pitchFamily="2" charset="0"/>
                          <a:ea typeface="Roboto" panose="02000000000000000000" pitchFamily="2" charset="0"/>
                          <a:cs typeface="Times New Roman" panose="02020603050405020304" pitchFamily="18" charset="0"/>
                        </a:rPr>
                        <a:t>0.83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2800" dirty="0">
                        <a:latin typeface="Roboto" panose="02000000000000000000" pitchFamily="2" charset="0"/>
                        <a:ea typeface="Roboto" panose="02000000000000000000" pitchFamily="2" charset="0"/>
                        <a:cs typeface="Times New Roman" panose="02020603050405020304" pitchFamily="18" charset="0"/>
                      </a:endParaRPr>
                    </a:p>
                    <a:p>
                      <a:pPr marL="0" marR="0" algn="ctr">
                        <a:lnSpc>
                          <a:spcPct val="115000"/>
                        </a:lnSpc>
                        <a:spcBef>
                          <a:spcPts val="0"/>
                        </a:spcBef>
                        <a:spcAft>
                          <a:spcPts val="0"/>
                        </a:spcAft>
                      </a:pPr>
                      <a:r>
                        <a:rPr lang="en-US" sz="2800" dirty="0">
                          <a:latin typeface="Roboto" panose="02000000000000000000" pitchFamily="2" charset="0"/>
                          <a:ea typeface="Roboto" panose="02000000000000000000" pitchFamily="2" charset="0"/>
                          <a:cs typeface="Times New Roman" panose="02020603050405020304" pitchFamily="18" charset="0"/>
                        </a:rPr>
                        <a:t>0.85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2800" dirty="0">
                        <a:latin typeface="Roboto" panose="02000000000000000000" pitchFamily="2" charset="0"/>
                        <a:ea typeface="Roboto" panose="02000000000000000000" pitchFamily="2" charset="0"/>
                        <a:cs typeface="Times New Roman" panose="02020603050405020304" pitchFamily="18" charset="0"/>
                      </a:endParaRPr>
                    </a:p>
                    <a:p>
                      <a:pPr marL="0" marR="0" algn="ctr">
                        <a:lnSpc>
                          <a:spcPct val="115000"/>
                        </a:lnSpc>
                        <a:spcBef>
                          <a:spcPts val="0"/>
                        </a:spcBef>
                        <a:spcAft>
                          <a:spcPts val="0"/>
                        </a:spcAft>
                      </a:pPr>
                      <a:r>
                        <a:rPr lang="en-US" sz="2800" dirty="0">
                          <a:latin typeface="Roboto" panose="02000000000000000000" pitchFamily="2" charset="0"/>
                          <a:ea typeface="Roboto" panose="02000000000000000000" pitchFamily="2" charset="0"/>
                          <a:cs typeface="Times New Roman" panose="02020603050405020304" pitchFamily="18" charset="0"/>
                        </a:rPr>
                        <a:t>83.86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99198989"/>
                  </a:ext>
                </a:extLst>
              </a:tr>
              <a:tr h="969738">
                <a:tc>
                  <a:txBody>
                    <a:bodyPr/>
                    <a:lstStyle/>
                    <a:p>
                      <a:pPr marL="0" marR="0">
                        <a:lnSpc>
                          <a:spcPct val="115000"/>
                        </a:lnSpc>
                        <a:spcBef>
                          <a:spcPts val="0"/>
                        </a:spcBef>
                        <a:spcAft>
                          <a:spcPts val="0"/>
                        </a:spcAft>
                      </a:pPr>
                      <a:r>
                        <a:rPr lang="en-US" sz="2800" b="0" i="0" kern="1200" dirty="0">
                          <a:solidFill>
                            <a:schemeClr val="tx1"/>
                          </a:solidFill>
                          <a:effectLst/>
                          <a:latin typeface="+mn-lt"/>
                          <a:ea typeface="+mn-ea"/>
                          <a:cs typeface="+mn-cs"/>
                        </a:rPr>
                        <a:t>                   </a:t>
                      </a:r>
                    </a:p>
                    <a:p>
                      <a:pPr marL="0" marR="0">
                        <a:lnSpc>
                          <a:spcPct val="115000"/>
                        </a:lnSpc>
                        <a:spcBef>
                          <a:spcPts val="0"/>
                        </a:spcBef>
                        <a:spcAft>
                          <a:spcPts val="0"/>
                        </a:spcAft>
                      </a:pPr>
                      <a:r>
                        <a:rPr lang="en-US" sz="2800" b="0" i="0" kern="1200" dirty="0">
                          <a:solidFill>
                            <a:schemeClr val="tx1"/>
                          </a:solidFill>
                          <a:effectLst/>
                          <a:latin typeface="+mn-lt"/>
                          <a:ea typeface="+mn-ea"/>
                          <a:cs typeface="+mn-cs"/>
                        </a:rPr>
                        <a:t>      </a:t>
                      </a:r>
                      <a:r>
                        <a:rPr lang="en-US" sz="2800" b="1" i="0" kern="1200" dirty="0">
                          <a:solidFill>
                            <a:schemeClr val="tx1"/>
                          </a:solidFill>
                          <a:effectLst/>
                          <a:latin typeface="Times New Roman" panose="02020603050405020304" pitchFamily="18" charset="0"/>
                          <a:ea typeface="+mn-ea"/>
                          <a:cs typeface="Times New Roman" panose="02020603050405020304" pitchFamily="18" charset="0"/>
                        </a:rPr>
                        <a:t>Logistic Regression</a:t>
                      </a:r>
                      <a:endParaRPr lang="en-US" sz="2800" b="1" dirty="0">
                        <a:latin typeface="Times New Roman" panose="02020603050405020304" pitchFamily="18" charset="0"/>
                        <a:ea typeface="Roboto" panose="02000000000000000000" pitchFamily="2"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2800" dirty="0">
                        <a:latin typeface="Roboto" panose="02000000000000000000" pitchFamily="2" charset="0"/>
                        <a:ea typeface="Roboto" panose="02000000000000000000" pitchFamily="2" charset="0"/>
                        <a:cs typeface="Times New Roman" panose="02020603050405020304" pitchFamily="18" charset="0"/>
                      </a:endParaRPr>
                    </a:p>
                    <a:p>
                      <a:pPr marL="0" marR="0" algn="ctr">
                        <a:lnSpc>
                          <a:spcPct val="115000"/>
                        </a:lnSpc>
                        <a:spcBef>
                          <a:spcPts val="0"/>
                        </a:spcBef>
                        <a:spcAft>
                          <a:spcPts val="0"/>
                        </a:spcAft>
                      </a:pPr>
                      <a:r>
                        <a:rPr lang="en-US" sz="2800" b="1" dirty="0">
                          <a:latin typeface="Roboto" panose="02000000000000000000" pitchFamily="2" charset="0"/>
                          <a:ea typeface="Roboto" panose="02000000000000000000" pitchFamily="2" charset="0"/>
                          <a:cs typeface="Times New Roman" panose="02020603050405020304" pitchFamily="18" charset="0"/>
                        </a:rPr>
                        <a:t>0.85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2800" dirty="0">
                        <a:latin typeface="Roboto" panose="02000000000000000000" pitchFamily="2" charset="0"/>
                        <a:ea typeface="Roboto" panose="02000000000000000000" pitchFamily="2" charset="0"/>
                        <a:cs typeface="Times New Roman" panose="02020603050405020304" pitchFamily="18" charset="0"/>
                      </a:endParaRPr>
                    </a:p>
                    <a:p>
                      <a:pPr marL="0" marR="0" algn="ctr">
                        <a:lnSpc>
                          <a:spcPct val="115000"/>
                        </a:lnSpc>
                        <a:spcBef>
                          <a:spcPts val="0"/>
                        </a:spcBef>
                        <a:spcAft>
                          <a:spcPts val="0"/>
                        </a:spcAft>
                      </a:pPr>
                      <a:r>
                        <a:rPr lang="en-US" sz="2800" b="1" dirty="0">
                          <a:latin typeface="Roboto" panose="02000000000000000000" pitchFamily="2" charset="0"/>
                          <a:ea typeface="Roboto" panose="02000000000000000000" pitchFamily="2" charset="0"/>
                          <a:cs typeface="Times New Roman" panose="02020603050405020304" pitchFamily="18" charset="0"/>
                        </a:rPr>
                        <a:t>0.87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IN" sz="2400" kern="1200" dirty="0">
                        <a:solidFill>
                          <a:schemeClr val="tx1"/>
                        </a:solidFill>
                        <a:effectLst/>
                        <a:latin typeface="+mn-lt"/>
                        <a:ea typeface="+mn-ea"/>
                        <a:cs typeface="+mn-cs"/>
                      </a:endParaRPr>
                    </a:p>
                    <a:p>
                      <a:pPr marL="0" marR="0" algn="ctr">
                        <a:lnSpc>
                          <a:spcPct val="115000"/>
                        </a:lnSpc>
                        <a:spcBef>
                          <a:spcPts val="0"/>
                        </a:spcBef>
                        <a:spcAft>
                          <a:spcPts val="0"/>
                        </a:spcAft>
                      </a:pPr>
                      <a:r>
                        <a:rPr lang="en-IN" sz="3200" b="1" kern="1200" dirty="0">
                          <a:solidFill>
                            <a:schemeClr val="tx1"/>
                          </a:solidFill>
                          <a:effectLst/>
                          <a:latin typeface="+mn-lt"/>
                          <a:ea typeface="+mn-ea"/>
                          <a:cs typeface="+mn-cs"/>
                        </a:rPr>
                        <a:t>85.98%</a:t>
                      </a:r>
                      <a:endParaRPr lang="en-US" sz="3200" b="1" dirty="0">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2509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635A269-3429-052F-B674-A37A2C5D42E0}"/>
              </a:ext>
            </a:extLst>
          </p:cNvPr>
          <p:cNvGraphicFramePr/>
          <p:nvPr>
            <p:extLst>
              <p:ext uri="{D42A27DB-BD31-4B8C-83A1-F6EECF244321}">
                <p14:modId xmlns:p14="http://schemas.microsoft.com/office/powerpoint/2010/main" val="3545363588"/>
              </p:ext>
            </p:extLst>
          </p:nvPr>
        </p:nvGraphicFramePr>
        <p:xfrm>
          <a:off x="1313895" y="1242873"/>
          <a:ext cx="9614517" cy="5250001"/>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5AA57BF5-3089-F01F-7196-88400756F33D}"/>
              </a:ext>
            </a:extLst>
          </p:cNvPr>
          <p:cNvSpPr>
            <a:spLocks noGrp="1"/>
          </p:cNvSpPr>
          <p:nvPr>
            <p:ph type="title"/>
          </p:nvPr>
        </p:nvSpPr>
        <p:spPr/>
        <p:txBody>
          <a:bodyPr>
            <a:normAutofit/>
          </a:bodyPr>
          <a:lstStyle/>
          <a:p>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COMPARISON OF ALL PERFORMANCE ANALYSIS OUTCOME</a:t>
            </a:r>
            <a:br>
              <a:rPr lang="en-IN" sz="2400" b="1" dirty="0">
                <a:effectLst/>
                <a:latin typeface="Calibri" panose="020F0502020204030204" pitchFamily="34" charset="0"/>
                <a:ea typeface="Calibri" panose="020F0502020204030204" pitchFamily="34" charset="0"/>
                <a:cs typeface="Times New Roman" panose="02020603050405020304" pitchFamily="18" charset="0"/>
              </a:rPr>
            </a:br>
            <a:endParaRPr lang="en-IN" sz="2400" b="1" dirty="0"/>
          </a:p>
        </p:txBody>
      </p:sp>
    </p:spTree>
    <p:extLst>
      <p:ext uri="{BB962C8B-B14F-4D97-AF65-F5344CB8AC3E}">
        <p14:creationId xmlns:p14="http://schemas.microsoft.com/office/powerpoint/2010/main" val="1117131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42DB-0AA2-25E5-9DA8-0768C8B3A1FD}"/>
              </a:ext>
            </a:extLst>
          </p:cNvPr>
          <p:cNvSpPr>
            <a:spLocks noGrp="1"/>
          </p:cNvSpPr>
          <p:nvPr>
            <p:ph type="title"/>
          </p:nvPr>
        </p:nvSpPr>
        <p:spPr>
          <a:xfrm>
            <a:off x="838200" y="681036"/>
            <a:ext cx="10515600" cy="1227663"/>
          </a:xfrm>
        </p:spPr>
        <p:txBody>
          <a:bodyPr>
            <a:normAutofit fontScale="90000"/>
          </a:bodyPr>
          <a:lstStyle/>
          <a:p>
            <a:pPr>
              <a:lnSpc>
                <a:spcPct val="107000"/>
              </a:lnSpc>
              <a:spcAft>
                <a:spcPts val="800"/>
              </a:spcAft>
            </a:pP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Existing System </a:t>
            </a:r>
            <a:br>
              <a:rPr lang="en-IN" sz="4000"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Human Intelligence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AB27DBA-C19F-1F04-2C5B-2B7926B24FD2}"/>
              </a:ext>
            </a:extLst>
          </p:cNvPr>
          <p:cNvSpPr>
            <a:spLocks noGrp="1"/>
          </p:cNvSpPr>
          <p:nvPr>
            <p:ph idx="1"/>
          </p:nvPr>
        </p:nvSpPr>
        <p:spPr>
          <a:xfrm>
            <a:off x="838200" y="1908699"/>
            <a:ext cx="10515600" cy="4781333"/>
          </a:xfrm>
        </p:spPr>
        <p:txBody>
          <a:bodyPr/>
          <a:lstStyle/>
          <a:p>
            <a:pPr>
              <a:lnSpc>
                <a:spcPct val="107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an efficient market, stock prices would be determined primarily by fundamentals, which, at the basic level, refer to a combination of two things: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earnings base, such as earnings per share (EPS)</a:t>
            </a:r>
            <a:endParaRPr lang="en-IN"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valuation multiple, such as a P/E ratio</a:t>
            </a:r>
            <a:endParaRPr lang="en-IN"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third market consists of trading conducted by non-exchange member broker-dealers and institutional investors of exchange-listed stocks.</a:t>
            </a:r>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C2C9C41-AF06-A195-7129-329A2A24C6F1}"/>
                  </a:ext>
                </a:extLst>
              </p14:cNvPr>
              <p14:cNvContentPartPr/>
              <p14:nvPr/>
            </p14:nvContentPartPr>
            <p14:xfrm>
              <a:off x="3133713" y="1038153"/>
              <a:ext cx="360" cy="360"/>
            </p14:xfrm>
          </p:contentPart>
        </mc:Choice>
        <mc:Fallback xmlns="">
          <p:pic>
            <p:nvPicPr>
              <p:cNvPr id="4" name="Ink 3">
                <a:extLst>
                  <a:ext uri="{FF2B5EF4-FFF2-40B4-BE49-F238E27FC236}">
                    <a16:creationId xmlns:a16="http://schemas.microsoft.com/office/drawing/2014/main" id="{3C2C9C41-AF06-A195-7129-329A2A24C6F1}"/>
                  </a:ext>
                </a:extLst>
              </p:cNvPr>
              <p:cNvPicPr/>
              <p:nvPr/>
            </p:nvPicPr>
            <p:blipFill>
              <a:blip r:embed="rId3"/>
              <a:stretch>
                <a:fillRect/>
              </a:stretch>
            </p:blipFill>
            <p:spPr>
              <a:xfrm>
                <a:off x="3124713" y="1029513"/>
                <a:ext cx="18000" cy="18000"/>
              </a:xfrm>
              <a:prstGeom prst="rect">
                <a:avLst/>
              </a:prstGeom>
            </p:spPr>
          </p:pic>
        </mc:Fallback>
      </mc:AlternateContent>
    </p:spTree>
    <p:extLst>
      <p:ext uri="{BB962C8B-B14F-4D97-AF65-F5344CB8AC3E}">
        <p14:creationId xmlns:p14="http://schemas.microsoft.com/office/powerpoint/2010/main" val="41411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28AA-845F-B6D7-425E-F7BCF416BE96}"/>
              </a:ext>
            </a:extLst>
          </p:cNvPr>
          <p:cNvSpPr>
            <a:spLocks noGrp="1"/>
          </p:cNvSpPr>
          <p:nvPr>
            <p:ph type="title"/>
          </p:nvPr>
        </p:nvSpPr>
        <p:spPr>
          <a:xfrm>
            <a:off x="767178" y="418391"/>
            <a:ext cx="10515600" cy="1325563"/>
          </a:xfrm>
        </p:spPr>
        <p:txBody>
          <a:bodyPr>
            <a:normAutofit/>
          </a:bodyPr>
          <a:lstStyle/>
          <a:p>
            <a:r>
              <a:rPr lang="en-IN" sz="3600" b="1" dirty="0">
                <a:effectLst/>
                <a:latin typeface="Times New Roman" panose="02020603050405020304" pitchFamily="18" charset="0"/>
                <a:ea typeface="Calibri" panose="020F0502020204030204" pitchFamily="34" charset="0"/>
              </a:rPr>
              <a:t>Proposed system</a:t>
            </a:r>
            <a:endParaRPr lang="en-IN" sz="3600" dirty="0"/>
          </a:p>
        </p:txBody>
      </p:sp>
      <p:sp>
        <p:nvSpPr>
          <p:cNvPr id="3" name="Content Placeholder 2">
            <a:extLst>
              <a:ext uri="{FF2B5EF4-FFF2-40B4-BE49-F238E27FC236}">
                <a16:creationId xmlns:a16="http://schemas.microsoft.com/office/drawing/2014/main" id="{53331027-8759-E97D-555E-552BD4602FC6}"/>
              </a:ext>
            </a:extLst>
          </p:cNvPr>
          <p:cNvSpPr>
            <a:spLocks noGrp="1"/>
          </p:cNvSpPr>
          <p:nvPr>
            <p:ph idx="1"/>
          </p:nvPr>
        </p:nvSpPr>
        <p:spPr>
          <a:xfrm>
            <a:off x="838200" y="1553592"/>
            <a:ext cx="10515600" cy="4623371"/>
          </a:xfrm>
        </p:spPr>
        <p:txBody>
          <a:bodyPr>
            <a:normAutofit/>
          </a:bodyPr>
          <a:lstStyle/>
          <a:p>
            <a:pPr marL="228600" algn="just">
              <a:lnSpc>
                <a:spcPct val="107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Professional traders spend much of their time trying to anticipate the next news cycle, so that they can buy or sell stocks before the real numbers are released. The dataset in consideration is a combination of the world news headlines and stock price shifts.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Instead of going through each headline for every stock that you're interested in, you can use Python to parse the website data and perform sentiment analysis (by assigning a polarity score) for every headline and then average it over a period of time.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 here class 1 denotes the bullish market and class 0 denotes bearish or static market.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716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5839-F0D8-28F9-EB33-1BD860AA0632}"/>
              </a:ext>
            </a:extLst>
          </p:cNvPr>
          <p:cNvSpPr>
            <a:spLocks noGrp="1"/>
          </p:cNvSpPr>
          <p:nvPr>
            <p:ph type="ctrTitle"/>
          </p:nvPr>
        </p:nvSpPr>
        <p:spPr>
          <a:xfrm>
            <a:off x="1524000" y="754604"/>
            <a:ext cx="9144000" cy="550413"/>
          </a:xfrm>
        </p:spPr>
        <p:txBody>
          <a:bodyPr>
            <a:normAutofit fontScale="90000"/>
          </a:bodyPr>
          <a:lstStyle/>
          <a:p>
            <a:pPr algn="l">
              <a:lnSpc>
                <a:spcPct val="100000"/>
              </a:lnSpc>
            </a:pPr>
            <a:r>
              <a:rPr lang="en-US" sz="3600" b="1" dirty="0">
                <a:latin typeface="Times New Roman" panose="02020603050405020304" pitchFamily="18" charset="0"/>
                <a:cs typeface="Times New Roman" panose="02020603050405020304" pitchFamily="18" charset="0"/>
              </a:rPr>
              <a:t>Test Case</a:t>
            </a:r>
            <a:endParaRPr lang="en-IN" sz="2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16C9F4-EC5C-D00F-72DA-3E27F0AFAA71}"/>
              </a:ext>
            </a:extLst>
          </p:cNvPr>
          <p:cNvSpPr>
            <a:spLocks noGrp="1"/>
          </p:cNvSpPr>
          <p:nvPr>
            <p:ph type="subTitle" idx="1"/>
          </p:nvPr>
        </p:nvSpPr>
        <p:spPr>
          <a:xfrm>
            <a:off x="1524000" y="1600200"/>
            <a:ext cx="9144000" cy="4640802"/>
          </a:xfrm>
        </p:spPr>
        <p:txBody>
          <a:bodyPr>
            <a:normAutofit fontScale="25000" lnSpcReduction="20000"/>
          </a:bodyPr>
          <a:lstStyle/>
          <a:p>
            <a:pPr algn="l">
              <a:lnSpc>
                <a:spcPts val="1425"/>
              </a:lnSpc>
              <a:spcAft>
                <a:spcPts val="800"/>
              </a:spcAft>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80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 Predicting values</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row = </a:t>
            </a: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randint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09885A"/>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,sample_test.shape[</a:t>
            </a:r>
            <a:r>
              <a:rPr lang="en-IN" sz="8000" dirty="0">
                <a:solidFill>
                  <a:srgbClr val="09885A"/>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09885A"/>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sample_news</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sample_test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[row]</a:t>
            </a:r>
          </a:p>
          <a:p>
            <a:pPr algn="l">
              <a:lnSpc>
                <a:spcPts val="1425"/>
              </a:lnSpc>
              <a:spcAft>
                <a:spcPts val="800"/>
              </a:spcAft>
            </a:pP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795E26"/>
                </a:solidFill>
                <a:effectLst/>
                <a:latin typeface="Times New Roman" panose="02020603050405020304" pitchFamily="18" charset="0"/>
                <a:ea typeface="Times New Roman" panose="02020603050405020304" pitchFamily="18" charset="0"/>
                <a:cs typeface="Times New Roman" panose="02020603050405020304" pitchFamily="18" charset="0"/>
              </a:rPr>
              <a:t>print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A31515"/>
                </a:solidFill>
                <a:effectLst/>
                <a:latin typeface="Times New Roman" panose="02020603050405020304" pitchFamily="18" charset="0"/>
                <a:ea typeface="Times New Roman" panose="02020603050405020304" pitchFamily="18" charset="0"/>
                <a:cs typeface="Times New Roman" panose="02020603050405020304" pitchFamily="18" charset="0"/>
              </a:rPr>
              <a:t>'News: {}'</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795E26"/>
                </a:solidFill>
                <a:effectLst/>
                <a:latin typeface="Times New Roman" panose="02020603050405020304" pitchFamily="18" charset="0"/>
                <a:ea typeface="Times New Roman" panose="02020603050405020304" pitchFamily="18" charset="0"/>
                <a:cs typeface="Times New Roman" panose="02020603050405020304" pitchFamily="18" charset="0"/>
              </a:rPr>
              <a:t>format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sample_news</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AF00DB"/>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stock_prediction</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sample_news</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solidFill>
                  <a:srgbClr val="795E26"/>
                </a:solidFill>
                <a:effectLst/>
                <a:latin typeface="Times New Roman" panose="02020603050405020304" pitchFamily="18" charset="0"/>
                <a:ea typeface="Times New Roman" panose="02020603050405020304" pitchFamily="18" charset="0"/>
                <a:cs typeface="Times New Roman" panose="02020603050405020304" pitchFamily="18" charset="0"/>
              </a:rPr>
              <a:t>print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A31515"/>
                </a:solidFill>
                <a:effectLst/>
                <a:latin typeface="Times New Roman" panose="02020603050405020304" pitchFamily="18" charset="0"/>
                <a:ea typeface="Times New Roman" panose="02020603050405020304" pitchFamily="18" charset="0"/>
                <a:cs typeface="Times New Roman" panose="02020603050405020304" pitchFamily="18" charset="0"/>
              </a:rPr>
              <a:t>'Prediction: The stock price will remain the same or will go down.'</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AF00DB"/>
                </a:solidFill>
                <a:effectLst/>
                <a:latin typeface="Times New Roman" panose="02020603050405020304" pitchFamily="18" charset="0"/>
                <a:ea typeface="Times New Roman" panose="02020603050405020304" pitchFamily="18" charset="0"/>
                <a:cs typeface="Times New Roman" panose="02020603050405020304" pitchFamily="18" charset="0"/>
              </a:rPr>
              <a:t>else</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solidFill>
                  <a:srgbClr val="795E26"/>
                </a:solidFill>
                <a:effectLst/>
                <a:latin typeface="Times New Roman" panose="02020603050405020304" pitchFamily="18" charset="0"/>
                <a:ea typeface="Times New Roman" panose="02020603050405020304" pitchFamily="18" charset="0"/>
                <a:cs typeface="Times New Roman" panose="02020603050405020304" pitchFamily="18" charset="0"/>
              </a:rPr>
              <a:t>print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A31515"/>
                </a:solidFill>
                <a:effectLst/>
                <a:latin typeface="Times New Roman" panose="02020603050405020304" pitchFamily="18" charset="0"/>
                <a:ea typeface="Times New Roman" panose="02020603050405020304" pitchFamily="18" charset="0"/>
                <a:cs typeface="Times New Roman" panose="02020603050405020304" pitchFamily="18" charset="0"/>
              </a:rPr>
              <a:t>'Prediction: The stock price will go up!'</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8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News: Report: 45 ISIS fighters die after eating 'poisoned' iftar meal</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Prediction: The stock price will remain the same or will go down.</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891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6717631" y="459806"/>
            <a:ext cx="4868779" cy="6073341"/>
          </a:xfrm>
          <a:prstGeom prst="rect">
            <a:avLst/>
          </a:prstGeom>
          <a:solidFill>
            <a:schemeClr val="tx1">
              <a:lumMod val="85000"/>
              <a:lumOff val="1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graphicFrame>
        <p:nvGraphicFramePr>
          <p:cNvPr id="5" name="Table 4">
            <a:extLst>
              <a:ext uri="{FF2B5EF4-FFF2-40B4-BE49-F238E27FC236}">
                <a16:creationId xmlns:a16="http://schemas.microsoft.com/office/drawing/2014/main" id="{81E8F32B-49B6-4734-8E6A-50BA6E30C3DE}"/>
              </a:ext>
            </a:extLst>
          </p:cNvPr>
          <p:cNvGraphicFramePr>
            <a:graphicFrameLocks noGrp="1"/>
          </p:cNvGraphicFramePr>
          <p:nvPr>
            <p:extLst>
              <p:ext uri="{D42A27DB-BD31-4B8C-83A1-F6EECF244321}">
                <p14:modId xmlns:p14="http://schemas.microsoft.com/office/powerpoint/2010/main" val="606851601"/>
              </p:ext>
            </p:extLst>
          </p:nvPr>
        </p:nvGraphicFramePr>
        <p:xfrm>
          <a:off x="874294" y="478257"/>
          <a:ext cx="5466348" cy="5264302"/>
        </p:xfrm>
        <a:graphic>
          <a:graphicData uri="http://schemas.openxmlformats.org/drawingml/2006/table">
            <a:tbl>
              <a:tblPr firstRow="1" bandRow="1"/>
              <a:tblGrid>
                <a:gridCol w="4665323">
                  <a:extLst>
                    <a:ext uri="{9D8B030D-6E8A-4147-A177-3AD203B41FA5}">
                      <a16:colId xmlns:a16="http://schemas.microsoft.com/office/drawing/2014/main" val="20000"/>
                    </a:ext>
                  </a:extLst>
                </a:gridCol>
                <a:gridCol w="801025">
                  <a:extLst>
                    <a:ext uri="{9D8B030D-6E8A-4147-A177-3AD203B41FA5}">
                      <a16:colId xmlns:a16="http://schemas.microsoft.com/office/drawing/2014/main" val="20001"/>
                    </a:ext>
                  </a:extLst>
                </a:gridCol>
              </a:tblGrid>
              <a:tr h="715543">
                <a:tc>
                  <a:txBody>
                    <a:bodyPr/>
                    <a:lstStyle>
                      <a:lvl1pPr marL="0" algn="l" defTabSz="914400" rtl="0" eaLnBrk="1" latinLnBrk="0" hangingPunct="1">
                        <a:defRPr sz="1800" kern="1200">
                          <a:solidFill>
                            <a:schemeClr val="tx1"/>
                          </a:solidFill>
                          <a:latin typeface="Roboto"/>
                        </a:defRPr>
                      </a:lvl1pPr>
                      <a:lvl2pPr marL="457200" algn="l" defTabSz="914400" rtl="0" eaLnBrk="1" latinLnBrk="0" hangingPunct="1">
                        <a:defRPr sz="1800" kern="1200">
                          <a:solidFill>
                            <a:schemeClr val="tx1"/>
                          </a:solidFill>
                          <a:latin typeface="Roboto"/>
                        </a:defRPr>
                      </a:lvl2pPr>
                      <a:lvl3pPr marL="914400" algn="l" defTabSz="914400" rtl="0" eaLnBrk="1" latinLnBrk="0" hangingPunct="1">
                        <a:defRPr sz="1800" kern="1200">
                          <a:solidFill>
                            <a:schemeClr val="tx1"/>
                          </a:solidFill>
                          <a:latin typeface="Roboto"/>
                        </a:defRPr>
                      </a:lvl3pPr>
                      <a:lvl4pPr marL="1371600" algn="l" defTabSz="914400" rtl="0" eaLnBrk="1" latinLnBrk="0" hangingPunct="1">
                        <a:defRPr sz="1800" kern="1200">
                          <a:solidFill>
                            <a:schemeClr val="tx1"/>
                          </a:solidFill>
                          <a:latin typeface="Roboto"/>
                        </a:defRPr>
                      </a:lvl4pPr>
                      <a:lvl5pPr marL="1828800" algn="l" defTabSz="914400" rtl="0" eaLnBrk="1" latinLnBrk="0" hangingPunct="1">
                        <a:defRPr sz="1800" kern="1200">
                          <a:solidFill>
                            <a:schemeClr val="tx1"/>
                          </a:solidFill>
                          <a:latin typeface="Roboto"/>
                        </a:defRPr>
                      </a:lvl5pPr>
                      <a:lvl6pPr marL="2286000" algn="l" defTabSz="914400" rtl="0" eaLnBrk="1" latinLnBrk="0" hangingPunct="1">
                        <a:defRPr sz="1800" kern="1200">
                          <a:solidFill>
                            <a:schemeClr val="tx1"/>
                          </a:solidFill>
                          <a:latin typeface="Roboto"/>
                        </a:defRPr>
                      </a:lvl6pPr>
                      <a:lvl7pPr marL="2743200" algn="l" defTabSz="914400" rtl="0" eaLnBrk="1" latinLnBrk="0" hangingPunct="1">
                        <a:defRPr sz="1800" kern="1200">
                          <a:solidFill>
                            <a:schemeClr val="tx1"/>
                          </a:solidFill>
                          <a:latin typeface="Roboto"/>
                        </a:defRPr>
                      </a:lvl7pPr>
                      <a:lvl8pPr marL="3200400" algn="l" defTabSz="914400" rtl="0" eaLnBrk="1" latinLnBrk="0" hangingPunct="1">
                        <a:defRPr sz="1800" kern="1200">
                          <a:solidFill>
                            <a:schemeClr val="tx1"/>
                          </a:solidFill>
                          <a:latin typeface="Roboto"/>
                        </a:defRPr>
                      </a:lvl8pPr>
                      <a:lvl9pPr marL="3657600" algn="l" defTabSz="914400" rtl="0" eaLnBrk="1" latinLnBrk="0" hangingPunct="1">
                        <a:defRPr sz="1800" kern="1200">
                          <a:solidFill>
                            <a:schemeClr val="tx1"/>
                          </a:solidFill>
                          <a:latin typeface="Roboto"/>
                        </a:defRPr>
                      </a:lvl9pPr>
                    </a:lstStyle>
                    <a:p>
                      <a:pPr marL="0" indent="0">
                        <a:lnSpc>
                          <a:spcPct val="100000"/>
                        </a:lnSpc>
                        <a:buNone/>
                      </a:pPr>
                      <a:r>
                        <a:rPr lang="en-US" sz="1800" b="1" kern="1200" dirty="0">
                          <a:solidFill>
                            <a:schemeClr val="tx1">
                              <a:lumMod val="90000"/>
                              <a:lumOff val="10000"/>
                            </a:schemeClr>
                          </a:solidFill>
                          <a:latin typeface="Roboto" panose="02000000000000000000" pitchFamily="2" charset="0"/>
                          <a:ea typeface="Roboto" panose="02000000000000000000" pitchFamily="2" charset="0"/>
                          <a:cs typeface="+mn-cs"/>
                        </a:rPr>
                        <a:t>Introduction</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Roboto"/>
                        </a:defRPr>
                      </a:lvl1pPr>
                      <a:lvl2pPr marL="457200" algn="l" defTabSz="914400" rtl="0" eaLnBrk="1" latinLnBrk="0" hangingPunct="1">
                        <a:defRPr sz="1800" kern="1200">
                          <a:solidFill>
                            <a:schemeClr val="tx1"/>
                          </a:solidFill>
                          <a:latin typeface="Roboto"/>
                        </a:defRPr>
                      </a:lvl2pPr>
                      <a:lvl3pPr marL="914400" algn="l" defTabSz="914400" rtl="0" eaLnBrk="1" latinLnBrk="0" hangingPunct="1">
                        <a:defRPr sz="1800" kern="1200">
                          <a:solidFill>
                            <a:schemeClr val="tx1"/>
                          </a:solidFill>
                          <a:latin typeface="Roboto"/>
                        </a:defRPr>
                      </a:lvl3pPr>
                      <a:lvl4pPr marL="1371600" algn="l" defTabSz="914400" rtl="0" eaLnBrk="1" latinLnBrk="0" hangingPunct="1">
                        <a:defRPr sz="1800" kern="1200">
                          <a:solidFill>
                            <a:schemeClr val="tx1"/>
                          </a:solidFill>
                          <a:latin typeface="Roboto"/>
                        </a:defRPr>
                      </a:lvl4pPr>
                      <a:lvl5pPr marL="1828800" algn="l" defTabSz="914400" rtl="0" eaLnBrk="1" latinLnBrk="0" hangingPunct="1">
                        <a:defRPr sz="1800" kern="1200">
                          <a:solidFill>
                            <a:schemeClr val="tx1"/>
                          </a:solidFill>
                          <a:latin typeface="Roboto"/>
                        </a:defRPr>
                      </a:lvl5pPr>
                      <a:lvl6pPr marL="2286000" algn="l" defTabSz="914400" rtl="0" eaLnBrk="1" latinLnBrk="0" hangingPunct="1">
                        <a:defRPr sz="1800" kern="1200">
                          <a:solidFill>
                            <a:schemeClr val="tx1"/>
                          </a:solidFill>
                          <a:latin typeface="Roboto"/>
                        </a:defRPr>
                      </a:lvl6pPr>
                      <a:lvl7pPr marL="2743200" algn="l" defTabSz="914400" rtl="0" eaLnBrk="1" latinLnBrk="0" hangingPunct="1">
                        <a:defRPr sz="1800" kern="1200">
                          <a:solidFill>
                            <a:schemeClr val="tx1"/>
                          </a:solidFill>
                          <a:latin typeface="Roboto"/>
                        </a:defRPr>
                      </a:lvl7pPr>
                      <a:lvl8pPr marL="3200400" algn="l" defTabSz="914400" rtl="0" eaLnBrk="1" latinLnBrk="0" hangingPunct="1">
                        <a:defRPr sz="1800" kern="1200">
                          <a:solidFill>
                            <a:schemeClr val="tx1"/>
                          </a:solidFill>
                          <a:latin typeface="Roboto"/>
                        </a:defRPr>
                      </a:lvl8pPr>
                      <a:lvl9pPr marL="3657600" algn="l" defTabSz="914400" rtl="0" eaLnBrk="1" latinLnBrk="0" hangingPunct="1">
                        <a:defRPr sz="1800" kern="1200">
                          <a:solidFill>
                            <a:schemeClr val="tx1"/>
                          </a:solidFill>
                          <a:latin typeface="Roboto"/>
                        </a:defRPr>
                      </a:lvl9pPr>
                    </a:lstStyle>
                    <a:p>
                      <a:pPr algn="ctr"/>
                      <a:r>
                        <a:rPr lang="en-US" sz="1800" dirty="0">
                          <a:solidFill>
                            <a:schemeClr val="tx1">
                              <a:lumMod val="90000"/>
                              <a:lumOff val="10000"/>
                            </a:schemeClr>
                          </a:solidFill>
                          <a:latin typeface="Roboto" panose="02000000000000000000" pitchFamily="2" charset="0"/>
                          <a:ea typeface="Roboto" panose="02000000000000000000" pitchFamily="2" charset="0"/>
                        </a:rPr>
                        <a:t>04</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0"/>
                  </a:ext>
                </a:extLst>
              </a:tr>
              <a:tr h="725477">
                <a:tc>
                  <a:txBody>
                    <a:bodyPr/>
                    <a:lstStyle>
                      <a:lvl1pPr marL="0" algn="l" defTabSz="914400" rtl="0" eaLnBrk="1" latinLnBrk="0" hangingPunct="1">
                        <a:defRPr sz="1800" kern="1200">
                          <a:solidFill>
                            <a:schemeClr val="tx1"/>
                          </a:solidFill>
                          <a:latin typeface="Roboto"/>
                        </a:defRPr>
                      </a:lvl1pPr>
                      <a:lvl2pPr marL="457200" algn="l" defTabSz="914400" rtl="0" eaLnBrk="1" latinLnBrk="0" hangingPunct="1">
                        <a:defRPr sz="1800" kern="1200">
                          <a:solidFill>
                            <a:schemeClr val="tx1"/>
                          </a:solidFill>
                          <a:latin typeface="Roboto"/>
                        </a:defRPr>
                      </a:lvl2pPr>
                      <a:lvl3pPr marL="914400" algn="l" defTabSz="914400" rtl="0" eaLnBrk="1" latinLnBrk="0" hangingPunct="1">
                        <a:defRPr sz="1800" kern="1200">
                          <a:solidFill>
                            <a:schemeClr val="tx1"/>
                          </a:solidFill>
                          <a:latin typeface="Roboto"/>
                        </a:defRPr>
                      </a:lvl3pPr>
                      <a:lvl4pPr marL="1371600" algn="l" defTabSz="914400" rtl="0" eaLnBrk="1" latinLnBrk="0" hangingPunct="1">
                        <a:defRPr sz="1800" kern="1200">
                          <a:solidFill>
                            <a:schemeClr val="tx1"/>
                          </a:solidFill>
                          <a:latin typeface="Roboto"/>
                        </a:defRPr>
                      </a:lvl4pPr>
                      <a:lvl5pPr marL="1828800" algn="l" defTabSz="914400" rtl="0" eaLnBrk="1" latinLnBrk="0" hangingPunct="1">
                        <a:defRPr sz="1800" kern="1200">
                          <a:solidFill>
                            <a:schemeClr val="tx1"/>
                          </a:solidFill>
                          <a:latin typeface="Roboto"/>
                        </a:defRPr>
                      </a:lvl5pPr>
                      <a:lvl6pPr marL="2286000" algn="l" defTabSz="914400" rtl="0" eaLnBrk="1" latinLnBrk="0" hangingPunct="1">
                        <a:defRPr sz="1800" kern="1200">
                          <a:solidFill>
                            <a:schemeClr val="tx1"/>
                          </a:solidFill>
                          <a:latin typeface="Roboto"/>
                        </a:defRPr>
                      </a:lvl6pPr>
                      <a:lvl7pPr marL="2743200" algn="l" defTabSz="914400" rtl="0" eaLnBrk="1" latinLnBrk="0" hangingPunct="1">
                        <a:defRPr sz="1800" kern="1200">
                          <a:solidFill>
                            <a:schemeClr val="tx1"/>
                          </a:solidFill>
                          <a:latin typeface="Roboto"/>
                        </a:defRPr>
                      </a:lvl7pPr>
                      <a:lvl8pPr marL="3200400" algn="l" defTabSz="914400" rtl="0" eaLnBrk="1" latinLnBrk="0" hangingPunct="1">
                        <a:defRPr sz="1800" kern="1200">
                          <a:solidFill>
                            <a:schemeClr val="tx1"/>
                          </a:solidFill>
                          <a:latin typeface="Roboto"/>
                        </a:defRPr>
                      </a:lvl8pPr>
                      <a:lvl9pPr marL="3657600" algn="l" defTabSz="914400" rtl="0" eaLnBrk="1" latinLnBrk="0" hangingPunct="1">
                        <a:defRPr sz="1800" kern="1200">
                          <a:solidFill>
                            <a:schemeClr val="tx1"/>
                          </a:solidFill>
                          <a:latin typeface="Roboto"/>
                        </a:defRPr>
                      </a:lvl9pPr>
                    </a:lstStyle>
                    <a:p>
                      <a:pPr marL="0" indent="0">
                        <a:lnSpc>
                          <a:spcPct val="100000"/>
                        </a:lnSpc>
                        <a:buNone/>
                      </a:pPr>
                      <a:r>
                        <a:rPr lang="en-US" sz="1800" b="1" kern="1200" dirty="0">
                          <a:solidFill>
                            <a:schemeClr val="tx1">
                              <a:lumMod val="90000"/>
                              <a:lumOff val="10000"/>
                            </a:schemeClr>
                          </a:solidFill>
                          <a:latin typeface="Roboto" panose="02000000000000000000" pitchFamily="2" charset="0"/>
                          <a:ea typeface="Roboto" panose="02000000000000000000" pitchFamily="2" charset="0"/>
                          <a:cs typeface="+mn-cs"/>
                        </a:rPr>
                        <a:t>Research</a:t>
                      </a:r>
                      <a:r>
                        <a:rPr lang="en-US" sz="1800" b="1" kern="1200" baseline="0" dirty="0">
                          <a:solidFill>
                            <a:schemeClr val="tx1">
                              <a:lumMod val="90000"/>
                              <a:lumOff val="10000"/>
                            </a:schemeClr>
                          </a:solidFill>
                          <a:latin typeface="Roboto" panose="02000000000000000000" pitchFamily="2" charset="0"/>
                          <a:ea typeface="Roboto" panose="02000000000000000000" pitchFamily="2" charset="0"/>
                          <a:cs typeface="+mn-cs"/>
                        </a:rPr>
                        <a:t> Objectives</a:t>
                      </a:r>
                      <a:endParaRPr lang="en-US" sz="1800" b="1" kern="1200" dirty="0">
                        <a:solidFill>
                          <a:schemeClr val="tx1">
                            <a:lumMod val="90000"/>
                            <a:lumOff val="10000"/>
                          </a:schemeClr>
                        </a:solidFill>
                        <a:latin typeface="Roboto" panose="02000000000000000000" pitchFamily="2" charset="0"/>
                        <a:ea typeface="Roboto" panose="02000000000000000000" pitchFamily="2" charset="0"/>
                        <a:cs typeface="+mn-cs"/>
                      </a:endParaRP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rgbClr val="FFFFFF"/>
                      </a:solidFill>
                      <a:prstDash val="sysDot"/>
                      <a:round/>
                      <a:headEnd type="none" w="med" len="med"/>
                      <a:tailEnd type="none" w="med" len="med"/>
                    </a:lnT>
                    <a:lnB w="12700"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Roboto"/>
                        </a:defRPr>
                      </a:lvl1pPr>
                      <a:lvl2pPr marL="457200" algn="l" defTabSz="914400" rtl="0" eaLnBrk="1" latinLnBrk="0" hangingPunct="1">
                        <a:defRPr sz="1800" kern="1200">
                          <a:solidFill>
                            <a:schemeClr val="tx1"/>
                          </a:solidFill>
                          <a:latin typeface="Roboto"/>
                        </a:defRPr>
                      </a:lvl2pPr>
                      <a:lvl3pPr marL="914400" algn="l" defTabSz="914400" rtl="0" eaLnBrk="1" latinLnBrk="0" hangingPunct="1">
                        <a:defRPr sz="1800" kern="1200">
                          <a:solidFill>
                            <a:schemeClr val="tx1"/>
                          </a:solidFill>
                          <a:latin typeface="Roboto"/>
                        </a:defRPr>
                      </a:lvl3pPr>
                      <a:lvl4pPr marL="1371600" algn="l" defTabSz="914400" rtl="0" eaLnBrk="1" latinLnBrk="0" hangingPunct="1">
                        <a:defRPr sz="1800" kern="1200">
                          <a:solidFill>
                            <a:schemeClr val="tx1"/>
                          </a:solidFill>
                          <a:latin typeface="Roboto"/>
                        </a:defRPr>
                      </a:lvl4pPr>
                      <a:lvl5pPr marL="1828800" algn="l" defTabSz="914400" rtl="0" eaLnBrk="1" latinLnBrk="0" hangingPunct="1">
                        <a:defRPr sz="1800" kern="1200">
                          <a:solidFill>
                            <a:schemeClr val="tx1"/>
                          </a:solidFill>
                          <a:latin typeface="Roboto"/>
                        </a:defRPr>
                      </a:lvl5pPr>
                      <a:lvl6pPr marL="2286000" algn="l" defTabSz="914400" rtl="0" eaLnBrk="1" latinLnBrk="0" hangingPunct="1">
                        <a:defRPr sz="1800" kern="1200">
                          <a:solidFill>
                            <a:schemeClr val="tx1"/>
                          </a:solidFill>
                          <a:latin typeface="Roboto"/>
                        </a:defRPr>
                      </a:lvl6pPr>
                      <a:lvl7pPr marL="2743200" algn="l" defTabSz="914400" rtl="0" eaLnBrk="1" latinLnBrk="0" hangingPunct="1">
                        <a:defRPr sz="1800" kern="1200">
                          <a:solidFill>
                            <a:schemeClr val="tx1"/>
                          </a:solidFill>
                          <a:latin typeface="Roboto"/>
                        </a:defRPr>
                      </a:lvl7pPr>
                      <a:lvl8pPr marL="3200400" algn="l" defTabSz="914400" rtl="0" eaLnBrk="1" latinLnBrk="0" hangingPunct="1">
                        <a:defRPr sz="1800" kern="1200">
                          <a:solidFill>
                            <a:schemeClr val="tx1"/>
                          </a:solidFill>
                          <a:latin typeface="Roboto"/>
                        </a:defRPr>
                      </a:lvl8pPr>
                      <a:lvl9pPr marL="3657600" algn="l" defTabSz="914400" rtl="0" eaLnBrk="1" latinLnBrk="0" hangingPunct="1">
                        <a:defRPr sz="1800" kern="1200">
                          <a:solidFill>
                            <a:schemeClr val="tx1"/>
                          </a:solidFill>
                          <a:latin typeface="Roboto"/>
                        </a:defRPr>
                      </a:lvl9pPr>
                    </a:lstStyle>
                    <a:p>
                      <a:pPr algn="ctr"/>
                      <a:r>
                        <a:rPr lang="en-US" sz="1800" dirty="0">
                          <a:solidFill>
                            <a:schemeClr val="tx1">
                              <a:lumMod val="90000"/>
                              <a:lumOff val="10000"/>
                            </a:schemeClr>
                          </a:solidFill>
                          <a:latin typeface="Roboto" panose="02000000000000000000" pitchFamily="2" charset="0"/>
                          <a:ea typeface="Roboto" panose="02000000000000000000" pitchFamily="2" charset="0"/>
                        </a:rPr>
                        <a:t>08</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790776">
                <a:tc>
                  <a:txBody>
                    <a:bodyPr/>
                    <a:lstStyle/>
                    <a:p>
                      <a:pPr marL="0" indent="0">
                        <a:lnSpc>
                          <a:spcPct val="100000"/>
                        </a:lnSpc>
                        <a:buNone/>
                      </a:pPr>
                      <a:r>
                        <a:rPr lang="en-US" sz="1800" b="1" kern="1200" dirty="0">
                          <a:solidFill>
                            <a:schemeClr val="tx1">
                              <a:lumMod val="90000"/>
                              <a:lumOff val="10000"/>
                            </a:schemeClr>
                          </a:solidFill>
                          <a:latin typeface="Roboto" panose="02000000000000000000" pitchFamily="2" charset="0"/>
                          <a:ea typeface="Roboto" panose="02000000000000000000" pitchFamily="2" charset="0"/>
                          <a:cs typeface="+mn-cs"/>
                        </a:rPr>
                        <a:t>Literature Review</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rgbClr val="FFFFFF"/>
                      </a:solidFill>
                      <a:prstDash val="sysDot"/>
                      <a:round/>
                      <a:headEnd type="none" w="med" len="med"/>
                      <a:tailEnd type="none" w="med" len="med"/>
                    </a:lnT>
                    <a:lnB w="12700"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1800" dirty="0">
                          <a:solidFill>
                            <a:schemeClr val="tx1">
                              <a:lumMod val="90000"/>
                              <a:lumOff val="10000"/>
                            </a:schemeClr>
                          </a:solidFill>
                          <a:latin typeface="Roboto" panose="02000000000000000000" pitchFamily="2" charset="0"/>
                          <a:ea typeface="Roboto" panose="02000000000000000000" pitchFamily="2" charset="0"/>
                        </a:rPr>
                        <a:t>10</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7"/>
                  </a:ext>
                </a:extLst>
              </a:tr>
              <a:tr h="790776">
                <a:tc>
                  <a:txBody>
                    <a:bodyPr/>
                    <a:lstStyle/>
                    <a:p>
                      <a:pPr marL="0" indent="0">
                        <a:lnSpc>
                          <a:spcPct val="100000"/>
                        </a:lnSpc>
                        <a:buNone/>
                      </a:pPr>
                      <a:r>
                        <a:rPr lang="en-US" sz="1800" b="1" kern="1200" dirty="0">
                          <a:solidFill>
                            <a:schemeClr val="tx1">
                              <a:lumMod val="90000"/>
                              <a:lumOff val="10000"/>
                            </a:schemeClr>
                          </a:solidFill>
                          <a:latin typeface="Roboto" panose="02000000000000000000" pitchFamily="2" charset="0"/>
                          <a:ea typeface="Roboto" panose="02000000000000000000" pitchFamily="2" charset="0"/>
                          <a:cs typeface="+mn-cs"/>
                        </a:rPr>
                        <a:t>Problem Findings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rgbClr val="FFFFFF"/>
                      </a:solidFill>
                      <a:prstDash val="sysDot"/>
                      <a:round/>
                      <a:headEnd type="none" w="med" len="med"/>
                      <a:tailEnd type="none" w="med" len="med"/>
                    </a:lnT>
                    <a:lnB w="12700"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1800" dirty="0">
                          <a:solidFill>
                            <a:schemeClr val="tx1">
                              <a:lumMod val="90000"/>
                              <a:lumOff val="10000"/>
                            </a:schemeClr>
                          </a:solidFill>
                          <a:latin typeface="Roboto" panose="02000000000000000000" pitchFamily="2" charset="0"/>
                          <a:ea typeface="Roboto" panose="02000000000000000000" pitchFamily="2" charset="0"/>
                        </a:rPr>
                        <a:t>13</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8"/>
                  </a:ext>
                </a:extLst>
              </a:tr>
              <a:tr h="790776">
                <a:tc>
                  <a:txBody>
                    <a:bodyPr/>
                    <a:lstStyle>
                      <a:lvl1pPr marL="0" algn="l" defTabSz="914400" rtl="0" eaLnBrk="1" latinLnBrk="0" hangingPunct="1">
                        <a:defRPr sz="1800" kern="1200">
                          <a:solidFill>
                            <a:schemeClr val="tx1"/>
                          </a:solidFill>
                          <a:latin typeface="Roboto"/>
                        </a:defRPr>
                      </a:lvl1pPr>
                      <a:lvl2pPr marL="457200" algn="l" defTabSz="914400" rtl="0" eaLnBrk="1" latinLnBrk="0" hangingPunct="1">
                        <a:defRPr sz="1800" kern="1200">
                          <a:solidFill>
                            <a:schemeClr val="tx1"/>
                          </a:solidFill>
                          <a:latin typeface="Roboto"/>
                        </a:defRPr>
                      </a:lvl2pPr>
                      <a:lvl3pPr marL="914400" algn="l" defTabSz="914400" rtl="0" eaLnBrk="1" latinLnBrk="0" hangingPunct="1">
                        <a:defRPr sz="1800" kern="1200">
                          <a:solidFill>
                            <a:schemeClr val="tx1"/>
                          </a:solidFill>
                          <a:latin typeface="Roboto"/>
                        </a:defRPr>
                      </a:lvl3pPr>
                      <a:lvl4pPr marL="1371600" algn="l" defTabSz="914400" rtl="0" eaLnBrk="1" latinLnBrk="0" hangingPunct="1">
                        <a:defRPr sz="1800" kern="1200">
                          <a:solidFill>
                            <a:schemeClr val="tx1"/>
                          </a:solidFill>
                          <a:latin typeface="Roboto"/>
                        </a:defRPr>
                      </a:lvl4pPr>
                      <a:lvl5pPr marL="1828800" algn="l" defTabSz="914400" rtl="0" eaLnBrk="1" latinLnBrk="0" hangingPunct="1">
                        <a:defRPr sz="1800" kern="1200">
                          <a:solidFill>
                            <a:schemeClr val="tx1"/>
                          </a:solidFill>
                          <a:latin typeface="Roboto"/>
                        </a:defRPr>
                      </a:lvl5pPr>
                      <a:lvl6pPr marL="2286000" algn="l" defTabSz="914400" rtl="0" eaLnBrk="1" latinLnBrk="0" hangingPunct="1">
                        <a:defRPr sz="1800" kern="1200">
                          <a:solidFill>
                            <a:schemeClr val="tx1"/>
                          </a:solidFill>
                          <a:latin typeface="Roboto"/>
                        </a:defRPr>
                      </a:lvl6pPr>
                      <a:lvl7pPr marL="2743200" algn="l" defTabSz="914400" rtl="0" eaLnBrk="1" latinLnBrk="0" hangingPunct="1">
                        <a:defRPr sz="1800" kern="1200">
                          <a:solidFill>
                            <a:schemeClr val="tx1"/>
                          </a:solidFill>
                          <a:latin typeface="Roboto"/>
                        </a:defRPr>
                      </a:lvl7pPr>
                      <a:lvl8pPr marL="3200400" algn="l" defTabSz="914400" rtl="0" eaLnBrk="1" latinLnBrk="0" hangingPunct="1">
                        <a:defRPr sz="1800" kern="1200">
                          <a:solidFill>
                            <a:schemeClr val="tx1"/>
                          </a:solidFill>
                          <a:latin typeface="Roboto"/>
                        </a:defRPr>
                      </a:lvl8pPr>
                      <a:lvl9pPr marL="3657600" algn="l" defTabSz="914400" rtl="0" eaLnBrk="1" latinLnBrk="0" hangingPunct="1">
                        <a:defRPr sz="1800" kern="1200">
                          <a:solidFill>
                            <a:schemeClr val="tx1"/>
                          </a:solidFill>
                          <a:latin typeface="Roboto"/>
                        </a:defRPr>
                      </a:lvl9pPr>
                    </a:lstStyle>
                    <a:p>
                      <a:pPr marL="0" indent="0">
                        <a:lnSpc>
                          <a:spcPct val="100000"/>
                        </a:lnSpc>
                        <a:buNone/>
                      </a:pPr>
                      <a:r>
                        <a:rPr lang="en-US" sz="1800" b="1" kern="1200" dirty="0">
                          <a:solidFill>
                            <a:schemeClr val="tx1">
                              <a:lumMod val="90000"/>
                              <a:lumOff val="10000"/>
                            </a:schemeClr>
                          </a:solidFill>
                          <a:latin typeface="Roboto" panose="02000000000000000000" pitchFamily="2" charset="0"/>
                          <a:ea typeface="Roboto" panose="02000000000000000000" pitchFamily="2" charset="0"/>
                          <a:cs typeface="+mn-cs"/>
                        </a:rPr>
                        <a:t>Research</a:t>
                      </a:r>
                      <a:r>
                        <a:rPr lang="en-US" sz="1800" b="1" kern="1200" baseline="0" dirty="0">
                          <a:solidFill>
                            <a:schemeClr val="tx1">
                              <a:lumMod val="90000"/>
                              <a:lumOff val="10000"/>
                            </a:schemeClr>
                          </a:solidFill>
                          <a:latin typeface="Roboto" panose="02000000000000000000" pitchFamily="2" charset="0"/>
                          <a:ea typeface="Roboto" panose="02000000000000000000" pitchFamily="2" charset="0"/>
                          <a:cs typeface="+mn-cs"/>
                        </a:rPr>
                        <a:t> Methodologies – Contribution </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rgbClr val="FFFFFF"/>
                      </a:solidFill>
                      <a:prstDash val="sysDot"/>
                      <a:round/>
                      <a:headEnd type="none" w="med" len="med"/>
                      <a:tailEnd type="none" w="med" len="med"/>
                    </a:lnT>
                    <a:lnB w="12700"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Roboto"/>
                        </a:defRPr>
                      </a:lvl1pPr>
                      <a:lvl2pPr marL="457200" algn="l" defTabSz="914400" rtl="0" eaLnBrk="1" latinLnBrk="0" hangingPunct="1">
                        <a:defRPr sz="1800" kern="1200">
                          <a:solidFill>
                            <a:schemeClr val="tx1"/>
                          </a:solidFill>
                          <a:latin typeface="Roboto"/>
                        </a:defRPr>
                      </a:lvl2pPr>
                      <a:lvl3pPr marL="914400" algn="l" defTabSz="914400" rtl="0" eaLnBrk="1" latinLnBrk="0" hangingPunct="1">
                        <a:defRPr sz="1800" kern="1200">
                          <a:solidFill>
                            <a:schemeClr val="tx1"/>
                          </a:solidFill>
                          <a:latin typeface="Roboto"/>
                        </a:defRPr>
                      </a:lvl3pPr>
                      <a:lvl4pPr marL="1371600" algn="l" defTabSz="914400" rtl="0" eaLnBrk="1" latinLnBrk="0" hangingPunct="1">
                        <a:defRPr sz="1800" kern="1200">
                          <a:solidFill>
                            <a:schemeClr val="tx1"/>
                          </a:solidFill>
                          <a:latin typeface="Roboto"/>
                        </a:defRPr>
                      </a:lvl4pPr>
                      <a:lvl5pPr marL="1828800" algn="l" defTabSz="914400" rtl="0" eaLnBrk="1" latinLnBrk="0" hangingPunct="1">
                        <a:defRPr sz="1800" kern="1200">
                          <a:solidFill>
                            <a:schemeClr val="tx1"/>
                          </a:solidFill>
                          <a:latin typeface="Roboto"/>
                        </a:defRPr>
                      </a:lvl5pPr>
                      <a:lvl6pPr marL="2286000" algn="l" defTabSz="914400" rtl="0" eaLnBrk="1" latinLnBrk="0" hangingPunct="1">
                        <a:defRPr sz="1800" kern="1200">
                          <a:solidFill>
                            <a:schemeClr val="tx1"/>
                          </a:solidFill>
                          <a:latin typeface="Roboto"/>
                        </a:defRPr>
                      </a:lvl6pPr>
                      <a:lvl7pPr marL="2743200" algn="l" defTabSz="914400" rtl="0" eaLnBrk="1" latinLnBrk="0" hangingPunct="1">
                        <a:defRPr sz="1800" kern="1200">
                          <a:solidFill>
                            <a:schemeClr val="tx1"/>
                          </a:solidFill>
                          <a:latin typeface="Roboto"/>
                        </a:defRPr>
                      </a:lvl7pPr>
                      <a:lvl8pPr marL="3200400" algn="l" defTabSz="914400" rtl="0" eaLnBrk="1" latinLnBrk="0" hangingPunct="1">
                        <a:defRPr sz="1800" kern="1200">
                          <a:solidFill>
                            <a:schemeClr val="tx1"/>
                          </a:solidFill>
                          <a:latin typeface="Roboto"/>
                        </a:defRPr>
                      </a:lvl8pPr>
                      <a:lvl9pPr marL="3657600" algn="l" defTabSz="914400" rtl="0" eaLnBrk="1" latinLnBrk="0" hangingPunct="1">
                        <a:defRPr sz="1800" kern="1200">
                          <a:solidFill>
                            <a:schemeClr val="tx1"/>
                          </a:solidFill>
                          <a:latin typeface="Roboto"/>
                        </a:defRPr>
                      </a:lvl9pPr>
                    </a:lstStyle>
                    <a:p>
                      <a:pPr algn="ctr"/>
                      <a:r>
                        <a:rPr lang="en-US" sz="1800" dirty="0">
                          <a:solidFill>
                            <a:schemeClr val="tx1">
                              <a:lumMod val="90000"/>
                              <a:lumOff val="10000"/>
                            </a:schemeClr>
                          </a:solidFill>
                          <a:latin typeface="Roboto" panose="02000000000000000000" pitchFamily="2" charset="0"/>
                          <a:ea typeface="Roboto" panose="02000000000000000000" pitchFamily="2" charset="0"/>
                        </a:rPr>
                        <a:t>24</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725477">
                <a:tc>
                  <a:txBody>
                    <a:bodyPr/>
                    <a:lstStyle>
                      <a:lvl1pPr marL="0" algn="l" defTabSz="914400" rtl="0" eaLnBrk="1" latinLnBrk="0" hangingPunct="1">
                        <a:defRPr sz="1800" kern="1200">
                          <a:solidFill>
                            <a:schemeClr val="tx1"/>
                          </a:solidFill>
                          <a:latin typeface="Roboto"/>
                        </a:defRPr>
                      </a:lvl1pPr>
                      <a:lvl2pPr marL="457200" algn="l" defTabSz="914400" rtl="0" eaLnBrk="1" latinLnBrk="0" hangingPunct="1">
                        <a:defRPr sz="1800" kern="1200">
                          <a:solidFill>
                            <a:schemeClr val="tx1"/>
                          </a:solidFill>
                          <a:latin typeface="Roboto"/>
                        </a:defRPr>
                      </a:lvl2pPr>
                      <a:lvl3pPr marL="914400" algn="l" defTabSz="914400" rtl="0" eaLnBrk="1" latinLnBrk="0" hangingPunct="1">
                        <a:defRPr sz="1800" kern="1200">
                          <a:solidFill>
                            <a:schemeClr val="tx1"/>
                          </a:solidFill>
                          <a:latin typeface="Roboto"/>
                        </a:defRPr>
                      </a:lvl3pPr>
                      <a:lvl4pPr marL="1371600" algn="l" defTabSz="914400" rtl="0" eaLnBrk="1" latinLnBrk="0" hangingPunct="1">
                        <a:defRPr sz="1800" kern="1200">
                          <a:solidFill>
                            <a:schemeClr val="tx1"/>
                          </a:solidFill>
                          <a:latin typeface="Roboto"/>
                        </a:defRPr>
                      </a:lvl4pPr>
                      <a:lvl5pPr marL="1828800" algn="l" defTabSz="914400" rtl="0" eaLnBrk="1" latinLnBrk="0" hangingPunct="1">
                        <a:defRPr sz="1800" kern="1200">
                          <a:solidFill>
                            <a:schemeClr val="tx1"/>
                          </a:solidFill>
                          <a:latin typeface="Roboto"/>
                        </a:defRPr>
                      </a:lvl5pPr>
                      <a:lvl6pPr marL="2286000" algn="l" defTabSz="914400" rtl="0" eaLnBrk="1" latinLnBrk="0" hangingPunct="1">
                        <a:defRPr sz="1800" kern="1200">
                          <a:solidFill>
                            <a:schemeClr val="tx1"/>
                          </a:solidFill>
                          <a:latin typeface="Roboto"/>
                        </a:defRPr>
                      </a:lvl6pPr>
                      <a:lvl7pPr marL="2743200" algn="l" defTabSz="914400" rtl="0" eaLnBrk="1" latinLnBrk="0" hangingPunct="1">
                        <a:defRPr sz="1800" kern="1200">
                          <a:solidFill>
                            <a:schemeClr val="tx1"/>
                          </a:solidFill>
                          <a:latin typeface="Roboto"/>
                        </a:defRPr>
                      </a:lvl7pPr>
                      <a:lvl8pPr marL="3200400" algn="l" defTabSz="914400" rtl="0" eaLnBrk="1" latinLnBrk="0" hangingPunct="1">
                        <a:defRPr sz="1800" kern="1200">
                          <a:solidFill>
                            <a:schemeClr val="tx1"/>
                          </a:solidFill>
                          <a:latin typeface="Roboto"/>
                        </a:defRPr>
                      </a:lvl8pPr>
                      <a:lvl9pPr marL="3657600" algn="l" defTabSz="914400" rtl="0" eaLnBrk="1" latinLnBrk="0" hangingPunct="1">
                        <a:defRPr sz="1800" kern="1200">
                          <a:solidFill>
                            <a:schemeClr val="tx1"/>
                          </a:solidFill>
                          <a:latin typeface="Roboto"/>
                        </a:defRPr>
                      </a:lvl9pPr>
                    </a:lstStyle>
                    <a:p>
                      <a:pPr marL="0" indent="0">
                        <a:lnSpc>
                          <a:spcPct val="100000"/>
                        </a:lnSpc>
                        <a:buNone/>
                      </a:pPr>
                      <a:r>
                        <a:rPr lang="en-US" sz="1800" b="1" kern="1200" dirty="0">
                          <a:solidFill>
                            <a:schemeClr val="tx1">
                              <a:lumMod val="90000"/>
                              <a:lumOff val="10000"/>
                            </a:schemeClr>
                          </a:solidFill>
                          <a:latin typeface="Roboto" panose="02000000000000000000" pitchFamily="2" charset="0"/>
                          <a:ea typeface="Roboto" panose="02000000000000000000" pitchFamily="2" charset="0"/>
                          <a:cs typeface="+mn-cs"/>
                        </a:rPr>
                        <a:t>Conclusion</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rgbClr val="FFFFFF"/>
                      </a:solidFill>
                      <a:prstDash val="sysDot"/>
                      <a:round/>
                      <a:headEnd type="none" w="med" len="med"/>
                      <a:tailEnd type="none" w="med" len="med"/>
                    </a:lnT>
                    <a:lnB w="12700"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Roboto"/>
                        </a:defRPr>
                      </a:lvl1pPr>
                      <a:lvl2pPr marL="457200" algn="l" defTabSz="914400" rtl="0" eaLnBrk="1" latinLnBrk="0" hangingPunct="1">
                        <a:defRPr sz="1800" kern="1200">
                          <a:solidFill>
                            <a:schemeClr val="tx1"/>
                          </a:solidFill>
                          <a:latin typeface="Roboto"/>
                        </a:defRPr>
                      </a:lvl2pPr>
                      <a:lvl3pPr marL="914400" algn="l" defTabSz="914400" rtl="0" eaLnBrk="1" latinLnBrk="0" hangingPunct="1">
                        <a:defRPr sz="1800" kern="1200">
                          <a:solidFill>
                            <a:schemeClr val="tx1"/>
                          </a:solidFill>
                          <a:latin typeface="Roboto"/>
                        </a:defRPr>
                      </a:lvl3pPr>
                      <a:lvl4pPr marL="1371600" algn="l" defTabSz="914400" rtl="0" eaLnBrk="1" latinLnBrk="0" hangingPunct="1">
                        <a:defRPr sz="1800" kern="1200">
                          <a:solidFill>
                            <a:schemeClr val="tx1"/>
                          </a:solidFill>
                          <a:latin typeface="Roboto"/>
                        </a:defRPr>
                      </a:lvl4pPr>
                      <a:lvl5pPr marL="1828800" algn="l" defTabSz="914400" rtl="0" eaLnBrk="1" latinLnBrk="0" hangingPunct="1">
                        <a:defRPr sz="1800" kern="1200">
                          <a:solidFill>
                            <a:schemeClr val="tx1"/>
                          </a:solidFill>
                          <a:latin typeface="Roboto"/>
                        </a:defRPr>
                      </a:lvl5pPr>
                      <a:lvl6pPr marL="2286000" algn="l" defTabSz="914400" rtl="0" eaLnBrk="1" latinLnBrk="0" hangingPunct="1">
                        <a:defRPr sz="1800" kern="1200">
                          <a:solidFill>
                            <a:schemeClr val="tx1"/>
                          </a:solidFill>
                          <a:latin typeface="Roboto"/>
                        </a:defRPr>
                      </a:lvl6pPr>
                      <a:lvl7pPr marL="2743200" algn="l" defTabSz="914400" rtl="0" eaLnBrk="1" latinLnBrk="0" hangingPunct="1">
                        <a:defRPr sz="1800" kern="1200">
                          <a:solidFill>
                            <a:schemeClr val="tx1"/>
                          </a:solidFill>
                          <a:latin typeface="Roboto"/>
                        </a:defRPr>
                      </a:lvl7pPr>
                      <a:lvl8pPr marL="3200400" algn="l" defTabSz="914400" rtl="0" eaLnBrk="1" latinLnBrk="0" hangingPunct="1">
                        <a:defRPr sz="1800" kern="1200">
                          <a:solidFill>
                            <a:schemeClr val="tx1"/>
                          </a:solidFill>
                          <a:latin typeface="Roboto"/>
                        </a:defRPr>
                      </a:lvl8pPr>
                      <a:lvl9pPr marL="3657600" algn="l" defTabSz="914400" rtl="0" eaLnBrk="1" latinLnBrk="0" hangingPunct="1">
                        <a:defRPr sz="1800" kern="1200">
                          <a:solidFill>
                            <a:schemeClr val="tx1"/>
                          </a:solidFill>
                          <a:latin typeface="Roboto"/>
                        </a:defRPr>
                      </a:lvl9pPr>
                    </a:lstStyle>
                    <a:p>
                      <a:pPr algn="ctr"/>
                      <a:r>
                        <a:rPr lang="en-US" sz="1800" dirty="0">
                          <a:solidFill>
                            <a:schemeClr val="tx1">
                              <a:lumMod val="90000"/>
                              <a:lumOff val="10000"/>
                            </a:schemeClr>
                          </a:solidFill>
                          <a:latin typeface="Roboto" panose="02000000000000000000" pitchFamily="2" charset="0"/>
                          <a:ea typeface="Roboto" panose="02000000000000000000" pitchFamily="2" charset="0"/>
                        </a:rPr>
                        <a:t>28</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725477">
                <a:tc>
                  <a:txBody>
                    <a:bodyPr/>
                    <a:lstStyle/>
                    <a:p>
                      <a:pPr marL="0" indent="0">
                        <a:lnSpc>
                          <a:spcPct val="100000"/>
                        </a:lnSpc>
                        <a:buNone/>
                      </a:pPr>
                      <a:r>
                        <a:rPr lang="en-US" sz="1800" b="1" kern="1200" dirty="0">
                          <a:solidFill>
                            <a:schemeClr val="tx1">
                              <a:lumMod val="90000"/>
                              <a:lumOff val="10000"/>
                            </a:schemeClr>
                          </a:solidFill>
                          <a:latin typeface="Roboto" panose="02000000000000000000" pitchFamily="2" charset="0"/>
                          <a:ea typeface="Roboto" panose="02000000000000000000" pitchFamily="2" charset="0"/>
                          <a:cs typeface="+mn-cs"/>
                        </a:rPr>
                        <a:t>References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rgbClr val="FFFFFF"/>
                      </a:solidFill>
                      <a:prstDash val="sysDot"/>
                      <a:round/>
                      <a:headEnd type="none" w="med" len="med"/>
                      <a:tailEnd type="none" w="med" len="med"/>
                    </a:lnT>
                    <a:lnB w="12700"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Roboto"/>
                        </a:defRPr>
                      </a:lvl1pPr>
                      <a:lvl2pPr marL="457200" algn="l" defTabSz="914400" rtl="0" eaLnBrk="1" latinLnBrk="0" hangingPunct="1">
                        <a:defRPr sz="1800" kern="1200">
                          <a:solidFill>
                            <a:schemeClr val="tx1"/>
                          </a:solidFill>
                          <a:latin typeface="Roboto"/>
                        </a:defRPr>
                      </a:lvl2pPr>
                      <a:lvl3pPr marL="914400" algn="l" defTabSz="914400" rtl="0" eaLnBrk="1" latinLnBrk="0" hangingPunct="1">
                        <a:defRPr sz="1800" kern="1200">
                          <a:solidFill>
                            <a:schemeClr val="tx1"/>
                          </a:solidFill>
                          <a:latin typeface="Roboto"/>
                        </a:defRPr>
                      </a:lvl3pPr>
                      <a:lvl4pPr marL="1371600" algn="l" defTabSz="914400" rtl="0" eaLnBrk="1" latinLnBrk="0" hangingPunct="1">
                        <a:defRPr sz="1800" kern="1200">
                          <a:solidFill>
                            <a:schemeClr val="tx1"/>
                          </a:solidFill>
                          <a:latin typeface="Roboto"/>
                        </a:defRPr>
                      </a:lvl4pPr>
                      <a:lvl5pPr marL="1828800" algn="l" defTabSz="914400" rtl="0" eaLnBrk="1" latinLnBrk="0" hangingPunct="1">
                        <a:defRPr sz="1800" kern="1200">
                          <a:solidFill>
                            <a:schemeClr val="tx1"/>
                          </a:solidFill>
                          <a:latin typeface="Roboto"/>
                        </a:defRPr>
                      </a:lvl5pPr>
                      <a:lvl6pPr marL="2286000" algn="l" defTabSz="914400" rtl="0" eaLnBrk="1" latinLnBrk="0" hangingPunct="1">
                        <a:defRPr sz="1800" kern="1200">
                          <a:solidFill>
                            <a:schemeClr val="tx1"/>
                          </a:solidFill>
                          <a:latin typeface="Roboto"/>
                        </a:defRPr>
                      </a:lvl6pPr>
                      <a:lvl7pPr marL="2743200" algn="l" defTabSz="914400" rtl="0" eaLnBrk="1" latinLnBrk="0" hangingPunct="1">
                        <a:defRPr sz="1800" kern="1200">
                          <a:solidFill>
                            <a:schemeClr val="tx1"/>
                          </a:solidFill>
                          <a:latin typeface="Roboto"/>
                        </a:defRPr>
                      </a:lvl7pPr>
                      <a:lvl8pPr marL="3200400" algn="l" defTabSz="914400" rtl="0" eaLnBrk="1" latinLnBrk="0" hangingPunct="1">
                        <a:defRPr sz="1800" kern="1200">
                          <a:solidFill>
                            <a:schemeClr val="tx1"/>
                          </a:solidFill>
                          <a:latin typeface="Roboto"/>
                        </a:defRPr>
                      </a:lvl8pPr>
                      <a:lvl9pPr marL="3657600" algn="l" defTabSz="914400" rtl="0" eaLnBrk="1" latinLnBrk="0" hangingPunct="1">
                        <a:defRPr sz="1800" kern="1200">
                          <a:solidFill>
                            <a:schemeClr val="tx1"/>
                          </a:solidFill>
                          <a:latin typeface="Roboto"/>
                        </a:defRPr>
                      </a:lvl9pPr>
                    </a:lstStyle>
                    <a:p>
                      <a:pPr algn="ctr"/>
                      <a:r>
                        <a:rPr lang="en-US" sz="1800" dirty="0">
                          <a:solidFill>
                            <a:schemeClr val="tx1">
                              <a:lumMod val="90000"/>
                              <a:lumOff val="10000"/>
                            </a:schemeClr>
                          </a:solidFill>
                          <a:latin typeface="Roboto" panose="02000000000000000000" pitchFamily="2" charset="0"/>
                          <a:ea typeface="Roboto" panose="02000000000000000000" pitchFamily="2" charset="0"/>
                        </a:rPr>
                        <a:t>30</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bl>
          </a:graphicData>
        </a:graphic>
      </p:graphicFrame>
      <p:grpSp>
        <p:nvGrpSpPr>
          <p:cNvPr id="6" name="Group 5">
            <a:extLst>
              <a:ext uri="{FF2B5EF4-FFF2-40B4-BE49-F238E27FC236}">
                <a16:creationId xmlns:a16="http://schemas.microsoft.com/office/drawing/2014/main" id="{6065E8F1-E647-49A7-AF9D-272FB6EBAEE4}"/>
              </a:ext>
            </a:extLst>
          </p:cNvPr>
          <p:cNvGrpSpPr/>
          <p:nvPr/>
        </p:nvGrpSpPr>
        <p:grpSpPr>
          <a:xfrm>
            <a:off x="8891526" y="2110540"/>
            <a:ext cx="1052344" cy="1055788"/>
            <a:chOff x="-1219200" y="1365250"/>
            <a:chExt cx="1939925" cy="1946275"/>
          </a:xfrm>
          <a:solidFill>
            <a:srgbClr val="FFFFFF"/>
          </a:solidFill>
        </p:grpSpPr>
        <p:sp>
          <p:nvSpPr>
            <p:cNvPr id="7" name="Freeform 6">
              <a:extLst>
                <a:ext uri="{FF2B5EF4-FFF2-40B4-BE49-F238E27FC236}">
                  <a16:creationId xmlns:a16="http://schemas.microsoft.com/office/drawing/2014/main" id="{85C6F236-E015-45C2-A5B8-49749A7AC28D}"/>
                </a:ext>
              </a:extLst>
            </p:cNvPr>
            <p:cNvSpPr>
              <a:spLocks noEditPoints="1"/>
            </p:cNvSpPr>
            <p:nvPr/>
          </p:nvSpPr>
          <p:spPr bwMode="auto">
            <a:xfrm>
              <a:off x="-1219200" y="1365250"/>
              <a:ext cx="1939925" cy="1946275"/>
            </a:xfrm>
            <a:custGeom>
              <a:avLst/>
              <a:gdLst>
                <a:gd name="T0" fmla="*/ 275 w 3666"/>
                <a:gd name="T1" fmla="*/ 157 h 3678"/>
                <a:gd name="T2" fmla="*/ 220 w 3666"/>
                <a:gd name="T3" fmla="*/ 179 h 3678"/>
                <a:gd name="T4" fmla="*/ 179 w 3666"/>
                <a:gd name="T5" fmla="*/ 221 h 3678"/>
                <a:gd name="T6" fmla="*/ 155 w 3666"/>
                <a:gd name="T7" fmla="*/ 275 h 3678"/>
                <a:gd name="T8" fmla="*/ 152 w 3666"/>
                <a:gd name="T9" fmla="*/ 3371 h 3678"/>
                <a:gd name="T10" fmla="*/ 164 w 3666"/>
                <a:gd name="T11" fmla="*/ 3431 h 3678"/>
                <a:gd name="T12" fmla="*/ 197 w 3666"/>
                <a:gd name="T13" fmla="*/ 3480 h 3678"/>
                <a:gd name="T14" fmla="*/ 245 w 3666"/>
                <a:gd name="T15" fmla="*/ 3512 h 3678"/>
                <a:gd name="T16" fmla="*/ 305 w 3666"/>
                <a:gd name="T17" fmla="*/ 3525 h 3678"/>
                <a:gd name="T18" fmla="*/ 3392 w 3666"/>
                <a:gd name="T19" fmla="*/ 3521 h 3678"/>
                <a:gd name="T20" fmla="*/ 3447 w 3666"/>
                <a:gd name="T21" fmla="*/ 3499 h 3678"/>
                <a:gd name="T22" fmla="*/ 3487 w 3666"/>
                <a:gd name="T23" fmla="*/ 3457 h 3678"/>
                <a:gd name="T24" fmla="*/ 3511 w 3666"/>
                <a:gd name="T25" fmla="*/ 3403 h 3678"/>
                <a:gd name="T26" fmla="*/ 3514 w 3666"/>
                <a:gd name="T27" fmla="*/ 307 h 3678"/>
                <a:gd name="T28" fmla="*/ 3502 w 3666"/>
                <a:gd name="T29" fmla="*/ 247 h 3678"/>
                <a:gd name="T30" fmla="*/ 3469 w 3666"/>
                <a:gd name="T31" fmla="*/ 198 h 3678"/>
                <a:gd name="T32" fmla="*/ 3421 w 3666"/>
                <a:gd name="T33" fmla="*/ 166 h 3678"/>
                <a:gd name="T34" fmla="*/ 3361 w 3666"/>
                <a:gd name="T35" fmla="*/ 153 h 3678"/>
                <a:gd name="T36" fmla="*/ 305 w 3666"/>
                <a:gd name="T37" fmla="*/ 0 h 3678"/>
                <a:gd name="T38" fmla="*/ 3406 w 3666"/>
                <a:gd name="T39" fmla="*/ 3 h 3678"/>
                <a:gd name="T40" fmla="*/ 3490 w 3666"/>
                <a:gd name="T41" fmla="*/ 28 h 3678"/>
                <a:gd name="T42" fmla="*/ 3562 w 3666"/>
                <a:gd name="T43" fmla="*/ 75 h 3678"/>
                <a:gd name="T44" fmla="*/ 3617 w 3666"/>
                <a:gd name="T45" fmla="*/ 140 h 3678"/>
                <a:gd name="T46" fmla="*/ 3654 w 3666"/>
                <a:gd name="T47" fmla="*/ 218 h 3678"/>
                <a:gd name="T48" fmla="*/ 3666 w 3666"/>
                <a:gd name="T49" fmla="*/ 307 h 3678"/>
                <a:gd name="T50" fmla="*/ 3663 w 3666"/>
                <a:gd name="T51" fmla="*/ 3416 h 3678"/>
                <a:gd name="T52" fmla="*/ 3638 w 3666"/>
                <a:gd name="T53" fmla="*/ 3501 h 3678"/>
                <a:gd name="T54" fmla="*/ 3592 w 3666"/>
                <a:gd name="T55" fmla="*/ 3572 h 3678"/>
                <a:gd name="T56" fmla="*/ 3528 w 3666"/>
                <a:gd name="T57" fmla="*/ 3629 h 3678"/>
                <a:gd name="T58" fmla="*/ 3449 w 3666"/>
                <a:gd name="T59" fmla="*/ 3665 h 3678"/>
                <a:gd name="T60" fmla="*/ 3361 w 3666"/>
                <a:gd name="T61" fmla="*/ 3678 h 3678"/>
                <a:gd name="T62" fmla="*/ 260 w 3666"/>
                <a:gd name="T63" fmla="*/ 3675 h 3678"/>
                <a:gd name="T64" fmla="*/ 177 w 3666"/>
                <a:gd name="T65" fmla="*/ 3649 h 3678"/>
                <a:gd name="T66" fmla="*/ 105 w 3666"/>
                <a:gd name="T67" fmla="*/ 3603 h 3678"/>
                <a:gd name="T68" fmla="*/ 48 w 3666"/>
                <a:gd name="T69" fmla="*/ 3538 h 3678"/>
                <a:gd name="T70" fmla="*/ 12 w 3666"/>
                <a:gd name="T71" fmla="*/ 3460 h 3678"/>
                <a:gd name="T72" fmla="*/ 0 w 3666"/>
                <a:gd name="T73" fmla="*/ 3371 h 3678"/>
                <a:gd name="T74" fmla="*/ 3 w 3666"/>
                <a:gd name="T75" fmla="*/ 261 h 3678"/>
                <a:gd name="T76" fmla="*/ 28 w 3666"/>
                <a:gd name="T77" fmla="*/ 177 h 3678"/>
                <a:gd name="T78" fmla="*/ 74 w 3666"/>
                <a:gd name="T79" fmla="*/ 106 h 3678"/>
                <a:gd name="T80" fmla="*/ 138 w 3666"/>
                <a:gd name="T81" fmla="*/ 49 h 3678"/>
                <a:gd name="T82" fmla="*/ 217 w 3666"/>
                <a:gd name="T83" fmla="*/ 13 h 3678"/>
                <a:gd name="T84" fmla="*/ 305 w 3666"/>
                <a:gd name="T85"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6" h="3678">
                  <a:moveTo>
                    <a:pt x="305" y="153"/>
                  </a:moveTo>
                  <a:lnTo>
                    <a:pt x="275" y="157"/>
                  </a:lnTo>
                  <a:lnTo>
                    <a:pt x="245" y="166"/>
                  </a:lnTo>
                  <a:lnTo>
                    <a:pt x="220" y="179"/>
                  </a:lnTo>
                  <a:lnTo>
                    <a:pt x="197" y="198"/>
                  </a:lnTo>
                  <a:lnTo>
                    <a:pt x="179" y="221"/>
                  </a:lnTo>
                  <a:lnTo>
                    <a:pt x="164" y="247"/>
                  </a:lnTo>
                  <a:lnTo>
                    <a:pt x="155" y="275"/>
                  </a:lnTo>
                  <a:lnTo>
                    <a:pt x="152" y="307"/>
                  </a:lnTo>
                  <a:lnTo>
                    <a:pt x="152" y="3371"/>
                  </a:lnTo>
                  <a:lnTo>
                    <a:pt x="155" y="3403"/>
                  </a:lnTo>
                  <a:lnTo>
                    <a:pt x="164" y="3431"/>
                  </a:lnTo>
                  <a:lnTo>
                    <a:pt x="179" y="3457"/>
                  </a:lnTo>
                  <a:lnTo>
                    <a:pt x="197" y="3480"/>
                  </a:lnTo>
                  <a:lnTo>
                    <a:pt x="220" y="3499"/>
                  </a:lnTo>
                  <a:lnTo>
                    <a:pt x="245" y="3512"/>
                  </a:lnTo>
                  <a:lnTo>
                    <a:pt x="275" y="3521"/>
                  </a:lnTo>
                  <a:lnTo>
                    <a:pt x="305" y="3525"/>
                  </a:lnTo>
                  <a:lnTo>
                    <a:pt x="3361" y="3525"/>
                  </a:lnTo>
                  <a:lnTo>
                    <a:pt x="3392" y="3521"/>
                  </a:lnTo>
                  <a:lnTo>
                    <a:pt x="3421" y="3512"/>
                  </a:lnTo>
                  <a:lnTo>
                    <a:pt x="3447" y="3499"/>
                  </a:lnTo>
                  <a:lnTo>
                    <a:pt x="3469" y="3480"/>
                  </a:lnTo>
                  <a:lnTo>
                    <a:pt x="3487" y="3457"/>
                  </a:lnTo>
                  <a:lnTo>
                    <a:pt x="3502" y="3431"/>
                  </a:lnTo>
                  <a:lnTo>
                    <a:pt x="3511" y="3403"/>
                  </a:lnTo>
                  <a:lnTo>
                    <a:pt x="3514" y="3371"/>
                  </a:lnTo>
                  <a:lnTo>
                    <a:pt x="3514" y="307"/>
                  </a:lnTo>
                  <a:lnTo>
                    <a:pt x="3511" y="275"/>
                  </a:lnTo>
                  <a:lnTo>
                    <a:pt x="3502" y="247"/>
                  </a:lnTo>
                  <a:lnTo>
                    <a:pt x="3487" y="221"/>
                  </a:lnTo>
                  <a:lnTo>
                    <a:pt x="3469" y="198"/>
                  </a:lnTo>
                  <a:lnTo>
                    <a:pt x="3447" y="179"/>
                  </a:lnTo>
                  <a:lnTo>
                    <a:pt x="3421" y="166"/>
                  </a:lnTo>
                  <a:lnTo>
                    <a:pt x="3392" y="157"/>
                  </a:lnTo>
                  <a:lnTo>
                    <a:pt x="3361" y="153"/>
                  </a:lnTo>
                  <a:lnTo>
                    <a:pt x="305" y="153"/>
                  </a:lnTo>
                  <a:close/>
                  <a:moveTo>
                    <a:pt x="305" y="0"/>
                  </a:moveTo>
                  <a:lnTo>
                    <a:pt x="3361" y="0"/>
                  </a:lnTo>
                  <a:lnTo>
                    <a:pt x="3406" y="3"/>
                  </a:lnTo>
                  <a:lnTo>
                    <a:pt x="3449" y="13"/>
                  </a:lnTo>
                  <a:lnTo>
                    <a:pt x="3490" y="28"/>
                  </a:lnTo>
                  <a:lnTo>
                    <a:pt x="3528" y="49"/>
                  </a:lnTo>
                  <a:lnTo>
                    <a:pt x="3562" y="75"/>
                  </a:lnTo>
                  <a:lnTo>
                    <a:pt x="3592" y="106"/>
                  </a:lnTo>
                  <a:lnTo>
                    <a:pt x="3617" y="140"/>
                  </a:lnTo>
                  <a:lnTo>
                    <a:pt x="3638" y="177"/>
                  </a:lnTo>
                  <a:lnTo>
                    <a:pt x="3654" y="218"/>
                  </a:lnTo>
                  <a:lnTo>
                    <a:pt x="3663" y="261"/>
                  </a:lnTo>
                  <a:lnTo>
                    <a:pt x="3666" y="307"/>
                  </a:lnTo>
                  <a:lnTo>
                    <a:pt x="3666" y="3371"/>
                  </a:lnTo>
                  <a:lnTo>
                    <a:pt x="3663" y="3416"/>
                  </a:lnTo>
                  <a:lnTo>
                    <a:pt x="3654" y="3460"/>
                  </a:lnTo>
                  <a:lnTo>
                    <a:pt x="3638" y="3501"/>
                  </a:lnTo>
                  <a:lnTo>
                    <a:pt x="3617" y="3538"/>
                  </a:lnTo>
                  <a:lnTo>
                    <a:pt x="3592" y="3572"/>
                  </a:lnTo>
                  <a:lnTo>
                    <a:pt x="3562" y="3603"/>
                  </a:lnTo>
                  <a:lnTo>
                    <a:pt x="3528" y="3629"/>
                  </a:lnTo>
                  <a:lnTo>
                    <a:pt x="3490" y="3649"/>
                  </a:lnTo>
                  <a:lnTo>
                    <a:pt x="3449" y="3665"/>
                  </a:lnTo>
                  <a:lnTo>
                    <a:pt x="3406" y="3675"/>
                  </a:lnTo>
                  <a:lnTo>
                    <a:pt x="3361" y="3678"/>
                  </a:lnTo>
                  <a:lnTo>
                    <a:pt x="305" y="3678"/>
                  </a:lnTo>
                  <a:lnTo>
                    <a:pt x="260" y="3675"/>
                  </a:lnTo>
                  <a:lnTo>
                    <a:pt x="217" y="3665"/>
                  </a:lnTo>
                  <a:lnTo>
                    <a:pt x="177" y="3649"/>
                  </a:lnTo>
                  <a:lnTo>
                    <a:pt x="138" y="3629"/>
                  </a:lnTo>
                  <a:lnTo>
                    <a:pt x="105" y="3603"/>
                  </a:lnTo>
                  <a:lnTo>
                    <a:pt x="74" y="3572"/>
                  </a:lnTo>
                  <a:lnTo>
                    <a:pt x="48" y="3538"/>
                  </a:lnTo>
                  <a:lnTo>
                    <a:pt x="28" y="3501"/>
                  </a:lnTo>
                  <a:lnTo>
                    <a:pt x="12" y="3460"/>
                  </a:lnTo>
                  <a:lnTo>
                    <a:pt x="3" y="3416"/>
                  </a:lnTo>
                  <a:lnTo>
                    <a:pt x="0" y="3371"/>
                  </a:lnTo>
                  <a:lnTo>
                    <a:pt x="0" y="307"/>
                  </a:lnTo>
                  <a:lnTo>
                    <a:pt x="3" y="261"/>
                  </a:lnTo>
                  <a:lnTo>
                    <a:pt x="12" y="218"/>
                  </a:lnTo>
                  <a:lnTo>
                    <a:pt x="28" y="177"/>
                  </a:lnTo>
                  <a:lnTo>
                    <a:pt x="48" y="140"/>
                  </a:lnTo>
                  <a:lnTo>
                    <a:pt x="74" y="106"/>
                  </a:lnTo>
                  <a:lnTo>
                    <a:pt x="105" y="75"/>
                  </a:lnTo>
                  <a:lnTo>
                    <a:pt x="138" y="49"/>
                  </a:lnTo>
                  <a:lnTo>
                    <a:pt x="177" y="28"/>
                  </a:lnTo>
                  <a:lnTo>
                    <a:pt x="217"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sp>
          <p:nvSpPr>
            <p:cNvPr id="8" name="Freeform 7">
              <a:extLst>
                <a:ext uri="{FF2B5EF4-FFF2-40B4-BE49-F238E27FC236}">
                  <a16:creationId xmlns:a16="http://schemas.microsoft.com/office/drawing/2014/main" id="{CB62303F-637C-49A5-86C3-F6635BF12ACF}"/>
                </a:ext>
              </a:extLst>
            </p:cNvPr>
            <p:cNvSpPr>
              <a:spLocks noEditPoints="1"/>
            </p:cNvSpPr>
            <p:nvPr/>
          </p:nvSpPr>
          <p:spPr bwMode="auto">
            <a:xfrm>
              <a:off x="-895350" y="1689100"/>
              <a:ext cx="322263" cy="325438"/>
            </a:xfrm>
            <a:custGeom>
              <a:avLst/>
              <a:gdLst>
                <a:gd name="T0" fmla="*/ 275 w 611"/>
                <a:gd name="T1" fmla="*/ 157 h 613"/>
                <a:gd name="T2" fmla="*/ 220 w 611"/>
                <a:gd name="T3" fmla="*/ 179 h 613"/>
                <a:gd name="T4" fmla="*/ 178 w 611"/>
                <a:gd name="T5" fmla="*/ 221 h 613"/>
                <a:gd name="T6" fmla="*/ 156 w 611"/>
                <a:gd name="T7" fmla="*/ 275 h 613"/>
                <a:gd name="T8" fmla="*/ 156 w 611"/>
                <a:gd name="T9" fmla="*/ 337 h 613"/>
                <a:gd name="T10" fmla="*/ 178 w 611"/>
                <a:gd name="T11" fmla="*/ 392 h 613"/>
                <a:gd name="T12" fmla="*/ 220 w 611"/>
                <a:gd name="T13" fmla="*/ 433 h 613"/>
                <a:gd name="T14" fmla="*/ 275 w 611"/>
                <a:gd name="T15" fmla="*/ 457 h 613"/>
                <a:gd name="T16" fmla="*/ 336 w 611"/>
                <a:gd name="T17" fmla="*/ 457 h 613"/>
                <a:gd name="T18" fmla="*/ 391 w 611"/>
                <a:gd name="T19" fmla="*/ 433 h 613"/>
                <a:gd name="T20" fmla="*/ 433 w 611"/>
                <a:gd name="T21" fmla="*/ 392 h 613"/>
                <a:gd name="T22" fmla="*/ 455 w 611"/>
                <a:gd name="T23" fmla="*/ 337 h 613"/>
                <a:gd name="T24" fmla="*/ 455 w 611"/>
                <a:gd name="T25" fmla="*/ 275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49 h 613"/>
                <a:gd name="T38" fmla="*/ 536 w 611"/>
                <a:gd name="T39" fmla="*/ 105 h 613"/>
                <a:gd name="T40" fmla="*/ 582 w 611"/>
                <a:gd name="T41" fmla="*/ 177 h 613"/>
                <a:gd name="T42" fmla="*/ 608 w 611"/>
                <a:gd name="T43" fmla="*/ 261 h 613"/>
                <a:gd name="T44" fmla="*/ 608 w 611"/>
                <a:gd name="T45" fmla="*/ 352 h 613"/>
                <a:gd name="T46" fmla="*/ 582 w 611"/>
                <a:gd name="T47" fmla="*/ 436 h 613"/>
                <a:gd name="T48" fmla="*/ 536 w 611"/>
                <a:gd name="T49" fmla="*/ 508 h 613"/>
                <a:gd name="T50" fmla="*/ 472 w 611"/>
                <a:gd name="T51" fmla="*/ 563 h 613"/>
                <a:gd name="T52" fmla="*/ 393 w 611"/>
                <a:gd name="T53" fmla="*/ 599 h 613"/>
                <a:gd name="T54" fmla="*/ 305 w 611"/>
                <a:gd name="T55" fmla="*/ 613 h 613"/>
                <a:gd name="T56" fmla="*/ 218 w 611"/>
                <a:gd name="T57" fmla="*/ 599 h 613"/>
                <a:gd name="T58" fmla="*/ 139 w 611"/>
                <a:gd name="T59" fmla="*/ 563 h 613"/>
                <a:gd name="T60" fmla="*/ 75 w 611"/>
                <a:gd name="T61" fmla="*/ 508 h 613"/>
                <a:gd name="T62" fmla="*/ 28 w 611"/>
                <a:gd name="T63" fmla="*/ 436 h 613"/>
                <a:gd name="T64" fmla="*/ 2 w 611"/>
                <a:gd name="T65" fmla="*/ 352 h 613"/>
                <a:gd name="T66" fmla="*/ 2 w 611"/>
                <a:gd name="T67" fmla="*/ 261 h 613"/>
                <a:gd name="T68" fmla="*/ 28 w 611"/>
                <a:gd name="T69" fmla="*/ 177 h 613"/>
                <a:gd name="T70" fmla="*/ 75 w 611"/>
                <a:gd name="T71" fmla="*/ 105 h 613"/>
                <a:gd name="T72" fmla="*/ 139 w 611"/>
                <a:gd name="T73" fmla="*/ 49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5"/>
                  </a:lnTo>
                  <a:lnTo>
                    <a:pt x="220" y="179"/>
                  </a:lnTo>
                  <a:lnTo>
                    <a:pt x="197" y="199"/>
                  </a:lnTo>
                  <a:lnTo>
                    <a:pt x="178" y="221"/>
                  </a:lnTo>
                  <a:lnTo>
                    <a:pt x="165" y="247"/>
                  </a:lnTo>
                  <a:lnTo>
                    <a:pt x="156" y="275"/>
                  </a:lnTo>
                  <a:lnTo>
                    <a:pt x="152" y="307"/>
                  </a:lnTo>
                  <a:lnTo>
                    <a:pt x="156" y="337"/>
                  </a:lnTo>
                  <a:lnTo>
                    <a:pt x="165" y="366"/>
                  </a:lnTo>
                  <a:lnTo>
                    <a:pt x="178" y="392"/>
                  </a:lnTo>
                  <a:lnTo>
                    <a:pt x="197" y="415"/>
                  </a:lnTo>
                  <a:lnTo>
                    <a:pt x="220" y="433"/>
                  </a:lnTo>
                  <a:lnTo>
                    <a:pt x="246" y="448"/>
                  </a:lnTo>
                  <a:lnTo>
                    <a:pt x="275" y="457"/>
                  </a:lnTo>
                  <a:lnTo>
                    <a:pt x="305" y="459"/>
                  </a:lnTo>
                  <a:lnTo>
                    <a:pt x="336" y="457"/>
                  </a:lnTo>
                  <a:lnTo>
                    <a:pt x="365" y="448"/>
                  </a:lnTo>
                  <a:lnTo>
                    <a:pt x="391" y="433"/>
                  </a:lnTo>
                  <a:lnTo>
                    <a:pt x="413" y="415"/>
                  </a:lnTo>
                  <a:lnTo>
                    <a:pt x="433" y="392"/>
                  </a:lnTo>
                  <a:lnTo>
                    <a:pt x="446" y="366"/>
                  </a:lnTo>
                  <a:lnTo>
                    <a:pt x="455" y="337"/>
                  </a:lnTo>
                  <a:lnTo>
                    <a:pt x="458" y="307"/>
                  </a:lnTo>
                  <a:lnTo>
                    <a:pt x="455" y="275"/>
                  </a:lnTo>
                  <a:lnTo>
                    <a:pt x="446" y="247"/>
                  </a:lnTo>
                  <a:lnTo>
                    <a:pt x="433" y="221"/>
                  </a:lnTo>
                  <a:lnTo>
                    <a:pt x="413" y="199"/>
                  </a:lnTo>
                  <a:lnTo>
                    <a:pt x="391" y="179"/>
                  </a:lnTo>
                  <a:lnTo>
                    <a:pt x="365" y="165"/>
                  </a:lnTo>
                  <a:lnTo>
                    <a:pt x="336" y="157"/>
                  </a:lnTo>
                  <a:lnTo>
                    <a:pt x="305" y="153"/>
                  </a:lnTo>
                  <a:close/>
                  <a:moveTo>
                    <a:pt x="305" y="0"/>
                  </a:moveTo>
                  <a:lnTo>
                    <a:pt x="350" y="3"/>
                  </a:lnTo>
                  <a:lnTo>
                    <a:pt x="393" y="13"/>
                  </a:lnTo>
                  <a:lnTo>
                    <a:pt x="434" y="28"/>
                  </a:lnTo>
                  <a:lnTo>
                    <a:pt x="472" y="49"/>
                  </a:lnTo>
                  <a:lnTo>
                    <a:pt x="506" y="75"/>
                  </a:lnTo>
                  <a:lnTo>
                    <a:pt x="536" y="105"/>
                  </a:lnTo>
                  <a:lnTo>
                    <a:pt x="562" y="140"/>
                  </a:lnTo>
                  <a:lnTo>
                    <a:pt x="582" y="177"/>
                  </a:lnTo>
                  <a:lnTo>
                    <a:pt x="598" y="218"/>
                  </a:lnTo>
                  <a:lnTo>
                    <a:pt x="608" y="261"/>
                  </a:lnTo>
                  <a:lnTo>
                    <a:pt x="611" y="307"/>
                  </a:lnTo>
                  <a:lnTo>
                    <a:pt x="608" y="352"/>
                  </a:lnTo>
                  <a:lnTo>
                    <a:pt x="598" y="395"/>
                  </a:lnTo>
                  <a:lnTo>
                    <a:pt x="582" y="436"/>
                  </a:lnTo>
                  <a:lnTo>
                    <a:pt x="562" y="473"/>
                  </a:lnTo>
                  <a:lnTo>
                    <a:pt x="536" y="508"/>
                  </a:lnTo>
                  <a:lnTo>
                    <a:pt x="506" y="537"/>
                  </a:lnTo>
                  <a:lnTo>
                    <a:pt x="472" y="563"/>
                  </a:lnTo>
                  <a:lnTo>
                    <a:pt x="434" y="585"/>
                  </a:lnTo>
                  <a:lnTo>
                    <a:pt x="393" y="599"/>
                  </a:lnTo>
                  <a:lnTo>
                    <a:pt x="350" y="610"/>
                  </a:lnTo>
                  <a:lnTo>
                    <a:pt x="305" y="613"/>
                  </a:lnTo>
                  <a:lnTo>
                    <a:pt x="260" y="610"/>
                  </a:lnTo>
                  <a:lnTo>
                    <a:pt x="218" y="599"/>
                  </a:lnTo>
                  <a:lnTo>
                    <a:pt x="177" y="585"/>
                  </a:lnTo>
                  <a:lnTo>
                    <a:pt x="139" y="563"/>
                  </a:lnTo>
                  <a:lnTo>
                    <a:pt x="105" y="537"/>
                  </a:lnTo>
                  <a:lnTo>
                    <a:pt x="75" y="508"/>
                  </a:lnTo>
                  <a:lnTo>
                    <a:pt x="49" y="473"/>
                  </a:lnTo>
                  <a:lnTo>
                    <a:pt x="28" y="436"/>
                  </a:lnTo>
                  <a:lnTo>
                    <a:pt x="13" y="395"/>
                  </a:lnTo>
                  <a:lnTo>
                    <a:pt x="2" y="352"/>
                  </a:lnTo>
                  <a:lnTo>
                    <a:pt x="0" y="307"/>
                  </a:lnTo>
                  <a:lnTo>
                    <a:pt x="2" y="261"/>
                  </a:lnTo>
                  <a:lnTo>
                    <a:pt x="13" y="218"/>
                  </a:lnTo>
                  <a:lnTo>
                    <a:pt x="28" y="177"/>
                  </a:lnTo>
                  <a:lnTo>
                    <a:pt x="49" y="140"/>
                  </a:lnTo>
                  <a:lnTo>
                    <a:pt x="75" y="105"/>
                  </a:lnTo>
                  <a:lnTo>
                    <a:pt x="105" y="75"/>
                  </a:lnTo>
                  <a:lnTo>
                    <a:pt x="139" y="49"/>
                  </a:lnTo>
                  <a:lnTo>
                    <a:pt x="177" y="28"/>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sp>
          <p:nvSpPr>
            <p:cNvPr id="9" name="Freeform 8">
              <a:extLst>
                <a:ext uri="{FF2B5EF4-FFF2-40B4-BE49-F238E27FC236}">
                  <a16:creationId xmlns:a16="http://schemas.microsoft.com/office/drawing/2014/main" id="{772120AB-F330-4B15-81A8-53D1E1E3CD89}"/>
                </a:ext>
              </a:extLst>
            </p:cNvPr>
            <p:cNvSpPr>
              <a:spLocks noEditPoints="1"/>
            </p:cNvSpPr>
            <p:nvPr/>
          </p:nvSpPr>
          <p:spPr bwMode="auto">
            <a:xfrm>
              <a:off x="-895350" y="2176463"/>
              <a:ext cx="322263" cy="323850"/>
            </a:xfrm>
            <a:custGeom>
              <a:avLst/>
              <a:gdLst>
                <a:gd name="T0" fmla="*/ 275 w 611"/>
                <a:gd name="T1" fmla="*/ 157 h 613"/>
                <a:gd name="T2" fmla="*/ 220 w 611"/>
                <a:gd name="T3" fmla="*/ 179 h 613"/>
                <a:gd name="T4" fmla="*/ 178 w 611"/>
                <a:gd name="T5" fmla="*/ 221 h 613"/>
                <a:gd name="T6" fmla="*/ 156 w 611"/>
                <a:gd name="T7" fmla="*/ 277 h 613"/>
                <a:gd name="T8" fmla="*/ 156 w 611"/>
                <a:gd name="T9" fmla="*/ 337 h 613"/>
                <a:gd name="T10" fmla="*/ 178 w 611"/>
                <a:gd name="T11" fmla="*/ 393 h 613"/>
                <a:gd name="T12" fmla="*/ 220 w 611"/>
                <a:gd name="T13" fmla="*/ 433 h 613"/>
                <a:gd name="T14" fmla="*/ 275 w 611"/>
                <a:gd name="T15" fmla="*/ 457 h 613"/>
                <a:gd name="T16" fmla="*/ 336 w 611"/>
                <a:gd name="T17" fmla="*/ 457 h 613"/>
                <a:gd name="T18" fmla="*/ 391 w 611"/>
                <a:gd name="T19" fmla="*/ 433 h 613"/>
                <a:gd name="T20" fmla="*/ 433 w 611"/>
                <a:gd name="T21" fmla="*/ 393 h 613"/>
                <a:gd name="T22" fmla="*/ 455 w 611"/>
                <a:gd name="T23" fmla="*/ 337 h 613"/>
                <a:gd name="T24" fmla="*/ 455 w 611"/>
                <a:gd name="T25" fmla="*/ 277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50 h 613"/>
                <a:gd name="T38" fmla="*/ 536 w 611"/>
                <a:gd name="T39" fmla="*/ 106 h 613"/>
                <a:gd name="T40" fmla="*/ 582 w 611"/>
                <a:gd name="T41" fmla="*/ 177 h 613"/>
                <a:gd name="T42" fmla="*/ 608 w 611"/>
                <a:gd name="T43" fmla="*/ 262 h 613"/>
                <a:gd name="T44" fmla="*/ 608 w 611"/>
                <a:gd name="T45" fmla="*/ 352 h 613"/>
                <a:gd name="T46" fmla="*/ 582 w 611"/>
                <a:gd name="T47" fmla="*/ 436 h 613"/>
                <a:gd name="T48" fmla="*/ 536 w 611"/>
                <a:gd name="T49" fmla="*/ 508 h 613"/>
                <a:gd name="T50" fmla="*/ 472 w 611"/>
                <a:gd name="T51" fmla="*/ 564 h 613"/>
                <a:gd name="T52" fmla="*/ 393 w 611"/>
                <a:gd name="T53" fmla="*/ 601 h 613"/>
                <a:gd name="T54" fmla="*/ 305 w 611"/>
                <a:gd name="T55" fmla="*/ 613 h 613"/>
                <a:gd name="T56" fmla="*/ 218 w 611"/>
                <a:gd name="T57" fmla="*/ 601 h 613"/>
                <a:gd name="T58" fmla="*/ 139 w 611"/>
                <a:gd name="T59" fmla="*/ 564 h 613"/>
                <a:gd name="T60" fmla="*/ 75 w 611"/>
                <a:gd name="T61" fmla="*/ 508 h 613"/>
                <a:gd name="T62" fmla="*/ 28 w 611"/>
                <a:gd name="T63" fmla="*/ 436 h 613"/>
                <a:gd name="T64" fmla="*/ 2 w 611"/>
                <a:gd name="T65" fmla="*/ 352 h 613"/>
                <a:gd name="T66" fmla="*/ 2 w 611"/>
                <a:gd name="T67" fmla="*/ 262 h 613"/>
                <a:gd name="T68" fmla="*/ 28 w 611"/>
                <a:gd name="T69" fmla="*/ 177 h 613"/>
                <a:gd name="T70" fmla="*/ 75 w 611"/>
                <a:gd name="T71" fmla="*/ 106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6"/>
                  </a:lnTo>
                  <a:lnTo>
                    <a:pt x="220" y="179"/>
                  </a:lnTo>
                  <a:lnTo>
                    <a:pt x="197" y="199"/>
                  </a:lnTo>
                  <a:lnTo>
                    <a:pt x="178" y="221"/>
                  </a:lnTo>
                  <a:lnTo>
                    <a:pt x="165" y="247"/>
                  </a:lnTo>
                  <a:lnTo>
                    <a:pt x="156" y="277"/>
                  </a:lnTo>
                  <a:lnTo>
                    <a:pt x="152" y="306"/>
                  </a:lnTo>
                  <a:lnTo>
                    <a:pt x="156" y="337"/>
                  </a:lnTo>
                  <a:lnTo>
                    <a:pt x="165" y="367"/>
                  </a:lnTo>
                  <a:lnTo>
                    <a:pt x="178" y="393"/>
                  </a:lnTo>
                  <a:lnTo>
                    <a:pt x="197" y="415"/>
                  </a:lnTo>
                  <a:lnTo>
                    <a:pt x="220" y="433"/>
                  </a:lnTo>
                  <a:lnTo>
                    <a:pt x="246" y="448"/>
                  </a:lnTo>
                  <a:lnTo>
                    <a:pt x="275" y="457"/>
                  </a:lnTo>
                  <a:lnTo>
                    <a:pt x="305" y="461"/>
                  </a:lnTo>
                  <a:lnTo>
                    <a:pt x="336" y="457"/>
                  </a:lnTo>
                  <a:lnTo>
                    <a:pt x="365" y="448"/>
                  </a:lnTo>
                  <a:lnTo>
                    <a:pt x="391" y="433"/>
                  </a:lnTo>
                  <a:lnTo>
                    <a:pt x="413" y="415"/>
                  </a:lnTo>
                  <a:lnTo>
                    <a:pt x="433" y="393"/>
                  </a:lnTo>
                  <a:lnTo>
                    <a:pt x="446" y="367"/>
                  </a:lnTo>
                  <a:lnTo>
                    <a:pt x="455" y="337"/>
                  </a:lnTo>
                  <a:lnTo>
                    <a:pt x="458" y="306"/>
                  </a:lnTo>
                  <a:lnTo>
                    <a:pt x="455" y="277"/>
                  </a:lnTo>
                  <a:lnTo>
                    <a:pt x="446" y="247"/>
                  </a:lnTo>
                  <a:lnTo>
                    <a:pt x="433" y="221"/>
                  </a:lnTo>
                  <a:lnTo>
                    <a:pt x="413" y="199"/>
                  </a:lnTo>
                  <a:lnTo>
                    <a:pt x="391" y="179"/>
                  </a:lnTo>
                  <a:lnTo>
                    <a:pt x="365" y="166"/>
                  </a:lnTo>
                  <a:lnTo>
                    <a:pt x="336" y="157"/>
                  </a:lnTo>
                  <a:lnTo>
                    <a:pt x="305" y="153"/>
                  </a:lnTo>
                  <a:close/>
                  <a:moveTo>
                    <a:pt x="305" y="0"/>
                  </a:moveTo>
                  <a:lnTo>
                    <a:pt x="350" y="3"/>
                  </a:lnTo>
                  <a:lnTo>
                    <a:pt x="393" y="13"/>
                  </a:lnTo>
                  <a:lnTo>
                    <a:pt x="434" y="29"/>
                  </a:lnTo>
                  <a:lnTo>
                    <a:pt x="472" y="50"/>
                  </a:lnTo>
                  <a:lnTo>
                    <a:pt x="506" y="76"/>
                  </a:lnTo>
                  <a:lnTo>
                    <a:pt x="536" y="106"/>
                  </a:lnTo>
                  <a:lnTo>
                    <a:pt x="562" y="140"/>
                  </a:lnTo>
                  <a:lnTo>
                    <a:pt x="582" y="177"/>
                  </a:lnTo>
                  <a:lnTo>
                    <a:pt x="598" y="219"/>
                  </a:lnTo>
                  <a:lnTo>
                    <a:pt x="608" y="262"/>
                  </a:lnTo>
                  <a:lnTo>
                    <a:pt x="611" y="306"/>
                  </a:lnTo>
                  <a:lnTo>
                    <a:pt x="608" y="352"/>
                  </a:lnTo>
                  <a:lnTo>
                    <a:pt x="598" y="395"/>
                  </a:lnTo>
                  <a:lnTo>
                    <a:pt x="582" y="436"/>
                  </a:lnTo>
                  <a:lnTo>
                    <a:pt x="562" y="474"/>
                  </a:lnTo>
                  <a:lnTo>
                    <a:pt x="536" y="508"/>
                  </a:lnTo>
                  <a:lnTo>
                    <a:pt x="506" y="538"/>
                  </a:lnTo>
                  <a:lnTo>
                    <a:pt x="472" y="564"/>
                  </a:lnTo>
                  <a:lnTo>
                    <a:pt x="434" y="585"/>
                  </a:lnTo>
                  <a:lnTo>
                    <a:pt x="393" y="601"/>
                  </a:lnTo>
                  <a:lnTo>
                    <a:pt x="350" y="610"/>
                  </a:lnTo>
                  <a:lnTo>
                    <a:pt x="305" y="613"/>
                  </a:lnTo>
                  <a:lnTo>
                    <a:pt x="260" y="610"/>
                  </a:lnTo>
                  <a:lnTo>
                    <a:pt x="218" y="601"/>
                  </a:lnTo>
                  <a:lnTo>
                    <a:pt x="177" y="585"/>
                  </a:lnTo>
                  <a:lnTo>
                    <a:pt x="139" y="564"/>
                  </a:lnTo>
                  <a:lnTo>
                    <a:pt x="105" y="538"/>
                  </a:lnTo>
                  <a:lnTo>
                    <a:pt x="75" y="508"/>
                  </a:lnTo>
                  <a:lnTo>
                    <a:pt x="49" y="474"/>
                  </a:lnTo>
                  <a:lnTo>
                    <a:pt x="28" y="436"/>
                  </a:lnTo>
                  <a:lnTo>
                    <a:pt x="13" y="395"/>
                  </a:lnTo>
                  <a:lnTo>
                    <a:pt x="2" y="352"/>
                  </a:lnTo>
                  <a:lnTo>
                    <a:pt x="0" y="306"/>
                  </a:lnTo>
                  <a:lnTo>
                    <a:pt x="2" y="262"/>
                  </a:lnTo>
                  <a:lnTo>
                    <a:pt x="13" y="219"/>
                  </a:lnTo>
                  <a:lnTo>
                    <a:pt x="28" y="177"/>
                  </a:lnTo>
                  <a:lnTo>
                    <a:pt x="49" y="140"/>
                  </a:lnTo>
                  <a:lnTo>
                    <a:pt x="75" y="106"/>
                  </a:lnTo>
                  <a:lnTo>
                    <a:pt x="105" y="76"/>
                  </a:lnTo>
                  <a:lnTo>
                    <a:pt x="139" y="50"/>
                  </a:lnTo>
                  <a:lnTo>
                    <a:pt x="177" y="29"/>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sp>
          <p:nvSpPr>
            <p:cNvPr id="10" name="Freeform 9">
              <a:extLst>
                <a:ext uri="{FF2B5EF4-FFF2-40B4-BE49-F238E27FC236}">
                  <a16:creationId xmlns:a16="http://schemas.microsoft.com/office/drawing/2014/main" id="{7B26BCBA-53A4-4ADA-8231-534E390781FC}"/>
                </a:ext>
              </a:extLst>
            </p:cNvPr>
            <p:cNvSpPr>
              <a:spLocks noEditPoints="1"/>
            </p:cNvSpPr>
            <p:nvPr/>
          </p:nvSpPr>
          <p:spPr bwMode="auto">
            <a:xfrm>
              <a:off x="-895350" y="2662238"/>
              <a:ext cx="322263" cy="325438"/>
            </a:xfrm>
            <a:custGeom>
              <a:avLst/>
              <a:gdLst>
                <a:gd name="T0" fmla="*/ 275 w 611"/>
                <a:gd name="T1" fmla="*/ 156 h 613"/>
                <a:gd name="T2" fmla="*/ 220 w 611"/>
                <a:gd name="T3" fmla="*/ 180 h 613"/>
                <a:gd name="T4" fmla="*/ 178 w 611"/>
                <a:gd name="T5" fmla="*/ 220 h 613"/>
                <a:gd name="T6" fmla="*/ 156 w 611"/>
                <a:gd name="T7" fmla="*/ 276 h 613"/>
                <a:gd name="T8" fmla="*/ 156 w 611"/>
                <a:gd name="T9" fmla="*/ 338 h 613"/>
                <a:gd name="T10" fmla="*/ 178 w 611"/>
                <a:gd name="T11" fmla="*/ 392 h 613"/>
                <a:gd name="T12" fmla="*/ 220 w 611"/>
                <a:gd name="T13" fmla="*/ 434 h 613"/>
                <a:gd name="T14" fmla="*/ 275 w 611"/>
                <a:gd name="T15" fmla="*/ 456 h 613"/>
                <a:gd name="T16" fmla="*/ 336 w 611"/>
                <a:gd name="T17" fmla="*/ 456 h 613"/>
                <a:gd name="T18" fmla="*/ 391 w 611"/>
                <a:gd name="T19" fmla="*/ 434 h 613"/>
                <a:gd name="T20" fmla="*/ 433 w 611"/>
                <a:gd name="T21" fmla="*/ 392 h 613"/>
                <a:gd name="T22" fmla="*/ 455 w 611"/>
                <a:gd name="T23" fmla="*/ 338 h 613"/>
                <a:gd name="T24" fmla="*/ 455 w 611"/>
                <a:gd name="T25" fmla="*/ 276 h 613"/>
                <a:gd name="T26" fmla="*/ 433 w 611"/>
                <a:gd name="T27" fmla="*/ 220 h 613"/>
                <a:gd name="T28" fmla="*/ 391 w 611"/>
                <a:gd name="T29" fmla="*/ 180 h 613"/>
                <a:gd name="T30" fmla="*/ 336 w 611"/>
                <a:gd name="T31" fmla="*/ 156 h 613"/>
                <a:gd name="T32" fmla="*/ 305 w 611"/>
                <a:gd name="T33" fmla="*/ 0 h 613"/>
                <a:gd name="T34" fmla="*/ 393 w 611"/>
                <a:gd name="T35" fmla="*/ 13 h 613"/>
                <a:gd name="T36" fmla="*/ 472 w 611"/>
                <a:gd name="T37" fmla="*/ 50 h 613"/>
                <a:gd name="T38" fmla="*/ 536 w 611"/>
                <a:gd name="T39" fmla="*/ 105 h 613"/>
                <a:gd name="T40" fmla="*/ 582 w 611"/>
                <a:gd name="T41" fmla="*/ 177 h 613"/>
                <a:gd name="T42" fmla="*/ 608 w 611"/>
                <a:gd name="T43" fmla="*/ 261 h 613"/>
                <a:gd name="T44" fmla="*/ 608 w 611"/>
                <a:gd name="T45" fmla="*/ 351 h 613"/>
                <a:gd name="T46" fmla="*/ 582 w 611"/>
                <a:gd name="T47" fmla="*/ 436 h 613"/>
                <a:gd name="T48" fmla="*/ 536 w 611"/>
                <a:gd name="T49" fmla="*/ 507 h 613"/>
                <a:gd name="T50" fmla="*/ 472 w 611"/>
                <a:gd name="T51" fmla="*/ 564 h 613"/>
                <a:gd name="T52" fmla="*/ 393 w 611"/>
                <a:gd name="T53" fmla="*/ 600 h 613"/>
                <a:gd name="T54" fmla="*/ 305 w 611"/>
                <a:gd name="T55" fmla="*/ 613 h 613"/>
                <a:gd name="T56" fmla="*/ 218 w 611"/>
                <a:gd name="T57" fmla="*/ 600 h 613"/>
                <a:gd name="T58" fmla="*/ 139 w 611"/>
                <a:gd name="T59" fmla="*/ 564 h 613"/>
                <a:gd name="T60" fmla="*/ 75 w 611"/>
                <a:gd name="T61" fmla="*/ 507 h 613"/>
                <a:gd name="T62" fmla="*/ 28 w 611"/>
                <a:gd name="T63" fmla="*/ 436 h 613"/>
                <a:gd name="T64" fmla="*/ 2 w 611"/>
                <a:gd name="T65" fmla="*/ 351 h 613"/>
                <a:gd name="T66" fmla="*/ 2 w 611"/>
                <a:gd name="T67" fmla="*/ 261 h 613"/>
                <a:gd name="T68" fmla="*/ 28 w 611"/>
                <a:gd name="T69" fmla="*/ 177 h 613"/>
                <a:gd name="T70" fmla="*/ 75 w 611"/>
                <a:gd name="T71" fmla="*/ 105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4"/>
                  </a:moveTo>
                  <a:lnTo>
                    <a:pt x="275" y="156"/>
                  </a:lnTo>
                  <a:lnTo>
                    <a:pt x="246" y="165"/>
                  </a:lnTo>
                  <a:lnTo>
                    <a:pt x="220" y="180"/>
                  </a:lnTo>
                  <a:lnTo>
                    <a:pt x="197" y="198"/>
                  </a:lnTo>
                  <a:lnTo>
                    <a:pt x="178" y="220"/>
                  </a:lnTo>
                  <a:lnTo>
                    <a:pt x="165" y="246"/>
                  </a:lnTo>
                  <a:lnTo>
                    <a:pt x="156" y="276"/>
                  </a:lnTo>
                  <a:lnTo>
                    <a:pt x="152" y="306"/>
                  </a:lnTo>
                  <a:lnTo>
                    <a:pt x="156" y="338"/>
                  </a:lnTo>
                  <a:lnTo>
                    <a:pt x="165" y="366"/>
                  </a:lnTo>
                  <a:lnTo>
                    <a:pt x="178" y="392"/>
                  </a:lnTo>
                  <a:lnTo>
                    <a:pt x="197" y="414"/>
                  </a:lnTo>
                  <a:lnTo>
                    <a:pt x="220" y="434"/>
                  </a:lnTo>
                  <a:lnTo>
                    <a:pt x="246" y="447"/>
                  </a:lnTo>
                  <a:lnTo>
                    <a:pt x="275" y="456"/>
                  </a:lnTo>
                  <a:lnTo>
                    <a:pt x="305" y="460"/>
                  </a:lnTo>
                  <a:lnTo>
                    <a:pt x="336" y="456"/>
                  </a:lnTo>
                  <a:lnTo>
                    <a:pt x="365" y="447"/>
                  </a:lnTo>
                  <a:lnTo>
                    <a:pt x="391" y="434"/>
                  </a:lnTo>
                  <a:lnTo>
                    <a:pt x="413" y="414"/>
                  </a:lnTo>
                  <a:lnTo>
                    <a:pt x="433" y="392"/>
                  </a:lnTo>
                  <a:lnTo>
                    <a:pt x="446" y="366"/>
                  </a:lnTo>
                  <a:lnTo>
                    <a:pt x="455" y="338"/>
                  </a:lnTo>
                  <a:lnTo>
                    <a:pt x="458" y="306"/>
                  </a:lnTo>
                  <a:lnTo>
                    <a:pt x="455" y="276"/>
                  </a:lnTo>
                  <a:lnTo>
                    <a:pt x="446" y="246"/>
                  </a:lnTo>
                  <a:lnTo>
                    <a:pt x="433" y="220"/>
                  </a:lnTo>
                  <a:lnTo>
                    <a:pt x="413" y="198"/>
                  </a:lnTo>
                  <a:lnTo>
                    <a:pt x="391" y="180"/>
                  </a:lnTo>
                  <a:lnTo>
                    <a:pt x="365" y="165"/>
                  </a:lnTo>
                  <a:lnTo>
                    <a:pt x="336" y="156"/>
                  </a:lnTo>
                  <a:lnTo>
                    <a:pt x="305" y="154"/>
                  </a:lnTo>
                  <a:close/>
                  <a:moveTo>
                    <a:pt x="305" y="0"/>
                  </a:moveTo>
                  <a:lnTo>
                    <a:pt x="350" y="3"/>
                  </a:lnTo>
                  <a:lnTo>
                    <a:pt x="393" y="13"/>
                  </a:lnTo>
                  <a:lnTo>
                    <a:pt x="434" y="28"/>
                  </a:lnTo>
                  <a:lnTo>
                    <a:pt x="472" y="50"/>
                  </a:lnTo>
                  <a:lnTo>
                    <a:pt x="506" y="75"/>
                  </a:lnTo>
                  <a:lnTo>
                    <a:pt x="536" y="105"/>
                  </a:lnTo>
                  <a:lnTo>
                    <a:pt x="562" y="140"/>
                  </a:lnTo>
                  <a:lnTo>
                    <a:pt x="582" y="177"/>
                  </a:lnTo>
                  <a:lnTo>
                    <a:pt x="598" y="218"/>
                  </a:lnTo>
                  <a:lnTo>
                    <a:pt x="608" y="261"/>
                  </a:lnTo>
                  <a:lnTo>
                    <a:pt x="611" y="306"/>
                  </a:lnTo>
                  <a:lnTo>
                    <a:pt x="608" y="351"/>
                  </a:lnTo>
                  <a:lnTo>
                    <a:pt x="598" y="395"/>
                  </a:lnTo>
                  <a:lnTo>
                    <a:pt x="582" y="436"/>
                  </a:lnTo>
                  <a:lnTo>
                    <a:pt x="562" y="473"/>
                  </a:lnTo>
                  <a:lnTo>
                    <a:pt x="536" y="507"/>
                  </a:lnTo>
                  <a:lnTo>
                    <a:pt x="506" y="538"/>
                  </a:lnTo>
                  <a:lnTo>
                    <a:pt x="472" y="564"/>
                  </a:lnTo>
                  <a:lnTo>
                    <a:pt x="434" y="585"/>
                  </a:lnTo>
                  <a:lnTo>
                    <a:pt x="393" y="600"/>
                  </a:lnTo>
                  <a:lnTo>
                    <a:pt x="350" y="610"/>
                  </a:lnTo>
                  <a:lnTo>
                    <a:pt x="305" y="613"/>
                  </a:lnTo>
                  <a:lnTo>
                    <a:pt x="260" y="610"/>
                  </a:lnTo>
                  <a:lnTo>
                    <a:pt x="218" y="600"/>
                  </a:lnTo>
                  <a:lnTo>
                    <a:pt x="177" y="585"/>
                  </a:lnTo>
                  <a:lnTo>
                    <a:pt x="139" y="564"/>
                  </a:lnTo>
                  <a:lnTo>
                    <a:pt x="105" y="538"/>
                  </a:lnTo>
                  <a:lnTo>
                    <a:pt x="75" y="507"/>
                  </a:lnTo>
                  <a:lnTo>
                    <a:pt x="49" y="473"/>
                  </a:lnTo>
                  <a:lnTo>
                    <a:pt x="28" y="436"/>
                  </a:lnTo>
                  <a:lnTo>
                    <a:pt x="13" y="395"/>
                  </a:lnTo>
                  <a:lnTo>
                    <a:pt x="2" y="351"/>
                  </a:lnTo>
                  <a:lnTo>
                    <a:pt x="0" y="306"/>
                  </a:lnTo>
                  <a:lnTo>
                    <a:pt x="2" y="261"/>
                  </a:lnTo>
                  <a:lnTo>
                    <a:pt x="13" y="218"/>
                  </a:lnTo>
                  <a:lnTo>
                    <a:pt x="28" y="177"/>
                  </a:lnTo>
                  <a:lnTo>
                    <a:pt x="49" y="140"/>
                  </a:lnTo>
                  <a:lnTo>
                    <a:pt x="75" y="105"/>
                  </a:lnTo>
                  <a:lnTo>
                    <a:pt x="105" y="75"/>
                  </a:lnTo>
                  <a:lnTo>
                    <a:pt x="139" y="50"/>
                  </a:lnTo>
                  <a:lnTo>
                    <a:pt x="177" y="28"/>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sp>
          <p:nvSpPr>
            <p:cNvPr id="11" name="Freeform 10">
              <a:extLst>
                <a:ext uri="{FF2B5EF4-FFF2-40B4-BE49-F238E27FC236}">
                  <a16:creationId xmlns:a16="http://schemas.microsoft.com/office/drawing/2014/main" id="{0A2CF598-03C8-42DA-B803-0D7C65AD68B6}"/>
                </a:ext>
              </a:extLst>
            </p:cNvPr>
            <p:cNvSpPr>
              <a:spLocks/>
            </p:cNvSpPr>
            <p:nvPr/>
          </p:nvSpPr>
          <p:spPr bwMode="auto">
            <a:xfrm>
              <a:off x="-411163" y="2297113"/>
              <a:ext cx="808038" cy="82550"/>
            </a:xfrm>
            <a:custGeom>
              <a:avLst/>
              <a:gdLst>
                <a:gd name="T0" fmla="*/ 76 w 1527"/>
                <a:gd name="T1" fmla="*/ 0 h 154"/>
                <a:gd name="T2" fmla="*/ 1451 w 1527"/>
                <a:gd name="T3" fmla="*/ 0 h 154"/>
                <a:gd name="T4" fmla="*/ 1471 w 1527"/>
                <a:gd name="T5" fmla="*/ 4 h 154"/>
                <a:gd name="T6" fmla="*/ 1490 w 1527"/>
                <a:gd name="T7" fmla="*/ 10 h 154"/>
                <a:gd name="T8" fmla="*/ 1505 w 1527"/>
                <a:gd name="T9" fmla="*/ 23 h 154"/>
                <a:gd name="T10" fmla="*/ 1517 w 1527"/>
                <a:gd name="T11" fmla="*/ 39 h 154"/>
                <a:gd name="T12" fmla="*/ 1525 w 1527"/>
                <a:gd name="T13" fmla="*/ 57 h 154"/>
                <a:gd name="T14" fmla="*/ 1527 w 1527"/>
                <a:gd name="T15" fmla="*/ 76 h 154"/>
                <a:gd name="T16" fmla="*/ 1525 w 1527"/>
                <a:gd name="T17" fmla="*/ 97 h 154"/>
                <a:gd name="T18" fmla="*/ 1517 w 1527"/>
                <a:gd name="T19" fmla="*/ 115 h 154"/>
                <a:gd name="T20" fmla="*/ 1505 w 1527"/>
                <a:gd name="T21" fmla="*/ 131 h 154"/>
                <a:gd name="T22" fmla="*/ 1490 w 1527"/>
                <a:gd name="T23" fmla="*/ 144 h 154"/>
                <a:gd name="T24" fmla="*/ 1471 w 1527"/>
                <a:gd name="T25" fmla="*/ 150 h 154"/>
                <a:gd name="T26" fmla="*/ 1451 w 1527"/>
                <a:gd name="T27" fmla="*/ 154 h 154"/>
                <a:gd name="T28" fmla="*/ 76 w 1527"/>
                <a:gd name="T29" fmla="*/ 154 h 154"/>
                <a:gd name="T30" fmla="*/ 56 w 1527"/>
                <a:gd name="T31" fmla="*/ 150 h 154"/>
                <a:gd name="T32" fmla="*/ 38 w 1527"/>
                <a:gd name="T33" fmla="*/ 144 h 154"/>
                <a:gd name="T34" fmla="*/ 22 w 1527"/>
                <a:gd name="T35" fmla="*/ 131 h 154"/>
                <a:gd name="T36" fmla="*/ 10 w 1527"/>
                <a:gd name="T37" fmla="*/ 115 h 154"/>
                <a:gd name="T38" fmla="*/ 2 w 1527"/>
                <a:gd name="T39" fmla="*/ 97 h 154"/>
                <a:gd name="T40" fmla="*/ 0 w 1527"/>
                <a:gd name="T41" fmla="*/ 76 h 154"/>
                <a:gd name="T42" fmla="*/ 2 w 1527"/>
                <a:gd name="T43" fmla="*/ 57 h 154"/>
                <a:gd name="T44" fmla="*/ 10 w 1527"/>
                <a:gd name="T45" fmla="*/ 39 h 154"/>
                <a:gd name="T46" fmla="*/ 22 w 1527"/>
                <a:gd name="T47" fmla="*/ 23 h 154"/>
                <a:gd name="T48" fmla="*/ 38 w 1527"/>
                <a:gd name="T49" fmla="*/ 10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0"/>
                  </a:lnTo>
                  <a:lnTo>
                    <a:pt x="1505" y="23"/>
                  </a:lnTo>
                  <a:lnTo>
                    <a:pt x="1517" y="39"/>
                  </a:lnTo>
                  <a:lnTo>
                    <a:pt x="1525" y="57"/>
                  </a:lnTo>
                  <a:lnTo>
                    <a:pt x="1527" y="76"/>
                  </a:lnTo>
                  <a:lnTo>
                    <a:pt x="1525" y="97"/>
                  </a:lnTo>
                  <a:lnTo>
                    <a:pt x="1517" y="115"/>
                  </a:lnTo>
                  <a:lnTo>
                    <a:pt x="1505" y="131"/>
                  </a:lnTo>
                  <a:lnTo>
                    <a:pt x="1490" y="144"/>
                  </a:lnTo>
                  <a:lnTo>
                    <a:pt x="1471" y="150"/>
                  </a:lnTo>
                  <a:lnTo>
                    <a:pt x="1451" y="154"/>
                  </a:lnTo>
                  <a:lnTo>
                    <a:pt x="76" y="154"/>
                  </a:lnTo>
                  <a:lnTo>
                    <a:pt x="56" y="150"/>
                  </a:lnTo>
                  <a:lnTo>
                    <a:pt x="38" y="144"/>
                  </a:lnTo>
                  <a:lnTo>
                    <a:pt x="22" y="131"/>
                  </a:lnTo>
                  <a:lnTo>
                    <a:pt x="10" y="115"/>
                  </a:lnTo>
                  <a:lnTo>
                    <a:pt x="2" y="97"/>
                  </a:lnTo>
                  <a:lnTo>
                    <a:pt x="0" y="76"/>
                  </a:lnTo>
                  <a:lnTo>
                    <a:pt x="2" y="57"/>
                  </a:lnTo>
                  <a:lnTo>
                    <a:pt x="10" y="39"/>
                  </a:lnTo>
                  <a:lnTo>
                    <a:pt x="22" y="23"/>
                  </a:lnTo>
                  <a:lnTo>
                    <a:pt x="38" y="10"/>
                  </a:lnTo>
                  <a:lnTo>
                    <a:pt x="56"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sp>
          <p:nvSpPr>
            <p:cNvPr id="12" name="Freeform 11">
              <a:extLst>
                <a:ext uri="{FF2B5EF4-FFF2-40B4-BE49-F238E27FC236}">
                  <a16:creationId xmlns:a16="http://schemas.microsoft.com/office/drawing/2014/main" id="{06897DE7-500E-430E-828D-6ADEF2FB5BDD}"/>
                </a:ext>
              </a:extLst>
            </p:cNvPr>
            <p:cNvSpPr>
              <a:spLocks/>
            </p:cNvSpPr>
            <p:nvPr/>
          </p:nvSpPr>
          <p:spPr bwMode="auto">
            <a:xfrm>
              <a:off x="-411163" y="1811338"/>
              <a:ext cx="808038" cy="80963"/>
            </a:xfrm>
            <a:custGeom>
              <a:avLst/>
              <a:gdLst>
                <a:gd name="T0" fmla="*/ 76 w 1527"/>
                <a:gd name="T1" fmla="*/ 0 h 153"/>
                <a:gd name="T2" fmla="*/ 1451 w 1527"/>
                <a:gd name="T3" fmla="*/ 0 h 153"/>
                <a:gd name="T4" fmla="*/ 1471 w 1527"/>
                <a:gd name="T5" fmla="*/ 2 h 153"/>
                <a:gd name="T6" fmla="*/ 1490 w 1527"/>
                <a:gd name="T7" fmla="*/ 10 h 153"/>
                <a:gd name="T8" fmla="*/ 1505 w 1527"/>
                <a:gd name="T9" fmla="*/ 23 h 153"/>
                <a:gd name="T10" fmla="*/ 1517 w 1527"/>
                <a:gd name="T11" fmla="*/ 37 h 153"/>
                <a:gd name="T12" fmla="*/ 1525 w 1527"/>
                <a:gd name="T13" fmla="*/ 55 h 153"/>
                <a:gd name="T14" fmla="*/ 1527 w 1527"/>
                <a:gd name="T15" fmla="*/ 77 h 153"/>
                <a:gd name="T16" fmla="*/ 1525 w 1527"/>
                <a:gd name="T17" fmla="*/ 97 h 153"/>
                <a:gd name="T18" fmla="*/ 1517 w 1527"/>
                <a:gd name="T19" fmla="*/ 115 h 153"/>
                <a:gd name="T20" fmla="*/ 1505 w 1527"/>
                <a:gd name="T21" fmla="*/ 131 h 153"/>
                <a:gd name="T22" fmla="*/ 1490 w 1527"/>
                <a:gd name="T23" fmla="*/ 142 h 153"/>
                <a:gd name="T24" fmla="*/ 1471 w 1527"/>
                <a:gd name="T25" fmla="*/ 150 h 153"/>
                <a:gd name="T26" fmla="*/ 1451 w 1527"/>
                <a:gd name="T27" fmla="*/ 153 h 153"/>
                <a:gd name="T28" fmla="*/ 76 w 1527"/>
                <a:gd name="T29" fmla="*/ 153 h 153"/>
                <a:gd name="T30" fmla="*/ 56 w 1527"/>
                <a:gd name="T31" fmla="*/ 150 h 153"/>
                <a:gd name="T32" fmla="*/ 38 w 1527"/>
                <a:gd name="T33" fmla="*/ 142 h 153"/>
                <a:gd name="T34" fmla="*/ 22 w 1527"/>
                <a:gd name="T35" fmla="*/ 131 h 153"/>
                <a:gd name="T36" fmla="*/ 10 w 1527"/>
                <a:gd name="T37" fmla="*/ 115 h 153"/>
                <a:gd name="T38" fmla="*/ 2 w 1527"/>
                <a:gd name="T39" fmla="*/ 97 h 153"/>
                <a:gd name="T40" fmla="*/ 0 w 1527"/>
                <a:gd name="T41" fmla="*/ 77 h 153"/>
                <a:gd name="T42" fmla="*/ 2 w 1527"/>
                <a:gd name="T43" fmla="*/ 55 h 153"/>
                <a:gd name="T44" fmla="*/ 10 w 1527"/>
                <a:gd name="T45" fmla="*/ 37 h 153"/>
                <a:gd name="T46" fmla="*/ 22 w 1527"/>
                <a:gd name="T47" fmla="*/ 23 h 153"/>
                <a:gd name="T48" fmla="*/ 38 w 1527"/>
                <a:gd name="T49" fmla="*/ 10 h 153"/>
                <a:gd name="T50" fmla="*/ 56 w 1527"/>
                <a:gd name="T51" fmla="*/ 2 h 153"/>
                <a:gd name="T52" fmla="*/ 76 w 1527"/>
                <a:gd name="T5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3">
                  <a:moveTo>
                    <a:pt x="76" y="0"/>
                  </a:moveTo>
                  <a:lnTo>
                    <a:pt x="1451" y="0"/>
                  </a:lnTo>
                  <a:lnTo>
                    <a:pt x="1471" y="2"/>
                  </a:lnTo>
                  <a:lnTo>
                    <a:pt x="1490" y="10"/>
                  </a:lnTo>
                  <a:lnTo>
                    <a:pt x="1505" y="23"/>
                  </a:lnTo>
                  <a:lnTo>
                    <a:pt x="1517" y="37"/>
                  </a:lnTo>
                  <a:lnTo>
                    <a:pt x="1525" y="55"/>
                  </a:lnTo>
                  <a:lnTo>
                    <a:pt x="1527" y="77"/>
                  </a:lnTo>
                  <a:lnTo>
                    <a:pt x="1525" y="97"/>
                  </a:lnTo>
                  <a:lnTo>
                    <a:pt x="1517" y="115"/>
                  </a:lnTo>
                  <a:lnTo>
                    <a:pt x="1505" y="131"/>
                  </a:lnTo>
                  <a:lnTo>
                    <a:pt x="1490" y="142"/>
                  </a:lnTo>
                  <a:lnTo>
                    <a:pt x="1471" y="150"/>
                  </a:lnTo>
                  <a:lnTo>
                    <a:pt x="1451" y="153"/>
                  </a:lnTo>
                  <a:lnTo>
                    <a:pt x="76" y="153"/>
                  </a:lnTo>
                  <a:lnTo>
                    <a:pt x="56" y="150"/>
                  </a:lnTo>
                  <a:lnTo>
                    <a:pt x="38" y="142"/>
                  </a:lnTo>
                  <a:lnTo>
                    <a:pt x="22" y="131"/>
                  </a:lnTo>
                  <a:lnTo>
                    <a:pt x="10" y="115"/>
                  </a:lnTo>
                  <a:lnTo>
                    <a:pt x="2" y="97"/>
                  </a:lnTo>
                  <a:lnTo>
                    <a:pt x="0" y="77"/>
                  </a:lnTo>
                  <a:lnTo>
                    <a:pt x="2" y="55"/>
                  </a:lnTo>
                  <a:lnTo>
                    <a:pt x="10" y="37"/>
                  </a:lnTo>
                  <a:lnTo>
                    <a:pt x="22" y="23"/>
                  </a:lnTo>
                  <a:lnTo>
                    <a:pt x="38" y="10"/>
                  </a:lnTo>
                  <a:lnTo>
                    <a:pt x="56" y="2"/>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sp>
          <p:nvSpPr>
            <p:cNvPr id="13" name="Freeform 12">
              <a:extLst>
                <a:ext uri="{FF2B5EF4-FFF2-40B4-BE49-F238E27FC236}">
                  <a16:creationId xmlns:a16="http://schemas.microsoft.com/office/drawing/2014/main" id="{3BD7B26B-6C5C-41A6-84D8-EBA53A1C07A1}"/>
                </a:ext>
              </a:extLst>
            </p:cNvPr>
            <p:cNvSpPr>
              <a:spLocks/>
            </p:cNvSpPr>
            <p:nvPr/>
          </p:nvSpPr>
          <p:spPr bwMode="auto">
            <a:xfrm>
              <a:off x="-411163" y="2784475"/>
              <a:ext cx="808038" cy="80963"/>
            </a:xfrm>
            <a:custGeom>
              <a:avLst/>
              <a:gdLst>
                <a:gd name="T0" fmla="*/ 76 w 1527"/>
                <a:gd name="T1" fmla="*/ 0 h 154"/>
                <a:gd name="T2" fmla="*/ 1451 w 1527"/>
                <a:gd name="T3" fmla="*/ 0 h 154"/>
                <a:gd name="T4" fmla="*/ 1471 w 1527"/>
                <a:gd name="T5" fmla="*/ 4 h 154"/>
                <a:gd name="T6" fmla="*/ 1490 w 1527"/>
                <a:gd name="T7" fmla="*/ 12 h 154"/>
                <a:gd name="T8" fmla="*/ 1505 w 1527"/>
                <a:gd name="T9" fmla="*/ 23 h 154"/>
                <a:gd name="T10" fmla="*/ 1517 w 1527"/>
                <a:gd name="T11" fmla="*/ 39 h 154"/>
                <a:gd name="T12" fmla="*/ 1525 w 1527"/>
                <a:gd name="T13" fmla="*/ 57 h 154"/>
                <a:gd name="T14" fmla="*/ 1527 w 1527"/>
                <a:gd name="T15" fmla="*/ 77 h 154"/>
                <a:gd name="T16" fmla="*/ 1525 w 1527"/>
                <a:gd name="T17" fmla="*/ 97 h 154"/>
                <a:gd name="T18" fmla="*/ 1517 w 1527"/>
                <a:gd name="T19" fmla="*/ 117 h 154"/>
                <a:gd name="T20" fmla="*/ 1505 w 1527"/>
                <a:gd name="T21" fmla="*/ 131 h 154"/>
                <a:gd name="T22" fmla="*/ 1490 w 1527"/>
                <a:gd name="T23" fmla="*/ 144 h 154"/>
                <a:gd name="T24" fmla="*/ 1471 w 1527"/>
                <a:gd name="T25" fmla="*/ 152 h 154"/>
                <a:gd name="T26" fmla="*/ 1451 w 1527"/>
                <a:gd name="T27" fmla="*/ 154 h 154"/>
                <a:gd name="T28" fmla="*/ 76 w 1527"/>
                <a:gd name="T29" fmla="*/ 154 h 154"/>
                <a:gd name="T30" fmla="*/ 56 w 1527"/>
                <a:gd name="T31" fmla="*/ 152 h 154"/>
                <a:gd name="T32" fmla="*/ 38 w 1527"/>
                <a:gd name="T33" fmla="*/ 144 h 154"/>
                <a:gd name="T34" fmla="*/ 22 w 1527"/>
                <a:gd name="T35" fmla="*/ 131 h 154"/>
                <a:gd name="T36" fmla="*/ 10 w 1527"/>
                <a:gd name="T37" fmla="*/ 117 h 154"/>
                <a:gd name="T38" fmla="*/ 2 w 1527"/>
                <a:gd name="T39" fmla="*/ 97 h 154"/>
                <a:gd name="T40" fmla="*/ 0 w 1527"/>
                <a:gd name="T41" fmla="*/ 77 h 154"/>
                <a:gd name="T42" fmla="*/ 2 w 1527"/>
                <a:gd name="T43" fmla="*/ 57 h 154"/>
                <a:gd name="T44" fmla="*/ 10 w 1527"/>
                <a:gd name="T45" fmla="*/ 39 h 154"/>
                <a:gd name="T46" fmla="*/ 22 w 1527"/>
                <a:gd name="T47" fmla="*/ 23 h 154"/>
                <a:gd name="T48" fmla="*/ 38 w 1527"/>
                <a:gd name="T49" fmla="*/ 12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2"/>
                  </a:lnTo>
                  <a:lnTo>
                    <a:pt x="1505" y="23"/>
                  </a:lnTo>
                  <a:lnTo>
                    <a:pt x="1517" y="39"/>
                  </a:lnTo>
                  <a:lnTo>
                    <a:pt x="1525" y="57"/>
                  </a:lnTo>
                  <a:lnTo>
                    <a:pt x="1527" y="77"/>
                  </a:lnTo>
                  <a:lnTo>
                    <a:pt x="1525" y="97"/>
                  </a:lnTo>
                  <a:lnTo>
                    <a:pt x="1517" y="117"/>
                  </a:lnTo>
                  <a:lnTo>
                    <a:pt x="1505" y="131"/>
                  </a:lnTo>
                  <a:lnTo>
                    <a:pt x="1490" y="144"/>
                  </a:lnTo>
                  <a:lnTo>
                    <a:pt x="1471" y="152"/>
                  </a:lnTo>
                  <a:lnTo>
                    <a:pt x="1451" y="154"/>
                  </a:lnTo>
                  <a:lnTo>
                    <a:pt x="76" y="154"/>
                  </a:lnTo>
                  <a:lnTo>
                    <a:pt x="56" y="152"/>
                  </a:lnTo>
                  <a:lnTo>
                    <a:pt x="38" y="144"/>
                  </a:lnTo>
                  <a:lnTo>
                    <a:pt x="22" y="131"/>
                  </a:lnTo>
                  <a:lnTo>
                    <a:pt x="10" y="117"/>
                  </a:lnTo>
                  <a:lnTo>
                    <a:pt x="2" y="97"/>
                  </a:lnTo>
                  <a:lnTo>
                    <a:pt x="0" y="77"/>
                  </a:lnTo>
                  <a:lnTo>
                    <a:pt x="2" y="57"/>
                  </a:lnTo>
                  <a:lnTo>
                    <a:pt x="10" y="39"/>
                  </a:lnTo>
                  <a:lnTo>
                    <a:pt x="22" y="23"/>
                  </a:lnTo>
                  <a:lnTo>
                    <a:pt x="38" y="12"/>
                  </a:lnTo>
                  <a:lnTo>
                    <a:pt x="56"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grpSp>
      <p:sp>
        <p:nvSpPr>
          <p:cNvPr id="14" name="Title 2">
            <a:extLst>
              <a:ext uri="{FF2B5EF4-FFF2-40B4-BE49-F238E27FC236}">
                <a16:creationId xmlns:a16="http://schemas.microsoft.com/office/drawing/2014/main" id="{4350891D-4E62-46E4-87E5-A8E3313AA525}"/>
              </a:ext>
            </a:extLst>
          </p:cNvPr>
          <p:cNvSpPr txBox="1">
            <a:spLocks/>
          </p:cNvSpPr>
          <p:nvPr/>
        </p:nvSpPr>
        <p:spPr>
          <a:xfrm>
            <a:off x="7765361" y="3303849"/>
            <a:ext cx="3352800" cy="492443"/>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FFFFFF"/>
                </a:solidFill>
                <a:effectLst>
                  <a:outerShdw blurRad="60007" dist="310007" dir="7680000" sy="30000" kx="1300200" algn="ctr" rotWithShape="0">
                    <a:prstClr val="black">
                      <a:alpha val="13000"/>
                    </a:prstClr>
                  </a:outerShdw>
                </a:effectLst>
                <a:latin typeface="Roboto"/>
              </a:rPr>
              <a:t>AGENDA</a:t>
            </a:r>
          </a:p>
        </p:txBody>
      </p:sp>
    </p:spTree>
    <p:extLst>
      <p:ext uri="{BB962C8B-B14F-4D97-AF65-F5344CB8AC3E}">
        <p14:creationId xmlns:p14="http://schemas.microsoft.com/office/powerpoint/2010/main" val="385729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4" accel="20000" decel="80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par>
                                <p:cTn id="12" presetID="2" presetClass="entr" presetSubtype="4" accel="20000" decel="60000" fill="hold" grpId="0" nodeType="withEffect">
                                  <p:stCondLst>
                                    <p:cond delay="0"/>
                                  </p:stCondLst>
                                  <p:iterate type="wd">
                                    <p:tmPct val="10000"/>
                                  </p:iterate>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A22E-2BFF-BF71-7D75-D04A8B8E529B}"/>
              </a:ext>
            </a:extLst>
          </p:cNvPr>
          <p:cNvSpPr>
            <a:spLocks noGrp="1"/>
          </p:cNvSpPr>
          <p:nvPr>
            <p:ph type="ctrTitle"/>
          </p:nvPr>
        </p:nvSpPr>
        <p:spPr>
          <a:xfrm>
            <a:off x="1524000" y="621437"/>
            <a:ext cx="9144000" cy="639192"/>
          </a:xfrm>
        </p:spPr>
        <p:txBody>
          <a:bodyPr>
            <a:normAutofit/>
          </a:bodyPr>
          <a:lstStyle/>
          <a:p>
            <a:pPr algn="l"/>
            <a:r>
              <a:rPr lang="en-US" sz="3600" b="1" dirty="0">
                <a:latin typeface="Times New Roman" panose="02020603050405020304" pitchFamily="18" charset="0"/>
                <a:cs typeface="Times New Roman" panose="02020603050405020304" pitchFamily="18" charset="0"/>
              </a:rPr>
              <a:t>Test Case</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2CA5F15-21B9-4975-9DB3-D74F08E07BBF}"/>
              </a:ext>
            </a:extLst>
          </p:cNvPr>
          <p:cNvSpPr>
            <a:spLocks noGrp="1"/>
          </p:cNvSpPr>
          <p:nvPr>
            <p:ph type="subTitle" idx="1"/>
          </p:nvPr>
        </p:nvSpPr>
        <p:spPr>
          <a:xfrm>
            <a:off x="1524000" y="1447061"/>
            <a:ext cx="9144000" cy="4625266"/>
          </a:xfrm>
        </p:spPr>
        <p:txBody>
          <a:bodyPr>
            <a:normAutofit fontScale="25000" lnSpcReduction="20000"/>
          </a:bodyPr>
          <a:lstStyle/>
          <a:p>
            <a:pPr algn="l">
              <a:lnSpc>
                <a:spcPts val="1425"/>
              </a:lnSpc>
              <a:spcAft>
                <a:spcPts val="800"/>
              </a:spcAft>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80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 # Predicting values</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row = </a:t>
            </a: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randint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09885A"/>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,sample_test.shape[</a:t>
            </a:r>
            <a:r>
              <a:rPr lang="en-IN" sz="8000" dirty="0">
                <a:solidFill>
                  <a:srgbClr val="09885A"/>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09885A"/>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sample_news</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sample_test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[row]</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795E26"/>
                </a:solidFill>
                <a:effectLst/>
                <a:latin typeface="Times New Roman" panose="02020603050405020304" pitchFamily="18" charset="0"/>
                <a:ea typeface="Times New Roman" panose="02020603050405020304" pitchFamily="18" charset="0"/>
                <a:cs typeface="Times New Roman" panose="02020603050405020304" pitchFamily="18" charset="0"/>
              </a:rPr>
              <a:t>print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A31515"/>
                </a:solidFill>
                <a:effectLst/>
                <a:latin typeface="Times New Roman" panose="02020603050405020304" pitchFamily="18" charset="0"/>
                <a:ea typeface="Times New Roman" panose="02020603050405020304" pitchFamily="18" charset="0"/>
                <a:cs typeface="Times New Roman" panose="02020603050405020304" pitchFamily="18" charset="0"/>
              </a:rPr>
              <a:t>'News: {}'</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795E26"/>
                </a:solidFill>
                <a:effectLst/>
                <a:latin typeface="Times New Roman" panose="02020603050405020304" pitchFamily="18" charset="0"/>
                <a:ea typeface="Times New Roman" panose="02020603050405020304" pitchFamily="18" charset="0"/>
                <a:cs typeface="Times New Roman" panose="02020603050405020304" pitchFamily="18" charset="0"/>
              </a:rPr>
              <a:t>format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sample_news</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AF00DB"/>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stock_prediction</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sample_news</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solidFill>
                  <a:srgbClr val="795E26"/>
                </a:solidFill>
                <a:effectLst/>
                <a:latin typeface="Times New Roman" panose="02020603050405020304" pitchFamily="18" charset="0"/>
                <a:ea typeface="Times New Roman" panose="02020603050405020304" pitchFamily="18" charset="0"/>
                <a:cs typeface="Times New Roman" panose="02020603050405020304" pitchFamily="18" charset="0"/>
              </a:rPr>
              <a:t>print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A31515"/>
                </a:solidFill>
                <a:effectLst/>
                <a:latin typeface="Times New Roman" panose="02020603050405020304" pitchFamily="18" charset="0"/>
                <a:ea typeface="Times New Roman" panose="02020603050405020304" pitchFamily="18" charset="0"/>
                <a:cs typeface="Times New Roman" panose="02020603050405020304" pitchFamily="18" charset="0"/>
              </a:rPr>
              <a:t>'Prediction: The stock price will remain the same or will go down.'</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AF00DB"/>
                </a:solidFill>
                <a:effectLst/>
                <a:latin typeface="Times New Roman" panose="02020603050405020304" pitchFamily="18" charset="0"/>
                <a:ea typeface="Times New Roman" panose="02020603050405020304" pitchFamily="18" charset="0"/>
                <a:cs typeface="Times New Roman" panose="02020603050405020304" pitchFamily="18" charset="0"/>
              </a:rPr>
              <a:t>else</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solidFill>
                  <a:srgbClr val="795E26"/>
                </a:solidFill>
                <a:effectLst/>
                <a:latin typeface="Times New Roman" panose="02020603050405020304" pitchFamily="18" charset="0"/>
                <a:ea typeface="Times New Roman" panose="02020603050405020304" pitchFamily="18" charset="0"/>
                <a:cs typeface="Times New Roman" panose="02020603050405020304" pitchFamily="18" charset="0"/>
              </a:rPr>
              <a:t>print</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0" dirty="0">
                <a:solidFill>
                  <a:srgbClr val="A31515"/>
                </a:solidFill>
                <a:effectLst/>
                <a:latin typeface="Times New Roman" panose="02020603050405020304" pitchFamily="18" charset="0"/>
                <a:ea typeface="Times New Roman" panose="02020603050405020304" pitchFamily="18" charset="0"/>
                <a:cs typeface="Times New Roman" panose="02020603050405020304" pitchFamily="18" charset="0"/>
              </a:rPr>
              <a:t>'Prediction: The stock price will go up!'</a:t>
            </a:r>
            <a:r>
              <a:rPr lang="en-IN"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8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News: China announces sanctions on North Korea</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Prediction: The stock price will go up!</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425"/>
              </a:lnSpc>
              <a:spcAft>
                <a:spcPts val="800"/>
              </a:spcAft>
            </a:pPr>
            <a:r>
              <a:rPr lang="en-IN" sz="8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9317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342629" y="194636"/>
            <a:ext cx="11436285" cy="6396669"/>
          </a:xfrm>
          <a:prstGeom prst="rect">
            <a:avLst/>
          </a:prstGeom>
          <a:solidFill>
            <a:schemeClr val="tx1">
              <a:lumMod val="85000"/>
              <a:lumOff val="1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defRPr/>
            </a:pPr>
            <a:endParaRPr lang="en-US" kern="0">
              <a:solidFill>
                <a:srgbClr val="262626"/>
              </a:solidFill>
              <a:latin typeface="Roboto"/>
            </a:endParaRPr>
          </a:p>
        </p:txBody>
      </p:sp>
      <p:sp>
        <p:nvSpPr>
          <p:cNvPr id="13" name="Title 2">
            <a:extLst>
              <a:ext uri="{FF2B5EF4-FFF2-40B4-BE49-F238E27FC236}">
                <a16:creationId xmlns:a16="http://schemas.microsoft.com/office/drawing/2014/main" id="{4350891D-4E62-46E4-87E5-A8E3313AA525}"/>
              </a:ext>
            </a:extLst>
          </p:cNvPr>
          <p:cNvSpPr txBox="1">
            <a:spLocks/>
          </p:cNvSpPr>
          <p:nvPr/>
        </p:nvSpPr>
        <p:spPr>
          <a:xfrm>
            <a:off x="386347" y="4662921"/>
            <a:ext cx="11429999" cy="67710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FFFF"/>
                </a:solidFill>
                <a:effectLst>
                  <a:outerShdw blurRad="60007" dist="310007" dir="7680000" sy="30000" kx="1300200" algn="ctr" rotWithShape="0">
                    <a:prstClr val="black">
                      <a:alpha val="13000"/>
                    </a:prstClr>
                  </a:outerShdw>
                </a:effectLst>
                <a:latin typeface="Roboto"/>
              </a:rPr>
              <a:t>CONCLUSION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459" y="888259"/>
            <a:ext cx="3467841" cy="3467841"/>
          </a:xfrm>
          <a:prstGeom prst="rect">
            <a:avLst/>
          </a:prstGeom>
        </p:spPr>
      </p:pic>
    </p:spTree>
    <p:extLst>
      <p:ext uri="{BB962C8B-B14F-4D97-AF65-F5344CB8AC3E}">
        <p14:creationId xmlns:p14="http://schemas.microsoft.com/office/powerpoint/2010/main" val="176447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p:spPr>
        <p:txBody>
          <a:bodyPr>
            <a:noAutofit/>
          </a:bodyPr>
          <a:lstStyle/>
          <a:p>
            <a:r>
              <a:rPr lang="en-US" sz="4400" dirty="0">
                <a:solidFill>
                  <a:schemeClr val="tx1"/>
                </a:solidFill>
                <a:latin typeface="Roboto Black" panose="02000000000000000000" pitchFamily="2" charset="0"/>
                <a:ea typeface="Roboto Black" panose="02000000000000000000" pitchFamily="2" charset="0"/>
                <a:cs typeface="Roboto Black" panose="02000000000000000000" pitchFamily="2" charset="0"/>
              </a:rPr>
              <a:t>   </a:t>
            </a:r>
            <a:r>
              <a:rPr lang="en-US" sz="3600" b="1" dirty="0">
                <a:solidFill>
                  <a:schemeClr val="tx1"/>
                </a:solidFill>
                <a:latin typeface="Times New Roman" panose="02020603050405020304" pitchFamily="18" charset="0"/>
                <a:ea typeface="Roboto Black" panose="02000000000000000000" pitchFamily="2" charset="0"/>
                <a:cs typeface="Times New Roman" panose="02020603050405020304" pitchFamily="18" charset="0"/>
              </a:rPr>
              <a:t>Conclusion</a:t>
            </a:r>
          </a:p>
        </p:txBody>
      </p:sp>
      <p:grpSp>
        <p:nvGrpSpPr>
          <p:cNvPr id="29" name="Group 28">
            <a:extLst>
              <a:ext uri="{FF2B5EF4-FFF2-40B4-BE49-F238E27FC236}">
                <a16:creationId xmlns:a16="http://schemas.microsoft.com/office/drawing/2014/main" id="{8BFA6090-5743-4B11-A3B5-7C8301B8EB6A}"/>
              </a:ext>
            </a:extLst>
          </p:cNvPr>
          <p:cNvGrpSpPr/>
          <p:nvPr/>
        </p:nvGrpSpPr>
        <p:grpSpPr>
          <a:xfrm>
            <a:off x="711200" y="1438860"/>
            <a:ext cx="3718091" cy="4230792"/>
            <a:chOff x="6248400" y="1724025"/>
            <a:chExt cx="1554163" cy="1768475"/>
          </a:xfrm>
          <a:solidFill>
            <a:schemeClr val="bg1">
              <a:lumMod val="95000"/>
              <a:alpha val="50000"/>
            </a:schemeClr>
          </a:solidFill>
        </p:grpSpPr>
        <p:sp>
          <p:nvSpPr>
            <p:cNvPr id="24" name="Freeform 5">
              <a:extLst>
                <a:ext uri="{FF2B5EF4-FFF2-40B4-BE49-F238E27FC236}">
                  <a16:creationId xmlns:a16="http://schemas.microsoft.com/office/drawing/2014/main" id="{2096DC9A-30A0-4C01-88FA-0E8AD9D598A1}"/>
                </a:ext>
              </a:extLst>
            </p:cNvPr>
            <p:cNvSpPr>
              <a:spLocks noEditPoints="1"/>
            </p:cNvSpPr>
            <p:nvPr/>
          </p:nvSpPr>
          <p:spPr bwMode="auto">
            <a:xfrm>
              <a:off x="6248400" y="2038350"/>
              <a:ext cx="1554163" cy="1454150"/>
            </a:xfrm>
            <a:custGeom>
              <a:avLst/>
              <a:gdLst>
                <a:gd name="T0" fmla="*/ 5274 w 5274"/>
                <a:gd name="T1" fmla="*/ 2297 h 4934"/>
                <a:gd name="T2" fmla="*/ 3723 w 5274"/>
                <a:gd name="T3" fmla="*/ 1770 h 4934"/>
                <a:gd name="T4" fmla="*/ 3867 w 5274"/>
                <a:gd name="T5" fmla="*/ 704 h 4934"/>
                <a:gd name="T6" fmla="*/ 2989 w 5274"/>
                <a:gd name="T7" fmla="*/ 0 h 4934"/>
                <a:gd name="T8" fmla="*/ 2722 w 5274"/>
                <a:gd name="T9" fmla="*/ 517 h 4934"/>
                <a:gd name="T10" fmla="*/ 1231 w 5274"/>
                <a:gd name="T11" fmla="*/ 1418 h 4934"/>
                <a:gd name="T12" fmla="*/ 0 w 5274"/>
                <a:gd name="T13" fmla="*/ 1594 h 4934"/>
                <a:gd name="T14" fmla="*/ 176 w 5274"/>
                <a:gd name="T15" fmla="*/ 4934 h 4934"/>
                <a:gd name="T16" fmla="*/ 1707 w 5274"/>
                <a:gd name="T17" fmla="*/ 4633 h 4934"/>
                <a:gd name="T18" fmla="*/ 2922 w 5274"/>
                <a:gd name="T19" fmla="*/ 4934 h 4934"/>
                <a:gd name="T20" fmla="*/ 4922 w 5274"/>
                <a:gd name="T21" fmla="*/ 4407 h 4934"/>
                <a:gd name="T22" fmla="*/ 5274 w 5274"/>
                <a:gd name="T23" fmla="*/ 3704 h 4934"/>
                <a:gd name="T24" fmla="*/ 5274 w 5274"/>
                <a:gd name="T25" fmla="*/ 3000 h 4934"/>
                <a:gd name="T26" fmla="*/ 1407 w 5274"/>
                <a:gd name="T27" fmla="*/ 4407 h 4934"/>
                <a:gd name="T28" fmla="*/ 352 w 5274"/>
                <a:gd name="T29" fmla="*/ 4582 h 4934"/>
                <a:gd name="T30" fmla="*/ 1231 w 5274"/>
                <a:gd name="T31" fmla="*/ 1770 h 4934"/>
                <a:gd name="T32" fmla="*/ 1407 w 5274"/>
                <a:gd name="T33" fmla="*/ 4407 h 4934"/>
                <a:gd name="T34" fmla="*/ 4746 w 5274"/>
                <a:gd name="T35" fmla="*/ 2825 h 4934"/>
                <a:gd name="T36" fmla="*/ 4746 w 5274"/>
                <a:gd name="T37" fmla="*/ 3176 h 4934"/>
                <a:gd name="T38" fmla="*/ 4219 w 5274"/>
                <a:gd name="T39" fmla="*/ 3352 h 4934"/>
                <a:gd name="T40" fmla="*/ 4746 w 5274"/>
                <a:gd name="T41" fmla="*/ 3528 h 4934"/>
                <a:gd name="T42" fmla="*/ 4746 w 5274"/>
                <a:gd name="T43" fmla="*/ 3879 h 4934"/>
                <a:gd name="T44" fmla="*/ 4219 w 5274"/>
                <a:gd name="T45" fmla="*/ 4055 h 4934"/>
                <a:gd name="T46" fmla="*/ 4571 w 5274"/>
                <a:gd name="T47" fmla="*/ 4407 h 4934"/>
                <a:gd name="T48" fmla="*/ 2922 w 5274"/>
                <a:gd name="T49" fmla="*/ 4582 h 4934"/>
                <a:gd name="T50" fmla="*/ 1758 w 5274"/>
                <a:gd name="T51" fmla="*/ 4280 h 4934"/>
                <a:gd name="T52" fmla="*/ 2547 w 5274"/>
                <a:gd name="T53" fmla="*/ 1592 h 4934"/>
                <a:gd name="T54" fmla="*/ 3126 w 5274"/>
                <a:gd name="T55" fmla="*/ 352 h 4934"/>
                <a:gd name="T56" fmla="*/ 3516 w 5274"/>
                <a:gd name="T57" fmla="*/ 704 h 4934"/>
                <a:gd name="T58" fmla="*/ 3348 w 5274"/>
                <a:gd name="T59" fmla="*/ 1770 h 4934"/>
                <a:gd name="T60" fmla="*/ 2813 w 5274"/>
                <a:gd name="T61" fmla="*/ 1946 h 4934"/>
                <a:gd name="T62" fmla="*/ 4746 w 5274"/>
                <a:gd name="T63" fmla="*/ 2121 h 4934"/>
                <a:gd name="T64" fmla="*/ 4746 w 5274"/>
                <a:gd name="T65" fmla="*/ 2473 h 4934"/>
                <a:gd name="T66" fmla="*/ 4219 w 5274"/>
                <a:gd name="T67" fmla="*/ 2649 h 4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4" h="4934">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Oval 6">
              <a:extLst>
                <a:ext uri="{FF2B5EF4-FFF2-40B4-BE49-F238E27FC236}">
                  <a16:creationId xmlns:a16="http://schemas.microsoft.com/office/drawing/2014/main" id="{D69C3FF3-1458-45CF-8FAD-39C71FDAA34A}"/>
                </a:ext>
              </a:extLst>
            </p:cNvPr>
            <p:cNvSpPr>
              <a:spLocks noChangeArrowheads="1"/>
            </p:cNvSpPr>
            <p:nvPr/>
          </p:nvSpPr>
          <p:spPr bwMode="auto">
            <a:xfrm>
              <a:off x="6456363" y="3181350"/>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7">
              <a:extLst>
                <a:ext uri="{FF2B5EF4-FFF2-40B4-BE49-F238E27FC236}">
                  <a16:creationId xmlns:a16="http://schemas.microsoft.com/office/drawing/2014/main" id="{90555F2C-DE3F-4947-8711-43FF8165E413}"/>
                </a:ext>
              </a:extLst>
            </p:cNvPr>
            <p:cNvSpPr>
              <a:spLocks/>
            </p:cNvSpPr>
            <p:nvPr/>
          </p:nvSpPr>
          <p:spPr bwMode="auto">
            <a:xfrm>
              <a:off x="7181850" y="1724025"/>
              <a:ext cx="103188" cy="211138"/>
            </a:xfrm>
            <a:custGeom>
              <a:avLst/>
              <a:gdLst>
                <a:gd name="T0" fmla="*/ 176 w 352"/>
                <a:gd name="T1" fmla="*/ 0 h 715"/>
                <a:gd name="T2" fmla="*/ 0 w 352"/>
                <a:gd name="T3" fmla="*/ 176 h 715"/>
                <a:gd name="T4" fmla="*/ 0 w 352"/>
                <a:gd name="T5" fmla="*/ 539 h 715"/>
                <a:gd name="T6" fmla="*/ 176 w 352"/>
                <a:gd name="T7" fmla="*/ 715 h 715"/>
                <a:gd name="T8" fmla="*/ 352 w 352"/>
                <a:gd name="T9" fmla="*/ 539 h 715"/>
                <a:gd name="T10" fmla="*/ 352 w 352"/>
                <a:gd name="T11" fmla="*/ 176 h 715"/>
                <a:gd name="T12" fmla="*/ 176 w 352"/>
                <a:gd name="T13" fmla="*/ 0 h 715"/>
              </a:gdLst>
              <a:ahLst/>
              <a:cxnLst>
                <a:cxn ang="0">
                  <a:pos x="T0" y="T1"/>
                </a:cxn>
                <a:cxn ang="0">
                  <a:pos x="T2" y="T3"/>
                </a:cxn>
                <a:cxn ang="0">
                  <a:pos x="T4" y="T5"/>
                </a:cxn>
                <a:cxn ang="0">
                  <a:pos x="T6" y="T7"/>
                </a:cxn>
                <a:cxn ang="0">
                  <a:pos x="T8" y="T9"/>
                </a:cxn>
                <a:cxn ang="0">
                  <a:pos x="T10" y="T11"/>
                </a:cxn>
                <a:cxn ang="0">
                  <a:pos x="T12" y="T13"/>
                </a:cxn>
              </a:cxnLst>
              <a:rect l="0" t="0" r="r" b="b"/>
              <a:pathLst>
                <a:path w="352" h="715">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7" name="Freeform 8">
              <a:extLst>
                <a:ext uri="{FF2B5EF4-FFF2-40B4-BE49-F238E27FC236}">
                  <a16:creationId xmlns:a16="http://schemas.microsoft.com/office/drawing/2014/main" id="{FC67B046-38C2-4AD2-8A90-E1C2DE277C0C}"/>
                </a:ext>
              </a:extLst>
            </p:cNvPr>
            <p:cNvSpPr>
              <a:spLocks/>
            </p:cNvSpPr>
            <p:nvPr/>
          </p:nvSpPr>
          <p:spPr bwMode="auto">
            <a:xfrm>
              <a:off x="6846888" y="1858963"/>
              <a:ext cx="187325" cy="187325"/>
            </a:xfrm>
            <a:custGeom>
              <a:avLst/>
              <a:gdLst>
                <a:gd name="T0" fmla="*/ 565 w 634"/>
                <a:gd name="T1" fmla="*/ 317 h 634"/>
                <a:gd name="T2" fmla="*/ 317 w 634"/>
                <a:gd name="T3" fmla="*/ 69 h 634"/>
                <a:gd name="T4" fmla="*/ 68 w 634"/>
                <a:gd name="T5" fmla="*/ 69 h 634"/>
                <a:gd name="T6" fmla="*/ 68 w 634"/>
                <a:gd name="T7" fmla="*/ 317 h 634"/>
                <a:gd name="T8" fmla="*/ 317 w 634"/>
                <a:gd name="T9" fmla="*/ 566 h 634"/>
                <a:gd name="T10" fmla="*/ 565 w 634"/>
                <a:gd name="T11" fmla="*/ 566 h 634"/>
                <a:gd name="T12" fmla="*/ 565 w 634"/>
                <a:gd name="T13" fmla="*/ 317 h 634"/>
              </a:gdLst>
              <a:ahLst/>
              <a:cxnLst>
                <a:cxn ang="0">
                  <a:pos x="T0" y="T1"/>
                </a:cxn>
                <a:cxn ang="0">
                  <a:pos x="T2" y="T3"/>
                </a:cxn>
                <a:cxn ang="0">
                  <a:pos x="T4" y="T5"/>
                </a:cxn>
                <a:cxn ang="0">
                  <a:pos x="T6" y="T7"/>
                </a:cxn>
                <a:cxn ang="0">
                  <a:pos x="T8" y="T9"/>
                </a:cxn>
                <a:cxn ang="0">
                  <a:pos x="T10" y="T11"/>
                </a:cxn>
                <a:cxn ang="0">
                  <a:pos x="T12" y="T13"/>
                </a:cxn>
              </a:cxnLst>
              <a:rect l="0" t="0" r="r" b="b"/>
              <a:pathLst>
                <a:path w="634" h="634">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8" name="Freeform 9">
              <a:extLst>
                <a:ext uri="{FF2B5EF4-FFF2-40B4-BE49-F238E27FC236}">
                  <a16:creationId xmlns:a16="http://schemas.microsoft.com/office/drawing/2014/main" id="{E6C0F401-E409-47E6-8F8D-8C0D3AE5C84D}"/>
                </a:ext>
              </a:extLst>
            </p:cNvPr>
            <p:cNvSpPr>
              <a:spLocks/>
            </p:cNvSpPr>
            <p:nvPr/>
          </p:nvSpPr>
          <p:spPr bwMode="auto">
            <a:xfrm>
              <a:off x="7432675" y="1858963"/>
              <a:ext cx="187325" cy="187325"/>
            </a:xfrm>
            <a:custGeom>
              <a:avLst/>
              <a:gdLst>
                <a:gd name="T0" fmla="*/ 566 w 635"/>
                <a:gd name="T1" fmla="*/ 69 h 634"/>
                <a:gd name="T2" fmla="*/ 317 w 635"/>
                <a:gd name="T3" fmla="*/ 69 h 634"/>
                <a:gd name="T4" fmla="*/ 69 w 635"/>
                <a:gd name="T5" fmla="*/ 317 h 634"/>
                <a:gd name="T6" fmla="*/ 69 w 635"/>
                <a:gd name="T7" fmla="*/ 566 h 634"/>
                <a:gd name="T8" fmla="*/ 317 w 635"/>
                <a:gd name="T9" fmla="*/ 566 h 634"/>
                <a:gd name="T10" fmla="*/ 566 w 635"/>
                <a:gd name="T11" fmla="*/ 317 h 634"/>
                <a:gd name="T12" fmla="*/ 566 w 635"/>
                <a:gd name="T13" fmla="*/ 69 h 634"/>
              </a:gdLst>
              <a:ahLst/>
              <a:cxnLst>
                <a:cxn ang="0">
                  <a:pos x="T0" y="T1"/>
                </a:cxn>
                <a:cxn ang="0">
                  <a:pos x="T2" y="T3"/>
                </a:cxn>
                <a:cxn ang="0">
                  <a:pos x="T4" y="T5"/>
                </a:cxn>
                <a:cxn ang="0">
                  <a:pos x="T6" y="T7"/>
                </a:cxn>
                <a:cxn ang="0">
                  <a:pos x="T8" y="T9"/>
                </a:cxn>
                <a:cxn ang="0">
                  <a:pos x="T10" y="T11"/>
                </a:cxn>
                <a:cxn ang="0">
                  <a:pos x="T12" y="T13"/>
                </a:cxn>
              </a:cxnLst>
              <a:rect l="0" t="0" r="r" b="b"/>
              <a:pathLst>
                <a:path w="635" h="634">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74" name="Group 73">
            <a:extLst>
              <a:ext uri="{FF2B5EF4-FFF2-40B4-BE49-F238E27FC236}">
                <a16:creationId xmlns:a16="http://schemas.microsoft.com/office/drawing/2014/main" id="{8529D4D3-D72C-4BE1-9DA3-5F12DF51E1B6}"/>
              </a:ext>
            </a:extLst>
          </p:cNvPr>
          <p:cNvGrpSpPr/>
          <p:nvPr/>
        </p:nvGrpSpPr>
        <p:grpSpPr>
          <a:xfrm>
            <a:off x="1534138" y="2788197"/>
            <a:ext cx="2072217" cy="2357967"/>
            <a:chOff x="6248400" y="1724025"/>
            <a:chExt cx="1554163" cy="1768475"/>
          </a:xfrm>
          <a:solidFill>
            <a:schemeClr val="accent6"/>
          </a:solidFill>
        </p:grpSpPr>
        <p:sp>
          <p:nvSpPr>
            <p:cNvPr id="75" name="Freeform 5">
              <a:extLst>
                <a:ext uri="{FF2B5EF4-FFF2-40B4-BE49-F238E27FC236}">
                  <a16:creationId xmlns:a16="http://schemas.microsoft.com/office/drawing/2014/main" id="{39C00DDA-F4D5-47BE-9D57-949885153D48}"/>
                </a:ext>
              </a:extLst>
            </p:cNvPr>
            <p:cNvSpPr>
              <a:spLocks noEditPoints="1"/>
            </p:cNvSpPr>
            <p:nvPr/>
          </p:nvSpPr>
          <p:spPr bwMode="auto">
            <a:xfrm>
              <a:off x="6248400" y="2038350"/>
              <a:ext cx="1554163" cy="1454150"/>
            </a:xfrm>
            <a:custGeom>
              <a:avLst/>
              <a:gdLst>
                <a:gd name="T0" fmla="*/ 5274 w 5274"/>
                <a:gd name="T1" fmla="*/ 2297 h 4934"/>
                <a:gd name="T2" fmla="*/ 3723 w 5274"/>
                <a:gd name="T3" fmla="*/ 1770 h 4934"/>
                <a:gd name="T4" fmla="*/ 3867 w 5274"/>
                <a:gd name="T5" fmla="*/ 704 h 4934"/>
                <a:gd name="T6" fmla="*/ 2989 w 5274"/>
                <a:gd name="T7" fmla="*/ 0 h 4934"/>
                <a:gd name="T8" fmla="*/ 2722 w 5274"/>
                <a:gd name="T9" fmla="*/ 517 h 4934"/>
                <a:gd name="T10" fmla="*/ 1231 w 5274"/>
                <a:gd name="T11" fmla="*/ 1418 h 4934"/>
                <a:gd name="T12" fmla="*/ 0 w 5274"/>
                <a:gd name="T13" fmla="*/ 1594 h 4934"/>
                <a:gd name="T14" fmla="*/ 176 w 5274"/>
                <a:gd name="T15" fmla="*/ 4934 h 4934"/>
                <a:gd name="T16" fmla="*/ 1707 w 5274"/>
                <a:gd name="T17" fmla="*/ 4633 h 4934"/>
                <a:gd name="T18" fmla="*/ 2922 w 5274"/>
                <a:gd name="T19" fmla="*/ 4934 h 4934"/>
                <a:gd name="T20" fmla="*/ 4922 w 5274"/>
                <a:gd name="T21" fmla="*/ 4407 h 4934"/>
                <a:gd name="T22" fmla="*/ 5274 w 5274"/>
                <a:gd name="T23" fmla="*/ 3704 h 4934"/>
                <a:gd name="T24" fmla="*/ 5274 w 5274"/>
                <a:gd name="T25" fmla="*/ 3000 h 4934"/>
                <a:gd name="T26" fmla="*/ 1407 w 5274"/>
                <a:gd name="T27" fmla="*/ 4407 h 4934"/>
                <a:gd name="T28" fmla="*/ 352 w 5274"/>
                <a:gd name="T29" fmla="*/ 4582 h 4934"/>
                <a:gd name="T30" fmla="*/ 1231 w 5274"/>
                <a:gd name="T31" fmla="*/ 1770 h 4934"/>
                <a:gd name="T32" fmla="*/ 1407 w 5274"/>
                <a:gd name="T33" fmla="*/ 4407 h 4934"/>
                <a:gd name="T34" fmla="*/ 4746 w 5274"/>
                <a:gd name="T35" fmla="*/ 2825 h 4934"/>
                <a:gd name="T36" fmla="*/ 4746 w 5274"/>
                <a:gd name="T37" fmla="*/ 3176 h 4934"/>
                <a:gd name="T38" fmla="*/ 4219 w 5274"/>
                <a:gd name="T39" fmla="*/ 3352 h 4934"/>
                <a:gd name="T40" fmla="*/ 4746 w 5274"/>
                <a:gd name="T41" fmla="*/ 3528 h 4934"/>
                <a:gd name="T42" fmla="*/ 4746 w 5274"/>
                <a:gd name="T43" fmla="*/ 3879 h 4934"/>
                <a:gd name="T44" fmla="*/ 4219 w 5274"/>
                <a:gd name="T45" fmla="*/ 4055 h 4934"/>
                <a:gd name="T46" fmla="*/ 4571 w 5274"/>
                <a:gd name="T47" fmla="*/ 4407 h 4934"/>
                <a:gd name="T48" fmla="*/ 2922 w 5274"/>
                <a:gd name="T49" fmla="*/ 4582 h 4934"/>
                <a:gd name="T50" fmla="*/ 1758 w 5274"/>
                <a:gd name="T51" fmla="*/ 4280 h 4934"/>
                <a:gd name="T52" fmla="*/ 2547 w 5274"/>
                <a:gd name="T53" fmla="*/ 1592 h 4934"/>
                <a:gd name="T54" fmla="*/ 3126 w 5274"/>
                <a:gd name="T55" fmla="*/ 352 h 4934"/>
                <a:gd name="T56" fmla="*/ 3516 w 5274"/>
                <a:gd name="T57" fmla="*/ 704 h 4934"/>
                <a:gd name="T58" fmla="*/ 3348 w 5274"/>
                <a:gd name="T59" fmla="*/ 1770 h 4934"/>
                <a:gd name="T60" fmla="*/ 2813 w 5274"/>
                <a:gd name="T61" fmla="*/ 1946 h 4934"/>
                <a:gd name="T62" fmla="*/ 4746 w 5274"/>
                <a:gd name="T63" fmla="*/ 2121 h 4934"/>
                <a:gd name="T64" fmla="*/ 4746 w 5274"/>
                <a:gd name="T65" fmla="*/ 2473 h 4934"/>
                <a:gd name="T66" fmla="*/ 4219 w 5274"/>
                <a:gd name="T67" fmla="*/ 2649 h 4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4" h="4934">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6" name="Oval 6">
              <a:extLst>
                <a:ext uri="{FF2B5EF4-FFF2-40B4-BE49-F238E27FC236}">
                  <a16:creationId xmlns:a16="http://schemas.microsoft.com/office/drawing/2014/main" id="{6BE4E5FB-76BA-4682-BE0A-F54DA1748425}"/>
                </a:ext>
              </a:extLst>
            </p:cNvPr>
            <p:cNvSpPr>
              <a:spLocks noChangeArrowheads="1"/>
            </p:cNvSpPr>
            <p:nvPr/>
          </p:nvSpPr>
          <p:spPr bwMode="auto">
            <a:xfrm>
              <a:off x="6456363" y="3181350"/>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7" name="Freeform 7">
              <a:extLst>
                <a:ext uri="{FF2B5EF4-FFF2-40B4-BE49-F238E27FC236}">
                  <a16:creationId xmlns:a16="http://schemas.microsoft.com/office/drawing/2014/main" id="{34C84E72-07B4-43D0-8894-7ED72DD7922E}"/>
                </a:ext>
              </a:extLst>
            </p:cNvPr>
            <p:cNvSpPr>
              <a:spLocks/>
            </p:cNvSpPr>
            <p:nvPr/>
          </p:nvSpPr>
          <p:spPr bwMode="auto">
            <a:xfrm>
              <a:off x="7181850" y="1724025"/>
              <a:ext cx="103188" cy="211138"/>
            </a:xfrm>
            <a:custGeom>
              <a:avLst/>
              <a:gdLst>
                <a:gd name="T0" fmla="*/ 176 w 352"/>
                <a:gd name="T1" fmla="*/ 0 h 715"/>
                <a:gd name="T2" fmla="*/ 0 w 352"/>
                <a:gd name="T3" fmla="*/ 176 h 715"/>
                <a:gd name="T4" fmla="*/ 0 w 352"/>
                <a:gd name="T5" fmla="*/ 539 h 715"/>
                <a:gd name="T6" fmla="*/ 176 w 352"/>
                <a:gd name="T7" fmla="*/ 715 h 715"/>
                <a:gd name="T8" fmla="*/ 352 w 352"/>
                <a:gd name="T9" fmla="*/ 539 h 715"/>
                <a:gd name="T10" fmla="*/ 352 w 352"/>
                <a:gd name="T11" fmla="*/ 176 h 715"/>
                <a:gd name="T12" fmla="*/ 176 w 352"/>
                <a:gd name="T13" fmla="*/ 0 h 715"/>
              </a:gdLst>
              <a:ahLst/>
              <a:cxnLst>
                <a:cxn ang="0">
                  <a:pos x="T0" y="T1"/>
                </a:cxn>
                <a:cxn ang="0">
                  <a:pos x="T2" y="T3"/>
                </a:cxn>
                <a:cxn ang="0">
                  <a:pos x="T4" y="T5"/>
                </a:cxn>
                <a:cxn ang="0">
                  <a:pos x="T6" y="T7"/>
                </a:cxn>
                <a:cxn ang="0">
                  <a:pos x="T8" y="T9"/>
                </a:cxn>
                <a:cxn ang="0">
                  <a:pos x="T10" y="T11"/>
                </a:cxn>
                <a:cxn ang="0">
                  <a:pos x="T12" y="T13"/>
                </a:cxn>
              </a:cxnLst>
              <a:rect l="0" t="0" r="r" b="b"/>
              <a:pathLst>
                <a:path w="352" h="715">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8" name="Freeform 8">
              <a:extLst>
                <a:ext uri="{FF2B5EF4-FFF2-40B4-BE49-F238E27FC236}">
                  <a16:creationId xmlns:a16="http://schemas.microsoft.com/office/drawing/2014/main" id="{E1858843-6C07-4715-BA97-3227148A570C}"/>
                </a:ext>
              </a:extLst>
            </p:cNvPr>
            <p:cNvSpPr>
              <a:spLocks/>
            </p:cNvSpPr>
            <p:nvPr/>
          </p:nvSpPr>
          <p:spPr bwMode="auto">
            <a:xfrm>
              <a:off x="6846888" y="1858963"/>
              <a:ext cx="187325" cy="187325"/>
            </a:xfrm>
            <a:custGeom>
              <a:avLst/>
              <a:gdLst>
                <a:gd name="T0" fmla="*/ 565 w 634"/>
                <a:gd name="T1" fmla="*/ 317 h 634"/>
                <a:gd name="T2" fmla="*/ 317 w 634"/>
                <a:gd name="T3" fmla="*/ 69 h 634"/>
                <a:gd name="T4" fmla="*/ 68 w 634"/>
                <a:gd name="T5" fmla="*/ 69 h 634"/>
                <a:gd name="T6" fmla="*/ 68 w 634"/>
                <a:gd name="T7" fmla="*/ 317 h 634"/>
                <a:gd name="T8" fmla="*/ 317 w 634"/>
                <a:gd name="T9" fmla="*/ 566 h 634"/>
                <a:gd name="T10" fmla="*/ 565 w 634"/>
                <a:gd name="T11" fmla="*/ 566 h 634"/>
                <a:gd name="T12" fmla="*/ 565 w 634"/>
                <a:gd name="T13" fmla="*/ 317 h 634"/>
              </a:gdLst>
              <a:ahLst/>
              <a:cxnLst>
                <a:cxn ang="0">
                  <a:pos x="T0" y="T1"/>
                </a:cxn>
                <a:cxn ang="0">
                  <a:pos x="T2" y="T3"/>
                </a:cxn>
                <a:cxn ang="0">
                  <a:pos x="T4" y="T5"/>
                </a:cxn>
                <a:cxn ang="0">
                  <a:pos x="T6" y="T7"/>
                </a:cxn>
                <a:cxn ang="0">
                  <a:pos x="T8" y="T9"/>
                </a:cxn>
                <a:cxn ang="0">
                  <a:pos x="T10" y="T11"/>
                </a:cxn>
                <a:cxn ang="0">
                  <a:pos x="T12" y="T13"/>
                </a:cxn>
              </a:cxnLst>
              <a:rect l="0" t="0" r="r" b="b"/>
              <a:pathLst>
                <a:path w="634" h="634">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9" name="Freeform 9">
              <a:extLst>
                <a:ext uri="{FF2B5EF4-FFF2-40B4-BE49-F238E27FC236}">
                  <a16:creationId xmlns:a16="http://schemas.microsoft.com/office/drawing/2014/main" id="{0420E447-D75F-4E62-93C3-D10FDBE5EA0E}"/>
                </a:ext>
              </a:extLst>
            </p:cNvPr>
            <p:cNvSpPr>
              <a:spLocks/>
            </p:cNvSpPr>
            <p:nvPr/>
          </p:nvSpPr>
          <p:spPr bwMode="auto">
            <a:xfrm>
              <a:off x="7432675" y="1858963"/>
              <a:ext cx="187325" cy="187325"/>
            </a:xfrm>
            <a:custGeom>
              <a:avLst/>
              <a:gdLst>
                <a:gd name="T0" fmla="*/ 566 w 635"/>
                <a:gd name="T1" fmla="*/ 69 h 634"/>
                <a:gd name="T2" fmla="*/ 317 w 635"/>
                <a:gd name="T3" fmla="*/ 69 h 634"/>
                <a:gd name="T4" fmla="*/ 69 w 635"/>
                <a:gd name="T5" fmla="*/ 317 h 634"/>
                <a:gd name="T6" fmla="*/ 69 w 635"/>
                <a:gd name="T7" fmla="*/ 566 h 634"/>
                <a:gd name="T8" fmla="*/ 317 w 635"/>
                <a:gd name="T9" fmla="*/ 566 h 634"/>
                <a:gd name="T10" fmla="*/ 566 w 635"/>
                <a:gd name="T11" fmla="*/ 317 h 634"/>
                <a:gd name="T12" fmla="*/ 566 w 635"/>
                <a:gd name="T13" fmla="*/ 69 h 634"/>
              </a:gdLst>
              <a:ahLst/>
              <a:cxnLst>
                <a:cxn ang="0">
                  <a:pos x="T0" y="T1"/>
                </a:cxn>
                <a:cxn ang="0">
                  <a:pos x="T2" y="T3"/>
                </a:cxn>
                <a:cxn ang="0">
                  <a:pos x="T4" y="T5"/>
                </a:cxn>
                <a:cxn ang="0">
                  <a:pos x="T6" y="T7"/>
                </a:cxn>
                <a:cxn ang="0">
                  <a:pos x="T8" y="T9"/>
                </a:cxn>
                <a:cxn ang="0">
                  <a:pos x="T10" y="T11"/>
                </a:cxn>
                <a:cxn ang="0">
                  <a:pos x="T12" y="T13"/>
                </a:cxn>
              </a:cxnLst>
              <a:rect l="0" t="0" r="r" b="b"/>
              <a:pathLst>
                <a:path w="635" h="634">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44" name="Content Placeholder 3">
            <a:extLst>
              <a:ext uri="{FF2B5EF4-FFF2-40B4-BE49-F238E27FC236}">
                <a16:creationId xmlns:a16="http://schemas.microsoft.com/office/drawing/2014/main" id="{254A3133-DDB7-B9BA-F8A2-882E69850728}"/>
              </a:ext>
            </a:extLst>
          </p:cNvPr>
          <p:cNvSpPr>
            <a:spLocks noGrp="1"/>
          </p:cNvSpPr>
          <p:nvPr>
            <p:ph sz="half" idx="2"/>
          </p:nvPr>
        </p:nvSpPr>
        <p:spPr>
          <a:xfrm>
            <a:off x="4137637" y="1509713"/>
            <a:ext cx="7569361" cy="4667250"/>
          </a:xfrm>
        </p:spPr>
        <p:txBody>
          <a:bodyPr>
            <a:normAutofit fontScale="92500" lnSpcReduction="10000"/>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work, we used machine learning techniques to forecast stock prices in this study. The findings imply that stock prices and financial news stories have a strong association. We used logistic regression, multinomial naive bayes, and random forest classification to create prediction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sentiment ratings derived from news item analysis are a significant indication of stock movement and may be utilised to successfully leverage short-term trend prediction. We believe this is why the model is able to reach a </a:t>
            </a:r>
            <a:r>
              <a:rPr lang="en-IN" sz="1800" dirty="0">
                <a:latin typeface="Times New Roman" panose="02020603050405020304" pitchFamily="18" charset="0"/>
                <a:ea typeface="Calibri" panose="020F0502020204030204" pitchFamily="34" charset="0"/>
                <a:cs typeface="Times New Roman" panose="02020603050405020304" pitchFamily="18" charset="0"/>
              </a:rPr>
              <a:t>85</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.98 %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Finally, using stock prices and a sentiment analysis model based on social media and news data, a hybrid model using traditional statistical classification models such as Auto Regressive Integrated Moving Average (ARIMA) and machine learning models such as the long short-term memory (LSTM) neural network model may provide more accurate predictions of long and short-term stock price movements.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47781498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342629" y="156536"/>
            <a:ext cx="11436285" cy="6396669"/>
          </a:xfrm>
          <a:prstGeom prst="rect">
            <a:avLst/>
          </a:prstGeom>
          <a:solidFill>
            <a:schemeClr val="tx1">
              <a:lumMod val="85000"/>
              <a:lumOff val="1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defRPr/>
            </a:pPr>
            <a:endParaRPr lang="en-US" kern="0">
              <a:solidFill>
                <a:srgbClr val="262626"/>
              </a:solidFill>
              <a:latin typeface="Roboto"/>
            </a:endParaRPr>
          </a:p>
        </p:txBody>
      </p:sp>
      <p:sp>
        <p:nvSpPr>
          <p:cNvPr id="13" name="Title 2">
            <a:extLst>
              <a:ext uri="{FF2B5EF4-FFF2-40B4-BE49-F238E27FC236}">
                <a16:creationId xmlns:a16="http://schemas.microsoft.com/office/drawing/2014/main" id="{4350891D-4E62-46E4-87E5-A8E3313AA525}"/>
              </a:ext>
            </a:extLst>
          </p:cNvPr>
          <p:cNvSpPr txBox="1">
            <a:spLocks/>
          </p:cNvSpPr>
          <p:nvPr/>
        </p:nvSpPr>
        <p:spPr>
          <a:xfrm>
            <a:off x="386347" y="4662921"/>
            <a:ext cx="11429999" cy="67710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FFFF"/>
                </a:solidFill>
                <a:effectLst>
                  <a:outerShdw blurRad="60007" dist="310007" dir="7680000" sy="30000" kx="1300200" algn="ctr" rotWithShape="0">
                    <a:prstClr val="black">
                      <a:alpha val="13000"/>
                    </a:prstClr>
                  </a:outerShdw>
                </a:effectLst>
                <a:latin typeface="Roboto"/>
              </a:rPr>
              <a:t>References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1305448"/>
            <a:ext cx="5041900" cy="3545952"/>
          </a:xfrm>
          <a:prstGeom prst="rect">
            <a:avLst/>
          </a:prstGeom>
        </p:spPr>
      </p:pic>
    </p:spTree>
    <p:extLst>
      <p:ext uri="{BB962C8B-B14F-4D97-AF65-F5344CB8AC3E}">
        <p14:creationId xmlns:p14="http://schemas.microsoft.com/office/powerpoint/2010/main" val="33901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accel="20000" decel="60000" fill="hold" grpId="0" nodeType="withEffect">
                                  <p:stCondLst>
                                    <p:cond delay="0"/>
                                  </p:stCondLst>
                                  <p:iterate type="wd">
                                    <p:tmPct val="10000"/>
                                  </p:iterate>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81F8-CC33-4A5C-AB2E-74B98BDEA9A5}"/>
              </a:ext>
            </a:extLst>
          </p:cNvPr>
          <p:cNvSpPr>
            <a:spLocks noGrp="1"/>
          </p:cNvSpPr>
          <p:nvPr>
            <p:ph type="title"/>
          </p:nvPr>
        </p:nvSpPr>
        <p:spPr>
          <a:xfrm>
            <a:off x="0" y="0"/>
            <a:ext cx="12192000" cy="839755"/>
          </a:xfrm>
        </p:spPr>
        <p:txBody>
          <a:bodyPr/>
          <a:lstStyle/>
          <a:p>
            <a:r>
              <a:rPr lang="en-US" b="1" dirty="0">
                <a:solidFill>
                  <a:srgbClr val="695D7A"/>
                </a:solidFill>
                <a:latin typeface="Roboto" panose="02000000000000000000" pitchFamily="2" charset="0"/>
                <a:ea typeface="Roboto" panose="02000000000000000000" pitchFamily="2"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7B0764EE-91A4-41E2-A3AD-0A390559F8BE}"/>
              </a:ext>
            </a:extLst>
          </p:cNvPr>
          <p:cNvSpPr>
            <a:spLocks noGrp="1"/>
          </p:cNvSpPr>
          <p:nvPr>
            <p:ph type="sldNum" sz="quarter" idx="12"/>
          </p:nvPr>
        </p:nvSpPr>
        <p:spPr/>
        <p:txBody>
          <a:bodyPr/>
          <a:lstStyle/>
          <a:p>
            <a:fld id="{FCDAFE6B-1253-44F7-AB8C-755BA79F6CF5}" type="slidenum">
              <a:rPr lang="en-US" smtClean="0"/>
              <a:pPr/>
              <a:t>34</a:t>
            </a:fld>
            <a:endParaRPr lang="en-US"/>
          </a:p>
        </p:txBody>
      </p:sp>
      <p:sp>
        <p:nvSpPr>
          <p:cNvPr id="149507" name="Rectangle 3"/>
          <p:cNvSpPr>
            <a:spLocks noChangeArrowheads="1"/>
          </p:cNvSpPr>
          <p:nvPr/>
        </p:nvSpPr>
        <p:spPr bwMode="auto">
          <a:xfrm>
            <a:off x="541177" y="898888"/>
            <a:ext cx="11230614" cy="52161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[1]  H.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Alostad</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and H.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Davulcu</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“Directional prediction of stock prices using breaking news on twitter,” in 2015 IEEE/WIC/ACM International Conference on Web Intelligence and Intelligent Agent Technology (WIIAT), vol. 1, Dec 2015, pp. 523–530.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[2] X. Li, H.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Xie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Y. Song, S. Zhu, Q. Li, and F. L. Wang, “Does summarization help stock prediction? a news impact analysis,” IEEE Intelligent Systems, vol. 30, no. 3, pp. 26–34, May 2015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[3] D. Duong, T. Nguyen, and M. Dang, “Stock market prediction using financial news articles on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ho</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minh</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stock exchange,” in Proceedings of the 10th International Conference on Ubiquitous Information Management and Communication, ser. IMCOM ’16. New York, NY, USA: ACM, 2016, pp. 71:1–71:6. [Online]. Available: http://doi.acm.org/10.1145/2857546.2857619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[4] Y. Wang, D.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Seyler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 K. K.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Santu</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and C.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Zhai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 study of feature construction for text-based forecasting of time series variables,” in Proceedings of the 2017 ACM on Conference on Information and Knowledge Management, ser. CIKM ’17. New York, NY, USA: ACM, 2017, pp. 2347–2350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[5]  Y.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Shynkevich</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McGinnity</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 A. Coleman, A.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Belatreche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and Y. Li, “Forecasting price movements using technical indicators: Investigating the impact of varying input window length,” Neurocomputing, vol. 264, pp. 71 – 88, 2017, machine learning in finance.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[6]  H. D. Huynh, L. M. Dang, and D. Duong, “A new model for stock price movements prediction using deep neural network,” in Proceedings of the Eighth International Symposium on Information and Communication Technology, ser.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SoICT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2017. New York, NY, USA: ACM, 2017, pp. 57–62.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[7] R. P.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Schumaker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and H. Chen, “Textual analysis of stock market prediction using breaking financial news: The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azfin</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text system,” ACM Trans. Inf. Syst., vol. 27, no. 2, pp. 12:1–12:19, Mar. 2009. [Online]. Available: http://doi.acm.org/10.1145/1462198.1462204 [8] A. de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Myttenaere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B. Golden, B. L. Grand, and F. Rossi, “Mean absolute percentage error for regression models,” Neurocomputing, vol. 192, pp. 38 – 48, 2016, advances in artificial neural networks, machine learning and computational intelligence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94506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B411-9DE2-4F0B-2FA3-FAE205C465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B4FF35-ED84-7E7C-235E-A4E8B11EC874}"/>
              </a:ext>
            </a:extLst>
          </p:cNvPr>
          <p:cNvSpPr>
            <a:spLocks noGrp="1"/>
          </p:cNvSpPr>
          <p:nvPr>
            <p:ph idx="4294967295"/>
          </p:nvPr>
        </p:nvSpPr>
        <p:spPr>
          <a:xfrm>
            <a:off x="0" y="0"/>
            <a:ext cx="12192000" cy="6858000"/>
          </a:xfrm>
          <a:solidFill>
            <a:schemeClr val="tx1">
              <a:lumMod val="85000"/>
              <a:lumOff val="15000"/>
            </a:schemeClr>
          </a:solidFill>
        </p:spPr>
        <p:txBody>
          <a:bodyPr>
            <a:normAutofit/>
          </a:bodyPr>
          <a:lstStyle/>
          <a:p>
            <a:pPr marL="0" indent="0">
              <a:buNone/>
            </a:pPr>
            <a:r>
              <a:rPr lang="en-US" sz="6600" b="1" dirty="0"/>
              <a:t>            </a:t>
            </a:r>
          </a:p>
          <a:p>
            <a:pPr marL="0" indent="0">
              <a:buNone/>
            </a:pPr>
            <a:r>
              <a:rPr lang="en-US" sz="6600" b="1" dirty="0"/>
              <a:t>               </a:t>
            </a:r>
          </a:p>
          <a:p>
            <a:pPr marL="0" indent="0">
              <a:buNone/>
            </a:pPr>
            <a:endParaRPr lang="en-US" sz="6600" b="1" dirty="0"/>
          </a:p>
          <a:p>
            <a:pPr marL="0" indent="0">
              <a:buNone/>
            </a:pPr>
            <a:r>
              <a:rPr lang="en-US" sz="6600" b="1" dirty="0"/>
              <a:t>                    </a:t>
            </a:r>
            <a:r>
              <a:rPr lang="en-US" sz="6600" b="1" dirty="0">
                <a:solidFill>
                  <a:schemeClr val="bg1">
                    <a:lumMod val="95000"/>
                  </a:schemeClr>
                </a:solidFill>
              </a:rPr>
              <a:t>THANK YOU</a:t>
            </a:r>
            <a:endParaRPr lang="en-IN" sz="6600" b="1" dirty="0">
              <a:solidFill>
                <a:schemeClr val="bg1">
                  <a:lumMod val="95000"/>
                </a:schemeClr>
              </a:solidFill>
            </a:endParaRPr>
          </a:p>
        </p:txBody>
      </p:sp>
    </p:spTree>
    <p:extLst>
      <p:ext uri="{BB962C8B-B14F-4D97-AF65-F5344CB8AC3E}">
        <p14:creationId xmlns:p14="http://schemas.microsoft.com/office/powerpoint/2010/main" val="22439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57452"/>
            <a:ext cx="10515600" cy="861134"/>
          </a:xfrm>
        </p:spPr>
        <p:txBody>
          <a:bodyPr>
            <a:normAutofit/>
          </a:bodyPr>
          <a:lstStyle/>
          <a:p>
            <a:r>
              <a:rPr lang="en-US" sz="3600" b="1" dirty="0">
                <a:latin typeface="Times New Roman" panose="02020603050405020304" pitchFamily="18" charset="0"/>
                <a:ea typeface="Roboto Black" panose="02000000000000000000" pitchFamily="2" charset="0"/>
                <a:cs typeface="Times New Roman" panose="02020603050405020304" pitchFamily="18" charset="0"/>
              </a:rPr>
              <a:t>Introduction</a:t>
            </a:r>
          </a:p>
        </p:txBody>
      </p:sp>
      <p:sp>
        <p:nvSpPr>
          <p:cNvPr id="8" name="Text Placeholder 7">
            <a:extLst>
              <a:ext uri="{FF2B5EF4-FFF2-40B4-BE49-F238E27FC236}">
                <a16:creationId xmlns:a16="http://schemas.microsoft.com/office/drawing/2014/main" id="{411F5308-C56C-28D0-30CE-3E03FE55D6E9}"/>
              </a:ext>
            </a:extLst>
          </p:cNvPr>
          <p:cNvSpPr>
            <a:spLocks noGrp="1"/>
          </p:cNvSpPr>
          <p:nvPr>
            <p:ph type="body" idx="1"/>
          </p:nvPr>
        </p:nvSpPr>
        <p:spPr>
          <a:xfrm>
            <a:off x="831850" y="1358283"/>
            <a:ext cx="10515600" cy="4962618"/>
          </a:xfrm>
        </p:spPr>
        <p:txBody>
          <a:bodyPr>
            <a:noAutofit/>
          </a:bodyPr>
          <a:lstStyle/>
          <a:p>
            <a:pPr marL="800100" lvl="1" indent="-3429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There are many factors that influence stock market prices. One of those factors is investor’s reaction to financial news and day to day events. Nowadays, news availability has increased dramatically. It is hard for investors to decide the trend of stock prices based on the huge amount of news. So, an automated system to predict future stock prices will be helpful for investors. An automated system can gather financial news related to the companies of interest in real time and can execute a machine learning model on those data, along with historical stock price information, to predict price.</a:t>
            </a:r>
          </a:p>
          <a:p>
            <a:pPr marL="800100" lvl="1" indent="-3429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For years, research has been done on predicting stock prices either based on historical stock price data alone or by using textual data and historical data. Some of the previous works used Twitter sentiments, financial blogs, or news articles as the textual data. In our work, we use financial news articles from well-known sources to avoid fake news that may be prevalent on media. We have used past stock prices and current day financial news to predict current day closing stock price. We believe that this approach is better because financial news related to the company has a significant effect on its stock price.</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193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7D62-B2A4-1A2E-1ABE-39AC7A4D7528}"/>
              </a:ext>
            </a:extLst>
          </p:cNvPr>
          <p:cNvSpPr>
            <a:spLocks noGrp="1"/>
          </p:cNvSpPr>
          <p:nvPr>
            <p:ph type="title"/>
          </p:nvPr>
        </p:nvSpPr>
        <p:spPr>
          <a:xfrm>
            <a:off x="831850" y="470517"/>
            <a:ext cx="10515600" cy="843378"/>
          </a:xfrm>
        </p:spPr>
        <p:txBody>
          <a:bodyPr>
            <a:normAutofit/>
          </a:bodyPr>
          <a:lstStyle/>
          <a:p>
            <a:r>
              <a:rPr lang="en-IN" sz="3600" b="1" dirty="0">
                <a:latin typeface="Times New Roman" panose="02020603050405020304" pitchFamily="18" charset="0"/>
                <a:cs typeface="Times New Roman" panose="02020603050405020304" pitchFamily="18" charset="0"/>
              </a:rPr>
              <a:t>Overview:</a:t>
            </a:r>
          </a:p>
        </p:txBody>
      </p:sp>
      <p:sp>
        <p:nvSpPr>
          <p:cNvPr id="3" name="Text Placeholder 2">
            <a:extLst>
              <a:ext uri="{FF2B5EF4-FFF2-40B4-BE49-F238E27FC236}">
                <a16:creationId xmlns:a16="http://schemas.microsoft.com/office/drawing/2014/main" id="{E410CDCB-A6A4-9B68-3664-B44E1D8647D4}"/>
              </a:ext>
            </a:extLst>
          </p:cNvPr>
          <p:cNvSpPr>
            <a:spLocks noGrp="1"/>
          </p:cNvSpPr>
          <p:nvPr>
            <p:ph type="body" idx="1"/>
          </p:nvPr>
        </p:nvSpPr>
        <p:spPr>
          <a:xfrm>
            <a:off x="831850" y="1589103"/>
            <a:ext cx="10515600" cy="4500548"/>
          </a:xfrm>
        </p:spPr>
        <p:txBody>
          <a:bodyPr/>
          <a:lstStyle/>
          <a:p>
            <a:pPr marL="342900" lvl="0" indent="-342900" algn="just">
              <a:buFont typeface="Symbol" panose="05050102010706020507" pitchFamily="18" charset="2"/>
              <a:buChar char=""/>
            </a:pP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Existing studies in sentiment analysis have found that there is a high    association between the movement of stock values and the release of news pieces, according to existing sentiment research studies. </a:t>
            </a:r>
          </a:p>
          <a:p>
            <a:pPr marL="342900" lvl="0" indent="-342900" algn="just">
              <a:buFont typeface="Symbol" panose="05050102010706020507" pitchFamily="18" charset="2"/>
              <a:buChar char=""/>
            </a:pP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Several sentiment analysis research employing techniques such as support vector machines, naive Bayes regression, and deep learning have been attempted at various levels.</a:t>
            </a:r>
          </a:p>
          <a:p>
            <a:pPr marL="342900" lvl="0" indent="-342900" algn="just">
              <a:buFont typeface="Symbol" panose="05050102010706020507" pitchFamily="18" charset="2"/>
              <a:buChar char=""/>
            </a:pP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amount of training data supplied determines the accuracy of deep learning algorithms. </a:t>
            </a:r>
          </a:p>
          <a:p>
            <a:pPr marL="342900" lvl="0" indent="-342900" algn="just">
              <a:buFont typeface="Symbol" panose="05050102010706020507" pitchFamily="18" charset="2"/>
              <a:buChar char=""/>
            </a:pP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However, the amount of textual data gathered and processed in previous research was insufficient, resulting in low-accuracy predictions.</a:t>
            </a:r>
          </a:p>
          <a:p>
            <a:pPr algn="just">
              <a:lnSpc>
                <a:spcPct val="107000"/>
              </a:lnSpc>
              <a:spcAft>
                <a:spcPts val="800"/>
              </a:spcAft>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7966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241" y="578498"/>
            <a:ext cx="9918441" cy="1408921"/>
          </a:xfrm>
        </p:spPr>
        <p:txBody>
          <a:bodyPr>
            <a:normAutofit fontScale="90000"/>
          </a:bodyPr>
          <a:lstStyle/>
          <a:p>
            <a:r>
              <a:rPr lang="en-IN" sz="4000" b="1" dirty="0">
                <a:solidFill>
                  <a:schemeClr val="tx1">
                    <a:lumMod val="95000"/>
                    <a:lumOff val="5000"/>
                  </a:schemeClr>
                </a:solidFill>
                <a:latin typeface="Times New Roman" panose="02020603050405020304" pitchFamily="18" charset="0"/>
                <a:cs typeface="Times New Roman" panose="02020603050405020304" pitchFamily="18" charset="0"/>
              </a:rPr>
              <a:t>   Problem Definition</a:t>
            </a:r>
            <a:br>
              <a:rPr lang="en-IN" dirty="0">
                <a:solidFill>
                  <a:schemeClr val="tx1">
                    <a:lumMod val="95000"/>
                    <a:lumOff val="5000"/>
                  </a:schemeClr>
                </a:solidFill>
                <a:latin typeface="Arial" panose="020B0604020202020204" pitchFamily="34" charset="0"/>
                <a:cs typeface="Arial" panose="020B0604020202020204" pitchFamily="34" charset="0"/>
              </a:rPr>
            </a:br>
            <a:endParaRPr lang="en-US" dirty="0">
              <a:solidFill>
                <a:schemeClr val="tx1">
                  <a:lumMod val="95000"/>
                  <a:lumOff val="5000"/>
                </a:schemeClr>
              </a:solidFill>
              <a:latin typeface="Arial" panose="020B0604020202020204" pitchFamily="34" charset="0"/>
              <a:ea typeface="Roboto Black" panose="02000000000000000000" pitchFamily="2" charset="0"/>
              <a:cs typeface="Arial" panose="020B0604020202020204" pitchFamily="34" charset="0"/>
            </a:endParaRPr>
          </a:p>
        </p:txBody>
      </p:sp>
      <p:sp>
        <p:nvSpPr>
          <p:cNvPr id="3" name="Text Placeholder 2">
            <a:extLst>
              <a:ext uri="{FF2B5EF4-FFF2-40B4-BE49-F238E27FC236}">
                <a16:creationId xmlns:a16="http://schemas.microsoft.com/office/drawing/2014/main" id="{4D7B73FB-C5DF-7192-7D57-442261D7F5DF}"/>
              </a:ext>
            </a:extLst>
          </p:cNvPr>
          <p:cNvSpPr>
            <a:spLocks noGrp="1"/>
          </p:cNvSpPr>
          <p:nvPr>
            <p:ph type="body" idx="1"/>
          </p:nvPr>
        </p:nvSpPr>
        <p:spPr>
          <a:xfrm>
            <a:off x="831850" y="1864311"/>
            <a:ext cx="9918441" cy="4225340"/>
          </a:xfrm>
        </p:spPr>
        <p:txBody>
          <a:bodyPr/>
          <a:lstStyle/>
          <a:p>
            <a:pPr marL="342900" indent="-342900">
              <a:buFont typeface="Arial" panose="020B0604020202020204" pitchFamily="34" charset="0"/>
              <a:buChar char="•"/>
            </a:pPr>
            <a:r>
              <a:rPr lang="en-US" sz="2800" dirty="0">
                <a:solidFill>
                  <a:schemeClr val="tx1">
                    <a:lumMod val="85000"/>
                    <a:lumOff val="15000"/>
                  </a:schemeClr>
                </a:solidFill>
                <a:cs typeface="Arial" panose="020B0604020202020204" pitchFamily="34" charset="0"/>
              </a:rPr>
              <a:t>Predicting the stock market has been the bane and goal of investors since its inception. Every day billions of dollars are traded on the stock exchange, and behind every dollar is an investor hoping to make a profit in one way or another. </a:t>
            </a:r>
          </a:p>
          <a:p>
            <a:pPr marL="342900" indent="-342900">
              <a:buFont typeface="Arial" panose="020B0604020202020204" pitchFamily="34" charset="0"/>
              <a:buChar char="•"/>
            </a:pPr>
            <a:r>
              <a:rPr lang="en-US" sz="2800" dirty="0">
                <a:solidFill>
                  <a:schemeClr val="tx1">
                    <a:lumMod val="85000"/>
                    <a:lumOff val="15000"/>
                  </a:schemeClr>
                </a:solidFill>
                <a:cs typeface="Arial" panose="020B0604020202020204" pitchFamily="34" charset="0"/>
              </a:rPr>
              <a:t>Entire companies rise and fall daily depending on market behavior. </a:t>
            </a:r>
          </a:p>
          <a:p>
            <a:pPr marL="342900" indent="-342900">
              <a:buFont typeface="Arial" panose="020B0604020202020204" pitchFamily="34" charset="0"/>
              <a:buChar char="•"/>
            </a:pPr>
            <a:r>
              <a:rPr lang="en-US" sz="2800" dirty="0">
                <a:solidFill>
                  <a:schemeClr val="tx1">
                    <a:lumMod val="85000"/>
                    <a:lumOff val="15000"/>
                  </a:schemeClr>
                </a:solidFill>
                <a:cs typeface="Arial" panose="020B0604020202020204" pitchFamily="34" charset="0"/>
              </a:rPr>
              <a:t>If an investor is able to accurately predict market movements,  he offers a tantalizing promise of wealth and influence</a:t>
            </a:r>
          </a:p>
          <a:p>
            <a:endParaRPr lang="en-IN" dirty="0"/>
          </a:p>
        </p:txBody>
      </p:sp>
    </p:spTree>
    <p:extLst>
      <p:ext uri="{BB962C8B-B14F-4D97-AF65-F5344CB8AC3E}">
        <p14:creationId xmlns:p14="http://schemas.microsoft.com/office/powerpoint/2010/main" val="173948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222314" y="220703"/>
            <a:ext cx="11436285" cy="6396669"/>
          </a:xfrm>
          <a:prstGeom prst="rect">
            <a:avLst/>
          </a:prstGeom>
          <a:solidFill>
            <a:schemeClr val="tx1">
              <a:lumMod val="85000"/>
              <a:lumOff val="1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defRPr/>
            </a:pPr>
            <a:endParaRPr lang="en-US"/>
          </a:p>
        </p:txBody>
      </p:sp>
      <p:sp>
        <p:nvSpPr>
          <p:cNvPr id="13" name="Title 2">
            <a:extLst>
              <a:ext uri="{FF2B5EF4-FFF2-40B4-BE49-F238E27FC236}">
                <a16:creationId xmlns:a16="http://schemas.microsoft.com/office/drawing/2014/main" id="{4350891D-4E62-46E4-87E5-A8E3313AA525}"/>
              </a:ext>
            </a:extLst>
          </p:cNvPr>
          <p:cNvSpPr txBox="1">
            <a:spLocks/>
          </p:cNvSpPr>
          <p:nvPr/>
        </p:nvSpPr>
        <p:spPr>
          <a:xfrm>
            <a:off x="240632" y="4317347"/>
            <a:ext cx="11393905" cy="67710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FFFF"/>
                </a:solidFill>
                <a:effectLst>
                  <a:outerShdw blurRad="60007" dist="310007" dir="7680000" sy="30000" kx="1300200" algn="ctr" rotWithShape="0">
                    <a:prstClr val="black">
                      <a:alpha val="13000"/>
                    </a:prstClr>
                  </a:outerShdw>
                </a:effectLst>
                <a:latin typeface="Roboto"/>
              </a:rPr>
              <a:t>RESEARCH OBJECTIVES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219" y="1202906"/>
            <a:ext cx="2920665" cy="2912979"/>
          </a:xfrm>
          <a:prstGeom prst="rect">
            <a:avLst/>
          </a:prstGeom>
        </p:spPr>
      </p:pic>
    </p:spTree>
    <p:extLst>
      <p:ext uri="{BB962C8B-B14F-4D97-AF65-F5344CB8AC3E}">
        <p14:creationId xmlns:p14="http://schemas.microsoft.com/office/powerpoint/2010/main" val="377129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p:cNvSpPr txBox="1">
            <a:spLocks/>
          </p:cNvSpPr>
          <p:nvPr/>
        </p:nvSpPr>
        <p:spPr>
          <a:xfrm>
            <a:off x="541063" y="862124"/>
            <a:ext cx="8368363" cy="409459"/>
          </a:xfrm>
          <a:prstGeom prst="rect">
            <a:avLst/>
          </a:prstGeom>
        </p:spPr>
        <p:txBody>
          <a:bodyPr lIns="0" tIns="0" rIns="0" bIns="0" anchor="ctr">
            <a:noAutofit/>
          </a:bodyPr>
          <a:lstStyle>
            <a:lvl1pPr algn="l" defTabSz="914400" rtl="0" eaLnBrk="1" latinLnBrk="0" hangingPunct="1">
              <a:spcBef>
                <a:spcPct val="0"/>
              </a:spcBef>
              <a:buNone/>
              <a:defRPr sz="2800" kern="120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Roboto Black" panose="02000000000000000000" pitchFamily="2" charset="0"/>
                <a:ea typeface="Roboto Black" panose="02000000000000000000" pitchFamily="2" charset="0"/>
                <a:cs typeface="Roboto Black" panose="02000000000000000000" pitchFamily="2" charset="0"/>
              </a:rPr>
              <a:t>Research Objectives</a:t>
            </a:r>
          </a:p>
        </p:txBody>
      </p:sp>
      <p:sp>
        <p:nvSpPr>
          <p:cNvPr id="26" name="Freeform 5">
            <a:extLst>
              <a:ext uri="{FF2B5EF4-FFF2-40B4-BE49-F238E27FC236}">
                <a16:creationId xmlns:a16="http://schemas.microsoft.com/office/drawing/2014/main" id="{42E09CA1-8C92-4646-AE3E-CDB182489B86}"/>
              </a:ext>
            </a:extLst>
          </p:cNvPr>
          <p:cNvSpPr>
            <a:spLocks noEditPoints="1"/>
          </p:cNvSpPr>
          <p:nvPr/>
        </p:nvSpPr>
        <p:spPr bwMode="auto">
          <a:xfrm>
            <a:off x="6142670" y="1168648"/>
            <a:ext cx="5533513" cy="4880460"/>
          </a:xfrm>
          <a:custGeom>
            <a:avLst/>
            <a:gdLst>
              <a:gd name="T0" fmla="*/ 1997 w 2048"/>
              <a:gd name="T1" fmla="*/ 390 h 2048"/>
              <a:gd name="T2" fmla="*/ 1960 w 2048"/>
              <a:gd name="T3" fmla="*/ 288 h 2048"/>
              <a:gd name="T4" fmla="*/ 1760 w 2048"/>
              <a:gd name="T5" fmla="*/ 88 h 2048"/>
              <a:gd name="T6" fmla="*/ 1658 w 2048"/>
              <a:gd name="T7" fmla="*/ 51 h 2048"/>
              <a:gd name="T8" fmla="*/ 1024 w 2048"/>
              <a:gd name="T9" fmla="*/ 0 h 2048"/>
              <a:gd name="T10" fmla="*/ 0 w 2048"/>
              <a:gd name="T11" fmla="*/ 1024 h 2048"/>
              <a:gd name="T12" fmla="*/ 1024 w 2048"/>
              <a:gd name="T13" fmla="*/ 2048 h 2048"/>
              <a:gd name="T14" fmla="*/ 2048 w 2048"/>
              <a:gd name="T15" fmla="*/ 1024 h 2048"/>
              <a:gd name="T16" fmla="*/ 1660 w 2048"/>
              <a:gd name="T17" fmla="*/ 333 h 2048"/>
              <a:gd name="T18" fmla="*/ 1821 w 2048"/>
              <a:gd name="T19" fmla="*/ 397 h 2048"/>
              <a:gd name="T20" fmla="*/ 1521 w 2048"/>
              <a:gd name="T21" fmla="*/ 527 h 2048"/>
              <a:gd name="T22" fmla="*/ 1651 w 2048"/>
              <a:gd name="T23" fmla="*/ 227 h 2048"/>
              <a:gd name="T24" fmla="*/ 1228 w 2048"/>
              <a:gd name="T25" fmla="*/ 1024 h 2048"/>
              <a:gd name="T26" fmla="*/ 820 w 2048"/>
              <a:gd name="T27" fmla="*/ 1024 h 2048"/>
              <a:gd name="T28" fmla="*/ 1119 w 2048"/>
              <a:gd name="T29" fmla="*/ 844 h 2048"/>
              <a:gd name="T30" fmla="*/ 982 w 2048"/>
              <a:gd name="T31" fmla="*/ 1066 h 2048"/>
              <a:gd name="T32" fmla="*/ 1066 w 2048"/>
              <a:gd name="T33" fmla="*/ 1066 h 2048"/>
              <a:gd name="T34" fmla="*/ 1228 w 2048"/>
              <a:gd name="T35" fmla="*/ 1024 h 2048"/>
              <a:gd name="T36" fmla="*/ 1024 w 2048"/>
              <a:gd name="T37" fmla="*/ 700 h 2048"/>
              <a:gd name="T38" fmla="*/ 1024 w 2048"/>
              <a:gd name="T39" fmla="*/ 1348 h 2048"/>
              <a:gd name="T40" fmla="*/ 1291 w 2048"/>
              <a:gd name="T41" fmla="*/ 841 h 2048"/>
              <a:gd name="T42" fmla="*/ 1588 w 2048"/>
              <a:gd name="T43" fmla="*/ 1024 h 2048"/>
              <a:gd name="T44" fmla="*/ 460 w 2048"/>
              <a:gd name="T45" fmla="*/ 1024 h 2048"/>
              <a:gd name="T46" fmla="*/ 1378 w 2048"/>
              <a:gd name="T47" fmla="*/ 585 h 2048"/>
              <a:gd name="T48" fmla="*/ 1663 w 2048"/>
              <a:gd name="T49" fmla="*/ 1663 h 2048"/>
              <a:gd name="T50" fmla="*/ 385 w 2048"/>
              <a:gd name="T51" fmla="*/ 1663 h 2048"/>
              <a:gd name="T52" fmla="*/ 385 w 2048"/>
              <a:gd name="T53" fmla="*/ 385 h 2048"/>
              <a:gd name="T54" fmla="*/ 1471 w 2048"/>
              <a:gd name="T55" fmla="*/ 238 h 2048"/>
              <a:gd name="T56" fmla="*/ 1385 w 2048"/>
              <a:gd name="T57" fmla="*/ 346 h 2048"/>
              <a:gd name="T58" fmla="*/ 1394 w 2048"/>
              <a:gd name="T59" fmla="*/ 449 h 2048"/>
              <a:gd name="T60" fmla="*/ 340 w 2048"/>
              <a:gd name="T61" fmla="*/ 1024 h 2048"/>
              <a:gd name="T62" fmla="*/ 1708 w 2048"/>
              <a:gd name="T63" fmla="*/ 1024 h 2048"/>
              <a:gd name="T64" fmla="*/ 1695 w 2048"/>
              <a:gd name="T65" fmla="*/ 662 h 2048"/>
              <a:gd name="T66" fmla="*/ 1701 w 2048"/>
              <a:gd name="T67" fmla="*/ 663 h 2048"/>
              <a:gd name="T68" fmla="*/ 1707 w 2048"/>
              <a:gd name="T69" fmla="*/ 662 h 2048"/>
              <a:gd name="T70" fmla="*/ 1713 w 2048"/>
              <a:gd name="T71" fmla="*/ 661 h 2048"/>
              <a:gd name="T72" fmla="*/ 1719 w 2048"/>
              <a:gd name="T73" fmla="*/ 659 h 2048"/>
              <a:gd name="T74" fmla="*/ 1725 w 2048"/>
              <a:gd name="T75" fmla="*/ 657 h 2048"/>
              <a:gd name="T76" fmla="*/ 1731 w 2048"/>
              <a:gd name="T77" fmla="*/ 654 h 2048"/>
              <a:gd name="T78" fmla="*/ 1736 w 2048"/>
              <a:gd name="T79" fmla="*/ 650 h 2048"/>
              <a:gd name="T80" fmla="*/ 1742 w 2048"/>
              <a:gd name="T81" fmla="*/ 645 h 2048"/>
              <a:gd name="T82" fmla="*/ 1928 w 2048"/>
              <a:gd name="T83" fmla="*/ 102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rgbClr val="FFFFFF">
              <a:lumMod val="95000"/>
              <a:alpha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a:endParaRPr>
          </a:p>
        </p:txBody>
      </p:sp>
      <p:sp>
        <p:nvSpPr>
          <p:cNvPr id="27" name="Freeform 5">
            <a:extLst>
              <a:ext uri="{FF2B5EF4-FFF2-40B4-BE49-F238E27FC236}">
                <a16:creationId xmlns:a16="http://schemas.microsoft.com/office/drawing/2014/main" id="{C291BBA4-0C45-4D25-8388-35B7259BE2A2}"/>
              </a:ext>
            </a:extLst>
          </p:cNvPr>
          <p:cNvSpPr>
            <a:spLocks noEditPoints="1"/>
          </p:cNvSpPr>
          <p:nvPr/>
        </p:nvSpPr>
        <p:spPr bwMode="auto">
          <a:xfrm>
            <a:off x="7831346" y="1562983"/>
            <a:ext cx="3291609" cy="2903141"/>
          </a:xfrm>
          <a:custGeom>
            <a:avLst/>
            <a:gdLst>
              <a:gd name="T0" fmla="*/ 1997 w 2048"/>
              <a:gd name="T1" fmla="*/ 390 h 2048"/>
              <a:gd name="T2" fmla="*/ 1960 w 2048"/>
              <a:gd name="T3" fmla="*/ 288 h 2048"/>
              <a:gd name="T4" fmla="*/ 1760 w 2048"/>
              <a:gd name="T5" fmla="*/ 88 h 2048"/>
              <a:gd name="T6" fmla="*/ 1658 w 2048"/>
              <a:gd name="T7" fmla="*/ 51 h 2048"/>
              <a:gd name="T8" fmla="*/ 1024 w 2048"/>
              <a:gd name="T9" fmla="*/ 0 h 2048"/>
              <a:gd name="T10" fmla="*/ 0 w 2048"/>
              <a:gd name="T11" fmla="*/ 1024 h 2048"/>
              <a:gd name="T12" fmla="*/ 1024 w 2048"/>
              <a:gd name="T13" fmla="*/ 2048 h 2048"/>
              <a:gd name="T14" fmla="*/ 2048 w 2048"/>
              <a:gd name="T15" fmla="*/ 1024 h 2048"/>
              <a:gd name="T16" fmla="*/ 1660 w 2048"/>
              <a:gd name="T17" fmla="*/ 333 h 2048"/>
              <a:gd name="T18" fmla="*/ 1821 w 2048"/>
              <a:gd name="T19" fmla="*/ 397 h 2048"/>
              <a:gd name="T20" fmla="*/ 1521 w 2048"/>
              <a:gd name="T21" fmla="*/ 527 h 2048"/>
              <a:gd name="T22" fmla="*/ 1651 w 2048"/>
              <a:gd name="T23" fmla="*/ 227 h 2048"/>
              <a:gd name="T24" fmla="*/ 1228 w 2048"/>
              <a:gd name="T25" fmla="*/ 1024 h 2048"/>
              <a:gd name="T26" fmla="*/ 820 w 2048"/>
              <a:gd name="T27" fmla="*/ 1024 h 2048"/>
              <a:gd name="T28" fmla="*/ 1119 w 2048"/>
              <a:gd name="T29" fmla="*/ 844 h 2048"/>
              <a:gd name="T30" fmla="*/ 982 w 2048"/>
              <a:gd name="T31" fmla="*/ 1066 h 2048"/>
              <a:gd name="T32" fmla="*/ 1066 w 2048"/>
              <a:gd name="T33" fmla="*/ 1066 h 2048"/>
              <a:gd name="T34" fmla="*/ 1228 w 2048"/>
              <a:gd name="T35" fmla="*/ 1024 h 2048"/>
              <a:gd name="T36" fmla="*/ 1024 w 2048"/>
              <a:gd name="T37" fmla="*/ 700 h 2048"/>
              <a:gd name="T38" fmla="*/ 1024 w 2048"/>
              <a:gd name="T39" fmla="*/ 1348 h 2048"/>
              <a:gd name="T40" fmla="*/ 1291 w 2048"/>
              <a:gd name="T41" fmla="*/ 841 h 2048"/>
              <a:gd name="T42" fmla="*/ 1588 w 2048"/>
              <a:gd name="T43" fmla="*/ 1024 h 2048"/>
              <a:gd name="T44" fmla="*/ 460 w 2048"/>
              <a:gd name="T45" fmla="*/ 1024 h 2048"/>
              <a:gd name="T46" fmla="*/ 1378 w 2048"/>
              <a:gd name="T47" fmla="*/ 585 h 2048"/>
              <a:gd name="T48" fmla="*/ 1663 w 2048"/>
              <a:gd name="T49" fmla="*/ 1663 h 2048"/>
              <a:gd name="T50" fmla="*/ 385 w 2048"/>
              <a:gd name="T51" fmla="*/ 1663 h 2048"/>
              <a:gd name="T52" fmla="*/ 385 w 2048"/>
              <a:gd name="T53" fmla="*/ 385 h 2048"/>
              <a:gd name="T54" fmla="*/ 1471 w 2048"/>
              <a:gd name="T55" fmla="*/ 238 h 2048"/>
              <a:gd name="T56" fmla="*/ 1385 w 2048"/>
              <a:gd name="T57" fmla="*/ 346 h 2048"/>
              <a:gd name="T58" fmla="*/ 1394 w 2048"/>
              <a:gd name="T59" fmla="*/ 449 h 2048"/>
              <a:gd name="T60" fmla="*/ 340 w 2048"/>
              <a:gd name="T61" fmla="*/ 1024 h 2048"/>
              <a:gd name="T62" fmla="*/ 1708 w 2048"/>
              <a:gd name="T63" fmla="*/ 1024 h 2048"/>
              <a:gd name="T64" fmla="*/ 1695 w 2048"/>
              <a:gd name="T65" fmla="*/ 662 h 2048"/>
              <a:gd name="T66" fmla="*/ 1701 w 2048"/>
              <a:gd name="T67" fmla="*/ 663 h 2048"/>
              <a:gd name="T68" fmla="*/ 1707 w 2048"/>
              <a:gd name="T69" fmla="*/ 662 h 2048"/>
              <a:gd name="T70" fmla="*/ 1713 w 2048"/>
              <a:gd name="T71" fmla="*/ 661 h 2048"/>
              <a:gd name="T72" fmla="*/ 1719 w 2048"/>
              <a:gd name="T73" fmla="*/ 659 h 2048"/>
              <a:gd name="T74" fmla="*/ 1725 w 2048"/>
              <a:gd name="T75" fmla="*/ 657 h 2048"/>
              <a:gd name="T76" fmla="*/ 1731 w 2048"/>
              <a:gd name="T77" fmla="*/ 654 h 2048"/>
              <a:gd name="T78" fmla="*/ 1736 w 2048"/>
              <a:gd name="T79" fmla="*/ 650 h 2048"/>
              <a:gd name="T80" fmla="*/ 1742 w 2048"/>
              <a:gd name="T81" fmla="*/ 645 h 2048"/>
              <a:gd name="T82" fmla="*/ 1928 w 2048"/>
              <a:gd name="T83" fmla="*/ 102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a:endParaRPr>
          </a:p>
        </p:txBody>
      </p:sp>
      <p:sp>
        <p:nvSpPr>
          <p:cNvPr id="28" name="Inhaltsplatzhalter 4">
            <a:extLst>
              <a:ext uri="{FF2B5EF4-FFF2-40B4-BE49-F238E27FC236}">
                <a16:creationId xmlns:a16="http://schemas.microsoft.com/office/drawing/2014/main" id="{63609B37-9F07-476A-A0FC-C4C1E9D5BA8C}"/>
              </a:ext>
            </a:extLst>
          </p:cNvPr>
          <p:cNvSpPr txBox="1">
            <a:spLocks/>
          </p:cNvSpPr>
          <p:nvPr/>
        </p:nvSpPr>
        <p:spPr>
          <a:xfrm>
            <a:off x="1302287" y="2965234"/>
            <a:ext cx="4418781" cy="147732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just" defTabSz="914400" fontAlgn="base">
              <a:lnSpc>
                <a:spcPct val="100000"/>
              </a:lnSpc>
              <a:spcBef>
                <a:spcPct val="0"/>
              </a:spcBef>
              <a:spcAft>
                <a:spcPct val="0"/>
              </a:spcAft>
              <a:buNone/>
            </a:pPr>
            <a:r>
              <a:rPr lang="en-US" sz="2400" dirty="0">
                <a:solidFill>
                  <a:srgbClr val="222222"/>
                </a:solidFill>
                <a:latin typeface="Roboto" panose="02000000000000000000" pitchFamily="2" charset="0"/>
                <a:ea typeface="Roboto" panose="02000000000000000000" pitchFamily="2" charset="0"/>
                <a:cs typeface="Times New Roman" pitchFamily="18" charset="0"/>
              </a:rPr>
              <a:t>To predict stock price using News Headlines , Based on polarity score it is classified into negative or positive outcome.</a:t>
            </a:r>
            <a:endParaRPr lang="en-US" sz="2000" dirty="0">
              <a:solidFill>
                <a:srgbClr val="222222"/>
              </a:solidFill>
              <a:latin typeface="Roboto" panose="02000000000000000000" pitchFamily="2" charset="0"/>
              <a:ea typeface="Roboto" panose="02000000000000000000" pitchFamily="2" charset="0"/>
              <a:cs typeface="Times New Roman" pitchFamily="18" charset="0"/>
            </a:endParaRPr>
          </a:p>
        </p:txBody>
      </p:sp>
      <p:grpSp>
        <p:nvGrpSpPr>
          <p:cNvPr id="29" name="Group 28">
            <a:extLst>
              <a:ext uri="{FF2B5EF4-FFF2-40B4-BE49-F238E27FC236}">
                <a16:creationId xmlns:a16="http://schemas.microsoft.com/office/drawing/2014/main" id="{B766F0EB-8E38-4976-9B73-890A82AE0CA5}"/>
              </a:ext>
            </a:extLst>
          </p:cNvPr>
          <p:cNvGrpSpPr/>
          <p:nvPr/>
        </p:nvGrpSpPr>
        <p:grpSpPr>
          <a:xfrm>
            <a:off x="601372" y="3423177"/>
            <a:ext cx="474222" cy="474222"/>
            <a:chOff x="2133600" y="3181350"/>
            <a:chExt cx="1362075" cy="1362075"/>
          </a:xfrm>
          <a:solidFill>
            <a:srgbClr val="494B69"/>
          </a:solidFill>
        </p:grpSpPr>
        <p:sp>
          <p:nvSpPr>
            <p:cNvPr id="30" name="Freeform 14">
              <a:extLst>
                <a:ext uri="{FF2B5EF4-FFF2-40B4-BE49-F238E27FC236}">
                  <a16:creationId xmlns:a16="http://schemas.microsoft.com/office/drawing/2014/main" id="{8E3D36C3-363F-481A-8ADE-4066CA776E79}"/>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lumMod val="65000"/>
                  </a:srgbClr>
                </a:solidFill>
                <a:effectLst/>
                <a:uLnTx/>
                <a:uFillTx/>
                <a:latin typeface="Roboto"/>
              </a:endParaRPr>
            </a:p>
          </p:txBody>
        </p:sp>
        <p:sp>
          <p:nvSpPr>
            <p:cNvPr id="31" name="Freeform 15">
              <a:extLst>
                <a:ext uri="{FF2B5EF4-FFF2-40B4-BE49-F238E27FC236}">
                  <a16:creationId xmlns:a16="http://schemas.microsoft.com/office/drawing/2014/main" id="{9074BDD4-4A1E-42CF-9065-007B9C00850F}"/>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lumMod val="65000"/>
                  </a:srgbClr>
                </a:solidFill>
                <a:effectLst/>
                <a:uLnTx/>
                <a:uFillTx/>
                <a:latin typeface="Roboto"/>
              </a:endParaRPr>
            </a:p>
          </p:txBody>
        </p:sp>
      </p:grpSp>
    </p:spTree>
    <p:extLst>
      <p:ext uri="{BB962C8B-B14F-4D97-AF65-F5344CB8AC3E}">
        <p14:creationId xmlns:p14="http://schemas.microsoft.com/office/powerpoint/2010/main" val="319300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342629" y="232735"/>
            <a:ext cx="11436285" cy="6396669"/>
          </a:xfrm>
          <a:prstGeom prst="rect">
            <a:avLst/>
          </a:prstGeom>
          <a:solidFill>
            <a:schemeClr val="tx1">
              <a:lumMod val="85000"/>
              <a:lumOff val="1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defRPr/>
            </a:pPr>
            <a:endParaRPr lang="en-US" kern="0">
              <a:solidFill>
                <a:srgbClr val="262626"/>
              </a:solidFill>
              <a:latin typeface="Roboto"/>
            </a:endParaRPr>
          </a:p>
        </p:txBody>
      </p:sp>
      <p:sp>
        <p:nvSpPr>
          <p:cNvPr id="13" name="Title 2">
            <a:extLst>
              <a:ext uri="{FF2B5EF4-FFF2-40B4-BE49-F238E27FC236}">
                <a16:creationId xmlns:a16="http://schemas.microsoft.com/office/drawing/2014/main" id="{4350891D-4E62-46E4-87E5-A8E3313AA525}"/>
              </a:ext>
            </a:extLst>
          </p:cNvPr>
          <p:cNvSpPr txBox="1">
            <a:spLocks/>
          </p:cNvSpPr>
          <p:nvPr/>
        </p:nvSpPr>
        <p:spPr>
          <a:xfrm>
            <a:off x="336890" y="4317347"/>
            <a:ext cx="11417963" cy="67710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FFFF"/>
                </a:solidFill>
                <a:effectLst>
                  <a:outerShdw blurRad="60007" dist="310007" dir="7680000" sy="30000" kx="1300200" algn="ctr" rotWithShape="0">
                    <a:prstClr val="black">
                      <a:alpha val="13000"/>
                    </a:prstClr>
                  </a:outerShdw>
                </a:effectLst>
                <a:latin typeface="Roboto"/>
              </a:rPr>
              <a:t>LITERATURE REVIEW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390" y="1098885"/>
            <a:ext cx="3056021" cy="3056021"/>
          </a:xfrm>
          <a:prstGeom prst="rect">
            <a:avLst/>
          </a:prstGeom>
        </p:spPr>
      </p:pic>
    </p:spTree>
    <p:extLst>
      <p:ext uri="{BB962C8B-B14F-4D97-AF65-F5344CB8AC3E}">
        <p14:creationId xmlns:p14="http://schemas.microsoft.com/office/powerpoint/2010/main" val="247203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TotalTime>
  <Words>2551</Words>
  <Application>Microsoft Office PowerPoint</Application>
  <PresentationFormat>Widescreen</PresentationFormat>
  <Paragraphs>217</Paragraphs>
  <Slides>35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Microsoft New Tai Lue</vt:lpstr>
      <vt:lpstr>Roboto</vt:lpstr>
      <vt:lpstr>Roboto Black</vt:lpstr>
      <vt:lpstr>Symbol</vt:lpstr>
      <vt:lpstr>Times New Roman</vt:lpstr>
      <vt:lpstr>Wingdings</vt:lpstr>
      <vt:lpstr>Office Theme</vt:lpstr>
      <vt:lpstr>PowerPoint Presentation</vt:lpstr>
      <vt:lpstr>Abstract</vt:lpstr>
      <vt:lpstr>PowerPoint Presentation</vt:lpstr>
      <vt:lpstr>Introduction</vt:lpstr>
      <vt:lpstr>Overview:</vt:lpstr>
      <vt:lpstr>   Problem Definition </vt:lpstr>
      <vt:lpstr>PowerPoint Presentation</vt:lpstr>
      <vt:lpstr>PowerPoint Presentation</vt:lpstr>
      <vt:lpstr>PowerPoint Presentation</vt:lpstr>
      <vt:lpstr>LITERATURE SURVEY </vt:lpstr>
      <vt:lpstr>LITERATURE SURVEY</vt:lpstr>
      <vt:lpstr>PowerPoint Presentation</vt:lpstr>
      <vt:lpstr>Problem Findings</vt:lpstr>
      <vt:lpstr>PowerPoint Presentation</vt:lpstr>
      <vt:lpstr>Description of the Stock Headlines Dataset</vt:lpstr>
      <vt:lpstr>Stock Headlines Dataset Attributes</vt:lpstr>
      <vt:lpstr>        Activity Diagram </vt:lpstr>
      <vt:lpstr>PowerPoint Presentation</vt:lpstr>
      <vt:lpstr>     Use Case Diagram </vt:lpstr>
      <vt:lpstr>PowerPoint Presentation</vt:lpstr>
      <vt:lpstr>PowerPoint Presentation</vt:lpstr>
      <vt:lpstr>Frame work</vt:lpstr>
      <vt:lpstr>Procedure for prediction</vt:lpstr>
      <vt:lpstr>PowerPoint Presentation</vt:lpstr>
      <vt:lpstr>Comparison of Various Techniques for News Headline Dataset</vt:lpstr>
      <vt:lpstr>COMPARISON OF ALL PERFORMANCE ANALYSIS OUTCOME </vt:lpstr>
      <vt:lpstr>Existing System  Human Intelligence </vt:lpstr>
      <vt:lpstr>Proposed system</vt:lpstr>
      <vt:lpstr>Test Case</vt:lpstr>
      <vt:lpstr>Test Case</vt:lpstr>
      <vt:lpstr>PowerPoint Presentation</vt:lpstr>
      <vt:lpstr>   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V</dc:creator>
  <cp:lastModifiedBy>2CS280 SWATHI G</cp:lastModifiedBy>
  <cp:revision>78</cp:revision>
  <dcterms:created xsi:type="dcterms:W3CDTF">2020-07-23T04:35:06Z</dcterms:created>
  <dcterms:modified xsi:type="dcterms:W3CDTF">2022-06-13T14:11:02Z</dcterms:modified>
</cp:coreProperties>
</file>