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33" r:id="rId1"/>
  </p:sldMasterIdLst>
  <p:sldIdLst>
    <p:sldId id="257" r:id="rId2"/>
    <p:sldId id="258" r:id="rId3"/>
    <p:sldId id="266" r:id="rId4"/>
    <p:sldId id="259" r:id="rId5"/>
    <p:sldId id="260" r:id="rId6"/>
    <p:sldId id="268" r:id="rId7"/>
    <p:sldId id="261" r:id="rId8"/>
    <p:sldId id="262"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12764-89CD-4D0B-FF03-133917F78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20573D3-2073-D69C-165F-E0C2919F8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88CEE8-2103-70D8-B626-029FD391C0DD}"/>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13B0074D-577B-A91A-0E63-0DA420230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CA62B9-D1CC-DE76-95AE-81DBEF538577}"/>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88639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111E6-832A-EDE9-4B24-EFBAA8982E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2434A8-4BE2-051C-973B-80EADFA0D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A3F176-EEB9-85E5-787C-9D95CC8434DB}"/>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CBF8A282-8D77-F500-99C9-D98C1D036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28E76C-457B-BB3A-823C-48CAF57C1928}"/>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6487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80E3A29-DDFA-5702-3F06-DC3504CB4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2FB1D1A-1FAE-9C2F-8929-1F0978951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3A859C-87ED-4B0D-DF76-DBCFAA12A9E7}"/>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7226A9F9-02CA-0080-DFED-FFE4872C7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AB4534-EA22-D6C8-2EF4-911F06849656}"/>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60171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71B33-DE32-7893-A186-3B0BDCAB2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F67379-03F2-FF47-4AF9-9E5F0E229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4B5F51-0477-7FEF-E4CC-B235B1DC61CC}"/>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422EB091-47FC-5EE7-0240-A98C2005F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E15C5F-B4BF-51D3-4E3F-AAF6FE9E6AAD}"/>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49840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DDC2E-1512-75EA-5C64-39281704C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E7C88BF-12E7-8E76-8467-FB8CB43E1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61FFFCA-C246-0AC2-321D-31F5CB33B1BE}"/>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2D4FE2E9-F05E-2788-E123-AA0D15BA5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63878C-9FFF-2799-C1BD-FAB2AD3A1B07}"/>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794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8A070-05CF-94B7-82BD-330B29BDDF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CF8015-8915-F97D-6F1D-6A08412A7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6AA2C0-EA41-C918-B8CE-24665138A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D9D93CC-171A-B9B5-0873-1D159A4E8E61}"/>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6" name="Footer Placeholder 5">
            <a:extLst>
              <a:ext uri="{FF2B5EF4-FFF2-40B4-BE49-F238E27FC236}">
                <a16:creationId xmlns:a16="http://schemas.microsoft.com/office/drawing/2014/main" xmlns="" id="{104454B6-5D5E-49DA-CDD7-D4AACD0A83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81719F-ADAB-1471-8BF0-FD38DADD9E3B}"/>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57765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7D5C1-918D-512A-D8E2-4FD8136155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AD7499-AA9B-CC56-D935-1E8A874EA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2C9BFE-33CC-67BC-FA68-560271C8D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223CC7B-F15A-276C-8466-D4E546C6C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753129-8614-2412-7769-71E929E5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EC0FE6C-D71A-DA0B-76D5-F837F073247E}"/>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8" name="Footer Placeholder 7">
            <a:extLst>
              <a:ext uri="{FF2B5EF4-FFF2-40B4-BE49-F238E27FC236}">
                <a16:creationId xmlns:a16="http://schemas.microsoft.com/office/drawing/2014/main" xmlns="" id="{F6DC8CFF-FB8D-D170-E820-D49455D372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6B28E32-A96A-BFDE-EBC2-7F168AFBF454}"/>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91888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E51D2-201F-1453-C16F-8EBE6CD514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D33EF07-CF8E-C1F1-1DB2-6B1DCCC552BB}"/>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4" name="Footer Placeholder 3">
            <a:extLst>
              <a:ext uri="{FF2B5EF4-FFF2-40B4-BE49-F238E27FC236}">
                <a16:creationId xmlns:a16="http://schemas.microsoft.com/office/drawing/2014/main" xmlns="" id="{C2496771-14DA-E9E2-7CB2-5F30A8619D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AAA8930-5CF3-DBE9-E96C-FD5147A20598}"/>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1236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329A036-941B-5400-A8CB-B2ECB0031323}"/>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3" name="Footer Placeholder 2">
            <a:extLst>
              <a:ext uri="{FF2B5EF4-FFF2-40B4-BE49-F238E27FC236}">
                <a16:creationId xmlns:a16="http://schemas.microsoft.com/office/drawing/2014/main" xmlns="" id="{23CB3CA0-C645-3CE7-2277-DC83389836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1C2CB5B-1882-6146-3E7F-1BB0CE5157E3}"/>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74939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F777B-9446-5255-065C-95352D88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A007DB-A509-0695-D3B1-515F74CFC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9D8C204-8F3F-DCDD-340E-43A1454F2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A7EF42-E3B7-5558-7B2F-0AF31B339232}"/>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6" name="Footer Placeholder 5">
            <a:extLst>
              <a:ext uri="{FF2B5EF4-FFF2-40B4-BE49-F238E27FC236}">
                <a16:creationId xmlns:a16="http://schemas.microsoft.com/office/drawing/2014/main" xmlns="" id="{90AD7218-4B92-31F9-AEDC-B49F17885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1EACDC7-87BF-659C-CEEA-81081C175C82}"/>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01061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F746D-2A33-8433-41A7-6B5661852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E5E0F01-EA12-DC69-48C8-87754480C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0BA1B31-E46C-E62E-064B-8F732F67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40A1CC-FB3A-90D3-1022-D00210748F89}"/>
              </a:ext>
            </a:extLst>
          </p:cNvPr>
          <p:cNvSpPr>
            <a:spLocks noGrp="1"/>
          </p:cNvSpPr>
          <p:nvPr>
            <p:ph type="dt" sz="half" idx="10"/>
          </p:nvPr>
        </p:nvSpPr>
        <p:spPr/>
        <p:txBody>
          <a:bodyPr/>
          <a:lstStyle/>
          <a:p>
            <a:fld id="{8A80C4F0-5721-4E3B-9BF4-9618BBCB4A1D}" type="datetimeFigureOut">
              <a:rPr lang="en-IN" smtClean="0"/>
              <a:pPr/>
              <a:t>30-09-2023</a:t>
            </a:fld>
            <a:endParaRPr lang="en-IN"/>
          </a:p>
        </p:txBody>
      </p:sp>
      <p:sp>
        <p:nvSpPr>
          <p:cNvPr id="6" name="Footer Placeholder 5">
            <a:extLst>
              <a:ext uri="{FF2B5EF4-FFF2-40B4-BE49-F238E27FC236}">
                <a16:creationId xmlns:a16="http://schemas.microsoft.com/office/drawing/2014/main" xmlns="" id="{FB141A23-A194-E2E3-80C2-8380B9C98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46D4D8A-745C-CE58-0A6E-748EFCDD40F4}"/>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39134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5A6C79A-123B-A482-1645-BD648462C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E8B8AF-70EB-FE63-6CC7-889DC5CD3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F23519-CD79-8CB9-EC1F-5B825448E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0C4F0-5721-4E3B-9BF4-9618BBCB4A1D}" type="datetimeFigureOut">
              <a:rPr lang="en-IN" smtClean="0"/>
              <a:pPr/>
              <a:t>30-09-2023</a:t>
            </a:fld>
            <a:endParaRPr lang="en-IN"/>
          </a:p>
        </p:txBody>
      </p:sp>
      <p:sp>
        <p:nvSpPr>
          <p:cNvPr id="5" name="Footer Placeholder 4">
            <a:extLst>
              <a:ext uri="{FF2B5EF4-FFF2-40B4-BE49-F238E27FC236}">
                <a16:creationId xmlns:a16="http://schemas.microsoft.com/office/drawing/2014/main" xmlns="" id="{05657A80-3C21-DC37-557F-BD10A2536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E2C8915-EB7F-50A1-C29B-EF37803D8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2892823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994073-B350-751E-0F82-0A361ADE9C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xmlns=""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xmlns=""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xmlns=""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t>TEAM MEMBERS:</a:t>
            </a:r>
          </a:p>
          <a:p>
            <a:r>
              <a:rPr lang="en-US"/>
              <a:t>                R.YUVASHREE          (113321106120)</a:t>
            </a:r>
          </a:p>
          <a:p>
            <a:r>
              <a:rPr lang="en-US"/>
              <a:t>                L.SUSMITHA              (113321106102)</a:t>
            </a:r>
          </a:p>
          <a:p>
            <a:r>
              <a:rPr lang="en-US"/>
              <a:t>                S.SWATHI                  (113321106103) </a:t>
            </a:r>
          </a:p>
          <a:p>
            <a:r>
              <a:rPr lang="en-US"/>
              <a:t>                E.SHALINI                  (113321106089)</a:t>
            </a:r>
          </a:p>
          <a:p>
            <a:r>
              <a:rPr lang="en-US"/>
              <a:t>                B.V.NITHYASRI          (113321106064)  </a:t>
            </a:r>
            <a:endParaRPr lang="en-IN"/>
          </a:p>
        </p:txBody>
      </p:sp>
    </p:spTree>
    <p:extLst>
      <p:ext uri="{BB962C8B-B14F-4D97-AF65-F5344CB8AC3E}">
        <p14:creationId xmlns:p14="http://schemas.microsoft.com/office/powerpoint/2010/main" xmlns="" val="196230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xmlns=""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xmlns="" val="59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xmlns="" id="{96E264D8-0B90-54B9-AF93-7AEBAE7745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xmlns=""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xmlns=""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xmlns="" id="{3B1E2767-84BA-1343-B712-C2BBE6BCFB98}"/>
              </a:ext>
            </a:extLst>
          </p:cNvPr>
          <p:cNvSpPr txBox="1"/>
          <p:nvPr/>
        </p:nvSpPr>
        <p:spPr>
          <a:xfrm>
            <a:off x="645458" y="2927796"/>
            <a:ext cx="10981765" cy="2031325"/>
          </a:xfrm>
          <a:prstGeom prst="rect">
            <a:avLst/>
          </a:prstGeom>
          <a:noFill/>
        </p:spPr>
        <p:txBody>
          <a:bodyPr wrap="square" rtlCol="0">
            <a:spAutoFit/>
          </a:bodyPr>
          <a:lstStyle/>
          <a:p>
            <a:pPr algn="just"/>
            <a:r>
              <a:rPr lang="en-US" b="1" i="0">
                <a:solidFill>
                  <a:srgbClr val="000000"/>
                </a:solidFill>
                <a:effectLst/>
                <a:latin typeface="STIXGeneral-Regular"/>
              </a:rPr>
              <a:t> 1.Spam Filtering Methods in Email and IoT Platforms:</a:t>
            </a:r>
          </a:p>
          <a:p>
            <a:pPr marL="285750" indent="-285750" algn="just">
              <a:buFont typeface="Wingdings" panose="05000000000000000000" pitchFamily="2" charset="2"/>
              <a:buChar char="Ø"/>
            </a:pPr>
            <a:r>
              <a:rPr lang="en-US" b="1">
                <a:solidFill>
                  <a:srgbClr val="000000"/>
                </a:solidFill>
                <a:latin typeface="STIXGeneral-Regular"/>
              </a:rPr>
              <a:t>    </a:t>
            </a:r>
            <a:r>
              <a:rPr lang="en-US" b="0" i="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a:solidFill>
                  <a:srgbClr val="000000"/>
                </a:solidFill>
                <a:latin typeface="STIXGeneral-Regular"/>
              </a:rPr>
              <a:t>.</a:t>
            </a:r>
          </a:p>
          <a:p>
            <a:pPr algn="just"/>
            <a:r>
              <a:rPr lang="en-US" b="1" i="0">
                <a:solidFill>
                  <a:srgbClr val="000000"/>
                </a:solidFill>
                <a:effectLst/>
                <a:latin typeface="STIXGeneral-Regular"/>
              </a:rPr>
              <a:t> Method 1:The Standard Spam Filtering Method</a:t>
            </a:r>
          </a:p>
          <a:p>
            <a:pPr algn="just"/>
            <a:endParaRPr lang="en-US" b="1" i="0">
              <a:solidFill>
                <a:srgbClr val="000000"/>
              </a:solidFill>
              <a:effectLst/>
              <a:latin typeface="STIXGeneral-Regular"/>
            </a:endParaRPr>
          </a:p>
          <a:p>
            <a:pPr algn="just"/>
            <a:r>
              <a:rPr lang="en-US" b="1">
                <a:solidFill>
                  <a:srgbClr val="000000"/>
                </a:solidFill>
                <a:latin typeface="STIXGeneral-Regular"/>
              </a:rPr>
              <a:t>     </a:t>
            </a:r>
            <a:endParaRPr lang="en-US" b="1" i="0">
              <a:solidFill>
                <a:srgbClr val="000000"/>
              </a:solidFill>
              <a:effectLst/>
              <a:latin typeface="STIXGeneral-Regular"/>
            </a:endParaRPr>
          </a:p>
        </p:txBody>
      </p:sp>
      <p:pic>
        <p:nvPicPr>
          <p:cNvPr id="10" name="Picture 9">
            <a:extLst>
              <a:ext uri="{FF2B5EF4-FFF2-40B4-BE49-F238E27FC236}">
                <a16:creationId xmlns:a16="http://schemas.microsoft.com/office/drawing/2014/main" xmlns="" id="{C6E3730F-D2B1-B1CD-5B2A-01A786143CE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98952" y="4121212"/>
            <a:ext cx="4588366" cy="2527121"/>
          </a:xfrm>
          <a:prstGeom prst="rect">
            <a:avLst/>
          </a:prstGeom>
        </p:spPr>
      </p:pic>
    </p:spTree>
    <p:extLst>
      <p:ext uri="{BB962C8B-B14F-4D97-AF65-F5344CB8AC3E}">
        <p14:creationId xmlns:p14="http://schemas.microsoft.com/office/powerpoint/2010/main" xmlns=""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xmlns=""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xmlns=""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xmlns=""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xmlns=""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xmlns=""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xmlns="" id="{A1009E06-49ED-B666-CA7B-0F58EC386A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68395" y="3558287"/>
            <a:ext cx="4770805" cy="2544872"/>
          </a:xfrm>
          <a:prstGeom prst="rect">
            <a:avLst/>
          </a:prstGeom>
        </p:spPr>
      </p:pic>
    </p:spTree>
    <p:extLst>
      <p:ext uri="{BB962C8B-B14F-4D97-AF65-F5344CB8AC3E}">
        <p14:creationId xmlns:p14="http://schemas.microsoft.com/office/powerpoint/2010/main" xmlns=""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xmlns="" id="{3C54FBE0-5F82-4408-8398-F2181158E4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19568" y="650904"/>
            <a:ext cx="4843868" cy="3213460"/>
          </a:xfrm>
          <a:prstGeom prst="rect">
            <a:avLst/>
          </a:prstGeom>
        </p:spPr>
      </p:pic>
      <p:sp>
        <p:nvSpPr>
          <p:cNvPr id="6" name="TextBox 5">
            <a:extLst>
              <a:ext uri="{FF2B5EF4-FFF2-40B4-BE49-F238E27FC236}">
                <a16:creationId xmlns:a16="http://schemas.microsoft.com/office/drawing/2014/main" xmlns="" id="{F1854648-EAB0-4B2B-F776-A5DFD53A3F38}"/>
              </a:ext>
            </a:extLst>
          </p:cNvPr>
          <p:cNvSpPr txBox="1"/>
          <p:nvPr/>
        </p:nvSpPr>
        <p:spPr>
          <a:xfrm>
            <a:off x="519953" y="3680678"/>
            <a:ext cx="4652682" cy="646331"/>
          </a:xfrm>
          <a:prstGeom prst="rect">
            <a:avLst/>
          </a:prstGeom>
          <a:noFill/>
        </p:spPr>
        <p:txBody>
          <a:bodyPr wrap="square" rtlCol="0">
            <a:spAutoFit/>
          </a:bodyPr>
          <a:lstStyle/>
          <a:p>
            <a:r>
              <a:rPr lang="en-US">
                <a:latin typeface="Aharoni" panose="02010803020104030203" pitchFamily="2" charset="-79"/>
                <a:cs typeface="Aharoni" panose="02010803020104030203" pitchFamily="2" charset="-79"/>
              </a:rPr>
              <a:t>ALGORITHM USED:</a:t>
            </a:r>
            <a:endParaRPr lang="en-IN">
              <a:latin typeface="Aharoni" panose="02010803020104030203" pitchFamily="2" charset="-79"/>
              <a:cs typeface="Aharoni" panose="02010803020104030203" pitchFamily="2" charset="-79"/>
            </a:endParaRPr>
          </a:p>
          <a:p>
            <a:endParaRPr lang="en-IN"/>
          </a:p>
        </p:txBody>
      </p:sp>
      <p:sp>
        <p:nvSpPr>
          <p:cNvPr id="7" name="TextBox 6">
            <a:extLst>
              <a:ext uri="{FF2B5EF4-FFF2-40B4-BE49-F238E27FC236}">
                <a16:creationId xmlns:a16="http://schemas.microsoft.com/office/drawing/2014/main" xmlns="" id="{CBA1046B-CB06-2FA2-7120-8EBB07880DBF}"/>
              </a:ext>
            </a:extLst>
          </p:cNvPr>
          <p:cNvSpPr txBox="1"/>
          <p:nvPr/>
        </p:nvSpPr>
        <p:spPr>
          <a:xfrm>
            <a:off x="609600" y="4150659"/>
            <a:ext cx="10927976" cy="2585323"/>
          </a:xfrm>
          <a:prstGeom prst="rect">
            <a:avLst/>
          </a:prstGeom>
          <a:noFill/>
        </p:spPr>
        <p:txBody>
          <a:bodyPr wrap="square" rtlCol="0">
            <a:spAutoFit/>
          </a:bodyPr>
          <a:lstStyle/>
          <a:p>
            <a:r>
              <a:rPr lang="en-IN" b="1" i="0">
                <a:solidFill>
                  <a:srgbClr val="000000"/>
                </a:solidFill>
                <a:effectLst/>
                <a:latin typeface="STIXGeneral-Regular"/>
              </a:rPr>
              <a:t>1.Naïve Bayes Classifier (NB):</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The Naïve Bayes classifier is based on the Bayes theorem. It assumes that the predictors are independent, which means that knowing the value of one attribute impacts any other attribute’s value. Naïve Bayes classifiers are easy to build because they do not require any iterative process and they perform very efficiently on large datasets with a handsome level of accuracy.</a:t>
            </a:r>
            <a:r>
              <a:rPr lang="en-US" b="1" i="0">
                <a:solidFill>
                  <a:srgbClr val="000000"/>
                </a:solidFill>
                <a:effectLst/>
                <a:latin typeface="STIXGeneral-Regular"/>
              </a:rPr>
              <a:t> </a:t>
            </a:r>
            <a:r>
              <a:rPr lang="en-US" b="0" i="0">
                <a:solidFill>
                  <a:srgbClr val="000000"/>
                </a:solidFill>
                <a:effectLst/>
                <a:latin typeface="STIXGeneral-Regular"/>
              </a:rPr>
              <a:t>This research uses three steps for the filtration of emails, i.e., preprocessing, feature selection, and, at last, it implements the features by using the Naïve Bayes classifier. The preprocessing step removes all conjunction words, articles, and stop words from the email body. Then, they used the WEKA tool  and made two datasets called spam data and spam base dataset. </a:t>
            </a:r>
            <a:endParaRPr lang="en-US" b="1" i="0">
              <a:solidFill>
                <a:srgbClr val="000000"/>
              </a:solidFill>
              <a:effectLst/>
              <a:latin typeface="STIXGeneral-Regular"/>
            </a:endParaRPr>
          </a:p>
          <a:p>
            <a:endParaRPr lang="en-IN"/>
          </a:p>
        </p:txBody>
      </p:sp>
    </p:spTree>
    <p:extLst>
      <p:ext uri="{BB962C8B-B14F-4D97-AF65-F5344CB8AC3E}">
        <p14:creationId xmlns:p14="http://schemas.microsoft.com/office/powerpoint/2010/main" xmlns="" val="10771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B0D8C60E-E67B-DACE-0E05-62F2FE2F35A0}"/>
              </a:ext>
            </a:extLst>
          </p:cNvPr>
          <p:cNvSpPr txBox="1"/>
          <p:nvPr/>
        </p:nvSpPr>
        <p:spPr>
          <a:xfrm>
            <a:off x="1004047" y="5342965"/>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xmlns=""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xmlns="" id="{D0E27F60-39FA-1BE1-8FB7-6759F45D5D47}"/>
              </a:ext>
            </a:extLst>
          </p:cNvPr>
          <p:cNvSpPr txBox="1"/>
          <p:nvPr/>
        </p:nvSpPr>
        <p:spPr>
          <a:xfrm>
            <a:off x="1129553" y="821176"/>
            <a:ext cx="9932894"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0000"/>
                </a:solidFill>
                <a:latin typeface="STIXGeneral-Regular"/>
              </a:rPr>
              <a:t>The</a:t>
            </a:r>
            <a:r>
              <a:rPr lang="en-US" b="0" i="0">
                <a:solidFill>
                  <a:srgbClr val="000000"/>
                </a:solidFill>
                <a:effectLst/>
                <a:latin typeface="STIXGeneral-Regular"/>
              </a:rPr>
              <a:t> most of the datasets used to train, test, and implement different models are synthetically created. The three learning algorithms, logistic regression, Naïve Bayes, and support vector machine (SVM), are widely used.</a:t>
            </a:r>
            <a:endParaRPr lang="en-IN"/>
          </a:p>
        </p:txBody>
      </p:sp>
      <p:pic>
        <p:nvPicPr>
          <p:cNvPr id="12" name="Picture 11">
            <a:extLst>
              <a:ext uri="{FF2B5EF4-FFF2-40B4-BE49-F238E27FC236}">
                <a16:creationId xmlns:a16="http://schemas.microsoft.com/office/drawing/2014/main" xmlns="" id="{254E598F-9882-18F1-2760-9D79BD11E5E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7905" y="1532966"/>
            <a:ext cx="4069977" cy="2841810"/>
          </a:xfrm>
          <a:prstGeom prst="rect">
            <a:avLst/>
          </a:prstGeom>
        </p:spPr>
      </p:pic>
      <p:sp>
        <p:nvSpPr>
          <p:cNvPr id="13" name="TextBox 12">
            <a:extLst>
              <a:ext uri="{FF2B5EF4-FFF2-40B4-BE49-F238E27FC236}">
                <a16:creationId xmlns:a16="http://schemas.microsoft.com/office/drawing/2014/main" xmlns="" id="{D4B1C04C-5225-0227-9E56-AB521EA87D58}"/>
              </a:ext>
            </a:extLst>
          </p:cNvPr>
          <p:cNvSpPr txBox="1"/>
          <p:nvPr/>
        </p:nvSpPr>
        <p:spPr>
          <a:xfrm>
            <a:off x="672353" y="368460"/>
            <a:ext cx="9367988" cy="646331"/>
          </a:xfrm>
          <a:prstGeom prst="rect">
            <a:avLst/>
          </a:prstGeom>
          <a:noFill/>
        </p:spPr>
        <p:txBody>
          <a:bodyPr wrap="square" rtlCol="0">
            <a:spAutoFit/>
          </a:bodyPr>
          <a:lstStyle/>
          <a:p>
            <a:r>
              <a:rPr lang="en-US" b="1" i="0">
                <a:solidFill>
                  <a:srgbClr val="000000"/>
                </a:solidFill>
                <a:effectLst/>
                <a:latin typeface="IBM Plex Sans" panose="020B0503050203000203" pitchFamily="34" charset="0"/>
              </a:rPr>
              <a:t>Overall Insights of the Machine Learning Algorithms for Spam Detection</a:t>
            </a:r>
          </a:p>
          <a:p>
            <a:endParaRPr lang="en-IN"/>
          </a:p>
        </p:txBody>
      </p:sp>
      <p:sp>
        <p:nvSpPr>
          <p:cNvPr id="14" name="TextBox 13">
            <a:extLst>
              <a:ext uri="{FF2B5EF4-FFF2-40B4-BE49-F238E27FC236}">
                <a16:creationId xmlns:a16="http://schemas.microsoft.com/office/drawing/2014/main" xmlns="" id="{FF47A07B-3A07-BA61-E6EF-12CCE1684880}"/>
              </a:ext>
            </a:extLst>
          </p:cNvPr>
          <p:cNvSpPr txBox="1"/>
          <p:nvPr/>
        </p:nvSpPr>
        <p:spPr>
          <a:xfrm>
            <a:off x="999564" y="4708285"/>
            <a:ext cx="8130988" cy="2031325"/>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Challenges of Spam Detection:</a:t>
            </a:r>
          </a:p>
          <a:p>
            <a:pPr algn="just"/>
            <a:r>
              <a:rPr lang="en-IN" b="1">
                <a:solidFill>
                  <a:srgbClr val="000000"/>
                </a:solidFill>
                <a:latin typeface="IBM Plex Sans" panose="020B0503050203000203" pitchFamily="34" charset="0"/>
              </a:rPr>
              <a:t>                  </a:t>
            </a:r>
            <a:r>
              <a:rPr lang="en-US" b="0" i="0">
                <a:solidFill>
                  <a:srgbClr val="000000"/>
                </a:solidFill>
                <a:effectLst/>
                <a:latin typeface="Minion W08 Regular_1167271"/>
              </a:rPr>
              <a:t>(i)</a:t>
            </a:r>
            <a:r>
              <a:rPr lang="en-US" b="0" i="0">
                <a:solidFill>
                  <a:srgbClr val="000000"/>
                </a:solidFill>
                <a:effectLst/>
                <a:latin typeface="STIXGeneral-Regular"/>
              </a:rPr>
              <a:t>The growing amount of data on the Internet with various new features is a big challenge for spam detection systems.</a:t>
            </a:r>
          </a:p>
          <a:p>
            <a:pPr algn="just"/>
            <a:r>
              <a:rPr lang="en-US">
                <a:solidFill>
                  <a:srgbClr val="000000"/>
                </a:solidFill>
                <a:latin typeface="STIXGeneral-Regular"/>
              </a:rPr>
              <a:t>                  </a:t>
            </a:r>
            <a:r>
              <a:rPr lang="en-US" b="0" i="0">
                <a:solidFill>
                  <a:srgbClr val="000000"/>
                </a:solidFill>
                <a:effectLst/>
                <a:latin typeface="Minion W08 Regular_1167271"/>
              </a:rPr>
              <a:t>(ii)</a:t>
            </a:r>
            <a:r>
              <a:rPr lang="en-US" b="0" i="0">
                <a:solidFill>
                  <a:srgbClr val="000000"/>
                </a:solidFill>
                <a:effectLst/>
                <a:latin typeface="STIXGeneral-Regular"/>
              </a:rPr>
              <a:t>Features’ evaluation from several dimensions such as temporal, writing styles, semantic, and statistical ones is also challenging for spam filters.</a:t>
            </a:r>
          </a:p>
          <a:p>
            <a:pPr algn="just"/>
            <a:r>
              <a:rPr lang="en-US">
                <a:solidFill>
                  <a:srgbClr val="000000"/>
                </a:solidFill>
                <a:latin typeface="STIXGeneral-Regular"/>
              </a:rPr>
              <a:t>                  </a:t>
            </a:r>
            <a:r>
              <a:rPr lang="en-US" b="0" i="0">
                <a:solidFill>
                  <a:srgbClr val="000000"/>
                </a:solidFill>
                <a:effectLst/>
                <a:latin typeface="Minion W08 Regular_1167271"/>
              </a:rPr>
              <a:t>(iii)</a:t>
            </a:r>
            <a:r>
              <a:rPr lang="en-US" b="0" i="0">
                <a:solidFill>
                  <a:srgbClr val="000000"/>
                </a:solidFill>
                <a:effectLst/>
                <a:latin typeface="STIXGeneral-Regular"/>
              </a:rPr>
              <a:t>Most of the models are trained on balanced datasets, while self-learning models are not possible</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xmlns="" val="221877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D26D82-E775-4ABD-B0D6-51F09015C21D}"/>
              </a:ext>
            </a:extLst>
          </p:cNvPr>
          <p:cNvSpPr txBox="1"/>
          <p:nvPr/>
        </p:nvSpPr>
        <p:spPr>
          <a:xfrm>
            <a:off x="1057835" y="430306"/>
            <a:ext cx="8892989" cy="2031325"/>
          </a:xfrm>
          <a:prstGeom prst="rect">
            <a:avLst/>
          </a:prstGeom>
          <a:noFill/>
        </p:spPr>
        <p:txBody>
          <a:bodyPr wrap="square" rtlCol="0">
            <a:spAutoFit/>
          </a:bodyPr>
          <a:lstStyle/>
          <a:p>
            <a:r>
              <a:rPr lang="en-US" b="0" i="0">
                <a:solidFill>
                  <a:srgbClr val="000000"/>
                </a:solidFill>
                <a:effectLst/>
                <a:latin typeface="Minion W08 Regular_1167271"/>
              </a:rPr>
              <a:t>(iv)</a:t>
            </a:r>
            <a:r>
              <a:rPr lang="en-US" b="0" i="0">
                <a:solidFill>
                  <a:srgbClr val="000000"/>
                </a:solidFill>
                <a:effectLst/>
                <a:latin typeface="STIXGeneral-Regular"/>
              </a:rPr>
              <a:t>Many spam detection models face adversarial machine learning attacks that will decrease their effectiveness. Adversaries can throw a variety of attacks during the training and testing of ML models.</a:t>
            </a:r>
          </a:p>
          <a:p>
            <a:r>
              <a:rPr lang="en-US" b="0" i="0">
                <a:solidFill>
                  <a:srgbClr val="000000"/>
                </a:solidFill>
                <a:effectLst/>
                <a:latin typeface="Minion W08 Regular_1167271"/>
              </a:rPr>
              <a:t>(v)</a:t>
            </a:r>
            <a:r>
              <a:rPr lang="en-US" b="0" i="0">
                <a:solidFill>
                  <a:srgbClr val="000000"/>
                </a:solidFill>
                <a:effectLst/>
                <a:latin typeface="STIXGeneral-Regular"/>
              </a:rPr>
              <a:t>Deep fake is another big challenge that is being faced by spam detection systems. To generate, modify, and style pictures and videos, neural network models such as GPT-2,3 and image generation models like BigGAN, StyleGAN, and CycleGAN are adopted. Deep fakes can be used to disseminate false information.</a:t>
            </a:r>
            <a:endParaRPr lang="en-IN"/>
          </a:p>
        </p:txBody>
      </p:sp>
      <p:sp>
        <p:nvSpPr>
          <p:cNvPr id="4" name="TextBox 3">
            <a:extLst>
              <a:ext uri="{FF2B5EF4-FFF2-40B4-BE49-F238E27FC236}">
                <a16:creationId xmlns:a16="http://schemas.microsoft.com/office/drawing/2014/main" xmlns="" id="{C06AA0FF-6B72-BB5E-0050-B57E3684A778}"/>
              </a:ext>
            </a:extLst>
          </p:cNvPr>
          <p:cNvSpPr txBox="1"/>
          <p:nvPr/>
        </p:nvSpPr>
        <p:spPr>
          <a:xfrm>
            <a:off x="1057834" y="2881263"/>
            <a:ext cx="10273553" cy="2585323"/>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Conclusion:</a:t>
            </a:r>
            <a:r>
              <a:rPr lang="en-IN" b="1">
                <a:solidFill>
                  <a:srgbClr val="000000"/>
                </a:solidFill>
                <a:latin typeface="IBM Plex Sans" panose="020B0503050203000203" pitchFamily="34" charset="0"/>
              </a:rPr>
              <a:t> </a:t>
            </a:r>
          </a:p>
          <a:p>
            <a:pPr marL="285750" indent="-285750" algn="just">
              <a:buFont typeface="Arial" panose="020B0604020202020204" pitchFamily="34" charset="0"/>
              <a:buChar char="•"/>
            </a:pPr>
            <a:r>
              <a:rPr lang="en-IN" b="1" i="0">
                <a:solidFill>
                  <a:srgbClr val="000000"/>
                </a:solidFill>
                <a:effectLst/>
                <a:latin typeface="IBM Plex Sans" panose="020B0503050203000203" pitchFamily="34" charset="0"/>
              </a:rPr>
              <a:t> </a:t>
            </a:r>
            <a:r>
              <a:rPr lang="en-US" b="0" i="0">
                <a:solidFill>
                  <a:srgbClr val="000000"/>
                </a:solidFill>
                <a:effectLst/>
                <a:latin typeface="STIXGeneral-Regular"/>
              </a:rPr>
              <a:t> Spam detection and filtration gained the attention of a sizeable research community.</a:t>
            </a:r>
          </a:p>
          <a:p>
            <a:pPr marL="285750" indent="-285750" algn="just">
              <a:buFont typeface="Arial" panose="020B0604020202020204" pitchFamily="34" charset="0"/>
              <a:buChar char="•"/>
            </a:pPr>
            <a:r>
              <a:rPr lang="en-US" b="0" i="0">
                <a:solidFill>
                  <a:srgbClr val="000000"/>
                </a:solidFill>
                <a:effectLst/>
                <a:latin typeface="STIXGeneral-Regular"/>
              </a:rPr>
              <a:t>  The study compares these approaches and provides a summary of learned lessons from each      category. This study concludes that most of the proposed email and IoT spam detection methods are based on supervised machine learning techniques. A labeled dataset for the supervised model training is a crucial and time-consuming task. </a:t>
            </a:r>
          </a:p>
          <a:p>
            <a:pPr marL="285750" indent="-285750" algn="just">
              <a:buFont typeface="Arial" panose="020B0604020202020204" pitchFamily="34" charset="0"/>
              <a:buChar char="•"/>
            </a:pPr>
            <a:r>
              <a:rPr lang="en-US" b="0" i="0">
                <a:solidFill>
                  <a:srgbClr val="000000"/>
                </a:solidFill>
                <a:effectLst/>
                <a:latin typeface="STIXGeneral-Regular"/>
              </a:rPr>
              <a:t>Supervised learning algorithms SVM and Naïve Bayes outperform other models in spam detection. The study provides comprehensive insights of these algorithms and some future research directions for email spam detection and filtering.  </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xmlns="" val="334463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969189-AA8C-1825-7B7A-380F469679BD}"/>
              </a:ext>
            </a:extLst>
          </p:cNvPr>
          <p:cNvSpPr txBox="1"/>
          <p:nvPr/>
        </p:nvSpPr>
        <p:spPr>
          <a:xfrm>
            <a:off x="2563906" y="2644170"/>
            <a:ext cx="8157882" cy="1569660"/>
          </a:xfrm>
          <a:prstGeom prst="rect">
            <a:avLst/>
          </a:prstGeom>
          <a:noFill/>
        </p:spPr>
        <p:txBody>
          <a:bodyPr wrap="square" rtlCol="0">
            <a:spAutoFit/>
          </a:bodyPr>
          <a:lstStyle/>
          <a:p>
            <a:r>
              <a:rPr lang="en-US" sz="9600"/>
              <a:t>THANK YOU</a:t>
            </a:r>
            <a:endParaRPr lang="en-IN" sz="9600"/>
          </a:p>
        </p:txBody>
      </p:sp>
    </p:spTree>
    <p:extLst>
      <p:ext uri="{BB962C8B-B14F-4D97-AF65-F5344CB8AC3E}">
        <p14:creationId xmlns:p14="http://schemas.microsoft.com/office/powerpoint/2010/main" xmlns="" val="259429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914</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ECELAB1</cp:lastModifiedBy>
  <cp:revision>6</cp:revision>
  <dcterms:created xsi:type="dcterms:W3CDTF">2023-09-29T15:32:02Z</dcterms:created>
  <dcterms:modified xsi:type="dcterms:W3CDTF">2023-09-30T10:43:33Z</dcterms:modified>
</cp:coreProperties>
</file>