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D65B2-6290-4017-8296-3A64B6CE3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7F5F2-F2B4-43B9-A805-7AD42AE10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1613C-8A02-49F3-B6B0-A355DC0F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46C3-3145-439C-B6CE-B3DDF5AFD9C3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E934F-AB1B-4C78-8388-DF9B6356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30903-423E-4F9A-974C-B2AE7334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8EB6-2315-4F06-B474-890001180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15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6A00F-D134-456E-9103-1F5FF604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5B0EB-1514-4D53-9040-1EE95FED3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1908F-901C-4019-ACB5-EFD2D06D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46C3-3145-439C-B6CE-B3DDF5AFD9C3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2FA58-0083-46B5-A155-EB6873EB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E95BE-0FBC-4BBA-B861-2C4CCBEE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8EB6-2315-4F06-B474-890001180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18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6293A-BF84-43BE-9810-0254E4117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D0E71-60D6-445D-918D-A300C51A1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1F48E-73DD-4EC9-BD42-4E0A61E2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46C3-3145-439C-B6CE-B3DDF5AFD9C3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A86D6-32DC-4A61-86BD-F948BC10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BE4B9-01E9-4136-B483-8952097D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8EB6-2315-4F06-B474-890001180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73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20A3-0993-4FFE-9B9F-3AEB43D6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C00EF-1308-4E21-8BFA-16517A45E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5DF6F-ECA3-4997-8AF1-F19625C2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46C3-3145-439C-B6CE-B3DDF5AFD9C3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FCBB9-ABDB-4FE0-BFC0-AD60365B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D0F9A-9B44-46A3-A277-881E3A3B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8EB6-2315-4F06-B474-890001180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17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FDD4-73D4-4BDD-99BB-A8B783E2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C546C-67BD-4841-A35F-383A0409C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7EF41-A18C-4C3C-AD63-C3007611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46C3-3145-439C-B6CE-B3DDF5AFD9C3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A52A4-4829-474F-BFC4-909C7E9B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820F3-B26F-4E2C-B21D-716812B2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8EB6-2315-4F06-B474-890001180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08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BB9E-AE18-4C9F-90F8-06D75C1C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BC721-E8F9-4C16-AFAC-E85DC9567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C2435-F55E-4845-9E82-8693847C1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5DB60-F11B-4030-8F87-83526A86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46C3-3145-439C-B6CE-B3DDF5AFD9C3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6395A-452E-4D93-B898-758B1142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40F6F-68BE-4282-8D98-F7865A2F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8EB6-2315-4F06-B474-890001180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83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E367-D43C-42C1-BE25-BB76D947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ED41B-5AB4-4BFE-9B1B-3BB3B694A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BF087-F5F5-4716-BF18-B8811DF88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9570E-6FC4-465E-B1B8-C9C3375D4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DDD3F-09EF-48C9-8B52-5A8A8D98B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5F83D-A630-43A3-816F-D7A98198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46C3-3145-439C-B6CE-B3DDF5AFD9C3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C5609-4284-456D-B892-075D091C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7FE27-5365-4FDA-BA28-802C5D05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8EB6-2315-4F06-B474-890001180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2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6F17-C865-4394-B6C3-C914ADC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63E7E-2283-4B32-B02D-A1A3854D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46C3-3145-439C-B6CE-B3DDF5AFD9C3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5F0B7-B052-43CE-8204-4C0AD7D6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D6B00-3A64-4BF3-A936-EEAB1CBB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8EB6-2315-4F06-B474-890001180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23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93D7C-C5A4-4EFA-8B65-2D0351D6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46C3-3145-439C-B6CE-B3DDF5AFD9C3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02F508-C6C9-4C96-BDCA-4A888115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CDE93-7EE8-4785-85A5-9A9C7E8F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8EB6-2315-4F06-B474-890001180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88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9E12-DAF1-45AF-AF29-68CDB741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07EA-29D1-4F2A-AE2D-3DF3A7CD1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36D3A-085B-4AF7-8076-C2BEDA3C3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1768F-134D-4337-94EB-C824C9A8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46C3-3145-439C-B6CE-B3DDF5AFD9C3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88F12-1F68-4783-B6FF-DEFB8B52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B9CD1-96D3-40D2-B3DE-0909A976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8EB6-2315-4F06-B474-890001180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78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E2E8-AB36-4979-A1BC-7FFEC10EE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C241A-2EDF-46A1-A290-07DC1B797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748F1-AFFC-4E6B-AA8E-2333FC773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ED1E2-1A60-4344-94F9-3A1158D1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46C3-3145-439C-B6CE-B3DDF5AFD9C3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6D088-2F28-49C5-9B03-719AE5BB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7F728-3947-4615-B63E-9CB4A023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8EB6-2315-4F06-B474-890001180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89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0B60F-56CD-4A1E-AECF-B3D20744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16BBB-0874-410D-81C3-76603396E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35EE-AF36-4A27-83A3-7577F1FBB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546C3-3145-439C-B6CE-B3DDF5AFD9C3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1142D-21AC-4DFE-9535-CFA808A29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84369-624B-49C8-8F25-334807310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48EB6-2315-4F06-B474-890001180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84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364F-C9E0-47A2-8C7C-DDC582054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792"/>
            <a:ext cx="9144000" cy="103367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               Abstraction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C501E-7211-466E-8D12-01E278934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69" y="1285463"/>
            <a:ext cx="11714921" cy="5320745"/>
          </a:xfrm>
        </p:spPr>
        <p:txBody>
          <a:bodyPr>
            <a:normAutofit/>
          </a:bodyPr>
          <a:lstStyle/>
          <a:p>
            <a:pPr algn="l" fontAlgn="base"/>
            <a:r>
              <a:rPr lang="en-IN" sz="2200" dirty="0"/>
              <a:t>What is Abstraction?</a:t>
            </a:r>
            <a:br>
              <a:rPr lang="en-IN" sz="2200" dirty="0"/>
            </a:br>
            <a:r>
              <a:rPr lang="en-IN" sz="2200" dirty="0"/>
              <a:t>Abstraction is process of hiding the implementation details and showing only the functionality.</a:t>
            </a:r>
            <a:br>
              <a:rPr lang="en-IN" sz="2200" dirty="0"/>
            </a:br>
            <a:br>
              <a:rPr lang="en-IN" sz="2200" dirty="0"/>
            </a:br>
            <a:r>
              <a:rPr lang="en-IN" sz="2200" dirty="0"/>
              <a:t>Abstraction in java is achieved by using interface and abstract class. Interface give 100% abstraction and abstract class give 0-100% abstraction.</a:t>
            </a:r>
            <a:br>
              <a:rPr lang="en-IN" sz="2200" dirty="0"/>
            </a:br>
            <a:br>
              <a:rPr lang="en-IN" sz="2200" dirty="0"/>
            </a:br>
            <a:r>
              <a:rPr lang="en-IN" sz="2200" dirty="0"/>
              <a:t>What is Abstract class in Java?</a:t>
            </a:r>
            <a:br>
              <a:rPr lang="en-IN" sz="2200" dirty="0"/>
            </a:br>
            <a:r>
              <a:rPr lang="en-IN" sz="2200" dirty="0"/>
              <a:t> A class that is declared as abstract is known as abstract class.</a:t>
            </a:r>
            <a:br>
              <a:rPr lang="en-IN" sz="2200" dirty="0"/>
            </a:br>
            <a:br>
              <a:rPr lang="en-IN" sz="2200" dirty="0"/>
            </a:br>
            <a:r>
              <a:rPr lang="en-IN" sz="2200" u="sng" dirty="0"/>
              <a:t>Syntax:</a:t>
            </a:r>
            <a:br>
              <a:rPr lang="en-IN" sz="2200" dirty="0"/>
            </a:br>
            <a:r>
              <a:rPr lang="en-IN" sz="2200" dirty="0"/>
              <a:t>abstract class &lt;class-name&gt;{}</a:t>
            </a:r>
            <a:br>
              <a:rPr lang="en-IN" sz="2200" dirty="0"/>
            </a:br>
            <a:br>
              <a:rPr lang="en-IN" sz="2200" dirty="0"/>
            </a:br>
            <a:endParaRPr lang="en-IN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56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8FD3B0-C381-4466-9152-C789E42D90A3}"/>
              </a:ext>
            </a:extLst>
          </p:cNvPr>
          <p:cNvSpPr/>
          <p:nvPr/>
        </p:nvSpPr>
        <p:spPr>
          <a:xfrm>
            <a:off x="1643269" y="881271"/>
            <a:ext cx="787179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br>
              <a:rPr lang="en-IN" dirty="0"/>
            </a:br>
            <a:r>
              <a:rPr lang="en-IN" sz="2000" dirty="0"/>
              <a:t>An abstract class is something which is incomplete and you cannot create instance of abstract class.</a:t>
            </a:r>
            <a:br>
              <a:rPr lang="en-IN" sz="2000" dirty="0"/>
            </a:br>
            <a:r>
              <a:rPr lang="en-IN" sz="2000" dirty="0"/>
              <a:t>If you want to use it you need to make it complete or concrete by extending it.</a:t>
            </a:r>
          </a:p>
          <a:p>
            <a:pPr fontAlgn="base"/>
            <a:r>
              <a:rPr lang="en-IN" sz="2000" dirty="0"/>
              <a:t>A class is called concrete if it does not contain any abstract method and implements all abstract method inherited from abstract class or interface it has implemented or extended.</a:t>
            </a:r>
          </a:p>
          <a:p>
            <a:br>
              <a:rPr lang="en-IN" sz="2000" b="1" dirty="0"/>
            </a:br>
            <a:r>
              <a:rPr lang="en-IN" sz="2000" b="1" dirty="0"/>
              <a:t>What is Abstract method in Java?</a:t>
            </a:r>
            <a:br>
              <a:rPr lang="en-IN" sz="2000" b="1" dirty="0"/>
            </a:br>
            <a:br>
              <a:rPr lang="en-IN" sz="2000" b="1" dirty="0"/>
            </a:br>
            <a:r>
              <a:rPr lang="en-IN" sz="2000" dirty="0"/>
              <a:t>A method that is declare as abstract and does not have implementation is known as abstract method.</a:t>
            </a:r>
            <a:br>
              <a:rPr lang="en-IN" sz="2000" dirty="0"/>
            </a:br>
            <a:r>
              <a:rPr lang="en-IN" sz="2000" dirty="0"/>
              <a:t>If you define abstract method than class must be abstract.</a:t>
            </a:r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8382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0F83B1-DF83-437B-A30E-9414DAE0B4CB}"/>
              </a:ext>
            </a:extLst>
          </p:cNvPr>
          <p:cNvSpPr/>
          <p:nvPr/>
        </p:nvSpPr>
        <p:spPr>
          <a:xfrm>
            <a:off x="150312" y="150809"/>
            <a:ext cx="900621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effectLst/>
              </a:rPr>
              <a:t>Syntax of Abstract Method</a:t>
            </a:r>
          </a:p>
          <a:p>
            <a:r>
              <a:rPr lang="en-IN" sz="2000" dirty="0">
                <a:solidFill>
                  <a:srgbClr val="0000FF"/>
                </a:solidFill>
                <a:effectLst/>
              </a:rPr>
              <a:t>abstract class </a:t>
            </a:r>
            <a:r>
              <a:rPr lang="en-IN" sz="2000" dirty="0" err="1">
                <a:solidFill>
                  <a:srgbClr val="0000FF"/>
                </a:solidFill>
                <a:effectLst/>
              </a:rPr>
              <a:t>clsName</a:t>
            </a:r>
            <a:endParaRPr lang="en-IN" sz="2000" dirty="0">
              <a:effectLst/>
            </a:endParaRPr>
          </a:p>
          <a:p>
            <a:r>
              <a:rPr lang="en-IN" sz="2000" dirty="0">
                <a:solidFill>
                  <a:srgbClr val="0000FF"/>
                </a:solidFill>
                <a:effectLst/>
              </a:rPr>
              <a:t>{</a:t>
            </a:r>
            <a:endParaRPr lang="en-IN" sz="2000" dirty="0">
              <a:effectLst/>
            </a:endParaRPr>
          </a:p>
          <a:p>
            <a:r>
              <a:rPr lang="en-IN" sz="2000" dirty="0">
                <a:solidFill>
                  <a:srgbClr val="0000FF"/>
                </a:solidFill>
                <a:effectLst/>
              </a:rPr>
              <a:t>     // Variable declaration</a:t>
            </a:r>
            <a:endParaRPr lang="en-IN" sz="2000" dirty="0">
              <a:effectLst/>
            </a:endParaRPr>
          </a:p>
          <a:p>
            <a:r>
              <a:rPr lang="en-IN" sz="2000" dirty="0">
                <a:solidFill>
                  <a:srgbClr val="0000FF"/>
                </a:solidFill>
                <a:effectLst/>
              </a:rPr>
              <a:t> </a:t>
            </a:r>
            <a:endParaRPr lang="en-IN" sz="2000" dirty="0">
              <a:effectLst/>
            </a:endParaRPr>
          </a:p>
          <a:p>
            <a:r>
              <a:rPr lang="en-IN" sz="2000" b="1" dirty="0">
                <a:solidFill>
                  <a:srgbClr val="0000FF"/>
                </a:solidFill>
                <a:effectLst/>
              </a:rPr>
              <a:t>     </a:t>
            </a:r>
            <a:endParaRPr lang="en-IN" sz="2000" dirty="0">
              <a:effectLst/>
            </a:endParaRPr>
          </a:p>
          <a:p>
            <a:br>
              <a:rPr lang="en-IN" sz="2000" dirty="0">
                <a:solidFill>
                  <a:srgbClr val="0000FF"/>
                </a:solidFill>
                <a:effectLst/>
              </a:rPr>
            </a:br>
            <a:endParaRPr lang="en-IN" sz="2000" dirty="0">
              <a:effectLst/>
            </a:endParaRPr>
          </a:p>
          <a:p>
            <a:r>
              <a:rPr lang="en-IN" sz="2000" b="1" dirty="0">
                <a:solidFill>
                  <a:srgbClr val="0000FF"/>
                </a:solidFill>
                <a:effectLst/>
              </a:rPr>
              <a:t>     // Method</a:t>
            </a:r>
            <a:endParaRPr lang="en-IN" sz="2000" dirty="0">
              <a:effectLst/>
            </a:endParaRPr>
          </a:p>
          <a:p>
            <a:r>
              <a:rPr lang="en-IN" sz="2000" b="1" dirty="0">
                <a:solidFill>
                  <a:srgbClr val="0000FF"/>
                </a:solidFill>
                <a:effectLst/>
              </a:rPr>
              <a:t>     abstract </a:t>
            </a:r>
            <a:r>
              <a:rPr lang="en-IN" sz="2000" b="1" dirty="0" err="1">
                <a:solidFill>
                  <a:srgbClr val="0000FF"/>
                </a:solidFill>
                <a:effectLst/>
              </a:rPr>
              <a:t>rtype</a:t>
            </a:r>
            <a:r>
              <a:rPr lang="en-IN" sz="2000" b="1" dirty="0">
                <a:solidFill>
                  <a:srgbClr val="0000FF"/>
                </a:solidFill>
                <a:effectLst/>
              </a:rPr>
              <a:t> </a:t>
            </a:r>
            <a:r>
              <a:rPr lang="en-IN" sz="2000" b="1" dirty="0" err="1">
                <a:solidFill>
                  <a:srgbClr val="0000FF"/>
                </a:solidFill>
                <a:effectLst/>
              </a:rPr>
              <a:t>mthName</a:t>
            </a:r>
            <a:r>
              <a:rPr lang="en-IN" sz="2000" b="1" dirty="0">
                <a:solidFill>
                  <a:srgbClr val="0000FF"/>
                </a:solidFill>
                <a:effectLst/>
              </a:rPr>
              <a:t>(</a:t>
            </a:r>
            <a:r>
              <a:rPr lang="en-IN" sz="2000" b="1" dirty="0" err="1">
                <a:solidFill>
                  <a:srgbClr val="0000FF"/>
                </a:solidFill>
                <a:effectLst/>
              </a:rPr>
              <a:t>params</a:t>
            </a:r>
            <a:r>
              <a:rPr lang="en-IN" sz="2000" b="1" dirty="0">
                <a:solidFill>
                  <a:srgbClr val="0000FF"/>
                </a:solidFill>
                <a:effectLst/>
              </a:rPr>
              <a:t>);</a:t>
            </a:r>
            <a:endParaRPr lang="en-IN" sz="2000" dirty="0">
              <a:effectLst/>
            </a:endParaRPr>
          </a:p>
          <a:p>
            <a:r>
              <a:rPr lang="en-IN" sz="2000" dirty="0">
                <a:solidFill>
                  <a:srgbClr val="0000FF"/>
                </a:solidFill>
                <a:effectLst/>
              </a:rPr>
              <a:t>}</a:t>
            </a:r>
            <a:endParaRPr lang="en-IN" sz="2000" dirty="0">
              <a:effectLst/>
            </a:endParaRPr>
          </a:p>
          <a:p>
            <a:br>
              <a:rPr lang="en-IN" sz="2000" dirty="0">
                <a:effectLst/>
              </a:rPr>
            </a:br>
            <a:endParaRPr lang="en-IN" sz="2000" dirty="0">
              <a:effectLst/>
            </a:endParaRPr>
          </a:p>
          <a:p>
            <a:r>
              <a:rPr lang="en-IN" sz="2000" b="1" i="1" dirty="0" err="1">
                <a:effectLst/>
              </a:rPr>
              <a:t>clsName</a:t>
            </a:r>
            <a:r>
              <a:rPr lang="en-IN" sz="2000" dirty="0">
                <a:effectLst/>
              </a:rPr>
              <a:t> is a valid identifier in java. It is a class name.</a:t>
            </a:r>
          </a:p>
          <a:p>
            <a:r>
              <a:rPr lang="en-IN" sz="2000" b="1" i="1" dirty="0">
                <a:effectLst/>
              </a:rPr>
              <a:t>abstract</a:t>
            </a:r>
            <a:r>
              <a:rPr lang="en-IN" sz="2000" dirty="0">
                <a:effectLst/>
              </a:rPr>
              <a:t> is a keyword to define that method an abstract method.</a:t>
            </a:r>
          </a:p>
          <a:p>
            <a:r>
              <a:rPr lang="en-IN" sz="2000" b="1" i="1" dirty="0" err="1">
                <a:effectLst/>
              </a:rPr>
              <a:t>rtype</a:t>
            </a:r>
            <a:r>
              <a:rPr lang="en-IN" sz="2000" dirty="0">
                <a:effectLst/>
              </a:rPr>
              <a:t> is return type of a method.</a:t>
            </a:r>
          </a:p>
          <a:p>
            <a:r>
              <a:rPr lang="en-IN" sz="2000" b="1" i="1" dirty="0" err="1">
                <a:effectLst/>
              </a:rPr>
              <a:t>mthName</a:t>
            </a:r>
            <a:r>
              <a:rPr lang="en-IN" sz="2000" dirty="0">
                <a:effectLst/>
              </a:rPr>
              <a:t> is a method name and valid java identifier</a:t>
            </a:r>
          </a:p>
        </p:txBody>
      </p:sp>
    </p:spTree>
    <p:extLst>
      <p:ext uri="{BB962C8B-B14F-4D97-AF65-F5344CB8AC3E}">
        <p14:creationId xmlns:p14="http://schemas.microsoft.com/office/powerpoint/2010/main" val="247900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83F5A-BDCC-4E5F-99C9-00422F413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4" y="732527"/>
            <a:ext cx="7779026" cy="5392945"/>
          </a:xfrm>
        </p:spPr>
      </p:pic>
    </p:spTree>
    <p:extLst>
      <p:ext uri="{BB962C8B-B14F-4D97-AF65-F5344CB8AC3E}">
        <p14:creationId xmlns:p14="http://schemas.microsoft.com/office/powerpoint/2010/main" val="54784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FC19B5-9327-48DF-AC22-D54157126882}"/>
              </a:ext>
            </a:extLst>
          </p:cNvPr>
          <p:cNvSpPr/>
          <p:nvPr/>
        </p:nvSpPr>
        <p:spPr>
          <a:xfrm>
            <a:off x="318051" y="1275959"/>
            <a:ext cx="925001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>
                <a:solidFill>
                  <a:srgbClr val="000000"/>
                </a:solidFill>
                <a:latin typeface="inherit"/>
              </a:rPr>
              <a:t>When do you use abstraction?</a:t>
            </a:r>
            <a:br>
              <a:rPr lang="en-US" sz="2000" dirty="0">
                <a:solidFill>
                  <a:srgbClr val="000000"/>
                </a:solidFill>
                <a:latin typeface="bree_serifregular"/>
              </a:rPr>
            </a:br>
            <a:r>
              <a:rPr lang="en-US" sz="2000" dirty="0">
                <a:solidFill>
                  <a:srgbClr val="000000"/>
                </a:solidFill>
                <a:latin typeface="bree_serifregular"/>
              </a:rPr>
              <a:t>When you know something needs to be there but not sure how exactly it should look like.</a:t>
            </a:r>
          </a:p>
          <a:p>
            <a:pPr fontAlgn="base"/>
            <a:br>
              <a:rPr lang="en-US" sz="2000" dirty="0">
                <a:solidFill>
                  <a:srgbClr val="000000"/>
                </a:solidFill>
                <a:latin typeface="bree_serifregular"/>
              </a:rPr>
            </a:br>
            <a:r>
              <a:rPr lang="en-US" sz="2000" b="1" dirty="0">
                <a:solidFill>
                  <a:srgbClr val="000000"/>
                </a:solidFill>
                <a:latin typeface="inherit"/>
              </a:rPr>
              <a:t>Advantages of Abstraction</a:t>
            </a:r>
            <a:br>
              <a:rPr lang="en-US" sz="2000" dirty="0">
                <a:solidFill>
                  <a:srgbClr val="000000"/>
                </a:solidFill>
                <a:latin typeface="bree_serifregular"/>
              </a:rPr>
            </a:br>
            <a:r>
              <a:rPr lang="en-US" sz="2000" dirty="0">
                <a:solidFill>
                  <a:srgbClr val="000000"/>
                </a:solidFill>
                <a:latin typeface="bree_serifregular"/>
              </a:rPr>
              <a:t>By using abstraction, we can s</a:t>
            </a:r>
            <a:r>
              <a:rPr lang="en-US" sz="2000" b="1" dirty="0">
                <a:solidFill>
                  <a:srgbClr val="000000"/>
                </a:solidFill>
                <a:latin typeface="inherit"/>
              </a:rPr>
              <a:t>eparate the things</a:t>
            </a:r>
            <a:r>
              <a:rPr lang="en-US" sz="2000" dirty="0">
                <a:solidFill>
                  <a:srgbClr val="000000"/>
                </a:solidFill>
                <a:latin typeface="bree_serifregular"/>
              </a:rPr>
              <a:t> that can be grouped to another type.</a:t>
            </a:r>
            <a:br>
              <a:rPr lang="en-US" sz="2000" dirty="0">
                <a:solidFill>
                  <a:srgbClr val="000000"/>
                </a:solidFill>
                <a:latin typeface="bree_serifregular"/>
              </a:rPr>
            </a:br>
            <a:br>
              <a:rPr lang="en-US" sz="2000" dirty="0">
                <a:solidFill>
                  <a:srgbClr val="000000"/>
                </a:solidFill>
                <a:latin typeface="bree_serifregular"/>
              </a:rPr>
            </a:br>
            <a:r>
              <a:rPr lang="en-US" sz="2000" dirty="0">
                <a:solidFill>
                  <a:srgbClr val="000000"/>
                </a:solidFill>
                <a:latin typeface="bree_serifregular"/>
              </a:rPr>
              <a:t>Frequently changing properties and methods can be grouped to a separate type so that the main type need not undergo changes. This adds strength to the OOAD principle -"</a:t>
            </a:r>
            <a:r>
              <a:rPr lang="en-US" sz="2000" b="1" dirty="0">
                <a:solidFill>
                  <a:srgbClr val="000000"/>
                </a:solidFill>
                <a:latin typeface="inherit"/>
              </a:rPr>
              <a:t>Code should be open for Extension but closed for Modification</a:t>
            </a:r>
            <a:r>
              <a:rPr lang="en-US" sz="2000" dirty="0">
                <a:solidFill>
                  <a:srgbClr val="000000"/>
                </a:solidFill>
                <a:latin typeface="bree_serifregular"/>
              </a:rPr>
              <a:t>".</a:t>
            </a:r>
            <a:br>
              <a:rPr lang="en-US" sz="2000" dirty="0">
                <a:solidFill>
                  <a:srgbClr val="000000"/>
                </a:solidFill>
                <a:latin typeface="bree_serifregular"/>
              </a:rPr>
            </a:br>
            <a:br>
              <a:rPr lang="en-US" sz="2000" dirty="0">
                <a:solidFill>
                  <a:srgbClr val="000000"/>
                </a:solidFill>
                <a:latin typeface="bree_serifregular"/>
              </a:rPr>
            </a:br>
            <a:r>
              <a:rPr lang="en-US" sz="2000" dirty="0">
                <a:solidFill>
                  <a:srgbClr val="000000"/>
                </a:solidFill>
                <a:latin typeface="bree_serifregular"/>
              </a:rPr>
              <a:t>Simplifies the representation of the </a:t>
            </a:r>
            <a:r>
              <a:rPr lang="en-US" sz="2000" b="1" dirty="0">
                <a:solidFill>
                  <a:srgbClr val="000000"/>
                </a:solidFill>
                <a:latin typeface="inherit"/>
              </a:rPr>
              <a:t>domain models</a:t>
            </a:r>
            <a:r>
              <a:rPr lang="en-US" sz="2000" dirty="0">
                <a:solidFill>
                  <a:srgbClr val="000000"/>
                </a:solidFill>
                <a:latin typeface="bree_serifregular"/>
              </a:rPr>
              <a:t>.</a:t>
            </a:r>
            <a:br>
              <a:rPr lang="en-US" sz="2000" dirty="0">
                <a:solidFill>
                  <a:srgbClr val="000000"/>
                </a:solidFill>
                <a:latin typeface="bree_serifregular"/>
              </a:rPr>
            </a:br>
            <a:br>
              <a:rPr lang="en-US" dirty="0">
                <a:solidFill>
                  <a:srgbClr val="000000"/>
                </a:solidFill>
                <a:latin typeface="bree_serifregular"/>
              </a:rPr>
            </a:br>
            <a:br>
              <a:rPr lang="en-US" dirty="0">
                <a:solidFill>
                  <a:srgbClr val="000000"/>
                </a:solidFill>
                <a:latin typeface="bree_serifregular"/>
              </a:rPr>
            </a:br>
            <a:endParaRPr lang="en-US" b="0" i="0" dirty="0">
              <a:solidFill>
                <a:srgbClr val="000000"/>
              </a:solidFill>
              <a:effectLst/>
              <a:latin typeface="bree_serif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7966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27C0A3-BE52-4688-A264-89B5ADA3A4AC}"/>
              </a:ext>
            </a:extLst>
          </p:cNvPr>
          <p:cNvSpPr/>
          <p:nvPr/>
        </p:nvSpPr>
        <p:spPr>
          <a:xfrm>
            <a:off x="1881807" y="1305341"/>
            <a:ext cx="7354957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inherit"/>
              </a:rPr>
              <a:t>Summary:</a:t>
            </a:r>
            <a:br>
              <a:rPr lang="en-US" sz="2000" dirty="0">
                <a:solidFill>
                  <a:srgbClr val="000000"/>
                </a:solidFill>
                <a:latin typeface="bree_serifregular"/>
              </a:rPr>
            </a:br>
            <a:r>
              <a:rPr lang="en-US" sz="2000" dirty="0">
                <a:solidFill>
                  <a:srgbClr val="000000"/>
                </a:solidFill>
                <a:latin typeface="bree_serifregular"/>
              </a:rPr>
              <a:t>-    Use abstraction if you know something needs to be in class but implementation of that varies.</a:t>
            </a:r>
            <a:br>
              <a:rPr lang="en-US" sz="2000" dirty="0">
                <a:solidFill>
                  <a:srgbClr val="000000"/>
                </a:solidFill>
                <a:latin typeface="bree_serifregular"/>
              </a:rPr>
            </a:br>
            <a:r>
              <a:rPr lang="en-US" sz="2000" dirty="0">
                <a:solidFill>
                  <a:srgbClr val="000000"/>
                </a:solidFill>
                <a:latin typeface="bree_serifregular"/>
              </a:rPr>
              <a:t>-     In Java you </a:t>
            </a:r>
            <a:r>
              <a:rPr lang="en-US" sz="2000" b="1" dirty="0">
                <a:solidFill>
                  <a:srgbClr val="000000"/>
                </a:solidFill>
                <a:latin typeface="inherit"/>
              </a:rPr>
              <a:t>cannot create instance of abstract class </a:t>
            </a:r>
            <a:r>
              <a:rPr lang="en-US" sz="2000" dirty="0">
                <a:solidFill>
                  <a:srgbClr val="000000"/>
                </a:solidFill>
                <a:latin typeface="bree_serifregular"/>
              </a:rPr>
              <a:t>, its compiler error.</a:t>
            </a:r>
            <a:br>
              <a:rPr lang="en-US" sz="2000" dirty="0">
                <a:solidFill>
                  <a:srgbClr val="000000"/>
                </a:solidFill>
                <a:latin typeface="bree_serifregular"/>
              </a:rPr>
            </a:br>
            <a:r>
              <a:rPr lang="en-US" sz="2000" dirty="0">
                <a:solidFill>
                  <a:srgbClr val="000000"/>
                </a:solidFill>
                <a:latin typeface="bree_serifregular"/>
              </a:rPr>
              <a:t>-    abstract is a keyword in java.</a:t>
            </a:r>
            <a:br>
              <a:rPr lang="en-US" sz="2000" dirty="0">
                <a:solidFill>
                  <a:srgbClr val="000000"/>
                </a:solidFill>
                <a:latin typeface="bree_serifregular"/>
              </a:rPr>
            </a:br>
            <a:r>
              <a:rPr lang="en-US" sz="2000" dirty="0">
                <a:solidFill>
                  <a:srgbClr val="000000"/>
                </a:solidFill>
                <a:latin typeface="bree_serifregular"/>
              </a:rPr>
              <a:t>-    A class automatically becomes abstract class when any of its method declared as abstract.</a:t>
            </a:r>
            <a:br>
              <a:rPr lang="en-US" sz="2000" dirty="0">
                <a:solidFill>
                  <a:srgbClr val="000000"/>
                </a:solidFill>
                <a:latin typeface="bree_serifregular"/>
              </a:rPr>
            </a:br>
            <a:r>
              <a:rPr lang="en-US" sz="2000" dirty="0">
                <a:solidFill>
                  <a:srgbClr val="000000"/>
                </a:solidFill>
                <a:latin typeface="bree_serifregular"/>
              </a:rPr>
              <a:t>-     abstract method doesn't have method body.</a:t>
            </a:r>
            <a:br>
              <a:rPr lang="en-US" sz="2000" dirty="0">
                <a:solidFill>
                  <a:srgbClr val="000000"/>
                </a:solidFill>
                <a:latin typeface="bree_serifregular"/>
              </a:rPr>
            </a:br>
            <a:r>
              <a:rPr lang="en-US" sz="2000" dirty="0">
                <a:solidFill>
                  <a:srgbClr val="000000"/>
                </a:solidFill>
                <a:latin typeface="bree_serifregular"/>
              </a:rPr>
              <a:t>-    </a:t>
            </a:r>
            <a:r>
              <a:rPr lang="en-US" sz="2000" b="1" dirty="0">
                <a:solidFill>
                  <a:srgbClr val="000000"/>
                </a:solidFill>
                <a:latin typeface="inherit"/>
              </a:rPr>
              <a:t>Variable cannot be made abstract</a:t>
            </a:r>
            <a:r>
              <a:rPr lang="en-US" sz="2000" dirty="0">
                <a:solidFill>
                  <a:srgbClr val="000000"/>
                </a:solidFill>
                <a:latin typeface="bree_serifregular"/>
              </a:rPr>
              <a:t>, its only behavior or methods which would be abstract.</a:t>
            </a:r>
            <a:br>
              <a:rPr lang="en-US" sz="2000" dirty="0">
                <a:solidFill>
                  <a:srgbClr val="000000"/>
                </a:solidFill>
                <a:latin typeface="bree_serifregular"/>
              </a:rPr>
            </a:br>
            <a:r>
              <a:rPr lang="en-US" sz="2000" dirty="0">
                <a:solidFill>
                  <a:srgbClr val="000000"/>
                </a:solidFill>
                <a:latin typeface="bree_serifregular"/>
              </a:rPr>
              <a:t>-    If a class extends an abstract class or interface it has to provide implementation to all its abstract method to be a concrete class. Alternatively this class can also be abstract</a:t>
            </a:r>
            <a:r>
              <a:rPr lang="en-US" dirty="0">
                <a:solidFill>
                  <a:srgbClr val="000000"/>
                </a:solidFill>
                <a:latin typeface="bree_serifregular"/>
              </a:rPr>
              <a:t>.</a:t>
            </a:r>
            <a:br>
              <a:rPr lang="en-US" dirty="0">
                <a:solidFill>
                  <a:srgbClr val="000000"/>
                </a:solidFill>
                <a:latin typeface="bree_serifregular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888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22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bree_serifregular</vt:lpstr>
      <vt:lpstr>Calibri</vt:lpstr>
      <vt:lpstr>Calibri Light</vt:lpstr>
      <vt:lpstr>inherit</vt:lpstr>
      <vt:lpstr>Office Theme</vt:lpstr>
      <vt:lpstr>               Abstraction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</dc:title>
  <dc:creator>Swathi U</dc:creator>
  <cp:lastModifiedBy>Swathi U</cp:lastModifiedBy>
  <cp:revision>7</cp:revision>
  <dcterms:created xsi:type="dcterms:W3CDTF">2018-01-22T06:54:14Z</dcterms:created>
  <dcterms:modified xsi:type="dcterms:W3CDTF">2018-01-22T09:11:23Z</dcterms:modified>
</cp:coreProperties>
</file>