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E7F7-4805-2E64-6FD5-72462EBED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3DF2C1-C54D-B5C8-7FF9-150FA8CBD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84F218-8514-E614-79C1-E6A97AECE7C2}"/>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5" name="Footer Placeholder 4">
            <a:extLst>
              <a:ext uri="{FF2B5EF4-FFF2-40B4-BE49-F238E27FC236}">
                <a16:creationId xmlns:a16="http://schemas.microsoft.com/office/drawing/2014/main" id="{A4441846-7888-8DB3-8730-6085A78BB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5D80A-1094-F59F-4B95-92D01532B299}"/>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332381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FDD4-5E1A-9E50-F8BC-0F4A8F7B9F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F76B6A-7681-24D8-5F46-07C6AF701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EB304-83DF-84D7-58B0-105837C56A5E}"/>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5" name="Footer Placeholder 4">
            <a:extLst>
              <a:ext uri="{FF2B5EF4-FFF2-40B4-BE49-F238E27FC236}">
                <a16:creationId xmlns:a16="http://schemas.microsoft.com/office/drawing/2014/main" id="{A798F217-B9A2-79A6-7D16-6D8938283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FAD62-D726-1F73-24D2-B57699E99DAF}"/>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1352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C69AA-C1B0-687D-2B62-CA36AB9D10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4E0674-DF7F-4162-6DBD-DB163ECFA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269CCC-4CD6-99C5-3B4D-2840068623C1}"/>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5" name="Footer Placeholder 4">
            <a:extLst>
              <a:ext uri="{FF2B5EF4-FFF2-40B4-BE49-F238E27FC236}">
                <a16:creationId xmlns:a16="http://schemas.microsoft.com/office/drawing/2014/main" id="{A87CA3B9-00A2-7C91-9B03-266FE69D4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98336-99E5-6E8F-E868-90EC5B9D10C9}"/>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277623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6751-7ADF-99D0-7EFF-6D058FDB83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B9CF09-20CD-020A-76D4-EF1BF8B4A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3BB36-228D-30E7-8F73-E630AA0A863D}"/>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5" name="Footer Placeholder 4">
            <a:extLst>
              <a:ext uri="{FF2B5EF4-FFF2-40B4-BE49-F238E27FC236}">
                <a16:creationId xmlns:a16="http://schemas.microsoft.com/office/drawing/2014/main" id="{2F4F74A6-6B4B-9202-7713-E081CB21C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A797E-9390-32AC-6A0D-D59D03D22104}"/>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148292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1EF7-2CD2-6DCA-44F0-783EE3A8A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D91DFB-03F3-59D3-3CAF-93C4271C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9E549-EC7F-4981-EEDF-19FD021184DE}"/>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5" name="Footer Placeholder 4">
            <a:extLst>
              <a:ext uri="{FF2B5EF4-FFF2-40B4-BE49-F238E27FC236}">
                <a16:creationId xmlns:a16="http://schemas.microsoft.com/office/drawing/2014/main" id="{5AC341FD-8954-E2B5-6979-87747228B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65941-2DCA-FC7E-799E-63DC78A035D0}"/>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232676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5ADE-6440-9313-9531-FEA1CD0F19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5B4BEF-A4E4-1AE3-1596-642A08D69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E7D99D-22F6-6E82-A69E-51E27400B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5F6F1B-E287-F5BE-E30C-0F8D8F675502}"/>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6" name="Footer Placeholder 5">
            <a:extLst>
              <a:ext uri="{FF2B5EF4-FFF2-40B4-BE49-F238E27FC236}">
                <a16:creationId xmlns:a16="http://schemas.microsoft.com/office/drawing/2014/main" id="{B9101742-AA1E-E36F-CB78-254C0CC55D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16C844-7924-67F3-5044-046FE84D1697}"/>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100974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FA0C-FEF9-0330-6FBC-60F15B6523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0B70A0-C2CB-3C51-68DC-4041137E0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3155C-3374-A47B-93FB-E98AC5A5C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1EEC74-35DB-1BA6-FC16-6219F0AA6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75B6F2-B06F-3C88-90B0-99A30FB22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CCBA02-C7E3-ED6E-AE46-7FD3567D0783}"/>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8" name="Footer Placeholder 7">
            <a:extLst>
              <a:ext uri="{FF2B5EF4-FFF2-40B4-BE49-F238E27FC236}">
                <a16:creationId xmlns:a16="http://schemas.microsoft.com/office/drawing/2014/main" id="{981DA7A3-DAEE-4A38-1564-11CFEE999F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6D0DDC-46F4-C106-0280-481069C3E844}"/>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257547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F8A1-CBAB-46CC-A50F-DC116D4DA2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9D7AEB-2ECB-A66D-9A21-4BD46C1BDD33}"/>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4" name="Footer Placeholder 3">
            <a:extLst>
              <a:ext uri="{FF2B5EF4-FFF2-40B4-BE49-F238E27FC236}">
                <a16:creationId xmlns:a16="http://schemas.microsoft.com/office/drawing/2014/main" id="{9EFE1DFF-CE4C-028D-5F36-7527D02E2B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EE222E-CB57-7335-133E-958CF7EF4763}"/>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300095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84642-8252-A113-27AD-CD77C00D5553}"/>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3" name="Footer Placeholder 2">
            <a:extLst>
              <a:ext uri="{FF2B5EF4-FFF2-40B4-BE49-F238E27FC236}">
                <a16:creationId xmlns:a16="http://schemas.microsoft.com/office/drawing/2014/main" id="{47703891-F49C-EA6C-C153-315D9CB579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97C250-0BFF-ED3C-BC3C-D5A1CF9E5F3D}"/>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169276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1D16-7732-6822-0918-2B387AF59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3983BF-EFCF-27C9-93FA-2DF204EE9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D5B16B-7564-600C-9FB4-64B2B0DFE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DFBD-D38D-7FC2-F69B-269DA39BAF49}"/>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6" name="Footer Placeholder 5">
            <a:extLst>
              <a:ext uri="{FF2B5EF4-FFF2-40B4-BE49-F238E27FC236}">
                <a16:creationId xmlns:a16="http://schemas.microsoft.com/office/drawing/2014/main" id="{4C4DA4FF-02F8-432B-5A75-CEC0AA4C3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15C71-8EEC-C719-8C85-704D924C023F}"/>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2310898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F46F-BB32-E008-0A97-4B708BB99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AEC755-5934-48D6-68CC-2790D50BA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80B04F-5D4D-F0FA-D4AB-B7490758A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0F5F8-5E6E-ABE5-7B98-F57D28342A6D}"/>
              </a:ext>
            </a:extLst>
          </p:cNvPr>
          <p:cNvSpPr>
            <a:spLocks noGrp="1"/>
          </p:cNvSpPr>
          <p:nvPr>
            <p:ph type="dt" sz="half" idx="10"/>
          </p:nvPr>
        </p:nvSpPr>
        <p:spPr/>
        <p:txBody>
          <a:bodyPr/>
          <a:lstStyle/>
          <a:p>
            <a:fld id="{951C4349-E326-43B4-88B3-A2962BDC0B6A}" type="datetimeFigureOut">
              <a:rPr lang="en-IN" smtClean="0"/>
              <a:t>02-11-2024</a:t>
            </a:fld>
            <a:endParaRPr lang="en-IN"/>
          </a:p>
        </p:txBody>
      </p:sp>
      <p:sp>
        <p:nvSpPr>
          <p:cNvPr id="6" name="Footer Placeholder 5">
            <a:extLst>
              <a:ext uri="{FF2B5EF4-FFF2-40B4-BE49-F238E27FC236}">
                <a16:creationId xmlns:a16="http://schemas.microsoft.com/office/drawing/2014/main" id="{5D25BFC1-08E0-8671-78D1-A25DEED8C7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E97F3-37D3-CA04-B7CA-18FC84435AED}"/>
              </a:ext>
            </a:extLst>
          </p:cNvPr>
          <p:cNvSpPr>
            <a:spLocks noGrp="1"/>
          </p:cNvSpPr>
          <p:nvPr>
            <p:ph type="sldNum" sz="quarter" idx="12"/>
          </p:nvPr>
        </p:nvSpPr>
        <p:spPr/>
        <p:txBody>
          <a:bodyPr/>
          <a:lstStyle/>
          <a:p>
            <a:fld id="{10E62868-BF5E-4E88-BF7F-A5F62E2C62CE}" type="slidenum">
              <a:rPr lang="en-IN" smtClean="0"/>
              <a:t>‹#›</a:t>
            </a:fld>
            <a:endParaRPr lang="en-IN"/>
          </a:p>
        </p:txBody>
      </p:sp>
    </p:spTree>
    <p:extLst>
      <p:ext uri="{BB962C8B-B14F-4D97-AF65-F5344CB8AC3E}">
        <p14:creationId xmlns:p14="http://schemas.microsoft.com/office/powerpoint/2010/main" val="161181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4D773-4CCE-CC5B-01A6-08A926781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D1D216-8CC6-67B5-0B12-CD0663C15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9E5BE-D7FF-FA4B-91AB-7AD0D419C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4349-E326-43B4-88B3-A2962BDC0B6A}" type="datetimeFigureOut">
              <a:rPr lang="en-IN" smtClean="0"/>
              <a:t>02-11-2024</a:t>
            </a:fld>
            <a:endParaRPr lang="en-IN"/>
          </a:p>
        </p:txBody>
      </p:sp>
      <p:sp>
        <p:nvSpPr>
          <p:cNvPr id="5" name="Footer Placeholder 4">
            <a:extLst>
              <a:ext uri="{FF2B5EF4-FFF2-40B4-BE49-F238E27FC236}">
                <a16:creationId xmlns:a16="http://schemas.microsoft.com/office/drawing/2014/main" id="{C2FEB760-5A1F-EDCE-408A-EDEFCAAE7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584606-FDA0-8849-6FC5-E89F52E52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62868-BF5E-4E88-BF7F-A5F62E2C62CE}" type="slidenum">
              <a:rPr lang="en-IN" smtClean="0"/>
              <a:t>‹#›</a:t>
            </a:fld>
            <a:endParaRPr lang="en-IN"/>
          </a:p>
        </p:txBody>
      </p:sp>
    </p:spTree>
    <p:extLst>
      <p:ext uri="{BB962C8B-B14F-4D97-AF65-F5344CB8AC3E}">
        <p14:creationId xmlns:p14="http://schemas.microsoft.com/office/powerpoint/2010/main" val="363655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ars24.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06E4-3156-49A6-D720-608F91B9604E}"/>
              </a:ext>
            </a:extLst>
          </p:cNvPr>
          <p:cNvSpPr>
            <a:spLocks noGrp="1"/>
          </p:cNvSpPr>
          <p:nvPr>
            <p:ph type="ctrTitle" idx="4294967295"/>
          </p:nvPr>
        </p:nvSpPr>
        <p:spPr>
          <a:xfrm>
            <a:off x="0" y="476250"/>
            <a:ext cx="9144000" cy="1482725"/>
          </a:xfrm>
        </p:spPr>
        <p:txBody>
          <a:bodyPr>
            <a:normAutofit/>
          </a:bodyPr>
          <a:lstStyle/>
          <a:p>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MACHINE LEARNING CASE STUDY</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SWATHI VADDINENI</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AP22110010204</a:t>
            </a:r>
            <a:endParaRPr lang="en-IN" sz="1800" dirty="0"/>
          </a:p>
        </p:txBody>
      </p:sp>
      <p:pic>
        <p:nvPicPr>
          <p:cNvPr id="4" name="Picture 3" descr="Get Ready for CARS24's Biggest Used Car Sale with discount upto AED 20k –  Media-Avataar Mena">
            <a:extLst>
              <a:ext uri="{FF2B5EF4-FFF2-40B4-BE49-F238E27FC236}">
                <a16:creationId xmlns:a16="http://schemas.microsoft.com/office/drawing/2014/main" id="{3BA4ABC9-48A0-742D-EB7E-5EFA1C67DA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9306" y="2164702"/>
            <a:ext cx="7399176" cy="4292082"/>
          </a:xfrm>
          <a:prstGeom prst="rect">
            <a:avLst/>
          </a:prstGeom>
          <a:noFill/>
          <a:ln>
            <a:noFill/>
          </a:ln>
        </p:spPr>
      </p:pic>
    </p:spTree>
    <p:extLst>
      <p:ext uri="{BB962C8B-B14F-4D97-AF65-F5344CB8AC3E}">
        <p14:creationId xmlns:p14="http://schemas.microsoft.com/office/powerpoint/2010/main" val="6586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ARS24®: Buy &amp; Sell Used Cars - Apps on Google Play">
            <a:extLst>
              <a:ext uri="{FF2B5EF4-FFF2-40B4-BE49-F238E27FC236}">
                <a16:creationId xmlns:a16="http://schemas.microsoft.com/office/drawing/2014/main" id="{3BE9D5AE-787B-F6E7-1423-400FA108A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620" y="1093236"/>
            <a:ext cx="4876800" cy="52422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5A68297-46AA-EE17-5CB0-BC8BB7EAFA68}"/>
              </a:ext>
            </a:extLst>
          </p:cNvPr>
          <p:cNvSpPr>
            <a:spLocks noChangeArrowheads="1"/>
          </p:cNvSpPr>
          <p:nvPr/>
        </p:nvSpPr>
        <p:spPr bwMode="auto">
          <a:xfrm>
            <a:off x="1390262" y="199837"/>
            <a:ext cx="1082753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IMPLEMENTING RECOMMENDER SYSTEM ON THE CARS’24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20D26BF-39E8-F95E-4786-0B0E8C123389}"/>
              </a:ext>
            </a:extLst>
          </p:cNvPr>
          <p:cNvSpPr txBox="1"/>
          <p:nvPr/>
        </p:nvSpPr>
        <p:spPr>
          <a:xfrm>
            <a:off x="440872" y="862996"/>
            <a:ext cx="6106884" cy="1077218"/>
          </a:xfrm>
          <a:prstGeom prst="rect">
            <a:avLst/>
          </a:prstGeom>
          <a:noFill/>
        </p:spPr>
        <p:txBody>
          <a:bodyPr wrap="square">
            <a:spAutoFit/>
          </a:bodyPr>
          <a:lstStyle/>
          <a:p>
            <a:r>
              <a:rPr lang="en-US" sz="1600" b="1" dirty="0"/>
              <a:t>-&gt; Implementing a recommender system on the Cars24 app through the lens of information theory involves leveraging concepts like entropy, mutual information, and information gain to enhance the precision and personalization of recommendations. </a:t>
            </a:r>
            <a:endParaRPr lang="en-IN" sz="1600" b="1" dirty="0"/>
          </a:p>
        </p:txBody>
      </p:sp>
      <p:pic>
        <p:nvPicPr>
          <p:cNvPr id="6153" name="Picture 9" descr="Cars24 Dealer App | Car auction app ...">
            <a:extLst>
              <a:ext uri="{FF2B5EF4-FFF2-40B4-BE49-F238E27FC236}">
                <a16:creationId xmlns:a16="http://schemas.microsoft.com/office/drawing/2014/main" id="{36734DDD-A53E-D6F9-F396-7C8A4F3F6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65" y="2155371"/>
            <a:ext cx="2687217" cy="3694923"/>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descr="All About Cars24 - Business Model | How Cars24 Earns | Fundings">
            <a:extLst>
              <a:ext uri="{FF2B5EF4-FFF2-40B4-BE49-F238E27FC236}">
                <a16:creationId xmlns:a16="http://schemas.microsoft.com/office/drawing/2014/main" id="{814DADB6-C863-9585-B19E-F05CA4F01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2409" y="2062065"/>
            <a:ext cx="3676260" cy="3694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11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Png Images For Ppt - Background Thank You Png Clipart - Large  Size Png Image - PikPng">
            <a:extLst>
              <a:ext uri="{FF2B5EF4-FFF2-40B4-BE49-F238E27FC236}">
                <a16:creationId xmlns:a16="http://schemas.microsoft.com/office/drawing/2014/main" id="{0D47A515-9EB6-A02B-E765-95F61B0DD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6" y="0"/>
            <a:ext cx="122044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7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B3E177B-15E6-EF34-C132-37F59BC49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10" y="0"/>
            <a:ext cx="5579705" cy="662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3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4D75E6-A646-8E4D-CBBB-EF4564D4ECC6}"/>
              </a:ext>
            </a:extLst>
          </p:cNvPr>
          <p:cNvSpPr txBox="1"/>
          <p:nvPr/>
        </p:nvSpPr>
        <p:spPr>
          <a:xfrm>
            <a:off x="6780248" y="267868"/>
            <a:ext cx="3903301" cy="6709529"/>
          </a:xfrm>
          <a:prstGeom prst="rect">
            <a:avLst/>
          </a:prstGeom>
          <a:noFill/>
        </p:spPr>
        <p:txBody>
          <a:bodyPr wrap="square">
            <a:sp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WHAT ARE RECOMMENDER SYSTEMS ?</a:t>
            </a:r>
          </a:p>
          <a:p>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 recommender system in Cars24 is a data-driven tool that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analyzes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user preferences,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behaviors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and interactions to suggest relevant used cars. By employing algorithms like collaborative filtering and content-based filtering, it personalizes recommendations based on factors such as a user’s search history and the popularity of cars among similar users. The goal is to enhance the car-buying experience by making it easier    for users to find vehicles that match their needs and preferences.</a:t>
            </a:r>
            <a:r>
              <a:rPr lang="en-US" sz="1400" b="1" i="0" u="sng" dirty="0">
                <a:solidFill>
                  <a:srgbClr val="242424"/>
                </a:solidFill>
                <a:effectLst/>
                <a:latin typeface="source-serif-pro"/>
                <a:hlinkClick r:id="rId2"/>
              </a:rPr>
              <a:t> CARS24</a:t>
            </a:r>
            <a:r>
              <a:rPr lang="en-US" sz="1400" b="0" i="0" dirty="0">
                <a:solidFill>
                  <a:srgbClr val="242424"/>
                </a:solidFill>
                <a:effectLst/>
                <a:latin typeface="source-serif-pro"/>
              </a:rPr>
              <a:t>, India’s leading online preowned car buying and selling platform, is constantly innovating to enhance user experiences. Every month millions of users visit our platform in search of their dream cars. In this blog, we delve into our journey of refining our personalized car ranking models for search &amp; listings through the power of </a:t>
            </a:r>
            <a:r>
              <a:rPr lang="en-US" sz="1400" b="0" i="0" dirty="0" err="1">
                <a:solidFill>
                  <a:srgbClr val="242424"/>
                </a:solidFill>
                <a:effectLst/>
                <a:latin typeface="source-serif-pro"/>
              </a:rPr>
              <a:t>macine</a:t>
            </a:r>
            <a:r>
              <a:rPr lang="en-US" sz="1400" b="0" i="0" dirty="0">
                <a:solidFill>
                  <a:srgbClr val="242424"/>
                </a:solidFill>
                <a:effectLst/>
                <a:latin typeface="source-serif-pro"/>
              </a:rPr>
              <a:t> learning.</a:t>
            </a:r>
          </a:p>
          <a:p>
            <a:br>
              <a:rPr lang="en-US" dirty="0">
                <a:effectLst/>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pic>
        <p:nvPicPr>
          <p:cNvPr id="1028" name="Picture 4">
            <a:extLst>
              <a:ext uri="{FF2B5EF4-FFF2-40B4-BE49-F238E27FC236}">
                <a16:creationId xmlns:a16="http://schemas.microsoft.com/office/drawing/2014/main" id="{49BF0CB7-6D52-1A9D-0F08-8F5936F1D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68" y="494522"/>
            <a:ext cx="6516720" cy="610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3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AA80F-C688-D9DC-34DF-0031C33CD478}"/>
              </a:ext>
            </a:extLst>
          </p:cNvPr>
          <p:cNvSpPr txBox="1"/>
          <p:nvPr/>
        </p:nvSpPr>
        <p:spPr>
          <a:xfrm>
            <a:off x="1735494" y="432710"/>
            <a:ext cx="7952013" cy="595932"/>
          </a:xfrm>
          <a:prstGeom prst="rect">
            <a:avLst/>
          </a:prstGeom>
          <a:noFill/>
        </p:spPr>
        <p:txBody>
          <a:bodyPr wrap="square">
            <a:spAutoFit/>
          </a:bodyPr>
          <a:lstStyle/>
          <a:p>
            <a:pPr>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TYPES OF RECOMMENDER SYSTEMS</a:t>
            </a:r>
          </a:p>
        </p:txBody>
      </p:sp>
      <p:sp>
        <p:nvSpPr>
          <p:cNvPr id="5" name="TextBox 4">
            <a:extLst>
              <a:ext uri="{FF2B5EF4-FFF2-40B4-BE49-F238E27FC236}">
                <a16:creationId xmlns:a16="http://schemas.microsoft.com/office/drawing/2014/main" id="{95792668-4A60-4FDE-574A-0BBFE44993A1}"/>
              </a:ext>
            </a:extLst>
          </p:cNvPr>
          <p:cNvSpPr txBox="1"/>
          <p:nvPr/>
        </p:nvSpPr>
        <p:spPr>
          <a:xfrm>
            <a:off x="2078394" y="1499510"/>
            <a:ext cx="6097554" cy="1815882"/>
          </a:xfrm>
          <a:prstGeom prst="rect">
            <a:avLst/>
          </a:prstGeom>
          <a:noFill/>
        </p:spPr>
        <p:txBody>
          <a:bodyPr wrap="square">
            <a:spAutoFit/>
          </a:bodyPr>
          <a:lstStyle/>
          <a:p>
            <a:r>
              <a:rPr lang="en-IN" sz="2800" b="1" dirty="0"/>
              <a:t>-&gt; CONTENT BASED FILTERING</a:t>
            </a:r>
          </a:p>
          <a:p>
            <a:endParaRPr lang="en-IN" sz="2800" b="1" dirty="0"/>
          </a:p>
          <a:p>
            <a:endParaRPr lang="en-IN" sz="2800" b="1" dirty="0"/>
          </a:p>
          <a:p>
            <a:r>
              <a:rPr lang="en-IN" sz="2800" b="1" dirty="0"/>
              <a:t>-&gt; COLLABORATIVE-BASED FILTERING </a:t>
            </a:r>
            <a:endParaRPr lang="en-IN" sz="2800" dirty="0"/>
          </a:p>
        </p:txBody>
      </p:sp>
    </p:spTree>
    <p:extLst>
      <p:ext uri="{BB962C8B-B14F-4D97-AF65-F5344CB8AC3E}">
        <p14:creationId xmlns:p14="http://schemas.microsoft.com/office/powerpoint/2010/main" val="29187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8D141-221F-9B06-5389-9C01C5D8A36C}"/>
              </a:ext>
            </a:extLst>
          </p:cNvPr>
          <p:cNvSpPr txBox="1"/>
          <p:nvPr/>
        </p:nvSpPr>
        <p:spPr>
          <a:xfrm>
            <a:off x="3088433" y="0"/>
            <a:ext cx="6804349" cy="584775"/>
          </a:xfrm>
          <a:prstGeom prst="rect">
            <a:avLst/>
          </a:prstGeom>
          <a:noFill/>
        </p:spPr>
        <p:txBody>
          <a:bodyPr wrap="square">
            <a:spAutoFit/>
          </a:bodyPr>
          <a:lstStyle/>
          <a:p>
            <a:r>
              <a:rPr lang="en-IN" sz="3200" b="1" dirty="0"/>
              <a:t>CONTENT-BASED FILTERING</a:t>
            </a:r>
            <a:endParaRPr lang="en-IN" sz="3200" dirty="0"/>
          </a:p>
        </p:txBody>
      </p:sp>
      <p:pic>
        <p:nvPicPr>
          <p:cNvPr id="2050" name="Picture 2" descr="Step-by-Step Guide to Building Content-Based Filtering - StrataScratch">
            <a:extLst>
              <a:ext uri="{FF2B5EF4-FFF2-40B4-BE49-F238E27FC236}">
                <a16:creationId xmlns:a16="http://schemas.microsoft.com/office/drawing/2014/main" id="{E42DA45B-D6E3-2529-D201-0DB10C984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9420"/>
            <a:ext cx="5187820" cy="55948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322543D-9D7A-7C20-24DA-BB7294DF3A02}"/>
              </a:ext>
            </a:extLst>
          </p:cNvPr>
          <p:cNvSpPr txBox="1"/>
          <p:nvPr/>
        </p:nvSpPr>
        <p:spPr>
          <a:xfrm>
            <a:off x="5122506" y="584775"/>
            <a:ext cx="6882882" cy="10464403"/>
          </a:xfrm>
          <a:prstGeom prst="rect">
            <a:avLst/>
          </a:prstGeom>
          <a:noFill/>
        </p:spPr>
        <p:txBody>
          <a:bodyPr wrap="square">
            <a:spAutoFit/>
          </a:bodyPr>
          <a:lstStyle/>
          <a:p>
            <a:r>
              <a:rPr lang="en-US" b="1" dirty="0"/>
              <a:t>-&gt; </a:t>
            </a:r>
            <a:r>
              <a:rPr lang="en-US" sz="1400" b="1" dirty="0"/>
              <a:t>Content-based filtering for Cars24 focuses on delivering personalized car recommendations to users by analyzing both the attributes of the cars and the preferences of individual users. Here’s a more structured overview of how this system works, its importance, and its potential impact.</a:t>
            </a:r>
          </a:p>
          <a:p>
            <a:r>
              <a:rPr lang="en-US" sz="1400" b="1" dirty="0"/>
              <a:t>Key Elements of Content-Based Filtering in Cars24</a:t>
            </a:r>
          </a:p>
          <a:p>
            <a:r>
              <a:rPr lang="en-US" sz="1400" b="1" dirty="0"/>
              <a:t>1. User Profile Development</a:t>
            </a:r>
          </a:p>
          <a:p>
            <a:pPr>
              <a:buFont typeface="Arial" panose="020B0604020202020204" pitchFamily="34" charset="0"/>
              <a:buChar char="•"/>
            </a:pPr>
            <a:r>
              <a:rPr lang="en-US" sz="1400" b="1" dirty="0"/>
              <a:t>Data Collection</a:t>
            </a:r>
            <a:r>
              <a:rPr lang="en-US" sz="1400" dirty="0"/>
              <a:t>: Gather information about user preferences through interactions (e.g., cars viewed, saved searches, and feedback).</a:t>
            </a:r>
          </a:p>
          <a:p>
            <a:pPr>
              <a:buFont typeface="Arial" panose="020B0604020202020204" pitchFamily="34" charset="0"/>
              <a:buChar char="•"/>
            </a:pPr>
            <a:r>
              <a:rPr lang="en-US" sz="1400" b="1" dirty="0"/>
              <a:t>Preference Modeling</a:t>
            </a:r>
            <a:r>
              <a:rPr lang="en-US" sz="1400" dirty="0"/>
              <a:t>: Create a user profile that reflects preferred car attributes such as make, model, price range, and features.</a:t>
            </a:r>
          </a:p>
          <a:p>
            <a:r>
              <a:rPr lang="en-US" sz="1400" b="1" dirty="0"/>
              <a:t>2. Car Feature Representation</a:t>
            </a:r>
          </a:p>
          <a:p>
            <a:pPr>
              <a:buFont typeface="Arial" panose="020B0604020202020204" pitchFamily="34" charset="0"/>
              <a:buChar char="•"/>
            </a:pPr>
            <a:r>
              <a:rPr lang="en-US" sz="1400" b="1" dirty="0"/>
              <a:t>Attributes</a:t>
            </a:r>
            <a:r>
              <a:rPr lang="en-US" sz="1400" dirty="0"/>
              <a:t>: Define key features of cars available on the platform, such as:</a:t>
            </a:r>
          </a:p>
          <a:p>
            <a:pPr marL="742950" lvl="1" indent="-285750">
              <a:buFont typeface="Arial" panose="020B0604020202020204" pitchFamily="34" charset="0"/>
              <a:buChar char="•"/>
            </a:pPr>
            <a:r>
              <a:rPr lang="en-US" sz="1400" b="1" dirty="0"/>
              <a:t>Make and Model</a:t>
            </a:r>
            <a:r>
              <a:rPr lang="en-US" sz="1400" dirty="0"/>
              <a:t>: Identifies the brand and type of vehicle.</a:t>
            </a:r>
          </a:p>
          <a:p>
            <a:pPr marL="742950" lvl="1" indent="-285750">
              <a:buFont typeface="Arial" panose="020B0604020202020204" pitchFamily="34" charset="0"/>
              <a:buChar char="•"/>
            </a:pPr>
            <a:r>
              <a:rPr lang="en-US" sz="1400" b="1" dirty="0"/>
              <a:t>Year</a:t>
            </a:r>
            <a:r>
              <a:rPr lang="en-US" sz="1400" dirty="0"/>
              <a:t>: Indicates how recent the car is.</a:t>
            </a:r>
          </a:p>
          <a:p>
            <a:pPr marL="742950" lvl="1" indent="-285750">
              <a:buFont typeface="Arial" panose="020B0604020202020204" pitchFamily="34" charset="0"/>
              <a:buChar char="•"/>
            </a:pPr>
            <a:r>
              <a:rPr lang="en-US" sz="1400" b="1" dirty="0"/>
              <a:t>Mileage</a:t>
            </a:r>
            <a:r>
              <a:rPr lang="en-US" sz="1400" dirty="0"/>
              <a:t>: Represents the distance the car has been driven.</a:t>
            </a:r>
          </a:p>
          <a:p>
            <a:pPr marL="742950" lvl="1" indent="-285750">
              <a:buFont typeface="Arial" panose="020B0604020202020204" pitchFamily="34" charset="0"/>
              <a:buChar char="•"/>
            </a:pPr>
            <a:r>
              <a:rPr lang="en-US" sz="1400" b="1" dirty="0"/>
              <a:t>Engine Type</a:t>
            </a:r>
            <a:r>
              <a:rPr lang="en-US" sz="1400" dirty="0"/>
              <a:t>: Specifies fuel type (e.g., petrol, diesel, electric).</a:t>
            </a:r>
          </a:p>
          <a:p>
            <a:pPr marL="742950" lvl="1" indent="-285750">
              <a:buFont typeface="Arial" panose="020B0604020202020204" pitchFamily="34" charset="0"/>
              <a:buChar char="•"/>
            </a:pPr>
            <a:r>
              <a:rPr lang="en-US" sz="1400" b="1" dirty="0"/>
              <a:t>Condition</a:t>
            </a:r>
            <a:r>
              <a:rPr lang="en-US" sz="1400" dirty="0"/>
              <a:t>: Indicates whether the car is new, used, or certified pre-owned.</a:t>
            </a:r>
          </a:p>
          <a:p>
            <a:pPr>
              <a:buFont typeface="Arial" panose="020B0604020202020204" pitchFamily="34" charset="0"/>
              <a:buChar char="•"/>
            </a:pPr>
            <a:r>
              <a:rPr lang="en-US" sz="1400" b="1" dirty="0"/>
              <a:t>Data Encoding</a:t>
            </a:r>
            <a:r>
              <a:rPr lang="en-US" sz="1400" dirty="0"/>
              <a:t>: Convert categorical features into numerical representations for analysis (e.g., one-hot encoding).</a:t>
            </a:r>
          </a:p>
          <a:p>
            <a:r>
              <a:rPr lang="en-US" sz="1400" b="1" dirty="0"/>
              <a:t>3. Similarity Calculation</a:t>
            </a:r>
          </a:p>
          <a:p>
            <a:pPr>
              <a:buFont typeface="Arial" panose="020B0604020202020204" pitchFamily="34" charset="0"/>
              <a:buChar char="•"/>
            </a:pPr>
            <a:r>
              <a:rPr lang="en-US" sz="1400" b="1" dirty="0"/>
              <a:t>Algorithms</a:t>
            </a:r>
            <a:r>
              <a:rPr lang="en-US" sz="1400" dirty="0"/>
              <a:t>: Use methods like cosine similarity or Euclidean distance to assess how closely a car’s features match a user’s preferences.</a:t>
            </a:r>
          </a:p>
          <a:p>
            <a:pPr>
              <a:buFont typeface="Arial" panose="020B0604020202020204" pitchFamily="34" charset="0"/>
              <a:buChar char="•"/>
            </a:pPr>
            <a:r>
              <a:rPr lang="en-US" sz="1400" b="1" dirty="0"/>
              <a:t>Feature Weighting</a:t>
            </a:r>
            <a:r>
              <a:rPr lang="en-US" sz="1400" dirty="0"/>
              <a:t>: Adjust the importance of certain features based on user feedback or historical data (e.g., if a user values safety ratings highly).</a:t>
            </a:r>
          </a:p>
          <a:p>
            <a:r>
              <a:rPr lang="en-US" sz="1400" b="1" dirty="0"/>
              <a:t>4. Recommendation Generation</a:t>
            </a:r>
          </a:p>
          <a:p>
            <a:pPr>
              <a:buFont typeface="Arial" panose="020B0604020202020204" pitchFamily="34" charset="0"/>
              <a:buChar char="•"/>
            </a:pPr>
            <a:r>
              <a:rPr lang="en-US" sz="1400" b="1" dirty="0"/>
              <a:t>Filtering</a:t>
            </a:r>
            <a:r>
              <a:rPr lang="en-US" sz="1400" dirty="0"/>
              <a:t>: Based on similarity scores, filter out cars that don’t match user preferences.</a:t>
            </a:r>
          </a:p>
          <a:p>
            <a:pPr>
              <a:buFont typeface="Arial" panose="020B0604020202020204" pitchFamily="34" charset="0"/>
              <a:buChar char="•"/>
            </a:pPr>
            <a:r>
              <a:rPr lang="en-US" sz="1400" b="1" dirty="0"/>
              <a:t>Ranking</a:t>
            </a:r>
            <a:r>
              <a:rPr lang="en-US" sz="1400" dirty="0"/>
              <a:t>: Rank the remaining cars to present the most relevant options first.</a:t>
            </a:r>
          </a:p>
          <a:p>
            <a:pPr>
              <a:buFont typeface="Arial" panose="020B0604020202020204" pitchFamily="34" charset="0"/>
              <a:buChar char="•"/>
            </a:pPr>
            <a:r>
              <a:rPr lang="en-US" sz="1400" b="1" dirty="0"/>
              <a:t>Diversity Enhancement</a:t>
            </a:r>
            <a:r>
              <a:rPr lang="en-US" sz="1400" dirty="0"/>
              <a:t>: Ensure a varied set of recommendations to expose users to different makes and models.</a:t>
            </a:r>
            <a:endParaRPr lang="en-US" sz="1400" b="1" dirty="0"/>
          </a:p>
          <a:p>
            <a:endParaRPr lang="en-US" sz="1400" b="1" dirty="0"/>
          </a:p>
          <a:p>
            <a:endParaRPr lang="en-US" sz="1400" b="1" dirty="0"/>
          </a:p>
          <a:p>
            <a:endParaRPr lang="en-US" sz="1400" b="1" dirty="0"/>
          </a:p>
          <a:p>
            <a:endParaRPr lang="en-US" sz="1400" dirty="0"/>
          </a:p>
          <a:p>
            <a:endParaRPr lang="en-US" sz="1400" b="1"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dirty="0"/>
          </a:p>
          <a:p>
            <a:endParaRPr lang="en-US" dirty="0"/>
          </a:p>
          <a:p>
            <a:endParaRPr lang="en-IN" dirty="0"/>
          </a:p>
        </p:txBody>
      </p:sp>
    </p:spTree>
    <p:extLst>
      <p:ext uri="{BB962C8B-B14F-4D97-AF65-F5344CB8AC3E}">
        <p14:creationId xmlns:p14="http://schemas.microsoft.com/office/powerpoint/2010/main" val="144001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3FB61-9335-D97A-0C93-D33AC8630DDD}"/>
              </a:ext>
            </a:extLst>
          </p:cNvPr>
          <p:cNvSpPr txBox="1"/>
          <p:nvPr/>
        </p:nvSpPr>
        <p:spPr>
          <a:xfrm>
            <a:off x="2323322" y="99917"/>
            <a:ext cx="7336193" cy="400110"/>
          </a:xfrm>
          <a:prstGeom prst="rect">
            <a:avLst/>
          </a:prstGeom>
          <a:noFill/>
        </p:spPr>
        <p:txBody>
          <a:bodyPr wrap="square">
            <a:spAutoFit/>
          </a:bodyPr>
          <a:lstStyle/>
          <a:p>
            <a:r>
              <a:rPr lang="en-US" sz="2000" b="1" dirty="0"/>
              <a:t>HERE IS AN EXAMPLE OF CONTENT BASED FILTERING ON CARS’24</a:t>
            </a:r>
          </a:p>
        </p:txBody>
      </p:sp>
      <p:sp>
        <p:nvSpPr>
          <p:cNvPr id="7" name="TextBox 6">
            <a:extLst>
              <a:ext uri="{FF2B5EF4-FFF2-40B4-BE49-F238E27FC236}">
                <a16:creationId xmlns:a16="http://schemas.microsoft.com/office/drawing/2014/main" id="{794708AA-0BF7-A64A-39B5-FFCB4BEB9DEF}"/>
              </a:ext>
            </a:extLst>
          </p:cNvPr>
          <p:cNvSpPr txBox="1"/>
          <p:nvPr/>
        </p:nvSpPr>
        <p:spPr>
          <a:xfrm>
            <a:off x="240264" y="639949"/>
            <a:ext cx="11833548" cy="7755969"/>
          </a:xfrm>
          <a:prstGeom prst="rect">
            <a:avLst/>
          </a:prstGeom>
          <a:noFill/>
        </p:spPr>
        <p:txBody>
          <a:bodyPr wrap="square">
            <a:spAutoFit/>
          </a:bodyPr>
          <a:lstStyle/>
          <a:p>
            <a:r>
              <a:rPr lang="en-US" b="1" dirty="0"/>
              <a:t>EXAMPLE</a:t>
            </a:r>
          </a:p>
          <a:p>
            <a:r>
              <a:rPr lang="en-US" sz="1400" b="1" dirty="0"/>
              <a:t>User Profile Creation:</a:t>
            </a:r>
            <a:endParaRPr lang="en-US" sz="1400" dirty="0"/>
          </a:p>
          <a:p>
            <a:pPr>
              <a:buFont typeface="Arial" panose="020B0604020202020204" pitchFamily="34" charset="0"/>
              <a:buChar char="•"/>
            </a:pPr>
            <a:r>
              <a:rPr lang="en-US" sz="1400" b="1" dirty="0"/>
              <a:t>User:</a:t>
            </a:r>
            <a:r>
              <a:rPr lang="en-US" sz="1400" dirty="0"/>
              <a:t> Alice</a:t>
            </a:r>
          </a:p>
          <a:p>
            <a:pPr>
              <a:buFont typeface="Arial" panose="020B0604020202020204" pitchFamily="34" charset="0"/>
              <a:buChar char="•"/>
            </a:pPr>
            <a:r>
              <a:rPr lang="en-US" sz="1400" b="1" dirty="0"/>
              <a:t>Preferences:</a:t>
            </a:r>
            <a:endParaRPr lang="en-US" sz="1400" dirty="0"/>
          </a:p>
          <a:p>
            <a:pPr marL="742950" lvl="1" indent="-285750">
              <a:buFont typeface="Arial" panose="020B0604020202020204" pitchFamily="34" charset="0"/>
              <a:buChar char="•"/>
            </a:pPr>
            <a:r>
              <a:rPr lang="en-US" sz="1400" b="1" dirty="0"/>
              <a:t>Make:</a:t>
            </a:r>
            <a:r>
              <a:rPr lang="en-US" sz="1400" dirty="0"/>
              <a:t> Toyota</a:t>
            </a:r>
          </a:p>
          <a:p>
            <a:pPr marL="742950" lvl="1" indent="-285750">
              <a:buFont typeface="Arial" panose="020B0604020202020204" pitchFamily="34" charset="0"/>
              <a:buChar char="•"/>
            </a:pPr>
            <a:r>
              <a:rPr lang="en-US" sz="1400" b="1" dirty="0"/>
              <a:t>Model:</a:t>
            </a:r>
            <a:r>
              <a:rPr lang="en-US" sz="1400" dirty="0"/>
              <a:t> SUV</a:t>
            </a:r>
          </a:p>
          <a:p>
            <a:pPr marL="742950" lvl="1" indent="-285750">
              <a:buFont typeface="Arial" panose="020B0604020202020204" pitchFamily="34" charset="0"/>
              <a:buChar char="•"/>
            </a:pPr>
            <a:r>
              <a:rPr lang="en-US" sz="1400" b="1" dirty="0"/>
              <a:t>Year:</a:t>
            </a:r>
            <a:r>
              <a:rPr lang="en-US" sz="1400" dirty="0"/>
              <a:t> 2018 or newer</a:t>
            </a:r>
          </a:p>
          <a:p>
            <a:pPr marL="742950" lvl="1" indent="-285750">
              <a:buFont typeface="Arial" panose="020B0604020202020204" pitchFamily="34" charset="0"/>
              <a:buChar char="•"/>
            </a:pPr>
            <a:r>
              <a:rPr lang="en-US" sz="1400" b="1" dirty="0"/>
              <a:t>Mileage:</a:t>
            </a:r>
            <a:r>
              <a:rPr lang="en-US" sz="1400" dirty="0"/>
              <a:t> Under 30,000 km</a:t>
            </a:r>
          </a:p>
          <a:p>
            <a:pPr marL="742950" lvl="1" indent="-285750">
              <a:buFont typeface="Arial" panose="020B0604020202020204" pitchFamily="34" charset="0"/>
              <a:buChar char="•"/>
            </a:pPr>
            <a:r>
              <a:rPr lang="en-US" sz="1400" b="1" dirty="0"/>
              <a:t>Price Range:</a:t>
            </a:r>
            <a:r>
              <a:rPr lang="en-US" sz="1400" dirty="0"/>
              <a:t> ₹10,00,000 to ₹15,00,000</a:t>
            </a:r>
          </a:p>
          <a:p>
            <a:pPr marL="742950" lvl="1" indent="-285750">
              <a:buFont typeface="Arial" panose="020B0604020202020204" pitchFamily="34" charset="0"/>
              <a:buChar char="•"/>
            </a:pPr>
            <a:r>
              <a:rPr lang="en-US" sz="1400" b="1" dirty="0"/>
              <a:t>Features:</a:t>
            </a:r>
            <a:r>
              <a:rPr lang="en-US" sz="1400" dirty="0"/>
              <a:t> Must have a sunroof and advanced safety features</a:t>
            </a:r>
          </a:p>
          <a:p>
            <a:r>
              <a:rPr lang="en-US" sz="1400" b="1" dirty="0"/>
              <a:t>Step-by-Step Example of Content-Based Filtering</a:t>
            </a:r>
          </a:p>
          <a:p>
            <a:r>
              <a:rPr lang="en-US" sz="1400" b="1" dirty="0"/>
              <a:t>1. Data Collection</a:t>
            </a:r>
          </a:p>
          <a:p>
            <a:pPr>
              <a:buFont typeface="Arial" panose="020B0604020202020204" pitchFamily="34" charset="0"/>
              <a:buChar char="•"/>
            </a:pPr>
            <a:r>
              <a:rPr lang="en-US" sz="1400" b="1" dirty="0"/>
              <a:t>User Interactions:</a:t>
            </a:r>
            <a:r>
              <a:rPr lang="en-US" sz="1400" dirty="0"/>
              <a:t> Alice frequently views listings for Toyota SUVs and saves a few models that fit her criteria.</a:t>
            </a:r>
          </a:p>
          <a:p>
            <a:pPr>
              <a:buFont typeface="Arial" panose="020B0604020202020204" pitchFamily="34" charset="0"/>
              <a:buChar char="•"/>
            </a:pPr>
            <a:r>
              <a:rPr lang="en-US" sz="1400" b="1" dirty="0"/>
              <a:t>User Feedback:</a:t>
            </a:r>
            <a:r>
              <a:rPr lang="en-US" sz="1400" dirty="0"/>
              <a:t> She rates a couple of cars highly, reinforcing her preference for features like sunroofs and safety ratings.</a:t>
            </a:r>
          </a:p>
          <a:p>
            <a:r>
              <a:rPr lang="en-US" sz="1400" b="1" dirty="0"/>
              <a:t>2. Car Feature Representation</a:t>
            </a:r>
          </a:p>
          <a:p>
            <a:pPr>
              <a:buFont typeface="Arial" panose="020B0604020202020204" pitchFamily="34" charset="0"/>
              <a:buChar char="•"/>
            </a:pPr>
            <a:r>
              <a:rPr lang="en-US" sz="1400" b="1" dirty="0"/>
              <a:t>Car Listings:</a:t>
            </a:r>
            <a:r>
              <a:rPr lang="en-US" sz="1400" dirty="0"/>
              <a:t> The platform has multiple Toyota SUVs with the following features:</a:t>
            </a:r>
          </a:p>
          <a:p>
            <a:pPr marL="742950" lvl="1" indent="-285750">
              <a:buFont typeface="Arial" panose="020B0604020202020204" pitchFamily="34" charset="0"/>
              <a:buChar char="•"/>
            </a:pPr>
            <a:r>
              <a:rPr lang="en-US" sz="1400" b="1" dirty="0"/>
              <a:t>Toyota Fortuner</a:t>
            </a:r>
            <a:endParaRPr lang="en-US" sz="1400" dirty="0"/>
          </a:p>
          <a:p>
            <a:pPr marL="1143000" lvl="2" indent="-228600">
              <a:buFont typeface="Arial" panose="020B0604020202020204" pitchFamily="34" charset="0"/>
              <a:buChar char="•"/>
            </a:pPr>
            <a:r>
              <a:rPr lang="en-US" sz="1400" dirty="0"/>
              <a:t>Year: 2021</a:t>
            </a:r>
          </a:p>
          <a:p>
            <a:pPr marL="1143000" lvl="2" indent="-228600">
              <a:buFont typeface="Arial" panose="020B0604020202020204" pitchFamily="34" charset="0"/>
              <a:buChar char="•"/>
            </a:pPr>
            <a:r>
              <a:rPr lang="en-US" sz="1400" dirty="0"/>
              <a:t>Mileage: 15,000 km</a:t>
            </a:r>
          </a:p>
          <a:p>
            <a:pPr marL="1143000" lvl="2" indent="-228600">
              <a:buFont typeface="Arial" panose="020B0604020202020204" pitchFamily="34" charset="0"/>
              <a:buChar char="•"/>
            </a:pPr>
            <a:r>
              <a:rPr lang="en-US" sz="1400" dirty="0"/>
              <a:t>Price: ₹14,00,000</a:t>
            </a:r>
          </a:p>
          <a:p>
            <a:pPr marL="1143000" lvl="2" indent="-228600">
              <a:buFont typeface="Arial" panose="020B0604020202020204" pitchFamily="34" charset="0"/>
              <a:buChar char="•"/>
            </a:pPr>
            <a:r>
              <a:rPr lang="en-US" sz="1400" dirty="0"/>
              <a:t>Features: Sunroof, advanced safety features</a:t>
            </a:r>
          </a:p>
          <a:p>
            <a:pPr marL="742950" lvl="1" indent="-285750">
              <a:buFont typeface="Arial" panose="020B0604020202020204" pitchFamily="34" charset="0"/>
              <a:buChar char="•"/>
            </a:pPr>
            <a:r>
              <a:rPr lang="en-US" sz="1400" b="1" dirty="0"/>
              <a:t>Toyota RAV4</a:t>
            </a:r>
            <a:endParaRPr lang="en-US" sz="1400" dirty="0"/>
          </a:p>
          <a:p>
            <a:pPr marL="1143000" lvl="2" indent="-228600">
              <a:buFont typeface="Arial" panose="020B0604020202020204" pitchFamily="34" charset="0"/>
              <a:buChar char="•"/>
            </a:pPr>
            <a:r>
              <a:rPr lang="en-US" sz="1400" dirty="0"/>
              <a:t>Year: 2019</a:t>
            </a:r>
          </a:p>
          <a:p>
            <a:pPr marL="1143000" lvl="2" indent="-228600">
              <a:buFont typeface="Arial" panose="020B0604020202020204" pitchFamily="34" charset="0"/>
              <a:buChar char="•"/>
            </a:pPr>
            <a:r>
              <a:rPr lang="en-US" sz="1400" dirty="0"/>
              <a:t>Mileage: 25,000 km</a:t>
            </a:r>
          </a:p>
          <a:p>
            <a:pPr marL="1143000" lvl="2" indent="-228600">
              <a:buFont typeface="Arial" panose="020B0604020202020204" pitchFamily="34" charset="0"/>
              <a:buChar char="•"/>
            </a:pPr>
            <a:r>
              <a:rPr lang="en-US" sz="1400" dirty="0"/>
              <a:t>Price: ₹13,50,000</a:t>
            </a:r>
          </a:p>
          <a:p>
            <a:pPr marL="1143000" lvl="2" indent="-228600">
              <a:buFont typeface="Arial" panose="020B0604020202020204" pitchFamily="34" charset="0"/>
              <a:buChar char="•"/>
            </a:pPr>
            <a:r>
              <a:rPr lang="en-US" sz="1400" dirty="0"/>
              <a:t>Features: Sunroof, standard safety features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61775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E4CDE-883D-6D05-4B7B-6C9534A4C7F0}"/>
              </a:ext>
            </a:extLst>
          </p:cNvPr>
          <p:cNvSpPr txBox="1"/>
          <p:nvPr/>
        </p:nvSpPr>
        <p:spPr>
          <a:xfrm>
            <a:off x="933061" y="-199625"/>
            <a:ext cx="9890449" cy="6678751"/>
          </a:xfrm>
          <a:prstGeom prst="rect">
            <a:avLst/>
          </a:prstGeom>
          <a:noFill/>
        </p:spPr>
        <p:txBody>
          <a:bodyPr wrap="square">
            <a:spAutoFit/>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sz="1400" b="1" dirty="0"/>
              <a:t>Toyota Innova </a:t>
            </a:r>
            <a:r>
              <a:rPr lang="en-US" sz="1400" b="1" dirty="0" err="1"/>
              <a:t>Crysta</a:t>
            </a:r>
            <a:endParaRPr lang="en-US" sz="1400" dirty="0"/>
          </a:p>
          <a:p>
            <a:pPr marL="1143000" lvl="2" indent="-228600">
              <a:buFont typeface="Arial" panose="020B0604020202020204" pitchFamily="34" charset="0"/>
              <a:buChar char="•"/>
            </a:pPr>
            <a:r>
              <a:rPr lang="en-US" sz="1400" dirty="0"/>
              <a:t>Year: 2017</a:t>
            </a:r>
          </a:p>
          <a:p>
            <a:pPr marL="1143000" lvl="2" indent="-228600">
              <a:buFont typeface="Arial" panose="020B0604020202020204" pitchFamily="34" charset="0"/>
              <a:buChar char="•"/>
            </a:pPr>
            <a:r>
              <a:rPr lang="en-US" sz="1400" dirty="0"/>
              <a:t>Mileage: 35,000 km</a:t>
            </a:r>
          </a:p>
          <a:p>
            <a:pPr marL="1143000" lvl="2" indent="-228600">
              <a:buFont typeface="Arial" panose="020B0604020202020204" pitchFamily="34" charset="0"/>
              <a:buChar char="•"/>
            </a:pPr>
            <a:r>
              <a:rPr lang="en-US" sz="1400" dirty="0"/>
              <a:t>Price: ₹12,00,000</a:t>
            </a:r>
          </a:p>
          <a:p>
            <a:pPr marL="1143000" lvl="2" indent="-228600">
              <a:buFont typeface="Arial" panose="020B0604020202020204" pitchFamily="34" charset="0"/>
              <a:buChar char="•"/>
            </a:pPr>
            <a:r>
              <a:rPr lang="en-US" sz="1400" dirty="0"/>
              <a:t>Features: No sunroof, advanced safety features</a:t>
            </a:r>
          </a:p>
          <a:p>
            <a:r>
              <a:rPr lang="en-US" sz="1400" b="1" dirty="0"/>
              <a:t>3. Similarity Calculation</a:t>
            </a:r>
          </a:p>
          <a:p>
            <a:pPr>
              <a:buFont typeface="Arial" panose="020B0604020202020204" pitchFamily="34" charset="0"/>
              <a:buChar char="•"/>
            </a:pPr>
            <a:r>
              <a:rPr lang="en-US" sz="1400" dirty="0"/>
              <a:t>The system analyzes the attributes of the cars against Alice’s preferences. Using a similarity algorithm, it calculates scores based on factors like:</a:t>
            </a:r>
          </a:p>
          <a:p>
            <a:pPr marL="742950" lvl="1" indent="-285750">
              <a:buFont typeface="Arial" panose="020B0604020202020204" pitchFamily="34" charset="0"/>
              <a:buChar char="•"/>
            </a:pPr>
            <a:r>
              <a:rPr lang="en-US" sz="1400" dirty="0"/>
              <a:t>Match of make and model</a:t>
            </a:r>
          </a:p>
          <a:p>
            <a:pPr marL="742950" lvl="1" indent="-285750">
              <a:buFont typeface="Arial" panose="020B0604020202020204" pitchFamily="34" charset="0"/>
              <a:buChar char="•"/>
            </a:pPr>
            <a:r>
              <a:rPr lang="en-US" sz="1400" dirty="0"/>
              <a:t>Year of manufacture</a:t>
            </a:r>
          </a:p>
          <a:p>
            <a:pPr marL="742950" lvl="1" indent="-285750">
              <a:buFont typeface="Arial" panose="020B0604020202020204" pitchFamily="34" charset="0"/>
              <a:buChar char="•"/>
            </a:pPr>
            <a:r>
              <a:rPr lang="en-US" sz="1400" dirty="0"/>
              <a:t>Mileage</a:t>
            </a:r>
          </a:p>
          <a:p>
            <a:pPr marL="742950" lvl="1" indent="-285750">
              <a:buFont typeface="Arial" panose="020B0604020202020204" pitchFamily="34" charset="0"/>
              <a:buChar char="•"/>
            </a:pPr>
            <a:r>
              <a:rPr lang="en-US" sz="1400" dirty="0"/>
              <a:t>Price</a:t>
            </a:r>
          </a:p>
          <a:p>
            <a:pPr marL="742950" lvl="1" indent="-285750">
              <a:buFont typeface="Arial" panose="020B0604020202020204" pitchFamily="34" charset="0"/>
              <a:buChar char="•"/>
            </a:pPr>
            <a:r>
              <a:rPr lang="en-US" sz="1400" dirty="0"/>
              <a:t>Presence of desired features</a:t>
            </a:r>
          </a:p>
          <a:p>
            <a:r>
              <a:rPr lang="en-US" sz="1400" b="1" dirty="0"/>
              <a:t>4. Recommendation Generation</a:t>
            </a:r>
          </a:p>
          <a:p>
            <a:r>
              <a:rPr lang="en-US" sz="1400" dirty="0"/>
              <a:t>Based on the similarity scores, the platform generates a list of recommended cars for Alice:</a:t>
            </a:r>
          </a:p>
          <a:p>
            <a:pPr>
              <a:buFont typeface="+mj-lt"/>
              <a:buAutoNum type="arabicPeriod"/>
            </a:pPr>
            <a:r>
              <a:rPr lang="en-US" sz="1400" b="1" dirty="0"/>
              <a:t>Toyota Fortuner</a:t>
            </a:r>
            <a:endParaRPr lang="en-US" sz="1400" dirty="0"/>
          </a:p>
          <a:p>
            <a:pPr marL="742950" lvl="1" indent="-285750">
              <a:buFont typeface="+mj-lt"/>
              <a:buAutoNum type="arabicPeriod"/>
            </a:pPr>
            <a:r>
              <a:rPr lang="en-US" sz="1400" dirty="0"/>
              <a:t>Score: High (matches all criteria)</a:t>
            </a:r>
          </a:p>
          <a:p>
            <a:pPr>
              <a:buFont typeface="+mj-lt"/>
              <a:buAutoNum type="arabicPeriod"/>
            </a:pPr>
            <a:r>
              <a:rPr lang="en-US" sz="1400" b="1" dirty="0"/>
              <a:t>Toyota RAV4</a:t>
            </a:r>
            <a:endParaRPr lang="en-US" sz="1400" dirty="0"/>
          </a:p>
          <a:p>
            <a:pPr marL="742950" lvl="1" indent="-285750">
              <a:buFont typeface="+mj-lt"/>
              <a:buAutoNum type="arabicPeriod"/>
            </a:pPr>
            <a:r>
              <a:rPr lang="en-US" sz="1400" dirty="0"/>
              <a:t>Score: Medium (matches most criteria but has only standard safety features)</a:t>
            </a:r>
          </a:p>
          <a:p>
            <a:pPr>
              <a:buFont typeface="+mj-lt"/>
              <a:buAutoNum type="arabicPeriod"/>
            </a:pPr>
            <a:r>
              <a:rPr lang="en-US" sz="1400" b="1" dirty="0"/>
              <a:t>Toyota Innova </a:t>
            </a:r>
            <a:r>
              <a:rPr lang="en-US" sz="1400" b="1" dirty="0" err="1"/>
              <a:t>Crysta</a:t>
            </a:r>
            <a:endParaRPr lang="en-US" sz="1400" dirty="0"/>
          </a:p>
          <a:p>
            <a:pPr marL="742950" lvl="1" indent="-285750">
              <a:buFont typeface="+mj-lt"/>
              <a:buAutoNum type="arabicPeriod"/>
            </a:pPr>
            <a:r>
              <a:rPr lang="en-US" sz="1400" dirty="0"/>
              <a:t>Score: Low (does not have a sunroof)</a:t>
            </a:r>
          </a:p>
          <a:p>
            <a:r>
              <a:rPr lang="en-US" sz="1400" b="1" dirty="0"/>
              <a:t>5. Presentation to User</a:t>
            </a:r>
          </a:p>
          <a:p>
            <a:r>
              <a:rPr lang="en-US" sz="1400" dirty="0"/>
              <a:t>Alice logs in and sees her recommended list:</a:t>
            </a:r>
          </a:p>
          <a:p>
            <a:pPr>
              <a:buFont typeface="Arial" panose="020B0604020202020204" pitchFamily="34" charset="0"/>
              <a:buChar char="•"/>
            </a:pPr>
            <a:r>
              <a:rPr lang="en-US" sz="1400" b="1" dirty="0"/>
              <a:t>Top Recommendation:</a:t>
            </a:r>
            <a:r>
              <a:rPr lang="en-US" sz="1400" dirty="0"/>
              <a:t> Toyota Fortuner (perfect match)</a:t>
            </a:r>
          </a:p>
          <a:p>
            <a:pPr>
              <a:buFont typeface="Arial" panose="020B0604020202020204" pitchFamily="34" charset="0"/>
              <a:buChar char="•"/>
            </a:pPr>
            <a:r>
              <a:rPr lang="en-US" sz="1400" b="1" dirty="0"/>
              <a:t>Second Recommendation:</a:t>
            </a:r>
            <a:r>
              <a:rPr lang="en-US" sz="1400" dirty="0"/>
              <a:t> Toyota RAV4 (close match, but with a note about safety features)</a:t>
            </a:r>
          </a:p>
          <a:p>
            <a:pPr>
              <a:buFont typeface="Arial" panose="020B0604020202020204" pitchFamily="34" charset="0"/>
              <a:buChar char="•"/>
            </a:pPr>
            <a:r>
              <a:rPr lang="en-US" sz="1400" b="1" dirty="0"/>
              <a:t>Third Recommendation:</a:t>
            </a:r>
            <a:r>
              <a:rPr lang="en-US" sz="1400" dirty="0"/>
              <a:t> Toyota Innova </a:t>
            </a:r>
            <a:r>
              <a:rPr lang="en-US" sz="1400" dirty="0" err="1"/>
              <a:t>Crysta</a:t>
            </a:r>
            <a:r>
              <a:rPr lang="en-US" sz="1400" dirty="0"/>
              <a:t> (shown for diversity but flagged as less relevant)</a:t>
            </a:r>
          </a:p>
          <a:p>
            <a:r>
              <a:rPr lang="en-US" sz="1400" b="1" dirty="0"/>
              <a:t>6. User Interaction and Feedback</a:t>
            </a:r>
          </a:p>
          <a:p>
            <a:pPr>
              <a:buFont typeface="Arial" panose="020B0604020202020204" pitchFamily="34" charset="0"/>
              <a:buChar char="•"/>
            </a:pPr>
            <a:r>
              <a:rPr lang="en-US" sz="1400" dirty="0"/>
              <a:t>Alice views the top recommendation and clicks to learn more. She rates the Toyota Fortuner positively.</a:t>
            </a:r>
          </a:p>
          <a:p>
            <a:pPr>
              <a:buFont typeface="Arial" panose="020B0604020202020204" pitchFamily="34" charset="0"/>
              <a:buChar char="•"/>
            </a:pPr>
            <a:r>
              <a:rPr lang="en-US" sz="1400" dirty="0"/>
              <a:t>The system updates her profile, reinforcing her interest in features like the sunroof and safety ratings</a:t>
            </a:r>
            <a:r>
              <a:rPr lang="en-US" dirty="0"/>
              <a:t>.</a:t>
            </a:r>
          </a:p>
        </p:txBody>
      </p:sp>
    </p:spTree>
    <p:extLst>
      <p:ext uri="{BB962C8B-B14F-4D97-AF65-F5344CB8AC3E}">
        <p14:creationId xmlns:p14="http://schemas.microsoft.com/office/powerpoint/2010/main" val="30359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20E1D-C36B-EA98-3590-4780B62E9315}"/>
              </a:ext>
            </a:extLst>
          </p:cNvPr>
          <p:cNvSpPr txBox="1"/>
          <p:nvPr/>
        </p:nvSpPr>
        <p:spPr>
          <a:xfrm>
            <a:off x="3778898" y="0"/>
            <a:ext cx="6683051" cy="461665"/>
          </a:xfrm>
          <a:prstGeom prst="rect">
            <a:avLst/>
          </a:prstGeom>
          <a:noFill/>
        </p:spPr>
        <p:txBody>
          <a:bodyPr wrap="square">
            <a:spAutoFit/>
          </a:bodyPr>
          <a:lstStyle/>
          <a:p>
            <a:r>
              <a:rPr lang="en-IN" sz="2400" b="1" dirty="0"/>
              <a:t>COLLEBORATIVE- BASED FILTERING</a:t>
            </a:r>
          </a:p>
        </p:txBody>
      </p:sp>
      <p:pic>
        <p:nvPicPr>
          <p:cNvPr id="4100" name="Picture 4" descr="Personalized buyer listings at CARS24 — an overview | by Atish Jain | CARS24  Data Science Blog | Medium">
            <a:extLst>
              <a:ext uri="{FF2B5EF4-FFF2-40B4-BE49-F238E27FC236}">
                <a16:creationId xmlns:a16="http://schemas.microsoft.com/office/drawing/2014/main" id="{8327477B-609E-5C21-3B93-3AD82F4A3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58" y="802432"/>
            <a:ext cx="4595521" cy="58502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12F2CF-784F-E474-B66C-0DBB4B8617F8}"/>
              </a:ext>
            </a:extLst>
          </p:cNvPr>
          <p:cNvSpPr txBox="1"/>
          <p:nvPr/>
        </p:nvSpPr>
        <p:spPr>
          <a:xfrm>
            <a:off x="5101513" y="410146"/>
            <a:ext cx="6097554" cy="6555641"/>
          </a:xfrm>
          <a:prstGeom prst="rect">
            <a:avLst/>
          </a:prstGeom>
          <a:noFill/>
        </p:spPr>
        <p:txBody>
          <a:bodyPr wrap="square">
            <a:spAutoFit/>
          </a:bodyPr>
          <a:lstStyle/>
          <a:p>
            <a:r>
              <a:rPr lang="en-US" sz="1400" dirty="0"/>
              <a:t>-&gt; </a:t>
            </a:r>
            <a:r>
              <a:rPr lang="en-US" sz="1400" b="1" dirty="0"/>
              <a:t>Collaborative-based filtering is a popular recommendation system technique that suggests items to users based on the preferences and behaviors of similar users. This approach relies on the idea that if users have historically agreed on certain items, those items are likely to be relevant to one another.</a:t>
            </a:r>
          </a:p>
          <a:p>
            <a:r>
              <a:rPr lang="en-US" sz="1400" b="1" dirty="0"/>
              <a:t>Key Components of Collaborative-Based Filtering</a:t>
            </a:r>
          </a:p>
          <a:p>
            <a:r>
              <a:rPr lang="en-US" sz="1400" b="1" dirty="0"/>
              <a:t>1. User-Item Interactions</a:t>
            </a:r>
          </a:p>
          <a:p>
            <a:pPr>
              <a:buFont typeface="Arial" panose="020B0604020202020204" pitchFamily="34" charset="0"/>
              <a:buChar char="•"/>
            </a:pPr>
            <a:r>
              <a:rPr lang="en-US" sz="1400" b="1" dirty="0"/>
              <a:t>Data Collection</a:t>
            </a:r>
            <a:r>
              <a:rPr lang="en-US" sz="1400" dirty="0"/>
              <a:t>: The system collects data on user interactions with items, such as:</a:t>
            </a:r>
          </a:p>
          <a:p>
            <a:pPr marL="742950" lvl="1" indent="-285750">
              <a:buFont typeface="Arial" panose="020B0604020202020204" pitchFamily="34" charset="0"/>
              <a:buChar char="•"/>
            </a:pPr>
            <a:r>
              <a:rPr lang="en-US" sz="1400" dirty="0"/>
              <a:t>Ratings (e.g., star ratings given to cars)</a:t>
            </a:r>
          </a:p>
          <a:p>
            <a:pPr marL="742950" lvl="1" indent="-285750">
              <a:buFont typeface="Arial" panose="020B0604020202020204" pitchFamily="34" charset="0"/>
              <a:buChar char="•"/>
            </a:pPr>
            <a:r>
              <a:rPr lang="en-US" sz="1400" dirty="0"/>
              <a:t>Purchases (cars bought)</a:t>
            </a:r>
          </a:p>
          <a:p>
            <a:pPr marL="742950" lvl="1" indent="-285750">
              <a:buFont typeface="Arial" panose="020B0604020202020204" pitchFamily="34" charset="0"/>
              <a:buChar char="•"/>
            </a:pPr>
            <a:r>
              <a:rPr lang="en-US" sz="1400" dirty="0"/>
              <a:t>Clicks or views (cars viewed but not purchased)</a:t>
            </a:r>
          </a:p>
          <a:p>
            <a:pPr>
              <a:buFont typeface="Arial" panose="020B0604020202020204" pitchFamily="34" charset="0"/>
              <a:buChar char="•"/>
            </a:pPr>
            <a:r>
              <a:rPr lang="en-US" sz="1400" b="1" dirty="0"/>
              <a:t>Implicit Feedback</a:t>
            </a:r>
            <a:r>
              <a:rPr lang="en-US" sz="1400" dirty="0"/>
              <a:t>: Some systems use implicit data, such as time spent on a listing or frequency of interactions, instead of explicit ratings.</a:t>
            </a:r>
          </a:p>
          <a:p>
            <a:r>
              <a:rPr lang="en-US" sz="1400" b="1" dirty="0"/>
              <a:t>2. User Similarity Calculation</a:t>
            </a:r>
          </a:p>
          <a:p>
            <a:pPr>
              <a:buFont typeface="Arial" panose="020B0604020202020204" pitchFamily="34" charset="0"/>
              <a:buChar char="•"/>
            </a:pPr>
            <a:r>
              <a:rPr lang="en-US" sz="1400" b="1" dirty="0"/>
              <a:t>Finding Similar Users</a:t>
            </a:r>
            <a:r>
              <a:rPr lang="en-US" sz="1400" dirty="0"/>
              <a:t>: The system identifies users who have similar preferences or behaviors. Common methods include:</a:t>
            </a:r>
          </a:p>
          <a:p>
            <a:pPr marL="742950" lvl="1" indent="-285750">
              <a:buFont typeface="Arial" panose="020B0604020202020204" pitchFamily="34" charset="0"/>
              <a:buChar char="•"/>
            </a:pPr>
            <a:r>
              <a:rPr lang="en-US" sz="1400" b="1" dirty="0"/>
              <a:t>Cosine Similarity</a:t>
            </a:r>
            <a:r>
              <a:rPr lang="en-US" sz="1400" dirty="0"/>
              <a:t>: Measures the cosine of the angle between two user vectors in a multi-dimensional space.</a:t>
            </a:r>
          </a:p>
          <a:p>
            <a:pPr marL="742950" lvl="1" indent="-285750">
              <a:buFont typeface="Arial" panose="020B0604020202020204" pitchFamily="34" charset="0"/>
              <a:buChar char="•"/>
            </a:pPr>
            <a:r>
              <a:rPr lang="en-US" sz="1400" b="1" dirty="0"/>
              <a:t>Pearson Correlation</a:t>
            </a:r>
            <a:r>
              <a:rPr lang="en-US" sz="1400" dirty="0"/>
              <a:t>: Assesses the linear correlation between two users’ ratings.</a:t>
            </a:r>
          </a:p>
          <a:p>
            <a:pPr>
              <a:buFont typeface="Arial" panose="020B0604020202020204" pitchFamily="34" charset="0"/>
              <a:buChar char="•"/>
            </a:pPr>
            <a:r>
              <a:rPr lang="en-US" sz="1400" b="1" dirty="0"/>
              <a:t>Neighborhood Methods</a:t>
            </a:r>
            <a:r>
              <a:rPr lang="en-US" sz="1400" dirty="0"/>
              <a:t>: Users can be grouped into "neighborhoods" based on similarity scores, allowing the system to recommend items favored by similar users.</a:t>
            </a:r>
          </a:p>
          <a:p>
            <a:r>
              <a:rPr lang="en-US" sz="1400" b="1" dirty="0"/>
              <a:t>3. Recommendation Generation</a:t>
            </a:r>
          </a:p>
          <a:p>
            <a:pPr>
              <a:buFont typeface="Arial" panose="020B0604020202020204" pitchFamily="34" charset="0"/>
              <a:buChar char="•"/>
            </a:pPr>
            <a:r>
              <a:rPr lang="en-US" sz="1400" b="1" dirty="0"/>
              <a:t>Item Recommendation</a:t>
            </a:r>
            <a:r>
              <a:rPr lang="en-US" sz="1400" dirty="0"/>
              <a:t>: For a given user, the system recommends items that other similar users liked or rated highly. This process typically involves:</a:t>
            </a:r>
          </a:p>
          <a:p>
            <a:pPr marL="742950" lvl="1" indent="-285750">
              <a:buFont typeface="Arial" panose="020B0604020202020204" pitchFamily="34" charset="0"/>
              <a:buChar char="•"/>
            </a:pPr>
            <a:r>
              <a:rPr lang="en-US" sz="1400" b="1" dirty="0"/>
              <a:t>Weighted Average</a:t>
            </a:r>
            <a:r>
              <a:rPr lang="en-US" sz="1400" dirty="0"/>
              <a:t>: Calculate a score for each item based on ratings from similar users, weighted by their similarity to the target user.</a:t>
            </a:r>
          </a:p>
          <a:p>
            <a:pPr>
              <a:buFont typeface="Arial" panose="020B0604020202020204" pitchFamily="34" charset="0"/>
              <a:buChar char="•"/>
            </a:pPr>
            <a:r>
              <a:rPr lang="en-US" sz="1400" b="1" dirty="0"/>
              <a:t>Diversity and Filtering</a:t>
            </a:r>
            <a:r>
              <a:rPr lang="en-US" sz="1400" dirty="0"/>
              <a:t>: To enhance user experience, recommendations might also consider item diversity or filter out items the user has already interacted .</a:t>
            </a:r>
            <a:endParaRPr lang="en-US" dirty="0"/>
          </a:p>
        </p:txBody>
      </p:sp>
    </p:spTree>
    <p:extLst>
      <p:ext uri="{BB962C8B-B14F-4D97-AF65-F5344CB8AC3E}">
        <p14:creationId xmlns:p14="http://schemas.microsoft.com/office/powerpoint/2010/main" val="28042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795F5C-3DE6-51F3-7CE4-A252F6327277}"/>
              </a:ext>
            </a:extLst>
          </p:cNvPr>
          <p:cNvSpPr txBox="1"/>
          <p:nvPr/>
        </p:nvSpPr>
        <p:spPr>
          <a:xfrm>
            <a:off x="301690" y="382555"/>
            <a:ext cx="10935478" cy="5786199"/>
          </a:xfrm>
          <a:prstGeom prst="rect">
            <a:avLst/>
          </a:prstGeom>
          <a:noFill/>
        </p:spPr>
        <p:txBody>
          <a:bodyPr wrap="square">
            <a:spAutoFit/>
          </a:bodyPr>
          <a:lstStyle/>
          <a:p>
            <a:endParaRPr lang="en-IN" sz="1400" dirty="0"/>
          </a:p>
          <a:p>
            <a:r>
              <a:rPr lang="en-IN" sz="1400" dirty="0"/>
              <a:t>                                                   </a:t>
            </a:r>
            <a:r>
              <a:rPr lang="en-IN" sz="2400" dirty="0"/>
              <a:t>HERE IS AN EXAMPLE OF COLLEBORATIVE BASED FILTERING:</a:t>
            </a:r>
          </a:p>
          <a:p>
            <a:endParaRPr lang="en-IN" sz="1400" dirty="0"/>
          </a:p>
          <a:p>
            <a:pPr>
              <a:buFont typeface="+mj-lt"/>
              <a:buAutoNum type="arabicPeriod"/>
            </a:pPr>
            <a:r>
              <a:rPr lang="en-US" sz="1600" b="1" dirty="0"/>
              <a:t>User-Based Collaborative Filtering for Car Recommendations:</a:t>
            </a:r>
            <a:r>
              <a:rPr lang="en-US" sz="1600" dirty="0"/>
              <a:t> Suppose User A and User B have similar browsing patterns on Cars24—both have been exploring compact SUVs in the $15,000 to $20,000 range. If User A recently viewed or purchased a Honda CR-V, Cars24 could recommend a Honda CR-V or similar SUV models to User B, based on their shared interest in this vehicle category.</a:t>
            </a:r>
          </a:p>
          <a:p>
            <a:pPr>
              <a:buFont typeface="+mj-lt"/>
              <a:buAutoNum type="arabicPeriod"/>
            </a:pPr>
            <a:r>
              <a:rPr lang="en-US" sz="1600" b="1" dirty="0"/>
              <a:t>Popular Model Suggestions Based on Similar Users' Searches:</a:t>
            </a:r>
            <a:r>
              <a:rPr lang="en-US" sz="1600" dirty="0"/>
              <a:t> If a significant number of users who viewed a Maruti Suzuki Swift also checked out a Hyundai i20, Cars24 might suggest the Hyundai i20 to new users viewing the Maruti Suzuki Swift. This approach leverages data on viewing habits to connect users to models they might not have initially considered.</a:t>
            </a:r>
          </a:p>
          <a:p>
            <a:pPr>
              <a:buFont typeface="+mj-lt"/>
              <a:buAutoNum type="arabicPeriod"/>
            </a:pPr>
            <a:r>
              <a:rPr lang="en-US" sz="1600" b="1" dirty="0"/>
              <a:t>Recommendations by Features Preferred by Similar Users:</a:t>
            </a:r>
            <a:r>
              <a:rPr lang="en-US" sz="1600" dirty="0"/>
              <a:t> Collaborative filtering could recommend cars based on features that appeal to similar users. For example, if users who often search for cars with automatic transmissions and sunroofs frequently end up buying Toyota models, Cars24 might prioritize showing Toyota cars with these features to users with similar browsing patterns.</a:t>
            </a:r>
          </a:p>
          <a:p>
            <a:pPr>
              <a:buFont typeface="+mj-lt"/>
              <a:buAutoNum type="arabicPeriod"/>
            </a:pPr>
            <a:r>
              <a:rPr lang="en-US" sz="1600" b="1" dirty="0"/>
              <a:t>Price-Based Recommendations in Popular Segments:</a:t>
            </a:r>
            <a:r>
              <a:rPr lang="en-US" sz="1600" dirty="0"/>
              <a:t> Cars24 could recommend vehicles based on typical spending patterns. For instance, if users browsing cars under $10,000 frequently view hatchbacks, a user looking at budget cars might receive more recommendations for hatchbacks, as this segment might interest them based on collective user behavior.</a:t>
            </a:r>
          </a:p>
          <a:p>
            <a:pPr>
              <a:buFont typeface="+mj-lt"/>
              <a:buAutoNum type="arabicPeriod"/>
            </a:pPr>
            <a:r>
              <a:rPr lang="en-US" sz="1600" b="1" dirty="0"/>
              <a:t>Top-Selling Models in Local Areas:</a:t>
            </a:r>
            <a:r>
              <a:rPr lang="en-US" sz="1600" dirty="0"/>
              <a:t> By using collaborative filtering, Cars24 could suggest car models that are popular in a specific location. If people in a city favor certain fuel-efficient cars due to local commute patterns, the platform might suggest these popular models to new users from the same area, assuming they might share similar needs.</a:t>
            </a:r>
          </a:p>
          <a:p>
            <a:pPr>
              <a:buFont typeface="+mj-lt"/>
              <a:buAutoNum type="arabicPeriod"/>
            </a:pPr>
            <a:r>
              <a:rPr lang="en-US" sz="1600" b="1" dirty="0"/>
              <a:t>Suggested Alternatives Based on Previous Purchases:</a:t>
            </a:r>
            <a:r>
              <a:rPr lang="en-US" sz="1600" dirty="0"/>
              <a:t> If a user previously bought a sedan, Cars24 could suggest other sedans or popular crossovers that people with similar past purchases found interesting. This could be helpful for users looking to upgrade or switch cars.</a:t>
            </a:r>
          </a:p>
          <a:p>
            <a:endParaRPr lang="en-IN" sz="1400" dirty="0"/>
          </a:p>
        </p:txBody>
      </p:sp>
    </p:spTree>
    <p:extLst>
      <p:ext uri="{BB962C8B-B14F-4D97-AF65-F5344CB8AC3E}">
        <p14:creationId xmlns:p14="http://schemas.microsoft.com/office/powerpoint/2010/main" val="370794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1580</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source-serif-pro</vt:lpstr>
      <vt:lpstr>Office Theme</vt:lpstr>
      <vt:lpstr>                                  MACHINE LEARNING CASE STUDY                                                                         -SWATHI VADDINENI                                                                         -AP22110010204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CASE STUDY                                                                         -SWATHI VADDINENI                                                                         -AP22110010204</dc:title>
  <dc:creator>Swathi V</dc:creator>
  <cp:lastModifiedBy>Swathi V</cp:lastModifiedBy>
  <cp:revision>1</cp:revision>
  <dcterms:created xsi:type="dcterms:W3CDTF">2024-11-03T03:15:43Z</dcterms:created>
  <dcterms:modified xsi:type="dcterms:W3CDTF">2024-11-03T04:46:04Z</dcterms:modified>
</cp:coreProperties>
</file>