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8" r:id="rId4"/>
    <p:sldId id="258" r:id="rId5"/>
    <p:sldId id="270" r:id="rId6"/>
    <p:sldId id="271" r:id="rId7"/>
    <p:sldId id="259" r:id="rId8"/>
    <p:sldId id="260" r:id="rId9"/>
    <p:sldId id="269" r:id="rId10"/>
    <p:sldId id="272" r:id="rId11"/>
    <p:sldId id="274" r:id="rId12"/>
    <p:sldId id="273"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6316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18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d105746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d105746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85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d105746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d105746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31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d1057461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d105746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11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d1057461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d1057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06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d1057461b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d105746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24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1966467"/>
            <a:ext cx="8520600" cy="12926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900" b="1" dirty="0">
                <a:solidFill>
                  <a:schemeClr val="dk1"/>
                </a:solidFill>
              </a:rPr>
              <a:t>PHARMACY MANAGEMENT SYSTEM</a:t>
            </a:r>
            <a:endParaRPr sz="3900" b="1" dirty="0">
              <a:solidFill>
                <a:schemeClr val="dk1"/>
              </a:solidFill>
            </a:endParaRPr>
          </a:p>
        </p:txBody>
      </p:sp>
      <p:pic>
        <p:nvPicPr>
          <p:cNvPr id="55" name="Google Shape;55;p13"/>
          <p:cNvPicPr preferRelativeResize="0"/>
          <p:nvPr/>
        </p:nvPicPr>
        <p:blipFill>
          <a:blip r:embed="rId3">
            <a:alphaModFix/>
          </a:blip>
          <a:stretch>
            <a:fillRect/>
          </a:stretch>
        </p:blipFill>
        <p:spPr>
          <a:xfrm>
            <a:off x="0" y="0"/>
            <a:ext cx="4634924" cy="1449600"/>
          </a:xfrm>
          <a:prstGeom prst="rect">
            <a:avLst/>
          </a:prstGeom>
          <a:noFill/>
          <a:ln>
            <a:noFill/>
          </a:ln>
        </p:spPr>
      </p:pic>
      <p:sp>
        <p:nvSpPr>
          <p:cNvPr id="56" name="Google Shape;56;p13"/>
          <p:cNvSpPr txBox="1"/>
          <p:nvPr/>
        </p:nvSpPr>
        <p:spPr>
          <a:xfrm>
            <a:off x="0" y="3899338"/>
            <a:ext cx="4327500" cy="77710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800" b="1" dirty="0">
                <a:solidFill>
                  <a:schemeClr val="tx1">
                    <a:lumMod val="95000"/>
                    <a:lumOff val="5000"/>
                  </a:schemeClr>
                </a:solidFill>
              </a:rPr>
              <a:t>PRESENTED BY</a:t>
            </a:r>
            <a:endParaRPr sz="1800" dirty="0">
              <a:solidFill>
                <a:schemeClr val="tx1">
                  <a:lumMod val="95000"/>
                  <a:lumOff val="5000"/>
                </a:schemeClr>
              </a:solidFill>
              <a:latin typeface="Calibri"/>
              <a:ea typeface="Calibri"/>
              <a:cs typeface="Calibri"/>
              <a:sym typeface="Calibri"/>
            </a:endParaRPr>
          </a:p>
          <a:p>
            <a:pPr marL="0" lvl="0" indent="0" algn="ctr" rtl="0">
              <a:lnSpc>
                <a:spcPct val="100000"/>
              </a:lnSpc>
              <a:spcBef>
                <a:spcPts val="300"/>
              </a:spcBef>
              <a:spcAft>
                <a:spcPts val="0"/>
              </a:spcAft>
              <a:buNone/>
            </a:pPr>
            <a:r>
              <a:rPr lang="en" sz="1800" b="1" dirty="0">
                <a:solidFill>
                  <a:schemeClr val="tx1">
                    <a:lumMod val="95000"/>
                    <a:lumOff val="5000"/>
                  </a:schemeClr>
                </a:solidFill>
              </a:rPr>
              <a:t>2303811710422165 – SWATHI V</a:t>
            </a:r>
            <a:endParaRPr sz="1800" b="1" dirty="0">
              <a:solidFill>
                <a:schemeClr val="tx1">
                  <a:lumMod val="95000"/>
                  <a:lumOff val="5000"/>
                </a:schemeClr>
              </a:solidFill>
            </a:endParaRPr>
          </a:p>
        </p:txBody>
      </p:sp>
      <p:sp>
        <p:nvSpPr>
          <p:cNvPr id="57" name="Google Shape;57;p13"/>
          <p:cNvSpPr txBox="1"/>
          <p:nvPr/>
        </p:nvSpPr>
        <p:spPr>
          <a:xfrm>
            <a:off x="4816500" y="3584028"/>
            <a:ext cx="4327500" cy="1292631"/>
          </a:xfrm>
          <a:prstGeom prst="rect">
            <a:avLst/>
          </a:prstGeom>
          <a:noFill/>
          <a:ln>
            <a:noFill/>
          </a:ln>
        </p:spPr>
        <p:txBody>
          <a:bodyPr spcFirstLastPara="1" wrap="square" lIns="91425" tIns="91425" rIns="91425" bIns="91425" anchor="t" anchorCtr="0">
            <a:spAutoFit/>
          </a:bodyPr>
          <a:lstStyle/>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p>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SUPERVISOR                                                                                		   </a:t>
            </a:r>
            <a:r>
              <a:rPr lang="en-US" altLang="en-US" sz="1800" b="1" dirty="0" err="1">
                <a:solidFill>
                  <a:schemeClr val="tx1"/>
                </a:solidFill>
                <a:latin typeface="Arial Narrow" pitchFamily="34" charset="0"/>
                <a:cs typeface="Arial" pitchFamily="34" charset="0"/>
              </a:rPr>
              <a:t>Mr.A.Malarmannan,M.E</a:t>
            </a:r>
            <a:r>
              <a:rPr lang="en-US" altLang="en-US" sz="1800" b="1" dirty="0">
                <a:solidFill>
                  <a:schemeClr val="tx1"/>
                </a:solidFill>
                <a:latin typeface="Arial Narrow" pitchFamily="34" charset="0"/>
                <a:cs typeface="Arial" pitchFamily="34" charset="0"/>
              </a:rPr>
              <a:t>.,                                                                                                      				AP/CSE.</a:t>
            </a:r>
          </a:p>
        </p:txBody>
      </p:sp>
      <p:pic>
        <p:nvPicPr>
          <p:cNvPr id="58" name="Google Shape;58;p13"/>
          <p:cNvPicPr preferRelativeResize="0"/>
          <p:nvPr/>
        </p:nvPicPr>
        <p:blipFill rotWithShape="1">
          <a:blip r:embed="rId4">
            <a:alphaModFix/>
          </a:blip>
          <a:srcRect/>
          <a:stretch/>
        </p:blipFill>
        <p:spPr>
          <a:xfrm>
            <a:off x="8344250" y="3"/>
            <a:ext cx="79974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8776" y="444500"/>
            <a:ext cx="6131902" cy="573088"/>
          </a:xfrm>
        </p:spPr>
        <p:txBody>
          <a:bodyPr>
            <a:normAutofit fontScale="90000"/>
          </a:bodyPr>
          <a:lstStyle/>
          <a:p>
            <a:r>
              <a:rPr lang="en-US" b="1" dirty="0"/>
              <a:t>       RESULT AND DISCUSSION</a:t>
            </a:r>
            <a:endParaRPr lang="en-IN" b="1" dirty="0"/>
          </a:p>
        </p:txBody>
      </p:sp>
      <p:pic>
        <p:nvPicPr>
          <p:cNvPr id="4" name="Google Shape;85;p17"/>
          <p:cNvPicPr preferRelativeResize="0"/>
          <p:nvPr/>
        </p:nvPicPr>
        <p:blipFill rotWithShape="1">
          <a:blip r:embed="rId2">
            <a:alphaModFix/>
          </a:blip>
          <a:srcRect/>
          <a:stretch/>
        </p:blipFill>
        <p:spPr>
          <a:xfrm>
            <a:off x="39075" y="3"/>
            <a:ext cx="762558" cy="762395"/>
          </a:xfrm>
          <a:prstGeom prst="rect">
            <a:avLst/>
          </a:prstGeom>
          <a:noFill/>
          <a:ln>
            <a:noFill/>
          </a:ln>
        </p:spPr>
      </p:pic>
      <p:pic>
        <p:nvPicPr>
          <p:cNvPr id="5" name="Google Shape;86;p17"/>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8" name="Picture 7" descr="A screenshot of a computer&#10;&#10;Description automatically generated">
            <a:extLst>
              <a:ext uri="{FF2B5EF4-FFF2-40B4-BE49-F238E27FC236}">
                <a16:creationId xmlns:a16="http://schemas.microsoft.com/office/drawing/2014/main" id="{56B2B5EC-DB06-2C8B-37C3-6F9715192054}"/>
              </a:ext>
            </a:extLst>
          </p:cNvPr>
          <p:cNvPicPr>
            <a:picLocks noChangeAspect="1"/>
          </p:cNvPicPr>
          <p:nvPr/>
        </p:nvPicPr>
        <p:blipFill>
          <a:blip r:embed="rId4"/>
          <a:stretch>
            <a:fillRect/>
          </a:stretch>
        </p:blipFill>
        <p:spPr>
          <a:xfrm>
            <a:off x="1281723" y="1312985"/>
            <a:ext cx="6580554" cy="34778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85;p17">
            <a:extLst>
              <a:ext uri="{FF2B5EF4-FFF2-40B4-BE49-F238E27FC236}">
                <a16:creationId xmlns:a16="http://schemas.microsoft.com/office/drawing/2014/main" id="{BBA2C386-B89A-CABC-011C-0BB737C94F8A}"/>
              </a:ext>
            </a:extLst>
          </p:cNvPr>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3" name="Google Shape;86;p17">
            <a:extLst>
              <a:ext uri="{FF2B5EF4-FFF2-40B4-BE49-F238E27FC236}">
                <a16:creationId xmlns:a16="http://schemas.microsoft.com/office/drawing/2014/main" id="{93B65123-2188-7EB5-9D1E-47C15547352B}"/>
              </a:ext>
            </a:extLst>
          </p:cNvPr>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5" name="Picture 4" descr="A screenshot of a computer&#10;&#10;Description automatically generated">
            <a:extLst>
              <a:ext uri="{FF2B5EF4-FFF2-40B4-BE49-F238E27FC236}">
                <a16:creationId xmlns:a16="http://schemas.microsoft.com/office/drawing/2014/main" id="{9EF755D8-92D5-EB0A-F6F0-53FB4D1BD842}"/>
              </a:ext>
            </a:extLst>
          </p:cNvPr>
          <p:cNvPicPr>
            <a:picLocks noChangeAspect="1"/>
          </p:cNvPicPr>
          <p:nvPr/>
        </p:nvPicPr>
        <p:blipFill>
          <a:blip r:embed="rId4"/>
          <a:stretch>
            <a:fillRect/>
          </a:stretch>
        </p:blipFill>
        <p:spPr>
          <a:xfrm>
            <a:off x="1086338" y="921543"/>
            <a:ext cx="7232692" cy="3666088"/>
          </a:xfrm>
          <a:prstGeom prst="rect">
            <a:avLst/>
          </a:prstGeom>
        </p:spPr>
      </p:pic>
    </p:spTree>
    <p:extLst>
      <p:ext uri="{BB962C8B-B14F-4D97-AF65-F5344CB8AC3E}">
        <p14:creationId xmlns:p14="http://schemas.microsoft.com/office/powerpoint/2010/main" val="235659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2400" b="1" dirty="0">
                <a:solidFill>
                  <a:schemeClr val="tx1">
                    <a:lumMod val="95000"/>
                    <a:lumOff val="5000"/>
                  </a:schemeClr>
                </a:solidFill>
              </a:rPr>
              <a:t>ANY QUERIES ?</a:t>
            </a:r>
            <a:endParaRPr lang="en-IN" sz="2400" b="1" dirty="0">
              <a:solidFill>
                <a:schemeClr val="tx1">
                  <a:lumMod val="95000"/>
                  <a:lumOff val="5000"/>
                </a:schemeClr>
              </a:solidFill>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38100" y="1835250"/>
            <a:ext cx="90678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a:solidFill>
                  <a:schemeClr val="dk1"/>
                </a:solidFill>
              </a:rPr>
              <a:t>THANK YOU</a:t>
            </a:r>
            <a:endParaRPr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249400" y="1324850"/>
            <a:ext cx="7939500" cy="2553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pPr>
            <a:endParaRPr lang="en-US" sz="2400" b="1" dirty="0">
              <a:solidFill>
                <a:schemeClr val="dk1"/>
              </a:solidFill>
            </a:endParaRPr>
          </a:p>
          <a:p>
            <a:pPr marL="457200" lvl="0" indent="-381000" algn="l" rtl="0">
              <a:lnSpc>
                <a:spcPct val="115000"/>
              </a:lnSpc>
              <a:spcBef>
                <a:spcPts val="0"/>
              </a:spcBef>
              <a:spcAft>
                <a:spcPts val="0"/>
              </a:spcAft>
              <a:buClr>
                <a:schemeClr val="dk1"/>
              </a:buClr>
              <a:buSzPts val="2400"/>
            </a:pPr>
            <a:endParaRPr lang="en" sz="24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p:txBody>
      </p:sp>
      <p:pic>
        <p:nvPicPr>
          <p:cNvPr id="64" name="Google Shape;64;p14"/>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65" name="Google Shape;65;p14"/>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66" name="Google Shape;66;p14"/>
          <p:cNvSpPr txBox="1"/>
          <p:nvPr/>
        </p:nvSpPr>
        <p:spPr>
          <a:xfrm>
            <a:off x="38100" y="12075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PRESENTATION OVERVIEW</a:t>
            </a:r>
            <a:endParaRPr sz="2400" b="1">
              <a:solidFill>
                <a:schemeClr val="tx1">
                  <a:lumMod val="85000"/>
                  <a:lumOff val="15000"/>
                </a:schemeClr>
              </a:solidFill>
              <a:latin typeface="Calibri"/>
              <a:ea typeface="Calibri"/>
              <a:cs typeface="Calibri"/>
              <a:sym typeface="Calibri"/>
            </a:endParaRPr>
          </a:p>
        </p:txBody>
      </p:sp>
      <p:sp>
        <p:nvSpPr>
          <p:cNvPr id="6" name="Text Box 2">
            <a:extLst>
              <a:ext uri="{FF2B5EF4-FFF2-40B4-BE49-F238E27FC236}">
                <a16:creationId xmlns:a16="http://schemas.microsoft.com/office/drawing/2014/main" id="{D66838E7-DF8B-441F-A7FD-CF7E2EA15593}"/>
              </a:ext>
            </a:extLst>
          </p:cNvPr>
          <p:cNvSpPr txBox="1">
            <a:spLocks noChangeArrowheads="1"/>
          </p:cNvSpPr>
          <p:nvPr/>
        </p:nvSpPr>
        <p:spPr bwMode="auto">
          <a:xfrm>
            <a:off x="830317" y="870857"/>
            <a:ext cx="7758137" cy="4272643"/>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115887" lvl="1" indent="-457200" eaLnBrk="1" hangingPunct="1">
              <a:lnSpc>
                <a:spcPct val="150000"/>
              </a:lnSpc>
              <a:spcBef>
                <a:spcPts val="325"/>
              </a:spcBef>
              <a:buSzPct val="100000"/>
              <a:buFont typeface="+mj-lt"/>
              <a:buAutoNum type="arabicPeriod"/>
              <a:defRPr/>
            </a:pPr>
            <a:r>
              <a:rPr lang="en-US" altLang="en-US" dirty="0">
                <a:solidFill>
                  <a:srgbClr val="000000"/>
                </a:solidFill>
                <a:latin typeface="Times New Roman" panose="02020603050405020304" pitchFamily="18" charset="0"/>
                <a:cs typeface="Times New Roman" panose="02020603050405020304" pitchFamily="18" charset="0"/>
              </a:rPr>
              <a:t>Objective</a:t>
            </a:r>
          </a:p>
          <a:p>
            <a:pPr marL="458787" indent="-457200"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cs typeface="Times New Roman" panose="02020603050405020304" pitchFamily="18" charset="0"/>
              </a:rPr>
              <a:t>Project Introduction</a:t>
            </a:r>
          </a:p>
          <a:p>
            <a:pPr marL="458787" indent="-457200"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cs typeface="Times New Roman" panose="02020603050405020304" pitchFamily="18" charset="0"/>
              </a:rPr>
              <a:t>Problem Statement</a:t>
            </a:r>
          </a:p>
          <a:p>
            <a:pPr marL="458787" indent="-457200"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cs typeface="Times New Roman" panose="02020603050405020304" pitchFamily="18" charset="0"/>
              </a:rPr>
              <a:t>Methodologies (Programming concepts relevant to problem statement)</a:t>
            </a:r>
          </a:p>
          <a:p>
            <a:pPr marL="344487" indent="-342900" eaLnBrk="1" hangingPunct="1">
              <a:lnSpc>
                <a:spcPct val="150000"/>
              </a:lnSpc>
              <a:spcBef>
                <a:spcPts val="325"/>
              </a:spcBef>
              <a:buClr>
                <a:srgbClr val="000000"/>
              </a:buClr>
              <a:buSzPct val="100000"/>
              <a:buFontTx/>
              <a:buAutoNum type="arabicPeriod" startAt="5"/>
              <a:defRPr/>
            </a:pPr>
            <a:r>
              <a:rPr lang="en-US" dirty="0">
                <a:latin typeface="Times New Roman" panose="02020603050405020304" pitchFamily="18" charset="0"/>
                <a:cs typeface="Times New Roman" panose="02020603050405020304" pitchFamily="18" charset="0"/>
              </a:rPr>
              <a:t>   Architecture of the proposed system </a:t>
            </a:r>
          </a:p>
          <a:p>
            <a:pPr marL="344487" indent="-342900" eaLnBrk="1" hangingPunct="1">
              <a:lnSpc>
                <a:spcPct val="150000"/>
              </a:lnSpc>
              <a:spcBef>
                <a:spcPts val="325"/>
              </a:spcBef>
              <a:buClr>
                <a:srgbClr val="000000"/>
              </a:buClr>
              <a:buSzPct val="100000"/>
              <a:buFontTx/>
              <a:buAutoNum type="arabicPeriod" startAt="5"/>
              <a:defRPr/>
            </a:pPr>
            <a:r>
              <a:rPr lang="en-US" altLang="en-US" dirty="0">
                <a:solidFill>
                  <a:srgbClr val="000000"/>
                </a:solidFill>
                <a:latin typeface="Times New Roman" panose="02020603050405020304" pitchFamily="18" charset="0"/>
                <a:cs typeface="Times New Roman" panose="02020603050405020304" pitchFamily="18" charset="0"/>
              </a:rPr>
              <a:t>   List of Modules</a:t>
            </a:r>
            <a:endParaRPr lang="en-US" dirty="0">
              <a:latin typeface="Times New Roman" panose="02020603050405020304" pitchFamily="18" charset="0"/>
              <a:cs typeface="Times New Roman" panose="02020603050405020304" pitchFamily="18" charset="0"/>
            </a:endParaRPr>
          </a:p>
          <a:p>
            <a:pPr marL="1587" indent="0" eaLnBrk="1" hangingPunct="1">
              <a:lnSpc>
                <a:spcPct val="150000"/>
              </a:lnSpc>
              <a:spcBef>
                <a:spcPts val="325"/>
              </a:spcBef>
              <a:buClr>
                <a:srgbClr val="000000"/>
              </a:buClr>
              <a:buSzPct val="100000"/>
              <a:defRPr/>
            </a:pPr>
            <a:r>
              <a:rPr lang="en-US" dirty="0">
                <a:latin typeface="Times New Roman" panose="02020603050405020304" pitchFamily="18" charset="0"/>
                <a:cs typeface="Times New Roman" panose="02020603050405020304" pitchFamily="18" charset="0"/>
              </a:rPr>
              <a:t>7.       Merits </a:t>
            </a:r>
          </a:p>
          <a:p>
            <a:pPr marL="458787" indent="-457200" eaLnBrk="1" hangingPunct="1">
              <a:lnSpc>
                <a:spcPct val="150000"/>
              </a:lnSpc>
              <a:spcBef>
                <a:spcPts val="325"/>
              </a:spcBef>
              <a:buClr>
                <a:srgbClr val="000000"/>
              </a:buClr>
              <a:buSzPct val="100000"/>
              <a:defRPr/>
            </a:pPr>
            <a:r>
              <a:rPr lang="en-US" dirty="0">
                <a:latin typeface="Times New Roman" panose="02020603050405020304" pitchFamily="18" charset="0"/>
                <a:cs typeface="Times New Roman" panose="02020603050405020304" pitchFamily="18" charset="0"/>
              </a:rPr>
              <a:t>8.       Results and Discussion</a:t>
            </a:r>
          </a:p>
          <a:p>
            <a:pPr marL="458787" indent="-457200" eaLnBrk="1" hangingPunct="1">
              <a:lnSpc>
                <a:spcPct val="150000"/>
              </a:lnSpc>
              <a:spcBef>
                <a:spcPts val="325"/>
              </a:spcBef>
              <a:buClr>
                <a:srgbClr val="000000"/>
              </a:buClr>
              <a:buSzPct val="100000"/>
              <a:defRPr/>
            </a:pPr>
            <a:r>
              <a:rPr lang="en-US" dirty="0">
                <a:latin typeface="Times New Roman" panose="02020603050405020304" pitchFamily="18" charset="0"/>
                <a:cs typeface="Times New Roman" panose="02020603050405020304" pitchFamily="18" charset="0"/>
              </a:rPr>
              <a:t>9.       Queries</a:t>
            </a:r>
          </a:p>
          <a:p>
            <a:pPr marL="1587" indent="0" algn="just" eaLnBrk="1" hangingPunct="1">
              <a:lnSpc>
                <a:spcPct val="150000"/>
              </a:lnSpc>
              <a:spcBef>
                <a:spcPts val="325"/>
              </a:spcBef>
              <a:buClr>
                <a:srgbClr val="000000"/>
              </a:buClr>
              <a:buSzPct val="100000"/>
              <a:defRPr/>
            </a:pP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82" y="147145"/>
            <a:ext cx="8520600" cy="651642"/>
          </a:xfrm>
        </p:spPr>
        <p:txBody>
          <a:bodyPr>
            <a:normAutofit/>
          </a:bodyPr>
          <a:lstStyle/>
          <a:p>
            <a:pPr algn="ctr">
              <a:buClr>
                <a:srgbClr val="000000"/>
              </a:buClr>
            </a:pPr>
            <a:r>
              <a:rPr lang="en-US" sz="2400" b="1" dirty="0">
                <a:solidFill>
                  <a:schemeClr val="tx1">
                    <a:lumMod val="85000"/>
                    <a:lumOff val="15000"/>
                  </a:schemeClr>
                </a:solidFill>
              </a:rPr>
              <a:t>OBJECTIVE</a:t>
            </a:r>
          </a:p>
        </p:txBody>
      </p:sp>
      <p:sp>
        <p:nvSpPr>
          <p:cNvPr id="3" name="Text Placeholder 2"/>
          <p:cNvSpPr>
            <a:spLocks noGrp="1"/>
          </p:cNvSpPr>
          <p:nvPr>
            <p:ph type="body" idx="1"/>
          </p:nvPr>
        </p:nvSpPr>
        <p:spPr/>
        <p:txBody>
          <a:bodyPr>
            <a:normAutofit/>
          </a:bodyPr>
          <a:lstStyle/>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p:txBody>
      </p:sp>
      <p:pic>
        <p:nvPicPr>
          <p:cNvPr id="4" name="Google Shape;71;p15"/>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319030" y="6"/>
            <a:ext cx="824970" cy="795591"/>
          </a:xfrm>
          <a:prstGeom prst="rect">
            <a:avLst/>
          </a:prstGeom>
          <a:noFill/>
          <a:ln>
            <a:noFill/>
          </a:ln>
        </p:spPr>
      </p:pic>
      <p:sp>
        <p:nvSpPr>
          <p:cNvPr id="6" name="Rectangle 1">
            <a:extLst>
              <a:ext uri="{FF2B5EF4-FFF2-40B4-BE49-F238E27FC236}">
                <a16:creationId xmlns:a16="http://schemas.microsoft.com/office/drawing/2014/main" id="{56833441-7D18-E683-0AD6-1F4E2CF4B0EB}"/>
              </a:ext>
            </a:extLst>
          </p:cNvPr>
          <p:cNvSpPr>
            <a:spLocks noChangeArrowheads="1"/>
          </p:cNvSpPr>
          <p:nvPr/>
        </p:nvSpPr>
        <p:spPr bwMode="auto">
          <a:xfrm>
            <a:off x="672123" y="1500818"/>
            <a:ext cx="7848158"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a Pharmacy Management System is to streamline and automate the operations of a pharmacy, ensuring efficient management of inventory, prescriptions, and sales. It aims to improve the accuracy of medication dispensing, track stock levels in real-time, and ensure compliance with regulatory</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requirements. Additionally, it enhances customer service by managing patient</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records, processing prescriptions, and providing detailed reports.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72" name="Google Shape;72;p15"/>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73" name="Google Shape;73;p15"/>
          <p:cNvSpPr txBox="1"/>
          <p:nvPr/>
        </p:nvSpPr>
        <p:spPr>
          <a:xfrm>
            <a:off x="38100" y="12075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PROJECT INTRODUCTION</a:t>
            </a:r>
            <a:endParaRPr sz="2400" b="1">
              <a:solidFill>
                <a:schemeClr val="tx1">
                  <a:lumMod val="85000"/>
                  <a:lumOff val="15000"/>
                </a:schemeClr>
              </a:solidFill>
              <a:latin typeface="Calibri"/>
              <a:ea typeface="Calibri"/>
              <a:cs typeface="Calibri"/>
              <a:sym typeface="Calibri"/>
            </a:endParaRPr>
          </a:p>
        </p:txBody>
      </p:sp>
      <p:sp>
        <p:nvSpPr>
          <p:cNvPr id="3" name="TextBox 2"/>
          <p:cNvSpPr txBox="1"/>
          <p:nvPr/>
        </p:nvSpPr>
        <p:spPr>
          <a:xfrm>
            <a:off x="762556" y="1284269"/>
            <a:ext cx="7556473" cy="3366563"/>
          </a:xfrm>
          <a:prstGeom prst="rect">
            <a:avLst/>
          </a:prstGeom>
          <a:noFill/>
        </p:spPr>
        <p:txBody>
          <a:bodyPr wrap="square" rtlCol="0">
            <a:spAutoFit/>
          </a:bodyPr>
          <a:lstStyle/>
          <a:p>
            <a:pPr marL="285750" indent="-285750" algn="just">
              <a:lnSpc>
                <a:spcPct val="150000"/>
              </a:lnSpc>
              <a:buSzPct val="12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Pharmacy Management System (PMS) is a software solution designed to manage the day-to-day operations of a pharmacy. It helps in automating key tasks such as inventory control, prescription management, billing, and customer data handling. By integrating various processes, the system ensures accurate medication dispensing, reduces human errors, and improves the efficiency of pharmacy staff. The system enhances operational efficiency, improves customer service, and supports the growth of the pharmacy business.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700" y="220717"/>
            <a:ext cx="8520600" cy="672662"/>
          </a:xfrm>
        </p:spPr>
        <p:txBody>
          <a:bodyPr>
            <a:normAutofit/>
          </a:bodyPr>
          <a:lstStyle/>
          <a:p>
            <a:r>
              <a:rPr lang="en-US" dirty="0"/>
              <a:t>		 </a:t>
            </a:r>
            <a:r>
              <a:rPr lang="en-US" b="1" dirty="0">
                <a:solidFill>
                  <a:schemeClr val="tx1">
                    <a:lumMod val="85000"/>
                    <a:lumOff val="15000"/>
                  </a:schemeClr>
                </a:solidFill>
              </a:rPr>
              <a:t>PROBLEM STATEMENT</a:t>
            </a:r>
            <a:endParaRPr lang="en-IN" b="1" dirty="0">
              <a:solidFill>
                <a:schemeClr val="tx1">
                  <a:lumMod val="85000"/>
                  <a:lumOff val="15000"/>
                </a:schemeClr>
              </a:solidFill>
            </a:endParaRPr>
          </a:p>
        </p:txBody>
      </p:sp>
      <p:sp>
        <p:nvSpPr>
          <p:cNvPr id="9" name="Text Placeholder 8"/>
          <p:cNvSpPr>
            <a:spLocks noGrp="1"/>
          </p:cNvSpPr>
          <p:nvPr>
            <p:ph type="body" idx="1"/>
          </p:nvPr>
        </p:nvSpPr>
        <p:spPr/>
        <p:txBody>
          <a:bodyPr>
            <a:noAutofit/>
          </a:bodyPr>
          <a:lstStyle/>
          <a:p>
            <a:pPr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problem with traditional pharmacy management lies in the reliance on manual processes, which are prone to errors, inefficiencies, and delays. Challenges such as inaccurate inventory tracking, mismanagement of prescriptions, and slow billing systems often lead to stock discrepancies, medication errors, and poor customer service. These issues result in increased operational costs, wasted time, and a higher risk of mistakes, highlighting the need for an automated Pharmacy Management System to improve accuracy, efficiency, and overall pharmacy performance.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Google Shape;71;p15"/>
          <p:cNvPicPr preferRelativeResize="0"/>
          <p:nvPr/>
        </p:nvPicPr>
        <p:blipFill rotWithShape="1">
          <a:blip r:embed="rId2">
            <a:alphaModFix/>
          </a:blip>
          <a:srcRect/>
          <a:stretch/>
        </p:blipFill>
        <p:spPr>
          <a:xfrm>
            <a:off x="0" y="0"/>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319030" y="6"/>
            <a:ext cx="824970" cy="7955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378" y="178676"/>
            <a:ext cx="7938921" cy="839049"/>
          </a:xfrm>
        </p:spPr>
        <p:txBody>
          <a:bodyPr>
            <a:normAutofit fontScale="90000"/>
          </a:bodyPr>
          <a:lstStyle/>
          <a:p>
            <a:r>
              <a:rPr lang="en-US" altLang="en-US" dirty="0">
                <a:solidFill>
                  <a:schemeClr val="tx1">
                    <a:lumMod val="85000"/>
                    <a:lumOff val="15000"/>
                  </a:schemeClr>
                </a:solidFill>
                <a:cs typeface="Arial" panose="020B0604020202020204" pitchFamily="34" charset="0"/>
              </a:rPr>
              <a:t>Methodologies (Programming concepts relevant to problem statement)</a:t>
            </a:r>
            <a:br>
              <a:rPr lang="en-US" altLang="en-US" b="1" dirty="0">
                <a:solidFill>
                  <a:srgbClr val="000000"/>
                </a:solidFill>
                <a:cs typeface="Arial" panose="020B0604020202020204" pitchFamily="34" charset="0"/>
              </a:rPr>
            </a:br>
            <a:endParaRPr lang="en-IN" dirty="0"/>
          </a:p>
        </p:txBody>
      </p:sp>
      <p:pic>
        <p:nvPicPr>
          <p:cNvPr id="4" name="Google Shape;72;p15"/>
          <p:cNvPicPr preferRelativeResize="0"/>
          <p:nvPr/>
        </p:nvPicPr>
        <p:blipFill rotWithShape="1">
          <a:blip r:embed="rId2">
            <a:alphaModFix/>
          </a:blip>
          <a:srcRect/>
          <a:stretch/>
        </p:blipFill>
        <p:spPr>
          <a:xfrm>
            <a:off x="8319030" y="6"/>
            <a:ext cx="824970" cy="795591"/>
          </a:xfrm>
          <a:prstGeom prst="rect">
            <a:avLst/>
          </a:prstGeom>
          <a:noFill/>
          <a:ln>
            <a:noFill/>
          </a:ln>
        </p:spPr>
      </p:pic>
      <p:pic>
        <p:nvPicPr>
          <p:cNvPr id="5" name="Google Shape;71;p15"/>
          <p:cNvPicPr preferRelativeResize="0"/>
          <p:nvPr/>
        </p:nvPicPr>
        <p:blipFill rotWithShape="1">
          <a:blip r:embed="rId3">
            <a:alphaModFix/>
          </a:blip>
          <a:srcRect/>
          <a:stretch/>
        </p:blipFill>
        <p:spPr>
          <a:xfrm>
            <a:off x="0" y="0"/>
            <a:ext cx="762558" cy="762395"/>
          </a:xfrm>
          <a:prstGeom prst="rect">
            <a:avLst/>
          </a:prstGeom>
          <a:noFill/>
          <a:ln>
            <a:noFill/>
          </a:ln>
        </p:spPr>
      </p:pic>
      <p:sp>
        <p:nvSpPr>
          <p:cNvPr id="12" name="Rectangle 7">
            <a:extLst>
              <a:ext uri="{FF2B5EF4-FFF2-40B4-BE49-F238E27FC236}">
                <a16:creationId xmlns:a16="http://schemas.microsoft.com/office/drawing/2014/main" id="{DAEF26E2-D264-DE65-A357-65AB2BABAD2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FA7448AD-5F10-6640-9B9C-B893252BF535}"/>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5935716-BE44-0F66-1CEB-F3F288FB007D}"/>
              </a:ext>
            </a:extLst>
          </p:cNvPr>
          <p:cNvSpPr>
            <a:spLocks noGrp="1" noChangeArrowheads="1"/>
          </p:cNvSpPr>
          <p:nvPr>
            <p:ph type="body" idx="1"/>
          </p:nvPr>
        </p:nvSpPr>
        <p:spPr bwMode="auto">
          <a:xfrm>
            <a:off x="581677" y="1492355"/>
            <a:ext cx="635838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ClrTx/>
              <a:buSzTx/>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gn="just" eaLnBrk="0" fontAlgn="base" hangingPunct="0">
              <a:lnSpc>
                <a:spcPct val="15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FF56D7BC-DF05-1D62-DDD1-86D4FBAE453B}"/>
              </a:ext>
            </a:extLst>
          </p:cNvPr>
          <p:cNvSpPr txBox="1"/>
          <p:nvPr/>
        </p:nvSpPr>
        <p:spPr>
          <a:xfrm>
            <a:off x="893377" y="1216401"/>
            <a:ext cx="7668945" cy="3366563"/>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Object-Oriented Programming (OOP):</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Classes and Objects, Encapsulation, Inheritance, Polymorphism are </a:t>
            </a:r>
            <a:r>
              <a:rPr lang="en-US" sz="1800" dirty="0">
                <a:solidFill>
                  <a:schemeClr val="tx1"/>
                </a:solidFill>
                <a:latin typeface="Times New Roman" panose="02020603050405020304" pitchFamily="18" charset="0"/>
                <a:cs typeface="Times New Roman" panose="02020603050405020304" pitchFamily="18" charset="0"/>
              </a:rPr>
              <a:t>to represent real-world entities and their interactions.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Medicine, Prescription, Customer, Pharmacy</a:t>
            </a:r>
            <a:r>
              <a:rPr lang="en-US" altLang="en-US" sz="1800" dirty="0">
                <a:solidFill>
                  <a:schemeClr val="tx1"/>
                </a:solidFill>
                <a:latin typeface="Times New Roman" panose="02020603050405020304" pitchFamily="18" charset="0"/>
                <a:cs typeface="Times New Roman" panose="02020603050405020304" pitchFamily="18" charset="0"/>
              </a:rPr>
              <a:t>).</a:t>
            </a:r>
          </a:p>
          <a:p>
            <a:pPr marL="0" indent="0" algn="just" eaLnBrk="0" fontAlgn="base" hangingPunct="0">
              <a:lnSpc>
                <a:spcPct val="150000"/>
              </a:lnSpc>
              <a:spcBef>
                <a:spcPct val="0"/>
              </a:spcBef>
              <a:spcAft>
                <a:spcPct val="0"/>
              </a:spcAft>
              <a:buClrTx/>
              <a:buSzTx/>
              <a:buNone/>
            </a:pPr>
            <a:r>
              <a:rPr lang="en-IN" sz="18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IN" sz="1800" b="1" dirty="0">
                <a:solidFill>
                  <a:schemeClr val="tx1"/>
                </a:solidFill>
                <a:latin typeface="Times New Roman" panose="02020603050405020304" pitchFamily="18" charset="0"/>
                <a:cs typeface="Times New Roman" panose="02020603050405020304" pitchFamily="18" charset="0"/>
              </a:rPr>
              <a:t>GUI (Graphical User Interface):</a:t>
            </a:r>
            <a:r>
              <a:rPr lang="en-IN" sz="1800" dirty="0">
                <a:solidFill>
                  <a:schemeClr val="tx1"/>
                </a:solidFill>
                <a:latin typeface="Times New Roman" panose="02020603050405020304" pitchFamily="18" charset="0"/>
                <a:cs typeface="Times New Roman" panose="02020603050405020304" pitchFamily="18" charset="0"/>
              </a:rPr>
              <a:t>For user interaction, Java’s Swing or JavaFX libraries are used to create a graphical user interface (GUI) for pharmacy staff to easily manage inventory, prescriptions, and billing.</a:t>
            </a:r>
          </a:p>
          <a:p>
            <a:pPr marL="0" indent="0" algn="just" eaLnBrk="0" fontAlgn="base" hangingPunct="0">
              <a:lnSpc>
                <a:spcPct val="150000"/>
              </a:lnSpc>
              <a:spcBef>
                <a:spcPct val="0"/>
              </a:spcBef>
              <a:spcAft>
                <a:spcPct val="0"/>
              </a:spcAft>
              <a:buClrTx/>
              <a:buSzTx/>
              <a:buNone/>
            </a:pPr>
            <a:r>
              <a:rPr lang="en-IN" sz="18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b="1" dirty="0">
                <a:solidFill>
                  <a:schemeClr val="tx1"/>
                </a:solidFill>
                <a:latin typeface="Times New Roman" panose="02020603050405020304" pitchFamily="18" charset="0"/>
                <a:cs typeface="Times New Roman" panose="02020603050405020304" pitchFamily="18" charset="0"/>
              </a:rPr>
              <a:t>Multithreading:</a:t>
            </a:r>
            <a:r>
              <a:rPr lang="en-US" sz="1800" b="1"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It can be used to handle multiple operations concurrently, such as processing customer orders, updating inventory, and generating reports</a:t>
            </a:r>
            <a:r>
              <a:rPr lang="en-US"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79" name="Google Shape;79;p16"/>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80" name="Google Shape;80;p16"/>
          <p:cNvSpPr txBox="1"/>
          <p:nvPr/>
        </p:nvSpPr>
        <p:spPr>
          <a:xfrm>
            <a:off x="-59657" y="120751"/>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FLOW DIAGRAM</a:t>
            </a:r>
            <a:endParaRPr sz="2400">
              <a:solidFill>
                <a:schemeClr val="tx1">
                  <a:lumMod val="85000"/>
                  <a:lumOff val="15000"/>
                </a:schemeClr>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59123800-C132-6141-B90C-CDF6662CCED0}"/>
              </a:ext>
            </a:extLst>
          </p:cNvPr>
          <p:cNvPicPr>
            <a:picLocks noChangeAspect="1"/>
          </p:cNvPicPr>
          <p:nvPr/>
        </p:nvPicPr>
        <p:blipFill>
          <a:blip r:embed="rId5"/>
          <a:stretch>
            <a:fillRect/>
          </a:stretch>
        </p:blipFill>
        <p:spPr>
          <a:xfrm>
            <a:off x="1258277" y="916342"/>
            <a:ext cx="7502769" cy="36947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86" name="Google Shape;86;p17"/>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87" name="Google Shape;87;p17"/>
          <p:cNvSpPr txBox="1"/>
          <p:nvPr/>
        </p:nvSpPr>
        <p:spPr>
          <a:xfrm>
            <a:off x="38100" y="120750"/>
            <a:ext cx="9067800" cy="553968"/>
          </a:xfrm>
          <a:prstGeom prst="rect">
            <a:avLst/>
          </a:prstGeom>
          <a:noFill/>
          <a:ln>
            <a:noFill/>
          </a:ln>
        </p:spPr>
        <p:txBody>
          <a:bodyPr spcFirstLastPara="1" wrap="square" lIns="91425" tIns="91425" rIns="91425" bIns="91425" anchor="t" anchorCtr="0">
            <a:spAutoFit/>
          </a:bodyPr>
          <a:lstStyle/>
          <a:p>
            <a:pPr algn="ctr">
              <a:buSzPts val="2400"/>
            </a:pPr>
            <a:r>
              <a:rPr lang="en" sz="2400" b="1" dirty="0">
                <a:solidFill>
                  <a:schemeClr val="tx1">
                    <a:lumMod val="85000"/>
                    <a:lumOff val="15000"/>
                  </a:schemeClr>
                </a:solidFill>
              </a:rPr>
              <a:t>MODULE DESCRIPTION</a:t>
            </a:r>
          </a:p>
        </p:txBody>
      </p:sp>
      <p:sp>
        <p:nvSpPr>
          <p:cNvPr id="2" name="TextBox 1"/>
          <p:cNvSpPr txBox="1"/>
          <p:nvPr/>
        </p:nvSpPr>
        <p:spPr>
          <a:xfrm>
            <a:off x="686838" y="990844"/>
            <a:ext cx="8096035" cy="3931654"/>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1.Prescription Management Module:</a:t>
            </a:r>
          </a:p>
          <a:p>
            <a:pPr algn="just">
              <a:lnSpc>
                <a:spcPct val="150000"/>
              </a:lnSpc>
            </a:pP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This module is responsible for handling the entire lifecycle of prescriptions, from creation and verification to dispensing.</a:t>
            </a:r>
          </a:p>
          <a:p>
            <a:pPr algn="just">
              <a:lnSpc>
                <a:spcPct val="150000"/>
              </a:lnSpc>
            </a:pP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Patient Management Module:</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This module manages patient-related information, including personal details, medical history, medication records, and prescriptions. </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3.Billing and Payment Module:</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This module handles all aspects of billing and payment processing, from calculating medication costs to generating invoices and processing payments. </a:t>
            </a:r>
          </a:p>
          <a:p>
            <a:pPr algn="just">
              <a:lnSpc>
                <a:spcPct val="150000"/>
              </a:lnSpc>
            </a:pPr>
            <a:r>
              <a:rPr lang="en-US" b="1" dirty="0">
                <a:latin typeface="Times New Roman" panose="02020603050405020304" pitchFamily="18" charset="0"/>
                <a:cs typeface="Times New Roman" panose="02020603050405020304" pitchFamily="18" charset="0"/>
              </a:rPr>
              <a:t>4.Reporting Module:</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This module generates reports that help pharmacy managers make data-driven decisions, manage profitability, and plan future stock needs.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MERITS</a:t>
            </a:r>
            <a:br>
              <a:rPr lang="en-US" b="1" dirty="0"/>
            </a:br>
            <a:endParaRPr lang="en-US" dirty="0"/>
          </a:p>
        </p:txBody>
      </p:sp>
      <p:pic>
        <p:nvPicPr>
          <p:cNvPr id="4" name="Google Shape;85;p17"/>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5" name="Google Shape;86;p17"/>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3" name="Rectangle 1">
            <a:extLst>
              <a:ext uri="{FF2B5EF4-FFF2-40B4-BE49-F238E27FC236}">
                <a16:creationId xmlns:a16="http://schemas.microsoft.com/office/drawing/2014/main" id="{920FFBCB-301D-0CF9-941C-F62E85A0E496}"/>
              </a:ext>
            </a:extLst>
          </p:cNvPr>
          <p:cNvSpPr>
            <a:spLocks noGrp="1" noChangeArrowheads="1"/>
          </p:cNvSpPr>
          <p:nvPr>
            <p:ph type="body" idx="1"/>
          </p:nvPr>
        </p:nvSpPr>
        <p:spPr bwMode="auto">
          <a:xfrm>
            <a:off x="311700" y="1360265"/>
            <a:ext cx="8621285"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human errors in prescriptions, inventory, and billing.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Inventory Tracking: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Monitors stock levels to prevent shortages or overstocking.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Savings: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Automates tasks like billing and inventory management, speeding up processes.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Regulatory Compliance: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meet legal and regulatory requirements easily. </a:t>
            </a:r>
          </a:p>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solidFill>
                  <a:schemeClr val="tx1"/>
                </a:solidFill>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Can grow with the pharmacy as it expands.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259</TotalTime>
  <Words>638</Words>
  <Application>Microsoft Office PowerPoint</Application>
  <PresentationFormat>On-screen Show (16:9)</PresentationFormat>
  <Paragraphs>56</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Narrow</vt:lpstr>
      <vt:lpstr>Calibri</vt:lpstr>
      <vt:lpstr>Times New Roman</vt:lpstr>
      <vt:lpstr>Simple Light</vt:lpstr>
      <vt:lpstr>PowerPoint Presentation</vt:lpstr>
      <vt:lpstr>PowerPoint Presentation</vt:lpstr>
      <vt:lpstr>OBJECTIVE</vt:lpstr>
      <vt:lpstr>PowerPoint Presentation</vt:lpstr>
      <vt:lpstr>   PROBLEM STATEMENT</vt:lpstr>
      <vt:lpstr>Methodologies (Programming concepts relevant to problem statement) </vt:lpstr>
      <vt:lpstr>PowerPoint Presentation</vt:lpstr>
      <vt:lpstr>PowerPoint Presentation</vt:lpstr>
      <vt:lpstr>MERITS </vt:lpstr>
      <vt:lpstr>       RESULT AND DISCUSSION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VIJESH S S</dc:creator>
  <cp:lastModifiedBy>Swathi Venugopal</cp:lastModifiedBy>
  <cp:revision>26</cp:revision>
  <dcterms:modified xsi:type="dcterms:W3CDTF">2024-12-04T15:45:00Z</dcterms:modified>
</cp:coreProperties>
</file>