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558"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219200" y="2667000"/>
            <a:ext cx="9301225" cy="1493999"/>
          </a:xfrm>
          <a:prstGeom prst="rect">
            <a:avLst/>
          </a:prstGeom>
        </p:spPr>
        <p:txBody>
          <a:bodyPr vert="horz" wrap="square" lIns="0" tIns="16510" rIns="0" bIns="0" rtlCol="0">
            <a:spAutoFit/>
          </a:bodyPr>
          <a:lstStyle/>
          <a:p>
            <a:pPr marL="3213735">
              <a:lnSpc>
                <a:spcPct val="100000"/>
              </a:lnSpc>
              <a:spcBef>
                <a:spcPts val="130"/>
              </a:spcBef>
            </a:pPr>
            <a:r>
              <a:rPr lang="en-US" spc="15" dirty="0" err="1" smtClean="0"/>
              <a:t>Swathy</a:t>
            </a:r>
            <a:r>
              <a:rPr lang="en-US" spc="15" dirty="0" smtClean="0"/>
              <a:t> K S</a:t>
            </a:r>
            <a:br>
              <a:rPr lang="en-US" spc="15" dirty="0" smtClean="0"/>
            </a:br>
            <a:r>
              <a:rPr lang="en-US" spc="15" dirty="0" smtClean="0"/>
              <a:t>Madras Institute of Technology</a:t>
            </a:r>
            <a:br>
              <a:rPr lang="en-US" spc="15" dirty="0" smtClean="0"/>
            </a:br>
            <a:r>
              <a:rPr lang="en-US" spc="15" dirty="0" smtClean="0"/>
              <a:t>Anna University</a:t>
            </a:r>
            <a:endParaRPr spc="15" dirty="0"/>
          </a:p>
        </p:txBody>
      </p:sp>
      <p:sp>
        <p:nvSpPr>
          <p:cNvPr id="8" name="object 8"/>
          <p:cNvSpPr txBox="1"/>
          <p:nvPr/>
        </p:nvSpPr>
        <p:spPr>
          <a:xfrm>
            <a:off x="4419600" y="44196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62000" y="5638800"/>
            <a:ext cx="8232141" cy="632224"/>
          </a:xfrm>
          <a:prstGeom prst="rect">
            <a:avLst/>
          </a:prstGeom>
        </p:spPr>
        <p:txBody>
          <a:bodyPr vert="horz" wrap="square" lIns="0" tIns="16510" rIns="0" bIns="0" rtlCol="0">
            <a:spAutoFit/>
          </a:bodyPr>
          <a:lstStyle/>
          <a:p>
            <a:pPr marL="12700">
              <a:lnSpc>
                <a:spcPct val="100000"/>
              </a:lnSpc>
              <a:spcBef>
                <a:spcPts val="130"/>
              </a:spcBef>
            </a:pPr>
            <a:r>
              <a:rPr lang="en-US" sz="2000" u="heavy" spc="20" dirty="0" smtClean="0">
                <a:solidFill>
                  <a:srgbClr val="006FC0"/>
                </a:solidFill>
                <a:uFill>
                  <a:solidFill>
                    <a:srgbClr val="006FC0"/>
                  </a:solidFill>
                </a:uFill>
                <a:latin typeface="Trebuchet MS"/>
                <a:cs typeface="Trebuchet MS"/>
              </a:rPr>
              <a:t>https://github.com/swathy-subbaraman/TNSDC-Generative-AI---RainSense-Advancing-Rainfall-Forecasting-through-ML</a:t>
            </a:r>
            <a:endParaRPr sz="2000">
              <a:latin typeface="Trebuchet MS"/>
              <a:cs typeface="Trebuchet MS"/>
            </a:endParaRPr>
          </a:p>
        </p:txBody>
      </p:sp>
      <p:pic>
        <p:nvPicPr>
          <p:cNvPr id="1025" name="Picture 1"/>
          <p:cNvPicPr>
            <a:picLocks noChangeAspect="1" noChangeArrowheads="1"/>
          </p:cNvPicPr>
          <p:nvPr/>
        </p:nvPicPr>
        <p:blipFill>
          <a:blip r:embed="rId3"/>
          <a:srcRect/>
          <a:stretch>
            <a:fillRect/>
          </a:stretch>
        </p:blipFill>
        <p:spPr bwMode="auto">
          <a:xfrm>
            <a:off x="1676400" y="1371600"/>
            <a:ext cx="6781800" cy="4268877"/>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914400" y="2667000"/>
            <a:ext cx="7924800" cy="1370888"/>
          </a:xfrm>
          <a:prstGeom prst="rect">
            <a:avLst/>
          </a:prstGeom>
        </p:spPr>
        <p:txBody>
          <a:bodyPr vert="horz" wrap="square" lIns="0" tIns="16510" rIns="0" bIns="0" rtlCol="0">
            <a:spAutoFit/>
          </a:bodyPr>
          <a:lstStyle/>
          <a:p>
            <a:pPr marL="12700" algn="ctr">
              <a:lnSpc>
                <a:spcPct val="100000"/>
              </a:lnSpc>
              <a:spcBef>
                <a:spcPts val="130"/>
              </a:spcBef>
            </a:pPr>
            <a:r>
              <a:rPr lang="en-US" sz="4400" b="0" dirty="0" err="1" smtClean="0"/>
              <a:t>RainSense</a:t>
            </a:r>
            <a:r>
              <a:rPr lang="en-US" sz="4400" b="0" dirty="0" smtClean="0"/>
              <a:t>: Advancing Rainfall Forecasting through ML</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Rectangle 22"/>
          <p:cNvSpPr/>
          <p:nvPr/>
        </p:nvSpPr>
        <p:spPr>
          <a:xfrm>
            <a:off x="2057400" y="2133600"/>
            <a:ext cx="7010400" cy="3139321"/>
          </a:xfrm>
          <a:prstGeom prst="rect">
            <a:avLst/>
          </a:prstGeom>
        </p:spPr>
        <p:txBody>
          <a:bodyPr wrap="square">
            <a:spAutoFit/>
          </a:bodyPr>
          <a:lstStyle/>
          <a:p>
            <a:pPr algn="just">
              <a:buFont typeface="Arial" pitchFamily="34" charset="0"/>
              <a:buChar char="•"/>
            </a:pPr>
            <a:r>
              <a:rPr lang="en-US" dirty="0" smtClean="0"/>
              <a:t> Evaluate and overcome limitations of existing statistical models in rainfall prediction.</a:t>
            </a:r>
          </a:p>
          <a:p>
            <a:pPr algn="just">
              <a:buFont typeface="Arial" pitchFamily="34" charset="0"/>
              <a:buChar char="•"/>
            </a:pPr>
            <a:r>
              <a:rPr lang="en-US" dirty="0" smtClean="0"/>
              <a:t> Utilize Machine Learning algorithms to forecast daily rainfall intensity based on atmospheric features.</a:t>
            </a:r>
          </a:p>
          <a:p>
            <a:pPr algn="just">
              <a:buFont typeface="Arial" pitchFamily="34" charset="0"/>
              <a:buChar char="•"/>
            </a:pPr>
            <a:r>
              <a:rPr lang="en-US" dirty="0" smtClean="0"/>
              <a:t> Assess model performance using metrics like Root Mean Squared Error and Mean Absolute Error.</a:t>
            </a:r>
          </a:p>
          <a:p>
            <a:pPr algn="just">
              <a:buFont typeface="Arial" pitchFamily="34" charset="0"/>
              <a:buChar char="•"/>
            </a:pPr>
            <a:r>
              <a:rPr lang="en-US" dirty="0" smtClean="0"/>
              <a:t> Identify significant atmospheric features influencing rainfall patterns, focusing on temperature, humidity, pressure, and wind speed.</a:t>
            </a:r>
          </a:p>
          <a:p>
            <a:pPr algn="just">
              <a:buFont typeface="Arial" pitchFamily="34" charset="0"/>
              <a:buChar char="•"/>
            </a:pPr>
            <a:r>
              <a:rPr lang="en-US" dirty="0" smtClean="0"/>
              <a:t> Provide actionable insights for various sectors such as agriculture, water resource management, transportation, and disaster preparedness based on accurate rainfall predictions.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3440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696200" y="99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828800"/>
            <a:ext cx="7467600" cy="4001095"/>
          </a:xfrm>
          <a:prstGeom prst="rect">
            <a:avLst/>
          </a:prstGeom>
        </p:spPr>
        <p:txBody>
          <a:bodyPr wrap="square">
            <a:spAutoFit/>
          </a:bodyPr>
          <a:lstStyle/>
          <a:p>
            <a:pPr algn="just">
              <a:buFont typeface="Arial" pitchFamily="34" charset="0"/>
              <a:buChar char="•"/>
            </a:pPr>
            <a:r>
              <a:rPr lang="en-US" dirty="0" smtClean="0"/>
              <a:t> Develop a Machine Learning-based solution to enhance the accuracy of rainfall prediction, addressing the limitations of existing statistical models.</a:t>
            </a:r>
          </a:p>
          <a:p>
            <a:pPr algn="just">
              <a:buFont typeface="Arial" pitchFamily="34" charset="0"/>
              <a:buChar char="•"/>
            </a:pPr>
            <a:r>
              <a:rPr lang="en-US" dirty="0" smtClean="0"/>
              <a:t> Investigate the influence of key atmospheric variables including temperature, humidity, pressure, and wind speed on rainfall patterns to construct a robust predictive model.</a:t>
            </a:r>
          </a:p>
          <a:p>
            <a:pPr algn="just">
              <a:buFont typeface="Arial" pitchFamily="34" charset="0"/>
              <a:buChar char="•"/>
            </a:pPr>
            <a:r>
              <a:rPr lang="en-US" dirty="0" smtClean="0"/>
              <a:t> Implement and optimize various Machine Learning algorithms such as Multivariate Linear Regression, Neural Networks, and Random Forest </a:t>
            </a:r>
            <a:r>
              <a:rPr lang="en-US" dirty="0" err="1" smtClean="0"/>
              <a:t>Regressor</a:t>
            </a:r>
            <a:r>
              <a:rPr lang="en-US" dirty="0" smtClean="0"/>
              <a:t> to forecast daily rainfall intensity.</a:t>
            </a:r>
          </a:p>
          <a:p>
            <a:pPr algn="just">
              <a:buFont typeface="Arial" pitchFamily="34" charset="0"/>
              <a:buChar char="•"/>
            </a:pPr>
            <a:r>
              <a:rPr lang="en-US" dirty="0" smtClean="0"/>
              <a:t> Evaluate the performance of the developed models using appropriate metrics such as Root Mean Squared Error and Mean Absolute Error to ensure reliability and effectiveness in real-world applications.</a:t>
            </a:r>
          </a:p>
          <a:p>
            <a:pPr algn="just">
              <a:buFont typeface="Arial" pitchFamily="34" charset="0"/>
              <a:buChar char="•"/>
            </a:pPr>
            <a:r>
              <a:rPr lang="en-US" dirty="0" smtClean="0"/>
              <a:t> Provide actionable insights and recommendations for stakeholders in sectors like agriculture, water resource management, transportation, and disaster preparedness based on accurate rainfall predictions.</a:t>
            </a:r>
            <a:endParaRPr lang="en-US" sz="2000" dirty="0" smtClean="0">
              <a:latin typeface="Trebuchet MS"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Rectangle 10"/>
          <p:cNvSpPr/>
          <p:nvPr/>
        </p:nvSpPr>
        <p:spPr>
          <a:xfrm>
            <a:off x="1143000" y="1905000"/>
            <a:ext cx="7772400" cy="4247317"/>
          </a:xfrm>
          <a:prstGeom prst="rect">
            <a:avLst/>
          </a:prstGeom>
        </p:spPr>
        <p:txBody>
          <a:bodyPr wrap="square">
            <a:spAutoFit/>
          </a:bodyPr>
          <a:lstStyle/>
          <a:p>
            <a:pPr algn="just"/>
            <a:r>
              <a:rPr lang="en-US" b="1" dirty="0" smtClean="0"/>
              <a:t>Objective:</a:t>
            </a:r>
            <a:r>
              <a:rPr lang="en-US" dirty="0" smtClean="0"/>
              <a:t> The project aims to advance rainfall forecasting accuracy through the integration of Machine Learning techniques, focusing on enhancing predictive models and understanding atmospheric variables' impact on rainfall patterns.</a:t>
            </a:r>
          </a:p>
          <a:p>
            <a:pPr algn="just"/>
            <a:r>
              <a:rPr lang="en-US" b="1" dirty="0" smtClean="0"/>
              <a:t>Approach:</a:t>
            </a:r>
            <a:r>
              <a:rPr lang="en-US" dirty="0" smtClean="0"/>
              <a:t> Leveraging historical meteorological data from Austin, Texas, and employing various Machine Learning algorithms such as Multivariate Linear Regression, Neural Networks, and Random Forest </a:t>
            </a:r>
            <a:r>
              <a:rPr lang="en-US" dirty="0" err="1" smtClean="0"/>
              <a:t>Regressor</a:t>
            </a:r>
            <a:r>
              <a:rPr lang="en-US" dirty="0" smtClean="0"/>
              <a:t> to develop and optimize predictive models.</a:t>
            </a:r>
          </a:p>
          <a:p>
            <a:pPr algn="just"/>
            <a:r>
              <a:rPr lang="en-US" b="1" dirty="0" smtClean="0"/>
              <a:t>Methodology:</a:t>
            </a:r>
            <a:r>
              <a:rPr lang="en-US" dirty="0" smtClean="0"/>
              <a:t> The project involves preprocessing and analyzing atmospheric data, identifying relevant features, training and evaluating Machine Learning models, and validating their performance using established metrics like Root Mean Squared Error and Mean Absolute Error.</a:t>
            </a:r>
          </a:p>
          <a:p>
            <a:pPr algn="just"/>
            <a:r>
              <a:rPr lang="en-US" b="1" dirty="0" smtClean="0"/>
              <a:t>Outcome:</a:t>
            </a:r>
            <a:r>
              <a:rPr lang="en-US" dirty="0" smtClean="0"/>
              <a:t> The anticipated outcome includes the deployment of a robust predictive model capable of accurately forecasting daily rainfall intensity, offering valuable insights for stakeholders in sectors such as agriculture, water resource management, transportation, and disaster preparedness.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143000" y="1905000"/>
            <a:ext cx="7391400" cy="4247317"/>
          </a:xfrm>
          <a:prstGeom prst="rect">
            <a:avLst/>
          </a:prstGeom>
        </p:spPr>
        <p:txBody>
          <a:bodyPr wrap="square">
            <a:spAutoFit/>
          </a:bodyPr>
          <a:lstStyle/>
          <a:p>
            <a:pPr algn="just"/>
            <a:r>
              <a:rPr lang="en-US" b="1" dirty="0" smtClean="0"/>
              <a:t>Government Agencies:</a:t>
            </a:r>
            <a:r>
              <a:rPr lang="en-US" dirty="0" smtClean="0"/>
              <a:t> Weather forecasting departments and disaster management agencies can utilize accurate rainfall predictions for effective planning and preparedness, especially in flood-prone regions.</a:t>
            </a:r>
          </a:p>
          <a:p>
            <a:pPr algn="just"/>
            <a:r>
              <a:rPr lang="en-US" b="1" dirty="0" smtClean="0"/>
              <a:t>Agricultural Sector:</a:t>
            </a:r>
            <a:r>
              <a:rPr lang="en-US" dirty="0" smtClean="0"/>
              <a:t> Farmers and agricultural organizations can benefit from precise rainfall forecasts to optimize irrigation schedules, plan crop planting and harvesting, and mitigate risks associated with droughts or excessive rainfall.</a:t>
            </a:r>
          </a:p>
          <a:p>
            <a:pPr algn="just"/>
            <a:r>
              <a:rPr lang="en-US" b="1" dirty="0" smtClean="0"/>
              <a:t>Water Resource Management Authorities:</a:t>
            </a:r>
            <a:r>
              <a:rPr lang="en-US" dirty="0" smtClean="0"/>
              <a:t> Water supply companies and water resource management agencies can use rainfall predictions to manage reservoir levels, allocate water resources efficiently, and plan for drought or flood contingencies.</a:t>
            </a:r>
          </a:p>
          <a:p>
            <a:pPr algn="just"/>
            <a:r>
              <a:rPr lang="en-US" b="1" dirty="0" smtClean="0"/>
              <a:t>Transportation Sector:</a:t>
            </a:r>
            <a:r>
              <a:rPr lang="en-US" dirty="0" smtClean="0"/>
              <a:t> Transportation departments and logistics companies can leverage rainfall forecasts to anticipate and mitigate weather-related disruptions, plan road maintenance activities, and enhance road safety measures during adverse weather conditions.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762000" y="1524000"/>
            <a:ext cx="8534400" cy="4801314"/>
          </a:xfrm>
          <a:prstGeom prst="rect">
            <a:avLst/>
          </a:prstGeom>
        </p:spPr>
        <p:txBody>
          <a:bodyPr wrap="square">
            <a:spAutoFit/>
          </a:bodyPr>
          <a:lstStyle/>
          <a:p>
            <a:pPr algn="just"/>
            <a:r>
              <a:rPr lang="en-US" b="1" dirty="0" smtClean="0"/>
              <a:t>Real-time Insights:</a:t>
            </a:r>
            <a:r>
              <a:rPr lang="en-US" dirty="0" smtClean="0"/>
              <a:t> By analyzing historical meteorological data and current atmospheric variables, our solution provides real-time insights into rainfall patterns, enabling timely decision-making and proactive measures for stakeholders across sectors.</a:t>
            </a:r>
          </a:p>
          <a:p>
            <a:pPr algn="just"/>
            <a:r>
              <a:rPr lang="en-US" b="1" dirty="0" smtClean="0"/>
              <a:t>Cost Efficiency:</a:t>
            </a:r>
            <a:r>
              <a:rPr lang="en-US" dirty="0" smtClean="0"/>
              <a:t> Through the use of efficient Machine Learning techniques, our solution offers a cost-effective alternative to complex statistical models, reducing computational resources and budgetary constraints while maintaining high prediction accuracy.</a:t>
            </a:r>
          </a:p>
          <a:p>
            <a:pPr algn="just"/>
            <a:r>
              <a:rPr lang="en-US" b="1" dirty="0" smtClean="0"/>
              <a:t>Customized Forecasting:</a:t>
            </a:r>
            <a:r>
              <a:rPr lang="en-US" dirty="0" smtClean="0"/>
              <a:t> Tailored to the specific needs of end-users, our solution allows for customized rainfall forecasting models, accommodating diverse applications such as agriculture, water resource management, transportation, and disaster preparedness.</a:t>
            </a:r>
          </a:p>
          <a:p>
            <a:pPr algn="just"/>
            <a:r>
              <a:rPr lang="en-US" b="1" dirty="0" smtClean="0"/>
              <a:t>Risk Mitigation:</a:t>
            </a:r>
            <a:r>
              <a:rPr lang="en-US" dirty="0" smtClean="0"/>
              <a:t> By accurately predicting rainfall intensity and patterns, our solution empowers stakeholders to mitigate risks associated with weather-related events such as floods, droughts, and landslides, minimizing potential damages and enhancing community resilience.</a:t>
            </a:r>
          </a:p>
          <a:p>
            <a:pPr algn="just"/>
            <a:r>
              <a:rPr lang="en-US" b="1" dirty="0" smtClean="0"/>
              <a:t>Long-term Sustainability:</a:t>
            </a:r>
            <a:r>
              <a:rPr lang="en-US" dirty="0" smtClean="0"/>
              <a:t> By facilitating informed decision-making and resource allocation based on reliable rainfall forecasts, our solution contributes to long-term sustainability efforts in water management, agriculture, and infrastructure development, promoting environmental stewardship and socio-economic resilience.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4" name="Rectangle 13"/>
          <p:cNvSpPr/>
          <p:nvPr/>
        </p:nvSpPr>
        <p:spPr>
          <a:xfrm>
            <a:off x="762000" y="1524000"/>
            <a:ext cx="8229600" cy="4801314"/>
          </a:xfrm>
          <a:prstGeom prst="rect">
            <a:avLst/>
          </a:prstGeom>
        </p:spPr>
        <p:txBody>
          <a:bodyPr wrap="square">
            <a:spAutoFit/>
          </a:bodyPr>
          <a:lstStyle/>
          <a:p>
            <a:pPr algn="just"/>
            <a:r>
              <a:rPr lang="en-US" b="1" dirty="0" smtClean="0"/>
              <a:t>Unprecedented Accuracy:</a:t>
            </a:r>
            <a:r>
              <a:rPr lang="en-US" dirty="0" smtClean="0"/>
              <a:t> Solution achieves unparalleled accuracy in rainfall prediction through the fusion of advanced Machine Learning algorithms and comprehensive analysis of atmospheric variables, surpassing traditional methods and delivering precise forecasts tailored to specific regions and applications.</a:t>
            </a:r>
          </a:p>
          <a:p>
            <a:pPr algn="just"/>
            <a:r>
              <a:rPr lang="en-US" b="1" dirty="0" smtClean="0"/>
              <a:t>Dynamic Adaptability:</a:t>
            </a:r>
            <a:r>
              <a:rPr lang="en-US" dirty="0" smtClean="0"/>
              <a:t> With its ability to dynamically adapt and learn from real-time data streams, our solution continuously refines its predictive capabilities, ensuring adaptability to evolving weather patterns and providing users with up-to-the-minute insights for informed decision-making.</a:t>
            </a:r>
          </a:p>
          <a:p>
            <a:pPr algn="just"/>
            <a:r>
              <a:rPr lang="en-US" b="1" dirty="0" smtClean="0"/>
              <a:t>Transformative Impact:</a:t>
            </a:r>
            <a:r>
              <a:rPr lang="en-US" dirty="0" smtClean="0"/>
              <a:t> By revolutionizing rainfall forecasting with state-of-the-art Machine Learning techniques, our solution catalyzes transformative impacts across industries, empowering stakeholders to optimize resource management, enhance resilience against weather-related risks, and foster sustainable development on a global scale.</a:t>
            </a:r>
          </a:p>
          <a:p>
            <a:pPr algn="just"/>
            <a:r>
              <a:rPr lang="en-US" b="1" dirty="0" smtClean="0"/>
              <a:t>User-Centric Innovation:</a:t>
            </a:r>
            <a:r>
              <a:rPr lang="en-US" dirty="0" smtClean="0"/>
              <a:t> Rooted in a commitment to user-centric innovation, our solution prioritizes the needs and challenges of end-users, delivering actionable insights and customizable forecasting models that drive tangible value, streamline operations, and unlock new opportunities for growth and efficiency.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2049" name="Picture 1"/>
          <p:cNvPicPr>
            <a:picLocks noChangeAspect="1" noChangeArrowheads="1"/>
          </p:cNvPicPr>
          <p:nvPr/>
        </p:nvPicPr>
        <p:blipFill>
          <a:blip r:embed="rId3"/>
          <a:srcRect/>
          <a:stretch>
            <a:fillRect/>
          </a:stretch>
        </p:blipFill>
        <p:spPr bwMode="auto">
          <a:xfrm>
            <a:off x="1752600" y="990600"/>
            <a:ext cx="6688138" cy="5621338"/>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TotalTime>
  <Words>936</Words>
  <Application>Microsoft Office PowerPoint</Application>
  <PresentationFormat>Custom</PresentationFormat>
  <Paragraphs>59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Swathy K S Madras Institute of Technology Anna University</vt:lpstr>
      <vt:lpstr>RainSense: Advancing Rainfall Forecasting through ML</vt:lpstr>
      <vt:lpstr>AGENDA</vt:lpstr>
      <vt:lpstr>PROBLEM STATEMENT</vt:lpstr>
      <vt:lpstr>PROJECT OVERVIEW</vt:lpstr>
      <vt:lpstr>WHO ARE THE END USERS?</vt:lpstr>
      <vt:lpstr>YOUR SOLUTION AND ITS VALUE PROPOSITION</vt:lpstr>
      <vt:lpstr>THE WOW IN YOUR SOLUTION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Swathy K S Madras Institute of Technology Anna University</dc:title>
  <cp:lastModifiedBy>2021503052</cp:lastModifiedBy>
  <cp:revision>11</cp:revision>
  <dcterms:created xsi:type="dcterms:W3CDTF">2024-04-04T09:24:34Z</dcterms:created>
  <dcterms:modified xsi:type="dcterms:W3CDTF">2024-04-04T09:55:41Z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