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63" d="100"/>
          <a:sy n="63" d="100"/>
        </p:scale>
        <p:origin x="7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AD0-8A44-F9E1-B4F4-ECFABB9CB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DA8770-A2D6-2678-9D81-AA22112902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B52E9B-AC50-5EEB-13A6-E6CAC908E07B}"/>
              </a:ext>
            </a:extLst>
          </p:cNvPr>
          <p:cNvSpPr>
            <a:spLocks noGrp="1"/>
          </p:cNvSpPr>
          <p:nvPr>
            <p:ph type="dt" sz="half" idx="10"/>
          </p:nvPr>
        </p:nvSpPr>
        <p:spPr/>
        <p:txBody>
          <a:bodyPr/>
          <a:lstStyle/>
          <a:p>
            <a:fld id="{D69964FC-CA03-47AD-B9AF-ECFEF3582C93}" type="datetimeFigureOut">
              <a:rPr lang="en-IN" smtClean="0"/>
              <a:t>04-10-2023</a:t>
            </a:fld>
            <a:endParaRPr lang="en-IN"/>
          </a:p>
        </p:txBody>
      </p:sp>
      <p:sp>
        <p:nvSpPr>
          <p:cNvPr id="5" name="Footer Placeholder 4">
            <a:extLst>
              <a:ext uri="{FF2B5EF4-FFF2-40B4-BE49-F238E27FC236}">
                <a16:creationId xmlns:a16="http://schemas.microsoft.com/office/drawing/2014/main" id="{130AC030-485B-A2A9-F060-F30CFE3E8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040DD-28E8-1266-D7D1-3404FA7DF4C3}"/>
              </a:ext>
            </a:extLst>
          </p:cNvPr>
          <p:cNvSpPr>
            <a:spLocks noGrp="1"/>
          </p:cNvSpPr>
          <p:nvPr>
            <p:ph type="sldNum" sz="quarter" idx="12"/>
          </p:nvPr>
        </p:nvSpPr>
        <p:spPr/>
        <p:txBody>
          <a:bodyPr/>
          <a:lstStyle/>
          <a:p>
            <a:fld id="{2DA898BC-2B79-4CBD-A6D2-ED92C4227EFD}" type="slidenum">
              <a:rPr lang="en-IN" smtClean="0"/>
              <a:t>‹#›</a:t>
            </a:fld>
            <a:endParaRPr lang="en-IN"/>
          </a:p>
        </p:txBody>
      </p:sp>
    </p:spTree>
    <p:extLst>
      <p:ext uri="{BB962C8B-B14F-4D97-AF65-F5344CB8AC3E}">
        <p14:creationId xmlns:p14="http://schemas.microsoft.com/office/powerpoint/2010/main" val="258256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ABDD-5BE7-B999-6ABC-C8F9CD9321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B84DF1-E402-1FE6-0A0C-381114ADCA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A28DB-FB32-CDC9-AE57-2E4AB88C1323}"/>
              </a:ext>
            </a:extLst>
          </p:cNvPr>
          <p:cNvSpPr>
            <a:spLocks noGrp="1"/>
          </p:cNvSpPr>
          <p:nvPr>
            <p:ph type="dt" sz="half" idx="10"/>
          </p:nvPr>
        </p:nvSpPr>
        <p:spPr/>
        <p:txBody>
          <a:bodyPr/>
          <a:lstStyle/>
          <a:p>
            <a:fld id="{D69964FC-CA03-47AD-B9AF-ECFEF3582C93}" type="datetimeFigureOut">
              <a:rPr lang="en-IN" smtClean="0"/>
              <a:t>04-10-2023</a:t>
            </a:fld>
            <a:endParaRPr lang="en-IN"/>
          </a:p>
        </p:txBody>
      </p:sp>
      <p:sp>
        <p:nvSpPr>
          <p:cNvPr id="5" name="Footer Placeholder 4">
            <a:extLst>
              <a:ext uri="{FF2B5EF4-FFF2-40B4-BE49-F238E27FC236}">
                <a16:creationId xmlns:a16="http://schemas.microsoft.com/office/drawing/2014/main" id="{7E5D3D3B-89EA-D9BA-1B72-9D55508D83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AB7771-8D58-4DAD-E6DA-69F5662128EF}"/>
              </a:ext>
            </a:extLst>
          </p:cNvPr>
          <p:cNvSpPr>
            <a:spLocks noGrp="1"/>
          </p:cNvSpPr>
          <p:nvPr>
            <p:ph type="sldNum" sz="quarter" idx="12"/>
          </p:nvPr>
        </p:nvSpPr>
        <p:spPr/>
        <p:txBody>
          <a:bodyPr/>
          <a:lstStyle/>
          <a:p>
            <a:fld id="{2DA898BC-2B79-4CBD-A6D2-ED92C4227EFD}" type="slidenum">
              <a:rPr lang="en-IN" smtClean="0"/>
              <a:t>‹#›</a:t>
            </a:fld>
            <a:endParaRPr lang="en-IN"/>
          </a:p>
        </p:txBody>
      </p:sp>
    </p:spTree>
    <p:extLst>
      <p:ext uri="{BB962C8B-B14F-4D97-AF65-F5344CB8AC3E}">
        <p14:creationId xmlns:p14="http://schemas.microsoft.com/office/powerpoint/2010/main" val="337046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4C02D-645C-8B31-19D1-F916B422C9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47FC0E-5D44-7111-1EC0-7BECF149D0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FFB303-8E8B-DA42-993F-4E6E06CD7DE2}"/>
              </a:ext>
            </a:extLst>
          </p:cNvPr>
          <p:cNvSpPr>
            <a:spLocks noGrp="1"/>
          </p:cNvSpPr>
          <p:nvPr>
            <p:ph type="dt" sz="half" idx="10"/>
          </p:nvPr>
        </p:nvSpPr>
        <p:spPr/>
        <p:txBody>
          <a:bodyPr/>
          <a:lstStyle/>
          <a:p>
            <a:fld id="{D69964FC-CA03-47AD-B9AF-ECFEF3582C93}" type="datetimeFigureOut">
              <a:rPr lang="en-IN" smtClean="0"/>
              <a:t>04-10-2023</a:t>
            </a:fld>
            <a:endParaRPr lang="en-IN"/>
          </a:p>
        </p:txBody>
      </p:sp>
      <p:sp>
        <p:nvSpPr>
          <p:cNvPr id="5" name="Footer Placeholder 4">
            <a:extLst>
              <a:ext uri="{FF2B5EF4-FFF2-40B4-BE49-F238E27FC236}">
                <a16:creationId xmlns:a16="http://schemas.microsoft.com/office/drawing/2014/main" id="{7C44DC16-0FAC-9E4C-6D00-F6BBCF5F3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BE00D5-421C-3F52-B0C2-7C8E25331912}"/>
              </a:ext>
            </a:extLst>
          </p:cNvPr>
          <p:cNvSpPr>
            <a:spLocks noGrp="1"/>
          </p:cNvSpPr>
          <p:nvPr>
            <p:ph type="sldNum" sz="quarter" idx="12"/>
          </p:nvPr>
        </p:nvSpPr>
        <p:spPr/>
        <p:txBody>
          <a:bodyPr/>
          <a:lstStyle/>
          <a:p>
            <a:fld id="{2DA898BC-2B79-4CBD-A6D2-ED92C4227EFD}" type="slidenum">
              <a:rPr lang="en-IN" smtClean="0"/>
              <a:t>‹#›</a:t>
            </a:fld>
            <a:endParaRPr lang="en-IN"/>
          </a:p>
        </p:txBody>
      </p:sp>
    </p:spTree>
    <p:extLst>
      <p:ext uri="{BB962C8B-B14F-4D97-AF65-F5344CB8AC3E}">
        <p14:creationId xmlns:p14="http://schemas.microsoft.com/office/powerpoint/2010/main" val="100815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1E15-3A73-ACDD-BBF2-7C8E60F07A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43A556-CF53-D53E-1D46-1B0ECD83E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E2F5C7-DC88-4587-2CC5-BBB11E6D81B3}"/>
              </a:ext>
            </a:extLst>
          </p:cNvPr>
          <p:cNvSpPr>
            <a:spLocks noGrp="1"/>
          </p:cNvSpPr>
          <p:nvPr>
            <p:ph type="dt" sz="half" idx="10"/>
          </p:nvPr>
        </p:nvSpPr>
        <p:spPr/>
        <p:txBody>
          <a:bodyPr/>
          <a:lstStyle/>
          <a:p>
            <a:fld id="{D69964FC-CA03-47AD-B9AF-ECFEF3582C93}" type="datetimeFigureOut">
              <a:rPr lang="en-IN" smtClean="0"/>
              <a:t>04-10-2023</a:t>
            </a:fld>
            <a:endParaRPr lang="en-IN"/>
          </a:p>
        </p:txBody>
      </p:sp>
      <p:sp>
        <p:nvSpPr>
          <p:cNvPr id="5" name="Footer Placeholder 4">
            <a:extLst>
              <a:ext uri="{FF2B5EF4-FFF2-40B4-BE49-F238E27FC236}">
                <a16:creationId xmlns:a16="http://schemas.microsoft.com/office/drawing/2014/main" id="{DAC41BF0-70B0-31E0-4294-5F9A391CB9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3BC83-1176-CCE2-E1F3-C2A34E41328C}"/>
              </a:ext>
            </a:extLst>
          </p:cNvPr>
          <p:cNvSpPr>
            <a:spLocks noGrp="1"/>
          </p:cNvSpPr>
          <p:nvPr>
            <p:ph type="sldNum" sz="quarter" idx="12"/>
          </p:nvPr>
        </p:nvSpPr>
        <p:spPr/>
        <p:txBody>
          <a:bodyPr/>
          <a:lstStyle/>
          <a:p>
            <a:fld id="{2DA898BC-2B79-4CBD-A6D2-ED92C4227EFD}" type="slidenum">
              <a:rPr lang="en-IN" smtClean="0"/>
              <a:t>‹#›</a:t>
            </a:fld>
            <a:endParaRPr lang="en-IN"/>
          </a:p>
        </p:txBody>
      </p:sp>
    </p:spTree>
    <p:extLst>
      <p:ext uri="{BB962C8B-B14F-4D97-AF65-F5344CB8AC3E}">
        <p14:creationId xmlns:p14="http://schemas.microsoft.com/office/powerpoint/2010/main" val="151122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74D3-DD4B-46E2-7CB6-B343D8B38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EE99BE-D073-5AFF-412F-442DAA5FE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612283-8CB9-021E-D82B-8BA1CD126C3F}"/>
              </a:ext>
            </a:extLst>
          </p:cNvPr>
          <p:cNvSpPr>
            <a:spLocks noGrp="1"/>
          </p:cNvSpPr>
          <p:nvPr>
            <p:ph type="dt" sz="half" idx="10"/>
          </p:nvPr>
        </p:nvSpPr>
        <p:spPr/>
        <p:txBody>
          <a:bodyPr/>
          <a:lstStyle/>
          <a:p>
            <a:fld id="{D69964FC-CA03-47AD-B9AF-ECFEF3582C93}" type="datetimeFigureOut">
              <a:rPr lang="en-IN" smtClean="0"/>
              <a:t>04-10-2023</a:t>
            </a:fld>
            <a:endParaRPr lang="en-IN"/>
          </a:p>
        </p:txBody>
      </p:sp>
      <p:sp>
        <p:nvSpPr>
          <p:cNvPr id="5" name="Footer Placeholder 4">
            <a:extLst>
              <a:ext uri="{FF2B5EF4-FFF2-40B4-BE49-F238E27FC236}">
                <a16:creationId xmlns:a16="http://schemas.microsoft.com/office/drawing/2014/main" id="{6D41EF11-D63D-155D-BFD4-18B18A251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40E172-460C-2E25-8B50-DE62D441F416}"/>
              </a:ext>
            </a:extLst>
          </p:cNvPr>
          <p:cNvSpPr>
            <a:spLocks noGrp="1"/>
          </p:cNvSpPr>
          <p:nvPr>
            <p:ph type="sldNum" sz="quarter" idx="12"/>
          </p:nvPr>
        </p:nvSpPr>
        <p:spPr/>
        <p:txBody>
          <a:bodyPr/>
          <a:lstStyle/>
          <a:p>
            <a:fld id="{2DA898BC-2B79-4CBD-A6D2-ED92C4227EFD}" type="slidenum">
              <a:rPr lang="en-IN" smtClean="0"/>
              <a:t>‹#›</a:t>
            </a:fld>
            <a:endParaRPr lang="en-IN"/>
          </a:p>
        </p:txBody>
      </p:sp>
    </p:spTree>
    <p:extLst>
      <p:ext uri="{BB962C8B-B14F-4D97-AF65-F5344CB8AC3E}">
        <p14:creationId xmlns:p14="http://schemas.microsoft.com/office/powerpoint/2010/main" val="343273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4F76-8787-11E7-2F11-6AF2483052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2216EC-2EFE-B8D1-1CD8-5B5A33F4CE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2011C6-8B12-792A-C6C2-55A76E1332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39881F-4C15-D040-B31D-518F623C12A8}"/>
              </a:ext>
            </a:extLst>
          </p:cNvPr>
          <p:cNvSpPr>
            <a:spLocks noGrp="1"/>
          </p:cNvSpPr>
          <p:nvPr>
            <p:ph type="dt" sz="half" idx="10"/>
          </p:nvPr>
        </p:nvSpPr>
        <p:spPr/>
        <p:txBody>
          <a:bodyPr/>
          <a:lstStyle/>
          <a:p>
            <a:fld id="{D69964FC-CA03-47AD-B9AF-ECFEF3582C93}" type="datetimeFigureOut">
              <a:rPr lang="en-IN" smtClean="0"/>
              <a:t>04-10-2023</a:t>
            </a:fld>
            <a:endParaRPr lang="en-IN"/>
          </a:p>
        </p:txBody>
      </p:sp>
      <p:sp>
        <p:nvSpPr>
          <p:cNvPr id="6" name="Footer Placeholder 5">
            <a:extLst>
              <a:ext uri="{FF2B5EF4-FFF2-40B4-BE49-F238E27FC236}">
                <a16:creationId xmlns:a16="http://schemas.microsoft.com/office/drawing/2014/main" id="{F0B25599-6725-2AB2-0138-FB8769E13E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92149-BF47-3980-AE56-670F07E025D5}"/>
              </a:ext>
            </a:extLst>
          </p:cNvPr>
          <p:cNvSpPr>
            <a:spLocks noGrp="1"/>
          </p:cNvSpPr>
          <p:nvPr>
            <p:ph type="sldNum" sz="quarter" idx="12"/>
          </p:nvPr>
        </p:nvSpPr>
        <p:spPr/>
        <p:txBody>
          <a:bodyPr/>
          <a:lstStyle/>
          <a:p>
            <a:fld id="{2DA898BC-2B79-4CBD-A6D2-ED92C4227EFD}" type="slidenum">
              <a:rPr lang="en-IN" smtClean="0"/>
              <a:t>‹#›</a:t>
            </a:fld>
            <a:endParaRPr lang="en-IN"/>
          </a:p>
        </p:txBody>
      </p:sp>
    </p:spTree>
    <p:extLst>
      <p:ext uri="{BB962C8B-B14F-4D97-AF65-F5344CB8AC3E}">
        <p14:creationId xmlns:p14="http://schemas.microsoft.com/office/powerpoint/2010/main" val="4046511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3F64-04BA-0F0E-8755-534592B7DD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EB5888-E868-DD8E-7881-15217E988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FF46CB-A788-564A-62B6-570C4BE54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C25BF6-6F95-988F-96BB-CAE6A985D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90200B-A1F6-793C-7994-07C793F55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E4D35E-A6F8-588E-FC41-FBE55DE60DBF}"/>
              </a:ext>
            </a:extLst>
          </p:cNvPr>
          <p:cNvSpPr>
            <a:spLocks noGrp="1"/>
          </p:cNvSpPr>
          <p:nvPr>
            <p:ph type="dt" sz="half" idx="10"/>
          </p:nvPr>
        </p:nvSpPr>
        <p:spPr/>
        <p:txBody>
          <a:bodyPr/>
          <a:lstStyle/>
          <a:p>
            <a:fld id="{D69964FC-CA03-47AD-B9AF-ECFEF3582C93}" type="datetimeFigureOut">
              <a:rPr lang="en-IN" smtClean="0"/>
              <a:t>04-10-2023</a:t>
            </a:fld>
            <a:endParaRPr lang="en-IN"/>
          </a:p>
        </p:txBody>
      </p:sp>
      <p:sp>
        <p:nvSpPr>
          <p:cNvPr id="8" name="Footer Placeholder 7">
            <a:extLst>
              <a:ext uri="{FF2B5EF4-FFF2-40B4-BE49-F238E27FC236}">
                <a16:creationId xmlns:a16="http://schemas.microsoft.com/office/drawing/2014/main" id="{C1FB851B-696B-B4E2-5C14-722D4C387A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40B6C8-FEAA-0191-22FB-CBF2F6ED5B48}"/>
              </a:ext>
            </a:extLst>
          </p:cNvPr>
          <p:cNvSpPr>
            <a:spLocks noGrp="1"/>
          </p:cNvSpPr>
          <p:nvPr>
            <p:ph type="sldNum" sz="quarter" idx="12"/>
          </p:nvPr>
        </p:nvSpPr>
        <p:spPr/>
        <p:txBody>
          <a:bodyPr/>
          <a:lstStyle/>
          <a:p>
            <a:fld id="{2DA898BC-2B79-4CBD-A6D2-ED92C4227EFD}" type="slidenum">
              <a:rPr lang="en-IN" smtClean="0"/>
              <a:t>‹#›</a:t>
            </a:fld>
            <a:endParaRPr lang="en-IN"/>
          </a:p>
        </p:txBody>
      </p:sp>
    </p:spTree>
    <p:extLst>
      <p:ext uri="{BB962C8B-B14F-4D97-AF65-F5344CB8AC3E}">
        <p14:creationId xmlns:p14="http://schemas.microsoft.com/office/powerpoint/2010/main" val="254458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E445-3486-32B8-5862-6996AEF567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176D4B-E87C-4522-93AC-9BCBB0EBBF90}"/>
              </a:ext>
            </a:extLst>
          </p:cNvPr>
          <p:cNvSpPr>
            <a:spLocks noGrp="1"/>
          </p:cNvSpPr>
          <p:nvPr>
            <p:ph type="dt" sz="half" idx="10"/>
          </p:nvPr>
        </p:nvSpPr>
        <p:spPr/>
        <p:txBody>
          <a:bodyPr/>
          <a:lstStyle/>
          <a:p>
            <a:fld id="{D69964FC-CA03-47AD-B9AF-ECFEF3582C93}" type="datetimeFigureOut">
              <a:rPr lang="en-IN" smtClean="0"/>
              <a:t>04-10-2023</a:t>
            </a:fld>
            <a:endParaRPr lang="en-IN"/>
          </a:p>
        </p:txBody>
      </p:sp>
      <p:sp>
        <p:nvSpPr>
          <p:cNvPr id="4" name="Footer Placeholder 3">
            <a:extLst>
              <a:ext uri="{FF2B5EF4-FFF2-40B4-BE49-F238E27FC236}">
                <a16:creationId xmlns:a16="http://schemas.microsoft.com/office/drawing/2014/main" id="{08F35933-8A4F-FB70-6EC4-6FBCD3B994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813C69-FD74-01CD-2790-4873A106CD1C}"/>
              </a:ext>
            </a:extLst>
          </p:cNvPr>
          <p:cNvSpPr>
            <a:spLocks noGrp="1"/>
          </p:cNvSpPr>
          <p:nvPr>
            <p:ph type="sldNum" sz="quarter" idx="12"/>
          </p:nvPr>
        </p:nvSpPr>
        <p:spPr/>
        <p:txBody>
          <a:bodyPr/>
          <a:lstStyle/>
          <a:p>
            <a:fld id="{2DA898BC-2B79-4CBD-A6D2-ED92C4227EFD}" type="slidenum">
              <a:rPr lang="en-IN" smtClean="0"/>
              <a:t>‹#›</a:t>
            </a:fld>
            <a:endParaRPr lang="en-IN"/>
          </a:p>
        </p:txBody>
      </p:sp>
    </p:spTree>
    <p:extLst>
      <p:ext uri="{BB962C8B-B14F-4D97-AF65-F5344CB8AC3E}">
        <p14:creationId xmlns:p14="http://schemas.microsoft.com/office/powerpoint/2010/main" val="168750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41B88-3C2E-3679-3F29-BBDE5FB88F21}"/>
              </a:ext>
            </a:extLst>
          </p:cNvPr>
          <p:cNvSpPr>
            <a:spLocks noGrp="1"/>
          </p:cNvSpPr>
          <p:nvPr>
            <p:ph type="dt" sz="half" idx="10"/>
          </p:nvPr>
        </p:nvSpPr>
        <p:spPr/>
        <p:txBody>
          <a:bodyPr/>
          <a:lstStyle/>
          <a:p>
            <a:fld id="{D69964FC-CA03-47AD-B9AF-ECFEF3582C93}" type="datetimeFigureOut">
              <a:rPr lang="en-IN" smtClean="0"/>
              <a:t>04-10-2023</a:t>
            </a:fld>
            <a:endParaRPr lang="en-IN"/>
          </a:p>
        </p:txBody>
      </p:sp>
      <p:sp>
        <p:nvSpPr>
          <p:cNvPr id="3" name="Footer Placeholder 2">
            <a:extLst>
              <a:ext uri="{FF2B5EF4-FFF2-40B4-BE49-F238E27FC236}">
                <a16:creationId xmlns:a16="http://schemas.microsoft.com/office/drawing/2014/main" id="{2B54F4F9-FA9C-4B47-8802-6EA96B6FAF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B57769-ECEB-40D2-0734-4443EA36982A}"/>
              </a:ext>
            </a:extLst>
          </p:cNvPr>
          <p:cNvSpPr>
            <a:spLocks noGrp="1"/>
          </p:cNvSpPr>
          <p:nvPr>
            <p:ph type="sldNum" sz="quarter" idx="12"/>
          </p:nvPr>
        </p:nvSpPr>
        <p:spPr/>
        <p:txBody>
          <a:bodyPr/>
          <a:lstStyle/>
          <a:p>
            <a:fld id="{2DA898BC-2B79-4CBD-A6D2-ED92C4227EFD}" type="slidenum">
              <a:rPr lang="en-IN" smtClean="0"/>
              <a:t>‹#›</a:t>
            </a:fld>
            <a:endParaRPr lang="en-IN"/>
          </a:p>
        </p:txBody>
      </p:sp>
    </p:spTree>
    <p:extLst>
      <p:ext uri="{BB962C8B-B14F-4D97-AF65-F5344CB8AC3E}">
        <p14:creationId xmlns:p14="http://schemas.microsoft.com/office/powerpoint/2010/main" val="71614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422E-60F6-34E3-8758-240BBA897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14D429-7A7C-75B5-EEB9-78E044638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7E04EF-112F-87D1-79CF-5917EB1DA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0A553-CB1B-6F5B-A9A0-40F1F28C99F9}"/>
              </a:ext>
            </a:extLst>
          </p:cNvPr>
          <p:cNvSpPr>
            <a:spLocks noGrp="1"/>
          </p:cNvSpPr>
          <p:nvPr>
            <p:ph type="dt" sz="half" idx="10"/>
          </p:nvPr>
        </p:nvSpPr>
        <p:spPr/>
        <p:txBody>
          <a:bodyPr/>
          <a:lstStyle/>
          <a:p>
            <a:fld id="{D69964FC-CA03-47AD-B9AF-ECFEF3582C93}" type="datetimeFigureOut">
              <a:rPr lang="en-IN" smtClean="0"/>
              <a:t>04-10-2023</a:t>
            </a:fld>
            <a:endParaRPr lang="en-IN"/>
          </a:p>
        </p:txBody>
      </p:sp>
      <p:sp>
        <p:nvSpPr>
          <p:cNvPr id="6" name="Footer Placeholder 5">
            <a:extLst>
              <a:ext uri="{FF2B5EF4-FFF2-40B4-BE49-F238E27FC236}">
                <a16:creationId xmlns:a16="http://schemas.microsoft.com/office/drawing/2014/main" id="{79C091D4-B09C-EAB9-97B8-0E8728AA1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4CAAAA-ED93-140A-CA61-7424135E08CC}"/>
              </a:ext>
            </a:extLst>
          </p:cNvPr>
          <p:cNvSpPr>
            <a:spLocks noGrp="1"/>
          </p:cNvSpPr>
          <p:nvPr>
            <p:ph type="sldNum" sz="quarter" idx="12"/>
          </p:nvPr>
        </p:nvSpPr>
        <p:spPr/>
        <p:txBody>
          <a:bodyPr/>
          <a:lstStyle/>
          <a:p>
            <a:fld id="{2DA898BC-2B79-4CBD-A6D2-ED92C4227EFD}" type="slidenum">
              <a:rPr lang="en-IN" smtClean="0"/>
              <a:t>‹#›</a:t>
            </a:fld>
            <a:endParaRPr lang="en-IN"/>
          </a:p>
        </p:txBody>
      </p:sp>
    </p:spTree>
    <p:extLst>
      <p:ext uri="{BB962C8B-B14F-4D97-AF65-F5344CB8AC3E}">
        <p14:creationId xmlns:p14="http://schemas.microsoft.com/office/powerpoint/2010/main" val="3514345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ED17-6737-39D0-B9E7-3778D4185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5969EC-69AC-7F86-74BC-68156AEE9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A97648-ED99-90B0-D874-CD440B90A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E3BB2-BBDC-891F-5D89-6259DF2BF446}"/>
              </a:ext>
            </a:extLst>
          </p:cNvPr>
          <p:cNvSpPr>
            <a:spLocks noGrp="1"/>
          </p:cNvSpPr>
          <p:nvPr>
            <p:ph type="dt" sz="half" idx="10"/>
          </p:nvPr>
        </p:nvSpPr>
        <p:spPr/>
        <p:txBody>
          <a:bodyPr/>
          <a:lstStyle/>
          <a:p>
            <a:fld id="{D69964FC-CA03-47AD-B9AF-ECFEF3582C93}" type="datetimeFigureOut">
              <a:rPr lang="en-IN" smtClean="0"/>
              <a:t>04-10-2023</a:t>
            </a:fld>
            <a:endParaRPr lang="en-IN"/>
          </a:p>
        </p:txBody>
      </p:sp>
      <p:sp>
        <p:nvSpPr>
          <p:cNvPr id="6" name="Footer Placeholder 5">
            <a:extLst>
              <a:ext uri="{FF2B5EF4-FFF2-40B4-BE49-F238E27FC236}">
                <a16:creationId xmlns:a16="http://schemas.microsoft.com/office/drawing/2014/main" id="{1F146295-17B3-6674-41B6-C61DC602C7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3A54F3-967E-2CC6-2C0D-AF63CB547B5C}"/>
              </a:ext>
            </a:extLst>
          </p:cNvPr>
          <p:cNvSpPr>
            <a:spLocks noGrp="1"/>
          </p:cNvSpPr>
          <p:nvPr>
            <p:ph type="sldNum" sz="quarter" idx="12"/>
          </p:nvPr>
        </p:nvSpPr>
        <p:spPr/>
        <p:txBody>
          <a:bodyPr/>
          <a:lstStyle/>
          <a:p>
            <a:fld id="{2DA898BC-2B79-4CBD-A6D2-ED92C4227EFD}" type="slidenum">
              <a:rPr lang="en-IN" smtClean="0"/>
              <a:t>‹#›</a:t>
            </a:fld>
            <a:endParaRPr lang="en-IN"/>
          </a:p>
        </p:txBody>
      </p:sp>
    </p:spTree>
    <p:extLst>
      <p:ext uri="{BB962C8B-B14F-4D97-AF65-F5344CB8AC3E}">
        <p14:creationId xmlns:p14="http://schemas.microsoft.com/office/powerpoint/2010/main" val="319247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96A65-5715-0401-DD78-453F806C8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47E792-2C35-10ED-8CA9-5B557BD343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8B1A47-B44B-04CD-8D3D-96770CA2B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964FC-CA03-47AD-B9AF-ECFEF3582C93}" type="datetimeFigureOut">
              <a:rPr lang="en-IN" smtClean="0"/>
              <a:t>04-10-2023</a:t>
            </a:fld>
            <a:endParaRPr lang="en-IN"/>
          </a:p>
        </p:txBody>
      </p:sp>
      <p:sp>
        <p:nvSpPr>
          <p:cNvPr id="5" name="Footer Placeholder 4">
            <a:extLst>
              <a:ext uri="{FF2B5EF4-FFF2-40B4-BE49-F238E27FC236}">
                <a16:creationId xmlns:a16="http://schemas.microsoft.com/office/drawing/2014/main" id="{354662FC-C308-CBB1-5E0D-2DE7F1270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2A4CF3-C0BA-3406-62D7-1BF926F42A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898BC-2B79-4CBD-A6D2-ED92C4227EFD}" type="slidenum">
              <a:rPr lang="en-IN" smtClean="0"/>
              <a:t>‹#›</a:t>
            </a:fld>
            <a:endParaRPr lang="en-IN"/>
          </a:p>
        </p:txBody>
      </p:sp>
    </p:spTree>
    <p:extLst>
      <p:ext uri="{BB962C8B-B14F-4D97-AF65-F5344CB8AC3E}">
        <p14:creationId xmlns:p14="http://schemas.microsoft.com/office/powerpoint/2010/main" val="236056602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clmentbisaillon/fake-and-real-news-datase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564F-A5B9-7020-549C-56DD509542B6}"/>
              </a:ext>
            </a:extLst>
          </p:cNvPr>
          <p:cNvSpPr>
            <a:spLocks noGrp="1"/>
          </p:cNvSpPr>
          <p:nvPr>
            <p:ph type="ctrTitle"/>
          </p:nvPr>
        </p:nvSpPr>
        <p:spPr>
          <a:xfrm>
            <a:off x="1605280" y="1122363"/>
            <a:ext cx="9144000" cy="1417637"/>
          </a:xfrm>
        </p:spPr>
        <p:txBody>
          <a:bodyPr>
            <a:normAutofit/>
          </a:bodyPr>
          <a:lstStyle/>
          <a:p>
            <a:r>
              <a:rPr lang="en-IN" sz="4800" b="1" i="1" dirty="0">
                <a:solidFill>
                  <a:srgbClr val="002060"/>
                </a:solidFill>
              </a:rPr>
              <a:t>ARTIFICIAL</a:t>
            </a:r>
            <a:r>
              <a:rPr lang="en-IN" sz="4800" i="1" dirty="0">
                <a:solidFill>
                  <a:srgbClr val="002060"/>
                </a:solidFill>
              </a:rPr>
              <a:t> </a:t>
            </a:r>
            <a:r>
              <a:rPr lang="en-IN" sz="4800" b="1" i="1" dirty="0">
                <a:solidFill>
                  <a:srgbClr val="002060"/>
                </a:solidFill>
              </a:rPr>
              <a:t>INTELLIGENCE</a:t>
            </a:r>
          </a:p>
        </p:txBody>
      </p:sp>
      <p:sp>
        <p:nvSpPr>
          <p:cNvPr id="3" name="Subtitle 2">
            <a:extLst>
              <a:ext uri="{FF2B5EF4-FFF2-40B4-BE49-F238E27FC236}">
                <a16:creationId xmlns:a16="http://schemas.microsoft.com/office/drawing/2014/main" id="{9BB08431-EFFE-885F-C610-D5C737175D81}"/>
              </a:ext>
            </a:extLst>
          </p:cNvPr>
          <p:cNvSpPr>
            <a:spLocks noGrp="1"/>
          </p:cNvSpPr>
          <p:nvPr>
            <p:ph type="subTitle" idx="1"/>
          </p:nvPr>
        </p:nvSpPr>
        <p:spPr>
          <a:xfrm>
            <a:off x="2032000" y="3048000"/>
            <a:ext cx="8382000" cy="2306320"/>
          </a:xfrm>
        </p:spPr>
        <p:txBody>
          <a:bodyPr>
            <a:normAutofit/>
          </a:bodyPr>
          <a:lstStyle/>
          <a:p>
            <a:r>
              <a:rPr lang="en-IN" sz="3200" b="1" u="sng" dirty="0">
                <a:solidFill>
                  <a:srgbClr val="002060"/>
                </a:solidFill>
              </a:rPr>
              <a:t>FAKE NEWS DETECTION USING NLP</a:t>
            </a:r>
          </a:p>
          <a:p>
            <a:endParaRPr lang="en-IN" sz="3200" b="1" u="sng" dirty="0">
              <a:solidFill>
                <a:srgbClr val="002060"/>
              </a:solidFill>
            </a:endParaRPr>
          </a:p>
          <a:p>
            <a:r>
              <a:rPr lang="en-IN" sz="3200" b="1" u="sng" dirty="0">
                <a:solidFill>
                  <a:srgbClr val="002060"/>
                </a:solidFill>
              </a:rPr>
              <a:t>PHASE-1</a:t>
            </a:r>
          </a:p>
        </p:txBody>
      </p:sp>
    </p:spTree>
    <p:extLst>
      <p:ext uri="{BB962C8B-B14F-4D97-AF65-F5344CB8AC3E}">
        <p14:creationId xmlns:p14="http://schemas.microsoft.com/office/powerpoint/2010/main" val="35373582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702709-C0EC-5E4F-EF45-D73AACFA46D1}"/>
              </a:ext>
            </a:extLst>
          </p:cNvPr>
          <p:cNvSpPr>
            <a:spLocks noGrp="1"/>
          </p:cNvSpPr>
          <p:nvPr>
            <p:ph type="ctrTitle"/>
          </p:nvPr>
        </p:nvSpPr>
        <p:spPr>
          <a:xfrm>
            <a:off x="142240" y="0"/>
            <a:ext cx="4643120" cy="1259840"/>
          </a:xfrm>
        </p:spPr>
        <p:txBody>
          <a:bodyPr>
            <a:normAutofit fontScale="90000"/>
          </a:bodyPr>
          <a:lstStyle/>
          <a:p>
            <a:br>
              <a:rPr lang="en-IN" sz="3600" dirty="0">
                <a:solidFill>
                  <a:srgbClr val="C00000"/>
                </a:solidFill>
              </a:rPr>
            </a:br>
            <a:br>
              <a:rPr lang="en-IN" sz="3600" dirty="0">
                <a:solidFill>
                  <a:srgbClr val="C00000"/>
                </a:solidFill>
              </a:rPr>
            </a:br>
            <a:br>
              <a:rPr lang="en-IN" sz="3600" dirty="0">
                <a:solidFill>
                  <a:srgbClr val="C00000"/>
                </a:solidFill>
              </a:rPr>
            </a:br>
            <a:r>
              <a:rPr lang="en-IN" sz="3600" dirty="0">
                <a:solidFill>
                  <a:srgbClr val="C00000"/>
                </a:solidFill>
              </a:rPr>
              <a:t>  </a:t>
            </a:r>
            <a:r>
              <a:rPr lang="en-IN" sz="4000" dirty="0">
                <a:solidFill>
                  <a:srgbClr val="C00000"/>
                </a:solidFill>
              </a:rPr>
              <a:t>PROBLEM STATEMENT</a:t>
            </a:r>
            <a:r>
              <a:rPr lang="en-IN" sz="3600" dirty="0">
                <a:solidFill>
                  <a:srgbClr val="C00000"/>
                </a:solidFill>
              </a:rPr>
              <a:t>:</a:t>
            </a:r>
          </a:p>
        </p:txBody>
      </p:sp>
      <p:sp>
        <p:nvSpPr>
          <p:cNvPr id="6" name="Subtitle 5">
            <a:extLst>
              <a:ext uri="{FF2B5EF4-FFF2-40B4-BE49-F238E27FC236}">
                <a16:creationId xmlns:a16="http://schemas.microsoft.com/office/drawing/2014/main" id="{9B83D662-DA9F-1861-E228-733C9EC74ED8}"/>
              </a:ext>
            </a:extLst>
          </p:cNvPr>
          <p:cNvSpPr>
            <a:spLocks noGrp="1"/>
          </p:cNvSpPr>
          <p:nvPr>
            <p:ph type="subTitle" idx="1"/>
          </p:nvPr>
        </p:nvSpPr>
        <p:spPr>
          <a:xfrm>
            <a:off x="640080" y="1148080"/>
            <a:ext cx="10027920" cy="4109720"/>
          </a:xfrm>
        </p:spPr>
        <p:txBody>
          <a:bodyPr/>
          <a:lstStyle/>
          <a:p>
            <a:endParaRPr lang="en-US" dirty="0"/>
          </a:p>
          <a:p>
            <a:r>
              <a:rPr lang="en-US" dirty="0"/>
              <a:t>  The fake news dataset is one of the classic text analytics datasets </a:t>
            </a:r>
          </a:p>
          <a:p>
            <a:r>
              <a:rPr lang="en-US" dirty="0"/>
              <a:t>available on Kaggle. It consists of genuine and fake articles’ titles and</a:t>
            </a:r>
          </a:p>
          <a:p>
            <a:r>
              <a:rPr lang="en-US" dirty="0"/>
              <a:t>    text from different authors. Our job is to create a model which Predicts</a:t>
            </a:r>
          </a:p>
          <a:p>
            <a:pPr algn="just"/>
            <a:r>
              <a:rPr lang="en-US" dirty="0"/>
              <a:t>          whether the given news is real or not.</a:t>
            </a:r>
          </a:p>
        </p:txBody>
      </p:sp>
    </p:spTree>
    <p:extLst>
      <p:ext uri="{BB962C8B-B14F-4D97-AF65-F5344CB8AC3E}">
        <p14:creationId xmlns:p14="http://schemas.microsoft.com/office/powerpoint/2010/main" val="299469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4471-6DCC-0A2A-4FEA-30A8BDB3F2F6}"/>
              </a:ext>
            </a:extLst>
          </p:cNvPr>
          <p:cNvSpPr>
            <a:spLocks noGrp="1"/>
          </p:cNvSpPr>
          <p:nvPr>
            <p:ph type="title" idx="4294967295"/>
          </p:nvPr>
        </p:nvSpPr>
        <p:spPr>
          <a:xfrm>
            <a:off x="0" y="334963"/>
            <a:ext cx="6227763" cy="1443037"/>
          </a:xfrm>
        </p:spPr>
        <p:txBody>
          <a:bodyPr>
            <a:normAutofit/>
          </a:bodyPr>
          <a:lstStyle/>
          <a:p>
            <a:r>
              <a:rPr lang="en-IN" dirty="0">
                <a:solidFill>
                  <a:srgbClr val="C00000"/>
                </a:solidFill>
              </a:rPr>
              <a:t>    FAKE NEWS DETECTION:</a:t>
            </a:r>
          </a:p>
        </p:txBody>
      </p:sp>
      <p:sp>
        <p:nvSpPr>
          <p:cNvPr id="3" name="Content Placeholder 2">
            <a:extLst>
              <a:ext uri="{FF2B5EF4-FFF2-40B4-BE49-F238E27FC236}">
                <a16:creationId xmlns:a16="http://schemas.microsoft.com/office/drawing/2014/main" id="{CC142452-8EAC-B1D6-4D96-39C394DE7821}"/>
              </a:ext>
            </a:extLst>
          </p:cNvPr>
          <p:cNvSpPr>
            <a:spLocks noGrp="1"/>
          </p:cNvSpPr>
          <p:nvPr>
            <p:ph type="body" sz="half" idx="4294967295"/>
          </p:nvPr>
        </p:nvSpPr>
        <p:spPr>
          <a:xfrm>
            <a:off x="0" y="803275"/>
            <a:ext cx="12192000" cy="6054725"/>
          </a:xfrm>
        </p:spPr>
        <p:txBody>
          <a:bodyPr>
            <a:normAutofit/>
          </a:bodyPr>
          <a:lstStyle/>
          <a:p>
            <a:pPr marL="0" indent="0" algn="just">
              <a:lnSpc>
                <a:spcPct val="100000"/>
              </a:lnSpc>
              <a:buNone/>
            </a:pPr>
            <a:r>
              <a:rPr lang="en-US" sz="2400" b="0" i="0" dirty="0">
                <a:solidFill>
                  <a:srgbClr val="333333"/>
                </a:solidFill>
                <a:effectLst/>
                <a:latin typeface="Georgia" panose="02040502050405020303" pitchFamily="18" charset="0"/>
              </a:rPr>
              <a:t>                                        </a:t>
            </a:r>
            <a:r>
              <a:rPr lang="en-US" sz="2400" b="0" i="0" dirty="0">
                <a:solidFill>
                  <a:schemeClr val="accent1"/>
                </a:solidFill>
                <a:effectLst/>
                <a:latin typeface="Georgia" panose="02040502050405020303" pitchFamily="18" charset="0"/>
              </a:rPr>
              <a:t> </a:t>
            </a:r>
          </a:p>
          <a:p>
            <a:pPr marL="0" indent="0" algn="just">
              <a:lnSpc>
                <a:spcPct val="100000"/>
              </a:lnSpc>
              <a:buNone/>
            </a:pPr>
            <a:r>
              <a:rPr lang="en-US" sz="2400" dirty="0">
                <a:solidFill>
                  <a:schemeClr val="accent1"/>
                </a:solidFill>
                <a:latin typeface="Georgia" panose="02040502050405020303" pitchFamily="18" charset="0"/>
              </a:rPr>
              <a:t>                                     </a:t>
            </a:r>
          </a:p>
          <a:p>
            <a:pPr marL="0" indent="0" algn="just">
              <a:lnSpc>
                <a:spcPct val="100000"/>
              </a:lnSpc>
              <a:buNone/>
            </a:pPr>
            <a:r>
              <a:rPr lang="en-US" sz="2400" b="0" i="0" dirty="0">
                <a:solidFill>
                  <a:schemeClr val="accent1"/>
                </a:solidFill>
                <a:effectLst/>
                <a:latin typeface="Georgia" panose="02040502050405020303" pitchFamily="18" charset="0"/>
              </a:rPr>
              <a:t>                                        * </a:t>
            </a:r>
            <a:r>
              <a:rPr lang="en-US" sz="2400" b="0" i="0" dirty="0">
                <a:solidFill>
                  <a:srgbClr val="333333"/>
                </a:solidFill>
                <a:effectLst/>
                <a:latin typeface="Georgia" panose="02040502050405020303" pitchFamily="18" charset="0"/>
              </a:rPr>
              <a:t>Fake news detection is a subtask of text classification and is often defined as the task of classifying news as real or fake. The term ‘ fake news’ refers to the false or misleading information that appears as real news. It aims to deceive or mislead people. Fake news comes in many forms, such as clickbait (misleading headlines),disinformation (with malicious intention to mislead the public),misinformation (false information regardless of the motive behind), hoax, parody, satire,  </a:t>
            </a:r>
            <a:r>
              <a:rPr lang="en-US" sz="2400" b="0" i="0" dirty="0" err="1">
                <a:solidFill>
                  <a:srgbClr val="333333"/>
                </a:solidFill>
                <a:effectLst/>
                <a:latin typeface="Georgia" panose="02040502050405020303" pitchFamily="18" charset="0"/>
              </a:rPr>
              <a:t>rumour</a:t>
            </a:r>
            <a:r>
              <a:rPr lang="en-US" sz="2400" b="0" i="0" dirty="0">
                <a:solidFill>
                  <a:srgbClr val="333333"/>
                </a:solidFill>
                <a:effectLst/>
                <a:latin typeface="Georgia" panose="02040502050405020303" pitchFamily="18" charset="0"/>
              </a:rPr>
              <a:t>, deceptive news and other forms as discussed in the literature.</a:t>
            </a:r>
            <a:endParaRPr lang="en-IN" sz="2400" dirty="0"/>
          </a:p>
        </p:txBody>
      </p:sp>
      <p:pic>
        <p:nvPicPr>
          <p:cNvPr id="7" name="Picture 6">
            <a:extLst>
              <a:ext uri="{FF2B5EF4-FFF2-40B4-BE49-F238E27FC236}">
                <a16:creationId xmlns:a16="http://schemas.microsoft.com/office/drawing/2014/main" id="{900320C5-369D-957D-7FDA-7B20C0386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400" y="4714240"/>
            <a:ext cx="3810000" cy="1960880"/>
          </a:xfrm>
          <a:prstGeom prst="rect">
            <a:avLst/>
          </a:prstGeom>
        </p:spPr>
      </p:pic>
    </p:spTree>
    <p:extLst>
      <p:ext uri="{BB962C8B-B14F-4D97-AF65-F5344CB8AC3E}">
        <p14:creationId xmlns:p14="http://schemas.microsoft.com/office/powerpoint/2010/main" val="415390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2A2ED9-F881-5ACE-0D84-F1B3F0F8857E}"/>
              </a:ext>
            </a:extLst>
          </p:cNvPr>
          <p:cNvSpPr>
            <a:spLocks noGrp="1"/>
          </p:cNvSpPr>
          <p:nvPr>
            <p:ph type="ctrTitle"/>
          </p:nvPr>
        </p:nvSpPr>
        <p:spPr>
          <a:xfrm>
            <a:off x="101600" y="426720"/>
            <a:ext cx="4998720" cy="822960"/>
          </a:xfrm>
        </p:spPr>
        <p:txBody>
          <a:bodyPr>
            <a:normAutofit/>
          </a:bodyPr>
          <a:lstStyle/>
          <a:p>
            <a:r>
              <a:rPr lang="en-IN" sz="4400" dirty="0">
                <a:solidFill>
                  <a:srgbClr val="C00000"/>
                </a:solidFill>
              </a:rPr>
              <a:t>DATA SOURCE:</a:t>
            </a:r>
          </a:p>
        </p:txBody>
      </p:sp>
      <p:sp>
        <p:nvSpPr>
          <p:cNvPr id="6" name="Subtitle 5">
            <a:extLst>
              <a:ext uri="{FF2B5EF4-FFF2-40B4-BE49-F238E27FC236}">
                <a16:creationId xmlns:a16="http://schemas.microsoft.com/office/drawing/2014/main" id="{0F7BDE7D-6E4A-AECD-DBBD-755D904A826E}"/>
              </a:ext>
            </a:extLst>
          </p:cNvPr>
          <p:cNvSpPr>
            <a:spLocks noGrp="1"/>
          </p:cNvSpPr>
          <p:nvPr>
            <p:ph type="subTitle" idx="1"/>
          </p:nvPr>
        </p:nvSpPr>
        <p:spPr>
          <a:xfrm>
            <a:off x="101600" y="1127760"/>
            <a:ext cx="11988800" cy="5171440"/>
          </a:xfrm>
        </p:spPr>
        <p:txBody>
          <a:bodyPr/>
          <a:lstStyle/>
          <a:p>
            <a:pPr algn="just">
              <a:lnSpc>
                <a:spcPct val="100000"/>
              </a:lnSpc>
            </a:pPr>
            <a:r>
              <a:rPr lang="en-US" b="0" i="0" dirty="0">
                <a:solidFill>
                  <a:srgbClr val="222222"/>
                </a:solidFill>
                <a:effectLst/>
                <a:latin typeface="Lato" panose="020F0502020204030204" pitchFamily="34" charset="0"/>
              </a:rPr>
              <a:t>                                      </a:t>
            </a:r>
            <a:r>
              <a:rPr lang="en-US" sz="2000" b="0" i="0" dirty="0">
                <a:solidFill>
                  <a:srgbClr val="222222"/>
                </a:solidFill>
                <a:effectLst/>
                <a:latin typeface="Lato" panose="020F0502020204030204" pitchFamily="34" charset="0"/>
              </a:rPr>
              <a:t> </a:t>
            </a:r>
          </a:p>
          <a:p>
            <a:pPr algn="just">
              <a:lnSpc>
                <a:spcPct val="100000"/>
              </a:lnSpc>
            </a:pPr>
            <a:r>
              <a:rPr lang="en-US" sz="2000" dirty="0">
                <a:solidFill>
                  <a:srgbClr val="222222"/>
                </a:solidFill>
                <a:latin typeface="Lato" panose="020F0502020204030204" pitchFamily="34" charset="0"/>
              </a:rPr>
              <a:t>                                        </a:t>
            </a:r>
            <a:r>
              <a:rPr lang="en-US" b="0" i="0" dirty="0">
                <a:solidFill>
                  <a:schemeClr val="accent1"/>
                </a:solidFill>
                <a:effectLst/>
                <a:latin typeface="Lato" panose="020F0502020204030204" pitchFamily="34" charset="0"/>
              </a:rPr>
              <a:t>*</a:t>
            </a:r>
            <a:r>
              <a:rPr lang="en-US" sz="2000" b="0" i="0" dirty="0">
                <a:solidFill>
                  <a:schemeClr val="accent1"/>
                </a:solidFill>
                <a:effectLst/>
                <a:latin typeface="Lato" panose="020F0502020204030204" pitchFamily="34" charset="0"/>
              </a:rPr>
              <a:t> </a:t>
            </a:r>
            <a:r>
              <a:rPr lang="en-US" b="0" i="0" dirty="0">
                <a:solidFill>
                  <a:srgbClr val="222222"/>
                </a:solidFill>
                <a:effectLst/>
                <a:latin typeface="Georgia" panose="02040502050405020303" pitchFamily="18" charset="0"/>
              </a:rPr>
              <a:t>The dataset used in this project is the “Fake and real news dataset” available on Kaggle, which contains 50,000 news articles labeled as either real or fake. The dataset was collected from various news websites and has been preprocessed to remove extraneous content such as HTML tags, advertisements, and boilerplate text. The dataset provides features such as each news article’s title, text, subject, and publication date. The dataset can be downloaded from the following        </a:t>
            </a:r>
            <a:r>
              <a:rPr lang="en-US" dirty="0">
                <a:solidFill>
                  <a:srgbClr val="222222"/>
                </a:solidFill>
                <a:latin typeface="Georgia" panose="02040502050405020303" pitchFamily="18" charset="0"/>
              </a:rPr>
              <a:t>li</a:t>
            </a:r>
            <a:r>
              <a:rPr lang="en-US" b="0" i="0" dirty="0">
                <a:solidFill>
                  <a:srgbClr val="222222"/>
                </a:solidFill>
                <a:effectLst/>
                <a:latin typeface="Georgia" panose="02040502050405020303" pitchFamily="18" charset="0"/>
              </a:rPr>
              <a:t>nk: </a:t>
            </a:r>
            <a:r>
              <a:rPr lang="en-US" b="0" i="0" u="none" strike="noStrike" dirty="0">
                <a:solidFill>
                  <a:srgbClr val="007BFF"/>
                </a:solidFill>
                <a:effectLst/>
                <a:latin typeface="Georgia" panose="02040502050405020303" pitchFamily="18" charset="0"/>
                <a:hlinkClick r:id="rId2"/>
              </a:rPr>
              <a:t>https://www.kaggle.com/clmentbisaillon/fake-and-real-news-dataset</a:t>
            </a:r>
            <a:r>
              <a:rPr lang="en-US" b="0" i="0" dirty="0">
                <a:solidFill>
                  <a:srgbClr val="222222"/>
                </a:solidFill>
                <a:effectLst/>
                <a:latin typeface="Georgia" panose="02040502050405020303" pitchFamily="18" charset="0"/>
              </a:rPr>
              <a:t>.</a:t>
            </a:r>
            <a:endParaRPr lang="en-IN" dirty="0">
              <a:latin typeface="Georgia" panose="02040502050405020303" pitchFamily="18" charset="0"/>
            </a:endParaRPr>
          </a:p>
        </p:txBody>
      </p:sp>
      <p:pic>
        <p:nvPicPr>
          <p:cNvPr id="8" name="Picture 7">
            <a:extLst>
              <a:ext uri="{FF2B5EF4-FFF2-40B4-BE49-F238E27FC236}">
                <a16:creationId xmlns:a16="http://schemas.microsoft.com/office/drawing/2014/main" id="{B25EA2E7-360D-D12B-2A58-981408459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960" y="4521200"/>
            <a:ext cx="3789680" cy="2021840"/>
          </a:xfrm>
          <a:prstGeom prst="rect">
            <a:avLst/>
          </a:prstGeom>
        </p:spPr>
      </p:pic>
    </p:spTree>
    <p:extLst>
      <p:ext uri="{BB962C8B-B14F-4D97-AF65-F5344CB8AC3E}">
        <p14:creationId xmlns:p14="http://schemas.microsoft.com/office/powerpoint/2010/main" val="93282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CE9A-3649-7994-EDB0-97E64F01FAD2}"/>
              </a:ext>
            </a:extLst>
          </p:cNvPr>
          <p:cNvSpPr>
            <a:spLocks noGrp="1"/>
          </p:cNvSpPr>
          <p:nvPr>
            <p:ph type="title"/>
          </p:nvPr>
        </p:nvSpPr>
        <p:spPr/>
        <p:txBody>
          <a:bodyPr/>
          <a:lstStyle/>
          <a:p>
            <a:r>
              <a:rPr lang="en-IN" dirty="0">
                <a:solidFill>
                  <a:srgbClr val="C00000"/>
                </a:solidFill>
              </a:rPr>
              <a:t>DATA PREPROCESSING:</a:t>
            </a:r>
          </a:p>
        </p:txBody>
      </p:sp>
      <p:sp>
        <p:nvSpPr>
          <p:cNvPr id="3" name="Content Placeholder 2">
            <a:extLst>
              <a:ext uri="{FF2B5EF4-FFF2-40B4-BE49-F238E27FC236}">
                <a16:creationId xmlns:a16="http://schemas.microsoft.com/office/drawing/2014/main" id="{A3503C91-45B6-3843-9E2D-5923AD70A858}"/>
              </a:ext>
            </a:extLst>
          </p:cNvPr>
          <p:cNvSpPr>
            <a:spLocks noGrp="1"/>
          </p:cNvSpPr>
          <p:nvPr>
            <p:ph idx="1"/>
          </p:nvPr>
        </p:nvSpPr>
        <p:spPr>
          <a:xfrm>
            <a:off x="0" y="1290320"/>
            <a:ext cx="11353800" cy="4886643"/>
          </a:xfrm>
        </p:spPr>
        <p:txBody>
          <a:bodyPr>
            <a:normAutofit/>
          </a:bodyPr>
          <a:lstStyle/>
          <a:p>
            <a:pPr marL="0" indent="0" algn="just">
              <a:buNone/>
            </a:pPr>
            <a:r>
              <a:rPr lang="en-US" sz="2400" b="0" i="0" dirty="0">
                <a:solidFill>
                  <a:srgbClr val="222222"/>
                </a:solidFill>
                <a:effectLst/>
                <a:latin typeface="Georgia" panose="02040502050405020303" pitchFamily="18" charset="0"/>
              </a:rPr>
              <a:t>                            </a:t>
            </a:r>
          </a:p>
          <a:p>
            <a:pPr marL="0" indent="0" algn="just">
              <a:buNone/>
            </a:pPr>
            <a:r>
              <a:rPr lang="en-US" sz="2400" dirty="0">
                <a:solidFill>
                  <a:srgbClr val="222222"/>
                </a:solidFill>
                <a:latin typeface="Georgia" panose="02040502050405020303" pitchFamily="18" charset="0"/>
              </a:rPr>
              <a:t>                                  </a:t>
            </a:r>
            <a:r>
              <a:rPr lang="en-US" sz="2400" b="0" i="0" dirty="0">
                <a:solidFill>
                  <a:srgbClr val="222222"/>
                </a:solidFill>
                <a:effectLst/>
                <a:latin typeface="Georgia" panose="02040502050405020303" pitchFamily="18" charset="0"/>
              </a:rPr>
              <a:t> Before we can start training our model, we need to </a:t>
            </a:r>
          </a:p>
          <a:p>
            <a:pPr marL="0" indent="0" algn="just">
              <a:buNone/>
            </a:pPr>
            <a:r>
              <a:rPr lang="en-US" sz="2400" dirty="0">
                <a:solidFill>
                  <a:srgbClr val="222222"/>
                </a:solidFill>
                <a:latin typeface="Georgia" panose="02040502050405020303" pitchFamily="18" charset="0"/>
              </a:rPr>
              <a:t>        </a:t>
            </a:r>
            <a:r>
              <a:rPr lang="en-US" sz="2400" b="0" i="0" dirty="0">
                <a:solidFill>
                  <a:srgbClr val="222222"/>
                </a:solidFill>
                <a:effectLst/>
                <a:latin typeface="Georgia" panose="02040502050405020303" pitchFamily="18" charset="0"/>
              </a:rPr>
              <a:t>preprocess the text data. The preprocessing steps we will perform are:</a:t>
            </a:r>
          </a:p>
          <a:p>
            <a:pPr marL="0" indent="0" algn="just">
              <a:buNone/>
            </a:pPr>
            <a:r>
              <a:rPr lang="en-US" sz="2400" b="0" i="0" dirty="0">
                <a:solidFill>
                  <a:srgbClr val="222222"/>
                </a:solidFill>
                <a:effectLst/>
                <a:latin typeface="Georgia" panose="02040502050405020303" pitchFamily="18" charset="0"/>
              </a:rPr>
              <a:t>                                </a:t>
            </a:r>
          </a:p>
          <a:p>
            <a:pPr marL="0" indent="0" algn="just">
              <a:buNone/>
            </a:pPr>
            <a:r>
              <a:rPr lang="en-US" sz="2400" dirty="0">
                <a:solidFill>
                  <a:srgbClr val="222222"/>
                </a:solidFill>
                <a:latin typeface="Georgia" panose="02040502050405020303" pitchFamily="18" charset="0"/>
              </a:rPr>
              <a:t>             </a:t>
            </a:r>
            <a:r>
              <a:rPr lang="en-US" sz="2400" b="0" i="0" dirty="0">
                <a:solidFill>
                  <a:srgbClr val="222222"/>
                </a:solidFill>
                <a:effectLst/>
                <a:latin typeface="Georgia" panose="02040502050405020303" pitchFamily="18" charset="0"/>
              </a:rPr>
              <a:t> 1. Lowercasing the text</a:t>
            </a:r>
          </a:p>
          <a:p>
            <a:pPr marL="0" indent="0" algn="just">
              <a:buNone/>
            </a:pPr>
            <a:r>
              <a:rPr lang="en-US" sz="2400" b="0" i="0" dirty="0">
                <a:solidFill>
                  <a:srgbClr val="222222"/>
                </a:solidFill>
                <a:effectLst/>
                <a:latin typeface="Georgia" panose="02040502050405020303" pitchFamily="18" charset="0"/>
              </a:rPr>
              <a:t>              2. Removing punctuation and digits</a:t>
            </a:r>
          </a:p>
          <a:p>
            <a:pPr marL="0" indent="0" algn="just">
              <a:buNone/>
            </a:pPr>
            <a:r>
              <a:rPr lang="en-US" sz="2400" b="0" i="0" dirty="0">
                <a:solidFill>
                  <a:srgbClr val="222222"/>
                </a:solidFill>
                <a:effectLst/>
                <a:latin typeface="Georgia" panose="02040502050405020303" pitchFamily="18" charset="0"/>
              </a:rPr>
              <a:t>              3. Removing stop words</a:t>
            </a:r>
          </a:p>
          <a:p>
            <a:pPr marL="0" indent="0" algn="just">
              <a:buNone/>
            </a:pPr>
            <a:r>
              <a:rPr lang="en-US" sz="2400" b="0" i="0" dirty="0">
                <a:solidFill>
                  <a:srgbClr val="222222"/>
                </a:solidFill>
                <a:effectLst/>
                <a:latin typeface="Georgia" panose="02040502050405020303" pitchFamily="18" charset="0"/>
              </a:rPr>
              <a:t>              4. Stemming or lemmatizing the text</a:t>
            </a:r>
          </a:p>
          <a:p>
            <a:pPr marL="0" indent="0">
              <a:buNone/>
            </a:pPr>
            <a:endParaRPr lang="en-IN" dirty="0">
              <a:latin typeface="Georgia" panose="02040502050405020303" pitchFamily="18" charset="0"/>
            </a:endParaRPr>
          </a:p>
        </p:txBody>
      </p:sp>
      <p:sp>
        <p:nvSpPr>
          <p:cNvPr id="4" name="AutoShape 2">
            <a:extLst>
              <a:ext uri="{FF2B5EF4-FFF2-40B4-BE49-F238E27FC236}">
                <a16:creationId xmlns:a16="http://schemas.microsoft.com/office/drawing/2014/main" id="{C0689E2E-C926-9F86-8506-879582A9E6B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a:extLst>
              <a:ext uri="{FF2B5EF4-FFF2-40B4-BE49-F238E27FC236}">
                <a16:creationId xmlns:a16="http://schemas.microsoft.com/office/drawing/2014/main" id="{9984FE50-1D30-0DF9-C293-F26812793F2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900EBAE7-17F1-7490-A629-8E50B5E2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8552" y="2773681"/>
            <a:ext cx="3539808" cy="2458720"/>
          </a:xfrm>
          <a:prstGeom prst="rect">
            <a:avLst/>
          </a:prstGeom>
        </p:spPr>
      </p:pic>
    </p:spTree>
    <p:extLst>
      <p:ext uri="{BB962C8B-B14F-4D97-AF65-F5344CB8AC3E}">
        <p14:creationId xmlns:p14="http://schemas.microsoft.com/office/powerpoint/2010/main" val="275014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DADB-4700-4707-FADB-80ED5F129C13}"/>
              </a:ext>
            </a:extLst>
          </p:cNvPr>
          <p:cNvSpPr>
            <a:spLocks noGrp="1"/>
          </p:cNvSpPr>
          <p:nvPr>
            <p:ph type="title"/>
          </p:nvPr>
        </p:nvSpPr>
        <p:spPr>
          <a:xfrm>
            <a:off x="838200" y="263525"/>
            <a:ext cx="10515600" cy="1325563"/>
          </a:xfrm>
        </p:spPr>
        <p:txBody>
          <a:bodyPr/>
          <a:lstStyle/>
          <a:p>
            <a:r>
              <a:rPr lang="en-IN" dirty="0">
                <a:solidFill>
                  <a:srgbClr val="C00000"/>
                </a:solidFill>
              </a:rPr>
              <a:t>FEATURE EXTRACTION:</a:t>
            </a:r>
          </a:p>
        </p:txBody>
      </p:sp>
      <p:sp>
        <p:nvSpPr>
          <p:cNvPr id="3" name="Content Placeholder 2">
            <a:extLst>
              <a:ext uri="{FF2B5EF4-FFF2-40B4-BE49-F238E27FC236}">
                <a16:creationId xmlns:a16="http://schemas.microsoft.com/office/drawing/2014/main" id="{D062CF69-FA6F-5AA5-9901-4E02B2CFEBD4}"/>
              </a:ext>
            </a:extLst>
          </p:cNvPr>
          <p:cNvSpPr>
            <a:spLocks noGrp="1"/>
          </p:cNvSpPr>
          <p:nvPr>
            <p:ph idx="1"/>
          </p:nvPr>
        </p:nvSpPr>
        <p:spPr>
          <a:xfrm>
            <a:off x="0" y="1727200"/>
            <a:ext cx="12192000" cy="5130800"/>
          </a:xfrm>
        </p:spPr>
        <p:txBody>
          <a:bodyPr>
            <a:normAutofit/>
          </a:bodyPr>
          <a:lstStyle/>
          <a:p>
            <a:pPr marL="0" indent="0" algn="just">
              <a:buNone/>
            </a:pPr>
            <a:r>
              <a:rPr lang="en-US" sz="2400" b="0" i="0" dirty="0">
                <a:solidFill>
                  <a:srgbClr val="222222"/>
                </a:solidFill>
                <a:effectLst/>
                <a:latin typeface="Lato" panose="020F0502020204030203" pitchFamily="34" charset="0"/>
              </a:rPr>
              <a:t>          </a:t>
            </a:r>
            <a:r>
              <a:rPr lang="en-US" sz="2400" b="0" i="0" dirty="0">
                <a:solidFill>
                  <a:srgbClr val="222222"/>
                </a:solidFill>
                <a:effectLst/>
                <a:latin typeface="Georgia" panose="02040502050405020303" pitchFamily="18" charset="0"/>
              </a:rPr>
              <a:t>While our logistic regression model achieved high accuracy on the test set, there are several ways we could potentially improve its performance:</a:t>
            </a:r>
          </a:p>
          <a:p>
            <a:pPr marL="0" indent="0" algn="just">
              <a:buNone/>
            </a:pPr>
            <a:r>
              <a:rPr lang="en-US" sz="2400" b="0" i="0" dirty="0">
                <a:solidFill>
                  <a:schemeClr val="accent1"/>
                </a:solidFill>
                <a:effectLst/>
                <a:latin typeface="Georgia" panose="02040502050405020303" pitchFamily="18" charset="0"/>
              </a:rPr>
              <a:t>                           *</a:t>
            </a:r>
            <a:r>
              <a:rPr lang="en-US" sz="2400" b="0" i="0" dirty="0">
                <a:solidFill>
                  <a:srgbClr val="222222"/>
                </a:solidFill>
                <a:effectLst/>
                <a:latin typeface="Georgia" panose="02040502050405020303" pitchFamily="18" charset="0"/>
              </a:rPr>
              <a:t>Feature engineering: Instead of using a bag-of-words approach, we could use more advanced text representations, such as word embeddings or topic models, which may capture more nuanced relationships between words.</a:t>
            </a:r>
          </a:p>
          <a:p>
            <a:pPr marL="0" indent="0" algn="just">
              <a:buNone/>
            </a:pPr>
            <a:r>
              <a:rPr lang="en-US" sz="2400" b="0" i="0" dirty="0">
                <a:solidFill>
                  <a:srgbClr val="222222"/>
                </a:solidFill>
                <a:effectLst/>
                <a:latin typeface="Georgia" panose="02040502050405020303" pitchFamily="18" charset="0"/>
              </a:rPr>
              <a:t>                           </a:t>
            </a:r>
            <a:r>
              <a:rPr lang="en-US" sz="2400" b="0" i="0" dirty="0">
                <a:solidFill>
                  <a:srgbClr val="0070C0"/>
                </a:solidFill>
                <a:effectLst/>
                <a:latin typeface="Georgia" panose="02040502050405020303" pitchFamily="18" charset="0"/>
              </a:rPr>
              <a:t>*</a:t>
            </a:r>
            <a:r>
              <a:rPr lang="en-US" sz="2400" b="0" i="0" dirty="0">
                <a:solidFill>
                  <a:srgbClr val="222222"/>
                </a:solidFill>
                <a:effectLst/>
                <a:latin typeface="Georgia" panose="02040502050405020303" pitchFamily="18" charset="0"/>
              </a:rPr>
              <a:t>Hyperparameter tuning: We could tune the hyperparameters of the logistic regression model using methods such as grid search or randomized search to find the optimal set of parameters for our dataset.</a:t>
            </a:r>
          </a:p>
          <a:p>
            <a:pPr marL="0" indent="0">
              <a:buNone/>
            </a:pPr>
            <a:endParaRPr lang="en-IN" dirty="0"/>
          </a:p>
        </p:txBody>
      </p:sp>
      <p:pic>
        <p:nvPicPr>
          <p:cNvPr id="5" name="Picture 4">
            <a:extLst>
              <a:ext uri="{FF2B5EF4-FFF2-40B4-BE49-F238E27FC236}">
                <a16:creationId xmlns:a16="http://schemas.microsoft.com/office/drawing/2014/main" id="{F954E9ED-6C74-1F9B-BCEB-E642A1489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092" y="4846320"/>
            <a:ext cx="2978468" cy="1838960"/>
          </a:xfrm>
          <a:prstGeom prst="rect">
            <a:avLst/>
          </a:prstGeom>
        </p:spPr>
      </p:pic>
    </p:spTree>
    <p:extLst>
      <p:ext uri="{BB962C8B-B14F-4D97-AF65-F5344CB8AC3E}">
        <p14:creationId xmlns:p14="http://schemas.microsoft.com/office/powerpoint/2010/main" val="152354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BEA9-70FA-29B1-7CE6-5B945778DADB}"/>
              </a:ext>
            </a:extLst>
          </p:cNvPr>
          <p:cNvSpPr>
            <a:spLocks noGrp="1"/>
          </p:cNvSpPr>
          <p:nvPr>
            <p:ph type="title"/>
          </p:nvPr>
        </p:nvSpPr>
        <p:spPr/>
        <p:txBody>
          <a:bodyPr/>
          <a:lstStyle/>
          <a:p>
            <a:r>
              <a:rPr lang="en-IN" dirty="0">
                <a:solidFill>
                  <a:srgbClr val="C00000"/>
                </a:solidFill>
              </a:rPr>
              <a:t>MODEL TRAINING:</a:t>
            </a:r>
          </a:p>
        </p:txBody>
      </p:sp>
      <p:sp>
        <p:nvSpPr>
          <p:cNvPr id="3" name="Content Placeholder 2">
            <a:extLst>
              <a:ext uri="{FF2B5EF4-FFF2-40B4-BE49-F238E27FC236}">
                <a16:creationId xmlns:a16="http://schemas.microsoft.com/office/drawing/2014/main" id="{D91A83C8-FB8F-FC59-25B9-1830BA61556B}"/>
              </a:ext>
            </a:extLst>
          </p:cNvPr>
          <p:cNvSpPr>
            <a:spLocks noGrp="1"/>
          </p:cNvSpPr>
          <p:nvPr>
            <p:ph idx="1"/>
          </p:nvPr>
        </p:nvSpPr>
        <p:spPr>
          <a:xfrm>
            <a:off x="0" y="1605280"/>
            <a:ext cx="12192000" cy="5252720"/>
          </a:xfrm>
        </p:spPr>
        <p:txBody>
          <a:bodyPr>
            <a:normAutofit/>
          </a:bodyPr>
          <a:lstStyle/>
          <a:p>
            <a:pPr marL="0" indent="0" algn="just">
              <a:buNone/>
            </a:pPr>
            <a:r>
              <a:rPr lang="en-US" sz="2400" b="0" i="0" dirty="0">
                <a:solidFill>
                  <a:srgbClr val="222222"/>
                </a:solidFill>
                <a:effectLst/>
                <a:latin typeface="Lato" panose="020F0502020204030203" pitchFamily="34" charset="0"/>
              </a:rPr>
              <a:t>                            </a:t>
            </a:r>
            <a:r>
              <a:rPr lang="en-US" sz="2000" b="0" i="0" dirty="0">
                <a:solidFill>
                  <a:schemeClr val="accent1"/>
                </a:solidFill>
                <a:effectLst/>
                <a:latin typeface="Lato" panose="020F0502020204030203" pitchFamily="34" charset="0"/>
              </a:rPr>
              <a:t>*</a:t>
            </a:r>
            <a:r>
              <a:rPr lang="en-US" sz="2400" b="0" i="0" dirty="0">
                <a:solidFill>
                  <a:srgbClr val="222222"/>
                </a:solidFill>
                <a:effectLst/>
                <a:latin typeface="Georgia" panose="02040502050405020303" pitchFamily="18" charset="0"/>
              </a:rPr>
              <a:t>We can train our model now that we have preprocessed our text data. We will use a simple bag-of-words approach, representing each article as a vector of word frequencies. We will use the </a:t>
            </a:r>
            <a:r>
              <a:rPr lang="en-US" sz="2400" b="0" i="1" dirty="0" err="1">
                <a:solidFill>
                  <a:srgbClr val="222222"/>
                </a:solidFill>
                <a:effectLst/>
                <a:latin typeface="Georgia" panose="02040502050405020303" pitchFamily="18" charset="0"/>
              </a:rPr>
              <a:t>CountVectorizer</a:t>
            </a:r>
            <a:r>
              <a:rPr lang="en-US" sz="2400" b="0" i="1" dirty="0">
                <a:solidFill>
                  <a:srgbClr val="222222"/>
                </a:solidFill>
                <a:effectLst/>
                <a:latin typeface="Georgia" panose="02040502050405020303" pitchFamily="18" charset="0"/>
              </a:rPr>
              <a:t> </a:t>
            </a:r>
            <a:r>
              <a:rPr lang="en-US" sz="2400" b="0" i="0" dirty="0">
                <a:solidFill>
                  <a:srgbClr val="222222"/>
                </a:solidFill>
                <a:effectLst/>
                <a:latin typeface="Georgia" panose="02040502050405020303" pitchFamily="18" charset="0"/>
              </a:rPr>
              <a:t>class from the </a:t>
            </a:r>
            <a:r>
              <a:rPr lang="en-US" sz="2400" b="0" i="1" dirty="0" err="1">
                <a:solidFill>
                  <a:srgbClr val="222222"/>
                </a:solidFill>
                <a:effectLst/>
                <a:latin typeface="Georgia" panose="02040502050405020303" pitchFamily="18" charset="0"/>
              </a:rPr>
              <a:t>sklearn</a:t>
            </a:r>
            <a:r>
              <a:rPr lang="en-US" sz="2400" b="0" i="1" dirty="0">
                <a:solidFill>
                  <a:srgbClr val="222222"/>
                </a:solidFill>
                <a:effectLst/>
                <a:latin typeface="Georgia" panose="02040502050405020303" pitchFamily="18" charset="0"/>
              </a:rPr>
              <a:t> </a:t>
            </a:r>
            <a:r>
              <a:rPr lang="en-US" sz="2400" b="0" i="0" dirty="0">
                <a:solidFill>
                  <a:srgbClr val="222222"/>
                </a:solidFill>
                <a:effectLst/>
                <a:latin typeface="Georgia" panose="02040502050405020303" pitchFamily="18" charset="0"/>
              </a:rPr>
              <a:t>library to convert the preprocessed text into feature vectors.</a:t>
            </a:r>
          </a:p>
          <a:p>
            <a:pPr marL="0" indent="0" algn="just">
              <a:buNone/>
            </a:pPr>
            <a:r>
              <a:rPr lang="en-US" sz="2400" dirty="0">
                <a:solidFill>
                  <a:srgbClr val="222222"/>
                </a:solidFill>
                <a:latin typeface="Georgia" panose="02040502050405020303" pitchFamily="18" charset="0"/>
              </a:rPr>
              <a:t>                             </a:t>
            </a:r>
            <a:r>
              <a:rPr lang="en-US" sz="2000" b="0" i="0" dirty="0">
                <a:solidFill>
                  <a:schemeClr val="accent1"/>
                </a:solidFill>
                <a:effectLst/>
                <a:latin typeface="Georgia" panose="02040502050405020303" pitchFamily="18" charset="0"/>
              </a:rPr>
              <a:t> *</a:t>
            </a:r>
            <a:r>
              <a:rPr lang="en-US" sz="2400" b="0" i="0" dirty="0">
                <a:solidFill>
                  <a:srgbClr val="222222"/>
                </a:solidFill>
                <a:effectLst/>
                <a:latin typeface="Georgia" panose="02040502050405020303" pitchFamily="18" charset="0"/>
              </a:rPr>
              <a:t>Count Vectorizer is a commonly used text preprocessing technique in natural language processing. It transforms a collection of text documents into a matrix of word counts. Each row in the matrix represents a document, and each column represents a word in the document collection.</a:t>
            </a:r>
          </a:p>
          <a:p>
            <a:pPr marL="0" indent="0">
              <a:buNone/>
            </a:pPr>
            <a:endParaRPr lang="en-IN" dirty="0"/>
          </a:p>
        </p:txBody>
      </p:sp>
      <p:pic>
        <p:nvPicPr>
          <p:cNvPr id="5" name="Picture 4">
            <a:extLst>
              <a:ext uri="{FF2B5EF4-FFF2-40B4-BE49-F238E27FC236}">
                <a16:creationId xmlns:a16="http://schemas.microsoft.com/office/drawing/2014/main" id="{087E25E5-B5B6-8254-37AF-1AD01CEF6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520" y="4592320"/>
            <a:ext cx="3383280" cy="1991360"/>
          </a:xfrm>
          <a:prstGeom prst="rect">
            <a:avLst/>
          </a:prstGeom>
        </p:spPr>
      </p:pic>
    </p:spTree>
    <p:extLst>
      <p:ext uri="{BB962C8B-B14F-4D97-AF65-F5344CB8AC3E}">
        <p14:creationId xmlns:p14="http://schemas.microsoft.com/office/powerpoint/2010/main" val="316810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966B-8B74-F68D-A250-34CFAF93E3C8}"/>
              </a:ext>
            </a:extLst>
          </p:cNvPr>
          <p:cNvSpPr>
            <a:spLocks noGrp="1"/>
          </p:cNvSpPr>
          <p:nvPr>
            <p:ph type="title"/>
          </p:nvPr>
        </p:nvSpPr>
        <p:spPr/>
        <p:txBody>
          <a:bodyPr/>
          <a:lstStyle/>
          <a:p>
            <a:pPr algn="just"/>
            <a:r>
              <a:rPr lang="en-IN" dirty="0">
                <a:solidFill>
                  <a:srgbClr val="C00000"/>
                </a:solidFill>
              </a:rPr>
              <a:t>MODEL SELECTION:</a:t>
            </a:r>
          </a:p>
        </p:txBody>
      </p:sp>
      <p:sp>
        <p:nvSpPr>
          <p:cNvPr id="3" name="Content Placeholder 2">
            <a:extLst>
              <a:ext uri="{FF2B5EF4-FFF2-40B4-BE49-F238E27FC236}">
                <a16:creationId xmlns:a16="http://schemas.microsoft.com/office/drawing/2014/main" id="{9E3A4150-136E-5775-0A81-C8BA53A586CD}"/>
              </a:ext>
            </a:extLst>
          </p:cNvPr>
          <p:cNvSpPr>
            <a:spLocks noGrp="1"/>
          </p:cNvSpPr>
          <p:nvPr>
            <p:ph idx="1"/>
          </p:nvPr>
        </p:nvSpPr>
        <p:spPr>
          <a:xfrm>
            <a:off x="0" y="1534160"/>
            <a:ext cx="12192000" cy="5323840"/>
          </a:xfrm>
        </p:spPr>
        <p:txBody>
          <a:bodyPr>
            <a:noAutofit/>
          </a:bodyPr>
          <a:lstStyle/>
          <a:p>
            <a:pPr marL="0" indent="0" algn="just">
              <a:buNone/>
            </a:pPr>
            <a:r>
              <a:rPr lang="en-US" sz="2400" dirty="0">
                <a:latin typeface="Georgia" panose="02040502050405020303" pitchFamily="18" charset="0"/>
              </a:rPr>
              <a:t>                                                       Different classification models can be applied in this case, but to choose the most adequate one and to tune its parameters we run several experiments on different models. We started experimenting with classification models that have proven to be effective and give good results in related sentence classification tasks. Some of the models did not give good results and were discarded, one of them was Logistics Regression, while Support Vector Machines, naïve Bayes and Passive Aggressive gave promising results and we continued to experiment on them. To check the accuracy, we compare our results with other datasets through performance metrics. </a:t>
            </a:r>
          </a:p>
        </p:txBody>
      </p:sp>
      <p:pic>
        <p:nvPicPr>
          <p:cNvPr id="5" name="Picture 4">
            <a:extLst>
              <a:ext uri="{FF2B5EF4-FFF2-40B4-BE49-F238E27FC236}">
                <a16:creationId xmlns:a16="http://schemas.microsoft.com/office/drawing/2014/main" id="{321CE734-28BA-5DAE-EDC1-5FAAF8A6C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186" y="4480560"/>
            <a:ext cx="3207068" cy="2133599"/>
          </a:xfrm>
          <a:prstGeom prst="rect">
            <a:avLst/>
          </a:prstGeom>
        </p:spPr>
      </p:pic>
    </p:spTree>
    <p:extLst>
      <p:ext uri="{BB962C8B-B14F-4D97-AF65-F5344CB8AC3E}">
        <p14:creationId xmlns:p14="http://schemas.microsoft.com/office/powerpoint/2010/main" val="185578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DF9A-B380-BD91-CDB6-19F2CF082B7F}"/>
              </a:ext>
            </a:extLst>
          </p:cNvPr>
          <p:cNvSpPr>
            <a:spLocks noGrp="1"/>
          </p:cNvSpPr>
          <p:nvPr>
            <p:ph type="title"/>
          </p:nvPr>
        </p:nvSpPr>
        <p:spPr/>
        <p:txBody>
          <a:bodyPr/>
          <a:lstStyle/>
          <a:p>
            <a:r>
              <a:rPr lang="en-IN" dirty="0">
                <a:solidFill>
                  <a:srgbClr val="C00000"/>
                </a:solidFill>
              </a:rPr>
              <a:t>EVALUATION:</a:t>
            </a:r>
          </a:p>
        </p:txBody>
      </p:sp>
      <p:sp>
        <p:nvSpPr>
          <p:cNvPr id="3" name="Content Placeholder 2">
            <a:extLst>
              <a:ext uri="{FF2B5EF4-FFF2-40B4-BE49-F238E27FC236}">
                <a16:creationId xmlns:a16="http://schemas.microsoft.com/office/drawing/2014/main" id="{9EB24922-DD27-B38F-5719-87B8C3B3D9BF}"/>
              </a:ext>
            </a:extLst>
          </p:cNvPr>
          <p:cNvSpPr>
            <a:spLocks noGrp="1"/>
          </p:cNvSpPr>
          <p:nvPr>
            <p:ph idx="1"/>
          </p:nvPr>
        </p:nvSpPr>
        <p:spPr>
          <a:xfrm>
            <a:off x="0" y="1259840"/>
            <a:ext cx="12192000" cy="5598161"/>
          </a:xfrm>
        </p:spPr>
        <p:txBody>
          <a:bodyPr/>
          <a:lstStyle/>
          <a:p>
            <a:pPr marL="0" indent="0">
              <a:buNone/>
            </a:pPr>
            <a:r>
              <a:rPr lang="en-US" dirty="0"/>
              <a:t>                               </a:t>
            </a:r>
          </a:p>
          <a:p>
            <a:pPr marL="0" indent="0">
              <a:buNone/>
            </a:pPr>
            <a:r>
              <a:rPr lang="en-US" dirty="0"/>
              <a:t>            </a:t>
            </a:r>
            <a:r>
              <a:rPr lang="en-US" sz="2400" dirty="0">
                <a:latin typeface="Georgia" panose="02040502050405020303" pitchFamily="18" charset="0"/>
              </a:rPr>
              <a:t>To evaluate a model's performance in detecting fake news, you would typically follow these steps:</a:t>
            </a:r>
          </a:p>
          <a:p>
            <a:pPr marL="0" indent="0">
              <a:buNone/>
            </a:pPr>
            <a:r>
              <a:rPr lang="en-US" sz="2400" dirty="0">
                <a:latin typeface="Georgia" panose="02040502050405020303" pitchFamily="18" charset="0"/>
              </a:rPr>
              <a:t>                                   </a:t>
            </a:r>
            <a:r>
              <a:rPr lang="en-US" sz="2400" dirty="0">
                <a:solidFill>
                  <a:srgbClr val="000066"/>
                </a:solidFill>
                <a:latin typeface="Georgia" panose="02040502050405020303" pitchFamily="18" charset="0"/>
              </a:rPr>
              <a:t> </a:t>
            </a:r>
            <a:r>
              <a:rPr lang="en-US" sz="2400" dirty="0">
                <a:solidFill>
                  <a:schemeClr val="accent1"/>
                </a:solidFill>
                <a:latin typeface="Georgia" panose="02040502050405020303" pitchFamily="18" charset="0"/>
              </a:rPr>
              <a:t>*</a:t>
            </a:r>
            <a:r>
              <a:rPr lang="en-US" sz="2400" dirty="0">
                <a:latin typeface="Georgia" panose="02040502050405020303" pitchFamily="18" charset="0"/>
              </a:rPr>
              <a:t>Data Preparation: Collect a dataset with labeled examples of real and fake news articles. </a:t>
            </a:r>
          </a:p>
          <a:p>
            <a:pPr marL="0" indent="0">
              <a:buNone/>
            </a:pPr>
            <a:r>
              <a:rPr lang="en-US" sz="2400" dirty="0">
                <a:solidFill>
                  <a:schemeClr val="accent1"/>
                </a:solidFill>
                <a:latin typeface="Georgia" panose="02040502050405020303" pitchFamily="18" charset="0"/>
              </a:rPr>
              <a:t>                                   *</a:t>
            </a:r>
            <a:r>
              <a:rPr lang="en-US" sz="2400" dirty="0">
                <a:latin typeface="Georgia" panose="02040502050405020303" pitchFamily="18" charset="0"/>
              </a:rPr>
              <a:t>Feature Extraction: Extract relevant features from the text, such as word frequencies, TF-IDF scores, or embeddings. </a:t>
            </a:r>
          </a:p>
          <a:p>
            <a:pPr marL="0" indent="0">
              <a:buNone/>
            </a:pPr>
            <a:r>
              <a:rPr lang="en-US" sz="2400" dirty="0">
                <a:latin typeface="Georgia" panose="02040502050405020303" pitchFamily="18" charset="0"/>
              </a:rPr>
              <a:t>                                 </a:t>
            </a:r>
            <a:endParaRPr lang="en-IN" sz="2400" dirty="0">
              <a:latin typeface="Georgia" panose="02040502050405020303" pitchFamily="18" charset="0"/>
            </a:endParaRPr>
          </a:p>
        </p:txBody>
      </p:sp>
      <p:pic>
        <p:nvPicPr>
          <p:cNvPr id="5" name="Picture 4">
            <a:extLst>
              <a:ext uri="{FF2B5EF4-FFF2-40B4-BE49-F238E27FC236}">
                <a16:creationId xmlns:a16="http://schemas.microsoft.com/office/drawing/2014/main" id="{53EACAC2-F66C-3981-3E80-7070666BD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601" y="4493101"/>
            <a:ext cx="3677920" cy="2210117"/>
          </a:xfrm>
          <a:prstGeom prst="rect">
            <a:avLst/>
          </a:prstGeom>
        </p:spPr>
      </p:pic>
    </p:spTree>
    <p:extLst>
      <p:ext uri="{BB962C8B-B14F-4D97-AF65-F5344CB8AC3E}">
        <p14:creationId xmlns:p14="http://schemas.microsoft.com/office/powerpoint/2010/main" val="2034076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725</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Georgia</vt:lpstr>
      <vt:lpstr>Lato</vt:lpstr>
      <vt:lpstr>Office Theme</vt:lpstr>
      <vt:lpstr>ARTIFICIAL INTELLIGENCE</vt:lpstr>
      <vt:lpstr>     PROBLEM STATEMENT:</vt:lpstr>
      <vt:lpstr>    FAKE NEWS DETECTION:</vt:lpstr>
      <vt:lpstr>DATA SOURCE:</vt:lpstr>
      <vt:lpstr>DATA PREPROCESSING:</vt:lpstr>
      <vt:lpstr>FEATURE EXTRACTION:</vt:lpstr>
      <vt:lpstr>MODEL TRAINING:</vt:lpstr>
      <vt:lpstr>MODEL SELECTION:</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Madhumitha S</dc:creator>
  <cp:lastModifiedBy>Madhumitha S</cp:lastModifiedBy>
  <cp:revision>1</cp:revision>
  <dcterms:created xsi:type="dcterms:W3CDTF">2023-10-04T13:38:26Z</dcterms:created>
  <dcterms:modified xsi:type="dcterms:W3CDTF">2023-10-04T16:00:51Z</dcterms:modified>
</cp:coreProperties>
</file>