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78" r:id="rId4"/>
    <p:sldId id="261" r:id="rId5"/>
    <p:sldId id="262" r:id="rId6"/>
    <p:sldId id="263" r:id="rId7"/>
    <p:sldId id="279" r:id="rId8"/>
    <p:sldId id="266" r:id="rId9"/>
    <p:sldId id="268" r:id="rId10"/>
    <p:sldId id="281" r:id="rId11"/>
    <p:sldId id="269" r:id="rId12"/>
    <p:sldId id="270" r:id="rId13"/>
    <p:sldId id="271" r:id="rId14"/>
    <p:sldId id="272" r:id="rId15"/>
    <p:sldId id="273" r:id="rId16"/>
    <p:sldId id="274" r:id="rId17"/>
    <p:sldId id="287" r:id="rId18"/>
    <p:sldId id="285" r:id="rId19"/>
    <p:sldId id="284" r:id="rId20"/>
    <p:sldId id="283" r:id="rId21"/>
    <p:sldId id="286"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59" d="100"/>
          <a:sy n="59" d="100"/>
        </p:scale>
        <p:origin x="882"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0D1FBDF-7E2E-4929-A0BA-386600C693F4}" type="datetimeFigureOut">
              <a:rPr lang="en-IN" smtClean="0"/>
              <a:t>11-11-2024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70502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1FBDF-7E2E-4929-A0BA-386600C693F4}"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334265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1FBDF-7E2E-4929-A0BA-386600C693F4}"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141360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1FBDF-7E2E-4929-A0BA-386600C693F4}"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13B30-E739-46A2-8004-78C511B913F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253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1FBDF-7E2E-4929-A0BA-386600C693F4}"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3981976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1FBDF-7E2E-4929-A0BA-386600C693F4}" type="datetimeFigureOut">
              <a:rPr lang="en-IN" smtClean="0"/>
              <a:t>11-11-2024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1490915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1FBDF-7E2E-4929-A0BA-386600C693F4}" type="datetimeFigureOut">
              <a:rPr lang="en-IN" smtClean="0"/>
              <a:t>11-11-2024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731889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1FBDF-7E2E-4929-A0BA-386600C693F4}"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4109380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1FBDF-7E2E-4929-A0BA-386600C693F4}"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428167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1FBDF-7E2E-4929-A0BA-386600C693F4}"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357039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1FBDF-7E2E-4929-A0BA-386600C693F4}"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106820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1FBDF-7E2E-4929-A0BA-386600C693F4}"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48670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1FBDF-7E2E-4929-A0BA-386600C693F4}" type="datetimeFigureOut">
              <a:rPr lang="en-IN" smtClean="0"/>
              <a:t>11-11-2024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306431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1FBDF-7E2E-4929-A0BA-386600C693F4}" type="datetimeFigureOut">
              <a:rPr lang="en-IN" smtClean="0"/>
              <a:t>11-11-2024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317267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1FBDF-7E2E-4929-A0BA-386600C693F4}" type="datetimeFigureOut">
              <a:rPr lang="en-IN" smtClean="0"/>
              <a:t>11-11-2024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412125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1FBDF-7E2E-4929-A0BA-386600C693F4}"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370203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1FBDF-7E2E-4929-A0BA-386600C693F4}"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13B30-E739-46A2-8004-78C511B913F1}" type="slidenum">
              <a:rPr lang="en-IN" smtClean="0"/>
              <a:t>‹#›</a:t>
            </a:fld>
            <a:endParaRPr lang="en-IN"/>
          </a:p>
        </p:txBody>
      </p:sp>
    </p:spTree>
    <p:extLst>
      <p:ext uri="{BB962C8B-B14F-4D97-AF65-F5344CB8AC3E}">
        <p14:creationId xmlns:p14="http://schemas.microsoft.com/office/powerpoint/2010/main" val="405601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D1FBDF-7E2E-4929-A0BA-386600C693F4}" type="datetimeFigureOut">
              <a:rPr lang="en-IN" smtClean="0"/>
              <a:t>11-11-2024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713B30-E739-46A2-8004-78C511B913F1}" type="slidenum">
              <a:rPr lang="en-IN" smtClean="0"/>
              <a:t>‹#›</a:t>
            </a:fld>
            <a:endParaRPr lang="en-IN"/>
          </a:p>
        </p:txBody>
      </p:sp>
    </p:spTree>
    <p:extLst>
      <p:ext uri="{BB962C8B-B14F-4D97-AF65-F5344CB8AC3E}">
        <p14:creationId xmlns:p14="http://schemas.microsoft.com/office/powerpoint/2010/main" val="397003944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910B9-99D1-D697-EE19-25BC4EC1C72F}"/>
              </a:ext>
            </a:extLst>
          </p:cNvPr>
          <p:cNvSpPr txBox="1"/>
          <p:nvPr/>
        </p:nvSpPr>
        <p:spPr>
          <a:xfrm>
            <a:off x="250853" y="169933"/>
            <a:ext cx="11336943" cy="6678751"/>
          </a:xfrm>
          <a:prstGeom prst="rect">
            <a:avLst/>
          </a:prstGeom>
          <a:noFill/>
        </p:spPr>
        <p:txBody>
          <a:bodyPr wrap="square" rtlCol="0">
            <a:spAutoFit/>
          </a:bodyPr>
          <a:lstStyle/>
          <a:p>
            <a:pPr algn="ctr"/>
            <a:r>
              <a:rPr lang="en-IN" sz="24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PANIMALAR ENGINEERING COLLEGE</a:t>
            </a:r>
          </a:p>
          <a:p>
            <a:pPr algn="ctr"/>
            <a:r>
              <a:rPr lang="en-IN" sz="24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BATCH NO: D-14</a:t>
            </a:r>
          </a:p>
          <a:p>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ctr"/>
            <a:r>
              <a:rPr lang="en-IN" sz="24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MINI PROJECT</a:t>
            </a:r>
          </a:p>
          <a:p>
            <a:endParaRPr lang="en-IN" dirty="0">
              <a:latin typeface="Times New Roman" panose="02020603050405020304" pitchFamily="18" charset="0"/>
              <a:ea typeface="Cambria" panose="02040503050406030204" pitchFamily="18" charset="0"/>
              <a:cs typeface="Times New Roman" panose="02020603050405020304" pitchFamily="18" charset="0"/>
            </a:endParaRPr>
          </a:p>
          <a:p>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ctr"/>
            <a:r>
              <a:rPr lang="en-IN" sz="32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PERSONALITY PREDICTION ANALYSIS</a:t>
            </a: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p>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ctr"/>
            <a:r>
              <a:rPr lang="en-IN"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USING MACHINE LEARNING</a:t>
            </a:r>
          </a:p>
          <a:p>
            <a:endParaRPr lang="en-IN" dirty="0">
              <a:latin typeface="Times New Roman" panose="02020603050405020304" pitchFamily="18" charset="0"/>
              <a:ea typeface="Cambria" panose="020405030504060302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DONE BY,                                                                                                                   GUIDE BY,</a:t>
            </a:r>
          </a:p>
          <a:p>
            <a:endPar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r>
              <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IN"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M</a:t>
            </a:r>
            <a:r>
              <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rs</a:t>
            </a:r>
            <a:r>
              <a:rPr lang="en-IN"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M</a:t>
            </a:r>
            <a:r>
              <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ABIRAMI</a:t>
            </a:r>
          </a:p>
          <a:p>
            <a:r>
              <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NAME: SWATHY SREE C S</a:t>
            </a:r>
          </a:p>
          <a:p>
            <a:r>
              <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REG NO: 211422104509</a:t>
            </a:r>
          </a:p>
          <a:p>
            <a:endPar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r>
              <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NAME: SRUTHI K</a:t>
            </a:r>
          </a:p>
          <a:p>
            <a:r>
              <a:rPr lang="en-IN" sz="1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REG NO: 211422104484</a:t>
            </a:r>
          </a:p>
          <a:p>
            <a:endParaRPr lang="en-IN" dirty="0"/>
          </a:p>
          <a:p>
            <a:endParaRPr lang="en-IN" dirty="0"/>
          </a:p>
          <a:p>
            <a:endParaRPr lang="en-IN" dirty="0"/>
          </a:p>
        </p:txBody>
      </p:sp>
    </p:spTree>
    <p:extLst>
      <p:ext uri="{BB962C8B-B14F-4D97-AF65-F5344CB8AC3E}">
        <p14:creationId xmlns:p14="http://schemas.microsoft.com/office/powerpoint/2010/main" val="392152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0517C1-C9EE-9479-C6E0-E0C6C544240A}"/>
              </a:ext>
            </a:extLst>
          </p:cNvPr>
          <p:cNvSpPr txBox="1"/>
          <p:nvPr/>
        </p:nvSpPr>
        <p:spPr>
          <a:xfrm>
            <a:off x="202301" y="145657"/>
            <a:ext cx="11628255" cy="6063198"/>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MODULE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Rectangle 1">
            <a:extLst>
              <a:ext uri="{FF2B5EF4-FFF2-40B4-BE49-F238E27FC236}">
                <a16:creationId xmlns:a16="http://schemas.microsoft.com/office/drawing/2014/main" id="{FC56F8F3-7461-4FD5-B695-738A1D7CB761}"/>
              </a:ext>
            </a:extLst>
          </p:cNvPr>
          <p:cNvSpPr>
            <a:spLocks noChangeArrowheads="1"/>
          </p:cNvSpPr>
          <p:nvPr/>
        </p:nvSpPr>
        <p:spPr bwMode="auto">
          <a:xfrm>
            <a:off x="631179" y="621946"/>
            <a:ext cx="11199377"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altLang="en-US" sz="2400" b="1" dirty="0">
                <a:solidFill>
                  <a:schemeClr val="bg1"/>
                </a:solidFill>
                <a:latin typeface="Times New Roman" panose="02020603050405020304" pitchFamily="18" charset="0"/>
                <a:cs typeface="Times New Roman" panose="02020603050405020304" pitchFamily="18" charset="0"/>
              </a:rPr>
              <a:t>Model training module</a:t>
            </a:r>
          </a:p>
          <a:p>
            <a:pPr marL="0" marR="0" lvl="0" indent="0" algn="ctr" defTabSz="914400" rtl="0" eaLnBrk="0" fontAlgn="base" latinLnBrk="0" hangingPunct="0">
              <a:lnSpc>
                <a:spcPct val="100000"/>
              </a:lnSpc>
              <a:spcBef>
                <a:spcPct val="0"/>
              </a:spcBef>
              <a:spcAft>
                <a:spcPct val="0"/>
              </a:spcAft>
              <a:buClrTx/>
              <a:buSzTx/>
              <a:tabLst/>
            </a:pPr>
            <a:endParaRPr lang="en-US" altLang="en-US" sz="2000" b="1" dirty="0">
              <a:solidFill>
                <a:schemeClr val="bg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Gaussian Naive Bayes (GNB)</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Simple and fast; however, GNB's assumption of feature independence limits its performance in complex datasets like personality prediction.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Multinomial Naive Bayes (MNB</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Improved accuracy compared to GNB, particularly for text classification. However, it still struggles with capturing the nuances of the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Random Forest Classifier</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As an ensemble method, Random Forest handles overfitting well and provides decent accuracy, but it may still not be optimal for complex personality traits.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Support Vector Machine (SVM)</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SVM performs well with high-dimensional data, making it a good choice for text classification, though it may require careful tuning of parameters</a:t>
            </a:r>
            <a:r>
              <a:rPr kumimoji="0" lang="en-US" altLang="en-US" sz="180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577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590DDA-F189-0AED-AFFC-174FD0A83102}"/>
              </a:ext>
            </a:extLst>
          </p:cNvPr>
          <p:cNvSpPr txBox="1"/>
          <p:nvPr/>
        </p:nvSpPr>
        <p:spPr>
          <a:xfrm>
            <a:off x="566442" y="784927"/>
            <a:ext cx="11272206" cy="3754874"/>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Logistic Regression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Effective for binary classification but can also handle multi-class problems. Performs similarly to SVM in this context.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XGBoost</a:t>
            </a: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 powerful gradient boosting algorithm that excels with structured data. </a:t>
            </a:r>
            <a:r>
              <a:rPr kumimoji="0" lang="en-US" altLang="en-US" sz="20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XGBoost's</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handling of complex relationships in the data leads to improved performance.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LightGBM</a:t>
            </a: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Similar to </a:t>
            </a:r>
            <a:r>
              <a:rPr kumimoji="0" lang="en-US" altLang="en-US" sz="20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XGBoost</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but optimized for speed and efficiency. Performs comparably well, though slightly less than </a:t>
            </a:r>
            <a:r>
              <a:rPr kumimoji="0" lang="en-US" altLang="en-US" sz="200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XGBoost</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 this scenario.</a:t>
            </a:r>
          </a:p>
          <a:p>
            <a:endParaRPr lang="en-IN" dirty="0"/>
          </a:p>
        </p:txBody>
      </p:sp>
    </p:spTree>
    <p:extLst>
      <p:ext uri="{BB962C8B-B14F-4D97-AF65-F5344CB8AC3E}">
        <p14:creationId xmlns:p14="http://schemas.microsoft.com/office/powerpoint/2010/main" val="268275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B8B192-9B96-0EC6-2883-DBF97B544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51341" cy="6842824"/>
          </a:xfrm>
          <a:prstGeom prst="rect">
            <a:avLst/>
          </a:prstGeom>
        </p:spPr>
      </p:pic>
    </p:spTree>
    <p:extLst>
      <p:ext uri="{BB962C8B-B14F-4D97-AF65-F5344CB8AC3E}">
        <p14:creationId xmlns:p14="http://schemas.microsoft.com/office/powerpoint/2010/main" val="398147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9DFF-A195-BCEA-920A-3B2382132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607" y="1166090"/>
            <a:ext cx="7446785" cy="5036999"/>
          </a:xfrm>
          <a:prstGeom prst="rect">
            <a:avLst/>
          </a:prstGeom>
        </p:spPr>
      </p:pic>
      <p:sp>
        <p:nvSpPr>
          <p:cNvPr id="4" name="TextBox 3">
            <a:extLst>
              <a:ext uri="{FF2B5EF4-FFF2-40B4-BE49-F238E27FC236}">
                <a16:creationId xmlns:a16="http://schemas.microsoft.com/office/drawing/2014/main" id="{CEBD1094-3979-98F2-AD67-E878958558A5}"/>
              </a:ext>
            </a:extLst>
          </p:cNvPr>
          <p:cNvSpPr txBox="1"/>
          <p:nvPr/>
        </p:nvSpPr>
        <p:spPr>
          <a:xfrm>
            <a:off x="372234" y="56644"/>
            <a:ext cx="11142732" cy="1107996"/>
          </a:xfrm>
          <a:prstGeom prst="rect">
            <a:avLst/>
          </a:prstGeom>
          <a:noFill/>
        </p:spPr>
        <p:txBody>
          <a:bodyPr wrap="square" rtlCol="0">
            <a:spAutoFit/>
          </a:bodyPr>
          <a:lstStyle/>
          <a:p>
            <a:r>
              <a:rPr lang="en-IN" sz="2400" b="1">
                <a:solidFill>
                  <a:schemeClr val="bg1">
                    <a:lumMod val="95000"/>
                    <a:lumOff val="5000"/>
                  </a:schemeClr>
                </a:solidFill>
                <a:latin typeface="Times New Roman" panose="02020603050405020304" pitchFamily="18" charset="0"/>
                <a:cs typeface="Times New Roman" panose="02020603050405020304" pitchFamily="18" charset="0"/>
              </a:rPr>
              <a:t>SAMPLE SCREENSHOTS</a:t>
            </a:r>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a:t>
            </a:r>
          </a:p>
          <a:p>
            <a:endParaRPr lang="en-IN" sz="2400"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b="1" dirty="0">
                <a:solidFill>
                  <a:schemeClr val="bg1">
                    <a:lumMod val="95000"/>
                    <a:lumOff val="5000"/>
                  </a:schemeClr>
                </a:solidFill>
                <a:latin typeface="Times New Roman" panose="02020603050405020304" pitchFamily="18" charset="0"/>
                <a:cs typeface="Times New Roman" panose="02020603050405020304" pitchFamily="18" charset="0"/>
              </a:rPr>
              <a:t>Frequency distribution of lengths of the post</a:t>
            </a:r>
          </a:p>
        </p:txBody>
      </p:sp>
      <p:sp>
        <p:nvSpPr>
          <p:cNvPr id="2" name="TextBox 1">
            <a:extLst>
              <a:ext uri="{FF2B5EF4-FFF2-40B4-BE49-F238E27FC236}">
                <a16:creationId xmlns:a16="http://schemas.microsoft.com/office/drawing/2014/main" id="{7447F523-661E-6B0A-ADF5-50032C4F3726}"/>
              </a:ext>
            </a:extLst>
          </p:cNvPr>
          <p:cNvSpPr txBox="1"/>
          <p:nvPr/>
        </p:nvSpPr>
        <p:spPr>
          <a:xfrm>
            <a:off x="4296871" y="6203088"/>
            <a:ext cx="4887590"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Fig 1.0. Distribution of length of the post</a:t>
            </a:r>
          </a:p>
        </p:txBody>
      </p:sp>
    </p:spTree>
    <p:extLst>
      <p:ext uri="{BB962C8B-B14F-4D97-AF65-F5344CB8AC3E}">
        <p14:creationId xmlns:p14="http://schemas.microsoft.com/office/powerpoint/2010/main" val="238086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AC1BE4-4CC0-E513-7F1A-B8EC61F56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906" y="1083580"/>
            <a:ext cx="6684020" cy="5045113"/>
          </a:xfrm>
          <a:prstGeom prst="rect">
            <a:avLst/>
          </a:prstGeom>
        </p:spPr>
      </p:pic>
      <p:sp>
        <p:nvSpPr>
          <p:cNvPr id="2" name="TextBox 1">
            <a:extLst>
              <a:ext uri="{FF2B5EF4-FFF2-40B4-BE49-F238E27FC236}">
                <a16:creationId xmlns:a16="http://schemas.microsoft.com/office/drawing/2014/main" id="{06E3F201-4525-7D3A-5D0D-EEBED115DCB0}"/>
              </a:ext>
            </a:extLst>
          </p:cNvPr>
          <p:cNvSpPr txBox="1"/>
          <p:nvPr/>
        </p:nvSpPr>
        <p:spPr>
          <a:xfrm>
            <a:off x="113289" y="64736"/>
            <a:ext cx="10026032" cy="954107"/>
          </a:xfrm>
          <a:prstGeom prst="rect">
            <a:avLst/>
          </a:prstGeom>
          <a:noFill/>
        </p:spPr>
        <p:txBody>
          <a:bodyPr wrap="square" rtlCol="0">
            <a:spAutoFit/>
          </a:bodyPr>
          <a:lstStyle/>
          <a:p>
            <a:r>
              <a:rPr lang="en-IN" b="1" dirty="0">
                <a:solidFill>
                  <a:schemeClr val="bg1">
                    <a:lumMod val="95000"/>
                    <a:lumOff val="5000"/>
                  </a:schemeClr>
                </a:solidFill>
                <a:latin typeface="Times New Roman" panose="02020603050405020304" pitchFamily="18" charset="0"/>
                <a:cs typeface="Times New Roman" panose="02020603050405020304" pitchFamily="18" charset="0"/>
              </a:rPr>
              <a:t>BAR GRAPH:</a:t>
            </a:r>
          </a:p>
          <a:p>
            <a:endParaRPr lang="en-IN"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2000" b="1" dirty="0">
                <a:solidFill>
                  <a:schemeClr val="bg1">
                    <a:lumMod val="95000"/>
                    <a:lumOff val="5000"/>
                  </a:schemeClr>
                </a:solidFill>
                <a:latin typeface="Times New Roman" panose="02020603050405020304" pitchFamily="18" charset="0"/>
                <a:cs typeface="Times New Roman" panose="02020603050405020304" pitchFamily="18" charset="0"/>
              </a:rPr>
              <a:t>Bar graph showing the frequency of different types of personalities</a:t>
            </a:r>
          </a:p>
        </p:txBody>
      </p:sp>
      <p:sp>
        <p:nvSpPr>
          <p:cNvPr id="3" name="TextBox 2">
            <a:extLst>
              <a:ext uri="{FF2B5EF4-FFF2-40B4-BE49-F238E27FC236}">
                <a16:creationId xmlns:a16="http://schemas.microsoft.com/office/drawing/2014/main" id="{E4100EC8-AACA-6FEA-A21F-61922B9437E6}"/>
              </a:ext>
            </a:extLst>
          </p:cNvPr>
          <p:cNvSpPr txBox="1"/>
          <p:nvPr/>
        </p:nvSpPr>
        <p:spPr>
          <a:xfrm>
            <a:off x="3495759" y="6193430"/>
            <a:ext cx="8318613"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Fig 1.1. bar graph showing different types of personalities</a:t>
            </a:r>
          </a:p>
        </p:txBody>
      </p:sp>
    </p:spTree>
    <p:extLst>
      <p:ext uri="{BB962C8B-B14F-4D97-AF65-F5344CB8AC3E}">
        <p14:creationId xmlns:p14="http://schemas.microsoft.com/office/powerpoint/2010/main" val="201808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8970EF-7737-6D78-401D-71C7D86C3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944" y="542585"/>
            <a:ext cx="6844511" cy="5713337"/>
          </a:xfrm>
          <a:prstGeom prst="rect">
            <a:avLst/>
          </a:prstGeom>
        </p:spPr>
      </p:pic>
      <p:sp>
        <p:nvSpPr>
          <p:cNvPr id="2" name="TextBox 1">
            <a:extLst>
              <a:ext uri="{FF2B5EF4-FFF2-40B4-BE49-F238E27FC236}">
                <a16:creationId xmlns:a16="http://schemas.microsoft.com/office/drawing/2014/main" id="{2E50C4D8-0862-2A49-F907-7439A062164C}"/>
              </a:ext>
            </a:extLst>
          </p:cNvPr>
          <p:cNvSpPr txBox="1"/>
          <p:nvPr/>
        </p:nvSpPr>
        <p:spPr>
          <a:xfrm>
            <a:off x="767396" y="80920"/>
            <a:ext cx="8286245" cy="400110"/>
          </a:xfrm>
          <a:prstGeom prst="rect">
            <a:avLst/>
          </a:prstGeom>
          <a:noFill/>
        </p:spPr>
        <p:txBody>
          <a:bodyPr wrap="square" rtlCol="0">
            <a:spAutoFit/>
          </a:bodyPr>
          <a:lstStyle/>
          <a:p>
            <a:r>
              <a:rPr lang="en-IN" sz="2000" b="1" dirty="0">
                <a:solidFill>
                  <a:schemeClr val="bg1">
                    <a:lumMod val="95000"/>
                    <a:lumOff val="5000"/>
                  </a:schemeClr>
                </a:solidFill>
                <a:latin typeface="Times New Roman" panose="02020603050405020304" pitchFamily="18" charset="0"/>
                <a:cs typeface="Times New Roman" panose="02020603050405020304" pitchFamily="18" charset="0"/>
              </a:rPr>
              <a:t>PIE CHART</a:t>
            </a:r>
          </a:p>
        </p:txBody>
      </p:sp>
      <p:sp>
        <p:nvSpPr>
          <p:cNvPr id="4" name="TextBox 3">
            <a:extLst>
              <a:ext uri="{FF2B5EF4-FFF2-40B4-BE49-F238E27FC236}">
                <a16:creationId xmlns:a16="http://schemas.microsoft.com/office/drawing/2014/main" id="{D9C20431-6535-9F43-1665-A7740E1DC9B0}"/>
              </a:ext>
            </a:extLst>
          </p:cNvPr>
          <p:cNvSpPr txBox="1"/>
          <p:nvPr/>
        </p:nvSpPr>
        <p:spPr>
          <a:xfrm>
            <a:off x="767396" y="545068"/>
            <a:ext cx="6105440" cy="369332"/>
          </a:xfrm>
          <a:prstGeom prst="rect">
            <a:avLst/>
          </a:prstGeom>
          <a:noFill/>
        </p:spPr>
        <p:txBody>
          <a:bodyPr wrap="square">
            <a:spAutoFit/>
          </a:bodyPr>
          <a:lstStyle/>
          <a:p>
            <a:r>
              <a:rPr lang="en-IN" sz="1800" b="1" dirty="0">
                <a:solidFill>
                  <a:schemeClr val="bg1">
                    <a:lumMod val="95000"/>
                    <a:lumOff val="5000"/>
                  </a:schemeClr>
                </a:solidFill>
                <a:latin typeface="Times New Roman" panose="02020603050405020304" pitchFamily="18" charset="0"/>
                <a:cs typeface="Times New Roman" panose="02020603050405020304" pitchFamily="18" charset="0"/>
              </a:rPr>
              <a:t>Pie chart showing different personalities</a:t>
            </a:r>
          </a:p>
        </p:txBody>
      </p:sp>
      <p:sp>
        <p:nvSpPr>
          <p:cNvPr id="3" name="TextBox 2">
            <a:extLst>
              <a:ext uri="{FF2B5EF4-FFF2-40B4-BE49-F238E27FC236}">
                <a16:creationId xmlns:a16="http://schemas.microsoft.com/office/drawing/2014/main" id="{D2AEC8C0-91EE-A722-2662-70D1697C2CD7}"/>
              </a:ext>
            </a:extLst>
          </p:cNvPr>
          <p:cNvSpPr txBox="1"/>
          <p:nvPr/>
        </p:nvSpPr>
        <p:spPr>
          <a:xfrm>
            <a:off x="4798577" y="6128266"/>
            <a:ext cx="5211270"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Fig 1.2.Pie chart showing types of personalities</a:t>
            </a:r>
          </a:p>
        </p:txBody>
      </p:sp>
    </p:spTree>
    <p:extLst>
      <p:ext uri="{BB962C8B-B14F-4D97-AF65-F5344CB8AC3E}">
        <p14:creationId xmlns:p14="http://schemas.microsoft.com/office/powerpoint/2010/main" val="294032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utput image">
            <a:extLst>
              <a:ext uri="{FF2B5EF4-FFF2-40B4-BE49-F238E27FC236}">
                <a16:creationId xmlns:a16="http://schemas.microsoft.com/office/drawing/2014/main" id="{530D5C05-C070-A2BC-8F92-AA79DA6AFC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488" y="1367555"/>
            <a:ext cx="7630789" cy="4342026"/>
          </a:xfrm>
          <a:prstGeom prst="rect">
            <a:avLst/>
          </a:prstGeom>
          <a:noFill/>
          <a:ln>
            <a:noFill/>
          </a:ln>
        </p:spPr>
      </p:pic>
      <p:sp>
        <p:nvSpPr>
          <p:cNvPr id="7" name="TextBox 6">
            <a:extLst>
              <a:ext uri="{FF2B5EF4-FFF2-40B4-BE49-F238E27FC236}">
                <a16:creationId xmlns:a16="http://schemas.microsoft.com/office/drawing/2014/main" id="{50D7198C-AFFE-117B-BB11-7510B4A9624D}"/>
              </a:ext>
            </a:extLst>
          </p:cNvPr>
          <p:cNvSpPr txBox="1"/>
          <p:nvPr/>
        </p:nvSpPr>
        <p:spPr>
          <a:xfrm>
            <a:off x="412694" y="294285"/>
            <a:ext cx="9119723" cy="707886"/>
          </a:xfrm>
          <a:prstGeom prst="rect">
            <a:avLst/>
          </a:prstGeom>
          <a:noFill/>
        </p:spPr>
        <p:txBody>
          <a:bodyPr wrap="square" rtlCol="0">
            <a:spAutoFit/>
          </a:bodyPr>
          <a:lstStyle/>
          <a:p>
            <a:r>
              <a:rPr lang="en-IN" sz="2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ACCURACY OF EACH MODEL:</a:t>
            </a:r>
            <a:endParaRPr lang="en-IN" sz="24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r>
              <a:rPr lang="en-IN" sz="2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The accuracy of each model is given as a bar graph</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133733A-89AA-DCFC-E5B8-FBB182047B2F}"/>
              </a:ext>
            </a:extLst>
          </p:cNvPr>
          <p:cNvSpPr txBox="1"/>
          <p:nvPr/>
        </p:nvSpPr>
        <p:spPr>
          <a:xfrm>
            <a:off x="4118845" y="6013410"/>
            <a:ext cx="5413572"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Fig 1.3 Bar chart of each model accuracy</a:t>
            </a:r>
          </a:p>
        </p:txBody>
      </p:sp>
    </p:spTree>
    <p:extLst>
      <p:ext uri="{BB962C8B-B14F-4D97-AF65-F5344CB8AC3E}">
        <p14:creationId xmlns:p14="http://schemas.microsoft.com/office/powerpoint/2010/main" val="216216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B3F66B-70D1-9B97-E4D4-9E80F8ECEA8F}"/>
              </a:ext>
            </a:extLst>
          </p:cNvPr>
          <p:cNvPicPr>
            <a:picLocks noChangeAspect="1"/>
          </p:cNvPicPr>
          <p:nvPr/>
        </p:nvPicPr>
        <p:blipFill>
          <a:blip r:embed="rId2"/>
          <a:stretch>
            <a:fillRect/>
          </a:stretch>
        </p:blipFill>
        <p:spPr>
          <a:xfrm>
            <a:off x="961897" y="1157999"/>
            <a:ext cx="9650564" cy="4863313"/>
          </a:xfrm>
          <a:prstGeom prst="rect">
            <a:avLst/>
          </a:prstGeom>
        </p:spPr>
      </p:pic>
      <p:sp>
        <p:nvSpPr>
          <p:cNvPr id="4" name="TextBox 3">
            <a:extLst>
              <a:ext uri="{FF2B5EF4-FFF2-40B4-BE49-F238E27FC236}">
                <a16:creationId xmlns:a16="http://schemas.microsoft.com/office/drawing/2014/main" id="{8D70B565-CBA1-06E1-247B-620561A06F09}"/>
              </a:ext>
            </a:extLst>
          </p:cNvPr>
          <p:cNvSpPr txBox="1"/>
          <p:nvPr/>
        </p:nvSpPr>
        <p:spPr>
          <a:xfrm>
            <a:off x="1731696" y="234669"/>
            <a:ext cx="5462124" cy="923330"/>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OUTPUT:</a:t>
            </a:r>
          </a:p>
          <a:p>
            <a:endParaRPr lang="en-IN" b="1"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Using </a:t>
            </a:r>
            <a:r>
              <a:rPr lang="en-IN" dirty="0" err="1">
                <a:solidFill>
                  <a:schemeClr val="bg1"/>
                </a:solidFill>
                <a:latin typeface="Times New Roman" panose="02020603050405020304" pitchFamily="18" charset="0"/>
                <a:cs typeface="Times New Roman" panose="02020603050405020304" pitchFamily="18" charset="0"/>
              </a:rPr>
              <a:t>XGBoost</a:t>
            </a:r>
            <a:r>
              <a:rPr lang="en-IN" dirty="0">
                <a:solidFill>
                  <a:schemeClr val="bg1"/>
                </a:solidFill>
                <a:latin typeface="Times New Roman" panose="02020603050405020304" pitchFamily="18" charset="0"/>
                <a:cs typeface="Times New Roman" panose="02020603050405020304" pitchFamily="18" charset="0"/>
              </a:rPr>
              <a:t> algorithm the output is give below</a:t>
            </a:r>
          </a:p>
        </p:txBody>
      </p:sp>
      <p:sp>
        <p:nvSpPr>
          <p:cNvPr id="5" name="TextBox 4">
            <a:extLst>
              <a:ext uri="{FF2B5EF4-FFF2-40B4-BE49-F238E27FC236}">
                <a16:creationId xmlns:a16="http://schemas.microsoft.com/office/drawing/2014/main" id="{6FF43FBF-50C1-B040-BCB3-86D1578F6F95}"/>
              </a:ext>
            </a:extLst>
          </p:cNvPr>
          <p:cNvSpPr txBox="1"/>
          <p:nvPr/>
        </p:nvSpPr>
        <p:spPr>
          <a:xfrm>
            <a:off x="2694648" y="6021312"/>
            <a:ext cx="8213416"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Fig 1.4. </a:t>
            </a:r>
            <a:r>
              <a:rPr lang="en-IN" b="1" dirty="0" err="1">
                <a:solidFill>
                  <a:schemeClr val="bg1"/>
                </a:solidFill>
                <a:latin typeface="Times New Roman" panose="02020603050405020304" pitchFamily="18" charset="0"/>
                <a:cs typeface="Times New Roman" panose="02020603050405020304" pitchFamily="18" charset="0"/>
              </a:rPr>
              <a:t>XGBoost</a:t>
            </a:r>
            <a:r>
              <a:rPr lang="en-IN" b="1" dirty="0">
                <a:solidFill>
                  <a:schemeClr val="bg1"/>
                </a:solidFill>
                <a:latin typeface="Times New Roman" panose="02020603050405020304" pitchFamily="18" charset="0"/>
                <a:cs typeface="Times New Roman" panose="02020603050405020304" pitchFamily="18" charset="0"/>
              </a:rPr>
              <a:t> algorithm output for the given dataset</a:t>
            </a:r>
          </a:p>
        </p:txBody>
      </p:sp>
    </p:spTree>
    <p:extLst>
      <p:ext uri="{BB962C8B-B14F-4D97-AF65-F5344CB8AC3E}">
        <p14:creationId xmlns:p14="http://schemas.microsoft.com/office/powerpoint/2010/main" val="292288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4EAE8-54E0-6B15-E4EA-E297F5A29F48}"/>
              </a:ext>
            </a:extLst>
          </p:cNvPr>
          <p:cNvSpPr txBox="1"/>
          <p:nvPr/>
        </p:nvSpPr>
        <p:spPr>
          <a:xfrm>
            <a:off x="186117" y="323681"/>
            <a:ext cx="11838648" cy="5878532"/>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CHALLENGES</a:t>
            </a:r>
          </a:p>
          <a:p>
            <a:endParaRPr lang="en-US" b="1" dirty="0">
              <a:solidFill>
                <a:schemeClr val="bg1"/>
              </a:solidFill>
            </a:endParaRPr>
          </a:p>
          <a:p>
            <a:endParaRPr lang="en-US" b="1" dirty="0">
              <a:solidFill>
                <a:schemeClr val="bg1"/>
              </a:solidFill>
            </a:endParaRPr>
          </a:p>
          <a:p>
            <a:pPr>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High Dimensionality of Text Data</a:t>
            </a:r>
          </a:p>
          <a:p>
            <a:pPr>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Class Imbalance</a:t>
            </a:r>
          </a:p>
          <a:p>
            <a:pPr>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Interpretability of Models</a:t>
            </a:r>
          </a:p>
          <a:p>
            <a:pPr lvl="1"/>
            <a:endParaRPr lang="en-US" sz="24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Data Sparsity</a:t>
            </a:r>
          </a:p>
          <a:p>
            <a:pPr>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Computational Resources</a:t>
            </a:r>
          </a:p>
          <a:p>
            <a:pPr>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Feature Selection</a:t>
            </a:r>
          </a:p>
          <a:p>
            <a:pPr>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Generalization</a:t>
            </a:r>
          </a:p>
        </p:txBody>
      </p:sp>
    </p:spTree>
    <p:extLst>
      <p:ext uri="{BB962C8B-B14F-4D97-AF65-F5344CB8AC3E}">
        <p14:creationId xmlns:p14="http://schemas.microsoft.com/office/powerpoint/2010/main" val="77471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4D61B-E1E1-E3AE-5A25-B46EBC77DE98}"/>
              </a:ext>
            </a:extLst>
          </p:cNvPr>
          <p:cNvSpPr txBox="1"/>
          <p:nvPr/>
        </p:nvSpPr>
        <p:spPr>
          <a:xfrm>
            <a:off x="347958" y="203752"/>
            <a:ext cx="11425954" cy="735586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ADVANTAGES</a:t>
            </a:r>
          </a:p>
          <a:p>
            <a:endParaRPr lang="en-IN" dirty="0"/>
          </a:p>
          <a:p>
            <a:pPr marL="457200" indent="-457200">
              <a:buFont typeface="+mj-lt"/>
              <a:buAutoNum type="arabicPeriod"/>
            </a:pPr>
            <a:r>
              <a:rPr lang="en-IN" sz="2400" dirty="0">
                <a:solidFill>
                  <a:schemeClr val="bg1"/>
                </a:solidFill>
                <a:latin typeface="Times New Roman" panose="02020603050405020304" pitchFamily="18" charset="0"/>
                <a:cs typeface="Times New Roman" panose="02020603050405020304" pitchFamily="18" charset="0"/>
              </a:rPr>
              <a:t>Enhanced Personalization:</a:t>
            </a:r>
          </a:p>
          <a:p>
            <a:pPr marL="457200" indent="-457200">
              <a:buFont typeface="+mj-lt"/>
              <a:buAutoNum type="arabicPeriod"/>
            </a:pP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chemeClr val="bg1"/>
                </a:solidFill>
                <a:latin typeface="Times New Roman" panose="02020603050405020304" pitchFamily="18" charset="0"/>
                <a:cs typeface="Times New Roman" panose="02020603050405020304" pitchFamily="18" charset="0"/>
              </a:rPr>
              <a:t>Improved User Insights:</a:t>
            </a:r>
          </a:p>
          <a:p>
            <a:pPr marL="457200" indent="-457200">
              <a:buFont typeface="+mj-lt"/>
              <a:buAutoNum type="arabicPeriod"/>
            </a:pP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chemeClr val="bg1"/>
                </a:solidFill>
                <a:latin typeface="Times New Roman" panose="02020603050405020304" pitchFamily="18" charset="0"/>
                <a:cs typeface="Times New Roman" panose="02020603050405020304" pitchFamily="18" charset="0"/>
              </a:rPr>
              <a:t>Scalability</a:t>
            </a:r>
          </a:p>
          <a:p>
            <a:pPr marL="457200" indent="-457200">
              <a:buFont typeface="+mj-lt"/>
              <a:buAutoNum type="arabicPeriod"/>
            </a:pP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Integration of Multiple Data Sources</a:t>
            </a:r>
          </a:p>
          <a:p>
            <a:pPr marL="457200" indent="-457200">
              <a:buFont typeface="+mj-lt"/>
              <a:buAutoNum type="arabicPeriod"/>
            </a:pP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Support for Mental Health Initiatives</a:t>
            </a:r>
          </a:p>
          <a:p>
            <a:pPr marL="457200" indent="-457200">
              <a:buFont typeface="+mj-lt"/>
              <a:buAutoNum type="arabicPeriod"/>
            </a:pP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chemeClr val="bg1"/>
                </a:solidFill>
                <a:latin typeface="Times New Roman" panose="02020603050405020304" pitchFamily="18" charset="0"/>
                <a:cs typeface="Times New Roman" panose="02020603050405020304" pitchFamily="18" charset="0"/>
              </a:rPr>
              <a:t>Advancements in NLP Techniques</a:t>
            </a:r>
          </a:p>
          <a:p>
            <a:pPr marL="457200" indent="-457200">
              <a:buFont typeface="+mj-lt"/>
              <a:buAutoNum type="arabicPeriod"/>
            </a:pP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chemeClr val="bg1"/>
                </a:solidFill>
                <a:latin typeface="Times New Roman" panose="02020603050405020304" pitchFamily="18" charset="0"/>
                <a:cs typeface="Times New Roman" panose="02020603050405020304" pitchFamily="18" charset="0"/>
              </a:rPr>
              <a:t>Cross-Cultural Applications</a:t>
            </a:r>
          </a:p>
          <a:p>
            <a:pPr marL="457200" indent="-457200">
              <a:buFont typeface="+mj-lt"/>
              <a:buAutoNum type="arabicPeriod"/>
            </a:pPr>
            <a:endParaRPr lang="en-IN" sz="2400" dirty="0">
              <a:solidFill>
                <a:schemeClr val="bg1"/>
              </a:solidFill>
            </a:endParaRPr>
          </a:p>
          <a:p>
            <a:endParaRPr lang="en-IN" dirty="0"/>
          </a:p>
          <a:p>
            <a:endParaRPr lang="en-IN" dirty="0"/>
          </a:p>
          <a:p>
            <a:endParaRPr lang="en-IN" dirty="0"/>
          </a:p>
          <a:p>
            <a:endParaRPr lang="en-IN" dirty="0"/>
          </a:p>
          <a:p>
            <a:r>
              <a:rPr lang="en-IN" dirty="0" err="1"/>
              <a:t>fgh</a:t>
            </a:r>
            <a:endParaRPr lang="en-IN" dirty="0"/>
          </a:p>
        </p:txBody>
      </p:sp>
    </p:spTree>
    <p:extLst>
      <p:ext uri="{BB962C8B-B14F-4D97-AF65-F5344CB8AC3E}">
        <p14:creationId xmlns:p14="http://schemas.microsoft.com/office/powerpoint/2010/main" val="288074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585CD-D6CB-625C-5EC3-9D1480F20A24}"/>
              </a:ext>
            </a:extLst>
          </p:cNvPr>
          <p:cNvSpPr txBox="1"/>
          <p:nvPr/>
        </p:nvSpPr>
        <p:spPr>
          <a:xfrm>
            <a:off x="469338" y="372234"/>
            <a:ext cx="10802867" cy="4924425"/>
          </a:xfrm>
          <a:prstGeom prst="rect">
            <a:avLst/>
          </a:prstGeom>
          <a:noFill/>
        </p:spPr>
        <p:txBody>
          <a:bodyPr wrap="square" rtlCol="0">
            <a:spAutoFit/>
          </a:bodyPr>
          <a:lstStyle/>
          <a:p>
            <a:endParaRPr lang="en-US" dirty="0"/>
          </a:p>
          <a:p>
            <a:pPr algn="ctr"/>
            <a:r>
              <a:rPr lang="en-US" sz="2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ABSTRACT</a:t>
            </a:r>
          </a:p>
          <a:p>
            <a:endParaRPr lang="en-US" sz="24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24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4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This project aims to predict Myers-Briggs Type Indicator (MBTI) personality types from textual data using machine learning techniques. The process includes cleaning and preprocessing text data, followed by feature extraction using Term Frequency-Inverse Document Frequency (TF-IDF). Various models, such as Naive Bayes, Random Forest, Support Vector Machines (SVM), Light GBM, and XG Boost, are trained and evaluated. </a:t>
            </a:r>
            <a:r>
              <a:rPr lang="en-US" sz="2400" dirty="0" err="1">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XGBoost</a:t>
            </a:r>
            <a:r>
              <a:rPr lang="en-US" sz="24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achieved the highest accuracy at 67.55%, outperforming other models. The study demonstrates the effectiveness of ensemble learning for personality classification and suggests future exploration of deep learning models to enhance performance further</a:t>
            </a:r>
            <a:r>
              <a:rPr lang="en-US" sz="28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a:t>
            </a:r>
            <a:endParaRPr lang="en-IN" sz="28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15344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2938D-7C2C-58B8-5F34-F2E591105901}"/>
              </a:ext>
            </a:extLst>
          </p:cNvPr>
          <p:cNvSpPr txBox="1"/>
          <p:nvPr/>
        </p:nvSpPr>
        <p:spPr>
          <a:xfrm>
            <a:off x="323681" y="445062"/>
            <a:ext cx="11442138" cy="3385542"/>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CONCLUSION</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This project effectively demonstrated the use of machine learning techniques to predict personality types from textual data. By employing various algorithms, we found that models like </a:t>
            </a:r>
            <a:r>
              <a:rPr lang="en-US" sz="2400" dirty="0" err="1">
                <a:solidFill>
                  <a:schemeClr val="bg1"/>
                </a:solidFill>
                <a:latin typeface="Times New Roman" panose="02020603050405020304" pitchFamily="18" charset="0"/>
                <a:cs typeface="Times New Roman" panose="02020603050405020304" pitchFamily="18" charset="0"/>
              </a:rPr>
              <a:t>LightGBM</a:t>
            </a:r>
            <a:r>
              <a:rPr lang="en-US" sz="2400" dirty="0">
                <a:solidFill>
                  <a:schemeClr val="bg1"/>
                </a:solidFill>
                <a:latin typeface="Times New Roman" panose="02020603050405020304" pitchFamily="18" charset="0"/>
                <a:cs typeface="Times New Roman" panose="02020603050405020304" pitchFamily="18" charset="0"/>
              </a:rPr>
              <a:t> and </a:t>
            </a:r>
            <a:r>
              <a:rPr lang="en-US" sz="2400" dirty="0" err="1">
                <a:solidFill>
                  <a:schemeClr val="bg1"/>
                </a:solidFill>
                <a:latin typeface="Times New Roman" panose="02020603050405020304" pitchFamily="18" charset="0"/>
                <a:cs typeface="Times New Roman" panose="02020603050405020304" pitchFamily="18" charset="0"/>
              </a:rPr>
              <a:t>XGBoost</a:t>
            </a:r>
            <a:r>
              <a:rPr lang="en-US" sz="2400" dirty="0">
                <a:solidFill>
                  <a:schemeClr val="bg1"/>
                </a:solidFill>
                <a:latin typeface="Times New Roman" panose="02020603050405020304" pitchFamily="18" charset="0"/>
                <a:cs typeface="Times New Roman" panose="02020603050405020304" pitchFamily="18" charset="0"/>
              </a:rPr>
              <a:t> achieved the highest accuracy rates, showcasing their potential for this application. The study highlights the feasibility of utilizing user-generated content for personality prediction, which could have significant applications in areas such as marketing and mental health. Future research could focus on enhancing model performance and exploring deeper learning methodologies</a:t>
            </a:r>
            <a:r>
              <a:rPr lang="en-US" dirty="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433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2E0FA2-B0AF-443F-6F91-0E14169B658D}"/>
              </a:ext>
            </a:extLst>
          </p:cNvPr>
          <p:cNvSpPr txBox="1"/>
          <p:nvPr/>
        </p:nvSpPr>
        <p:spPr>
          <a:xfrm>
            <a:off x="169933" y="315589"/>
            <a:ext cx="11450230" cy="5796587"/>
          </a:xfrm>
          <a:prstGeom prst="rect">
            <a:avLst/>
          </a:prstGeom>
          <a:noFill/>
        </p:spPr>
        <p:txBody>
          <a:bodyPr wrap="square" rtlCol="0">
            <a:spAutoFit/>
          </a:bodyPr>
          <a:lstStyle/>
          <a:p>
            <a:pPr algn="ctr">
              <a:lnSpc>
                <a:spcPct val="107000"/>
              </a:lnSpc>
              <a:spcAft>
                <a:spcPts val="800"/>
              </a:spcAft>
            </a:pPr>
            <a:r>
              <a:rPr lang="en-IN"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FUTURE WORK:</a:t>
            </a:r>
          </a:p>
          <a:p>
            <a:pPr algn="just">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Incorporating </a:t>
            </a: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deep learning models</a:t>
            </a:r>
            <a:r>
              <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such as recurrent neural networks (RNNs) or transformer-based models (e.g., BERT), could further enhance prediction accuracy by better capturing the sequential and contextual relationships within the text.</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Addressing the imbalanced nature of the dataset could improve performance for underrepresented personality types, possibly through techniques like data augmentation or synthetic data generation.</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Further exploration of advanced ensemble techniques and hyperparameter tuning could push the models toward higher accuracy and generalization.</a:t>
            </a:r>
            <a:endPar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871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D12F7-DB17-B133-DF07-AAC8123434C6}"/>
              </a:ext>
            </a:extLst>
          </p:cNvPr>
          <p:cNvSpPr txBox="1"/>
          <p:nvPr/>
        </p:nvSpPr>
        <p:spPr>
          <a:xfrm>
            <a:off x="550258" y="477431"/>
            <a:ext cx="10673395" cy="5538696"/>
          </a:xfrm>
          <a:prstGeom prst="rect">
            <a:avLst/>
          </a:prstGeom>
          <a:noFill/>
        </p:spPr>
        <p:txBody>
          <a:bodyPr wrap="square" rtlCol="0">
            <a:spAutoFit/>
          </a:bodyPr>
          <a:lstStyle/>
          <a:p>
            <a:pPr marL="342900" indent="-342900">
              <a:buFont typeface="Wingdings" panose="05000000000000000000" pitchFamily="2" charset="2"/>
              <a:buChar char="§"/>
            </a:pPr>
            <a:endParaRPr lang="en-US" sz="18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800"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REFERENCE</a:t>
            </a:r>
          </a:p>
          <a:p>
            <a:endParaRPr lang="en-US" sz="18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
            </a:pPr>
            <a:endPar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1."Smart-Hire Personality Prediction Using ML" by Isha Gupta and Manasvi Jain (May 2023)</a:t>
            </a:r>
          </a:p>
          <a:p>
            <a:pPr algn="just">
              <a:lnSpc>
                <a:spcPct val="107000"/>
              </a:lnSpc>
              <a:spcAft>
                <a:spcPts val="800"/>
              </a:spcAft>
            </a:pPr>
            <a:endPar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2."A Study on Personality Prediction &amp; Classification Using Data Mining Algorithms" by </a:t>
            </a:r>
            <a:r>
              <a:rPr lang="en-IN" sz="1800"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Pavitha</a:t>
            </a: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N., Somesh </a:t>
            </a:r>
            <a:r>
              <a:rPr lang="en-IN" sz="1800"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Kamnapure</a:t>
            </a: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and Ayush </a:t>
            </a:r>
            <a:r>
              <a:rPr lang="en-IN" sz="1800"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Gundawa</a:t>
            </a: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(August 2022)</a:t>
            </a:r>
          </a:p>
          <a:p>
            <a:pPr algn="just">
              <a:lnSpc>
                <a:spcPct val="107000"/>
              </a:lnSpc>
              <a:spcAft>
                <a:spcPts val="800"/>
              </a:spcAft>
            </a:pPr>
            <a:endPar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3."Language Style Matters: Personality Prediction from Textual Styles Learning" by Meiling Li and </a:t>
            </a:r>
            <a:r>
              <a:rPr lang="en-IN" sz="1800"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Hezi</a:t>
            </a: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Liu (November 2023)</a:t>
            </a:r>
          </a:p>
          <a:p>
            <a:pPr algn="just">
              <a:lnSpc>
                <a:spcPct val="107000"/>
              </a:lnSpc>
              <a:spcAft>
                <a:spcPts val="800"/>
              </a:spcAft>
            </a:pPr>
            <a:endPar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4."Personality Prediction using Machine Learning" by </a:t>
            </a:r>
            <a:r>
              <a:rPr lang="en-IN" sz="1800"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Hima</a:t>
            </a: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Vijay and </a:t>
            </a:r>
            <a:r>
              <a:rPr lang="en-IN" sz="1800"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Neenu</a:t>
            </a:r>
            <a:r>
              <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Sebastian (June 2022)</a:t>
            </a:r>
          </a:p>
          <a:p>
            <a:pPr algn="just">
              <a:lnSpc>
                <a:spcPct val="107000"/>
              </a:lnSpc>
              <a:spcAft>
                <a:spcPts val="800"/>
              </a:spcAft>
            </a:pPr>
            <a:endParaRPr lang="en-IN" sz="1800"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1271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82104C-7EE5-E670-E0AD-EE759FF617A8}"/>
              </a:ext>
            </a:extLst>
          </p:cNvPr>
          <p:cNvSpPr txBox="1"/>
          <p:nvPr/>
        </p:nvSpPr>
        <p:spPr>
          <a:xfrm>
            <a:off x="1673702" y="2643375"/>
            <a:ext cx="8181048" cy="1107996"/>
          </a:xfrm>
          <a:prstGeom prst="rect">
            <a:avLst/>
          </a:prstGeom>
          <a:noFill/>
        </p:spPr>
        <p:txBody>
          <a:bodyPr wrap="square" rtlCol="0">
            <a:spAutoFit/>
          </a:bodyPr>
          <a:lstStyle/>
          <a:p>
            <a:pPr algn="ctr"/>
            <a:r>
              <a:rPr lang="en-IN" sz="66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THANK YOU</a:t>
            </a:r>
          </a:p>
        </p:txBody>
      </p:sp>
    </p:spTree>
    <p:extLst>
      <p:ext uri="{BB962C8B-B14F-4D97-AF65-F5344CB8AC3E}">
        <p14:creationId xmlns:p14="http://schemas.microsoft.com/office/powerpoint/2010/main" val="190784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BB6B3-868A-0575-DB05-8C3198517CB8}"/>
              </a:ext>
            </a:extLst>
          </p:cNvPr>
          <p:cNvSpPr txBox="1"/>
          <p:nvPr/>
        </p:nvSpPr>
        <p:spPr>
          <a:xfrm>
            <a:off x="404602" y="356050"/>
            <a:ext cx="11490690" cy="5871351"/>
          </a:xfrm>
          <a:prstGeom prst="rect">
            <a:avLst/>
          </a:prstGeom>
          <a:noFill/>
        </p:spPr>
        <p:txBody>
          <a:bodyPr wrap="square" rtlCol="0">
            <a:spAutoFit/>
          </a:bodyPr>
          <a:lstStyle/>
          <a:p>
            <a:pPr algn="ctr"/>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INTRODUCTION</a:t>
            </a:r>
          </a:p>
          <a:p>
            <a:endParaRPr lang="en-IN" sz="28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lnSpc>
                <a:spcPct val="107000"/>
              </a:lnSpc>
              <a:spcAft>
                <a:spcPts val="800"/>
              </a:spcAft>
            </a:pPr>
            <a:r>
              <a:rPr lang="en-IN" sz="2000"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Personality prediction has garnered significant attention in both psychology and machine learning communities due to its potential applications in marketing, recruitment, social media analysis, and human-computer interaction. The Myers-Briggs Type Indicator (MBTI), one of the most widely recognized personality classification systems, categorizes individuals into 16 distinct personality types based on four dichotomies: Introversion (I) vs. Extraversion (E), Intuition (N) vs. Sensing (S), Thinking (T) vs. Feeling (F), and Judging (J) vs. Perceiving (P). With the growing amount of user-generated content on social media, there is an increasing opportunity to leverage machine learning models for automatically classifying individuals into personality types based on their textual data.</a:t>
            </a:r>
            <a:endParaRPr lang="en-IN" sz="20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This project aims to explore the use of natural language processing (NLP) and machine learning techniques to predict MBTI personality types from textual posts. We utilize the MBTI dataset, which consists of posts collected from various social media platforms, each label with a specific MBTI personality type. The task presents several challenges, including the high dimensionality of text data and the complexity of predicting 16 distinct personality types from relatively short text samples.</a:t>
            </a:r>
            <a:endParaRPr lang="en-IN" sz="20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36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3627A1-1463-564C-9639-64DA36DCDD06}"/>
              </a:ext>
            </a:extLst>
          </p:cNvPr>
          <p:cNvSpPr txBox="1"/>
          <p:nvPr/>
        </p:nvSpPr>
        <p:spPr>
          <a:xfrm>
            <a:off x="776835" y="372234"/>
            <a:ext cx="10479186" cy="6370975"/>
          </a:xfrm>
          <a:prstGeom prst="rect">
            <a:avLst/>
          </a:prstGeom>
          <a:noFill/>
        </p:spPr>
        <p:txBody>
          <a:bodyPr wrap="square" rtlCol="0">
            <a:spAutoFit/>
          </a:bodyPr>
          <a:lstStyle/>
          <a:p>
            <a:pPr algn="ctr"/>
            <a:r>
              <a:rPr lang="en-IN" sz="2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PROBLEM STATEMENT</a:t>
            </a:r>
          </a:p>
          <a:p>
            <a:endParaRPr lang="en-IN"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2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4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The problem statement of this project is to develop an efficient model for predicting Myers-Briggs Type Indicator (MBTI) personality types based on textual data from user posts. Personality prediction can be valuable in various applications like personalized recommendations, team building, and mental health analysis. The challenge lies in processing and extracting meaningful features from unstructured text data, followed by training machine learning models that can accurately predict one of the 16 MBTI personality types. This multi-class classification task demands effective feature extraction, appropriate model selection, and handling of imbalanced data for reliable personality type prediction</a:t>
            </a:r>
            <a:r>
              <a:rPr lang="en-US" sz="28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endParaRPr lang="en-IN" sz="2400" dirty="0"/>
          </a:p>
          <a:p>
            <a:endParaRPr lang="en-IN" b="1"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2577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BC13C-8518-21EA-3EBD-60CD856FE3C7}"/>
              </a:ext>
            </a:extLst>
          </p:cNvPr>
          <p:cNvSpPr txBox="1"/>
          <p:nvPr/>
        </p:nvSpPr>
        <p:spPr>
          <a:xfrm>
            <a:off x="428878" y="550258"/>
            <a:ext cx="10932340" cy="5139869"/>
          </a:xfrm>
          <a:prstGeom prst="rect">
            <a:avLst/>
          </a:prstGeom>
          <a:noFill/>
        </p:spPr>
        <p:txBody>
          <a:bodyPr wrap="square" rtlCol="0">
            <a:spAutoFit/>
          </a:bodyPr>
          <a:lstStyle/>
          <a:p>
            <a:pPr algn="ctr"/>
            <a:r>
              <a:rPr lang="en-IN" sz="2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EXISTING SYSTEM</a:t>
            </a:r>
          </a:p>
          <a:p>
            <a:endParaRPr lang="en-IN" sz="24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4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Existing personality prediction systems primarily use machine learning algorithms such as Naive Bayes, Random Forest, and SVM, relying on features like Bag of Words (Bo W) or Term Frequency-Inverse Document Frequency (TF-IDF) from text data. While these approaches have shown moderate success, they often struggle with handling complex, context-dependent information in the text. </a:t>
            </a:r>
          </a:p>
          <a:p>
            <a:pPr algn="just"/>
            <a:endParaRPr lang="en-US" sz="24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4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More advanced deep learning models, like RNNs and BERT, offer better performance by capturing deeper contextual relationships but require large datasets and computational resources. Existing systems also face challenges like class imbalance and overfitting due to high-dimensional textual data</a:t>
            </a:r>
            <a:r>
              <a:rPr lang="en-US" sz="28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endParaRPr lang="en-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674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311BE2-B627-D5D5-492A-6AC7BEBD2868}"/>
              </a:ext>
            </a:extLst>
          </p:cNvPr>
          <p:cNvSpPr txBox="1"/>
          <p:nvPr/>
        </p:nvSpPr>
        <p:spPr>
          <a:xfrm>
            <a:off x="331773" y="234670"/>
            <a:ext cx="11288390" cy="8648521"/>
          </a:xfrm>
          <a:prstGeom prst="rect">
            <a:avLst/>
          </a:prstGeom>
          <a:noFill/>
        </p:spPr>
        <p:txBody>
          <a:bodyPr wrap="square" rtlCol="0">
            <a:spAutoFit/>
          </a:bodyPr>
          <a:lstStyle/>
          <a:p>
            <a:pPr algn="ctr"/>
            <a:r>
              <a:rPr lang="en-US" sz="28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PROPOSED SYSTEM</a:t>
            </a:r>
          </a:p>
          <a:p>
            <a:endParaRPr lang="en-US" sz="4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Text Preprocessing: </a:t>
            </a:r>
            <a:r>
              <a:rPr lang="en-US" sz="20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The system processes raw text data by removing noise such as URLs, special characters, numbers, and stop words. It also applies techniques like tokenization, lemmatization, and normalization to prepare the data for machine learning models.</a:t>
            </a:r>
          </a:p>
          <a:p>
            <a:pPr algn="just"/>
            <a:endParaRPr lang="en-US" sz="2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Feature Extraction: </a:t>
            </a:r>
            <a:r>
              <a:rPr lang="en-US" sz="20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The Term Frequency-Inverse Document Frequency (TF-IDF) method is used to convert the text into numerical representations that reflect the importance of terms in the dataset, enabling the models to handle textual input effectively.</a:t>
            </a:r>
          </a:p>
          <a:p>
            <a:pPr algn="just"/>
            <a:endParaRPr lang="en-US" sz="2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Machine Learning Models: </a:t>
            </a:r>
            <a:r>
              <a:rPr lang="en-US" sz="20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The system implements various machine learning algorithms, including Naive Bayes, Random Forest, Support Vector Machines (SVM), XG Boost, Light GBM, and Logistic Regression, to predict personality types. These models are evaluated to identify the best-performing one.</a:t>
            </a:r>
          </a:p>
          <a:p>
            <a:pPr algn="just"/>
            <a:endParaRPr lang="en-US" sz="2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000" b="1"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Model Evaluation: </a:t>
            </a:r>
            <a:r>
              <a:rPr lang="en-US" sz="2000" dirty="0">
                <a:solidFill>
                  <a:schemeClr val="bg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Performance metrics such as accuracy and classification reports are used to compare the models. Based on the results, ensemble learning models like XG Boost and Light GBM are expected to provide higher accuracy due to their ability to handle complex data.</a:t>
            </a:r>
          </a:p>
          <a:p>
            <a:pPr algn="just"/>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bg1">
                  <a:lumMod val="95000"/>
                  <a:lumOff val="5000"/>
                </a:schemeClr>
              </a:solidFill>
            </a:endParaRPr>
          </a:p>
          <a:p>
            <a:endParaRPr lang="en-US" b="1" dirty="0">
              <a:solidFill>
                <a:schemeClr val="bg1">
                  <a:lumMod val="95000"/>
                  <a:lumOff val="5000"/>
                </a:schemeClr>
              </a:solidFill>
            </a:endParaRP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7011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E4A2F-6345-B820-D61A-D05C39926691}"/>
              </a:ext>
            </a:extLst>
          </p:cNvPr>
          <p:cNvSpPr txBox="1"/>
          <p:nvPr/>
        </p:nvSpPr>
        <p:spPr>
          <a:xfrm>
            <a:off x="153749" y="250853"/>
            <a:ext cx="11692991" cy="6438044"/>
          </a:xfrm>
          <a:prstGeom prst="rect">
            <a:avLst/>
          </a:prstGeom>
          <a:noFill/>
        </p:spPr>
        <p:txBody>
          <a:bodyPr wrap="square" rtlCol="0">
            <a:spAutoFit/>
          </a:bodyPr>
          <a:lstStyle/>
          <a:p>
            <a:pPr algn="ctr"/>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LITERATURE SURVEY</a:t>
            </a:r>
          </a:p>
          <a:p>
            <a:endParaRPr lang="en-IN"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"Smart-Hire Personality Prediction Using ML" (May 2023) by Isha Gupta and Manasvi Jain: </a:t>
            </a:r>
            <a:endPar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pPr>
            <a:r>
              <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This study underscores the practical implications of personality classification types through ML predictions, can actively engage in self-improvement efforts. It suggests that individuals, upon discovering their personality. </a:t>
            </a:r>
          </a:p>
          <a:p>
            <a:pPr marL="457200" algn="just">
              <a:lnSpc>
                <a:spcPct val="107000"/>
              </a:lnSpc>
              <a:spcAft>
                <a:spcPts val="800"/>
              </a:spcAft>
            </a:pPr>
            <a:r>
              <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2."A Study on Personality Prediction &amp; Classification Using Data Mining Algorithms" (August 2022) by </a:t>
            </a:r>
            <a:r>
              <a:rPr lang="en-IN"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Pavitha</a:t>
            </a: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N., Somesh </a:t>
            </a:r>
            <a:r>
              <a:rPr lang="en-IN"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Kamnapure</a:t>
            </a: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and Ayush </a:t>
            </a:r>
            <a:r>
              <a:rPr lang="en-IN"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Gundawa</a:t>
            </a: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pPr>
            <a:r>
              <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Highlighting the importance of personality in personal and professional contexts, this work explores data mining algorithms to rapidly predict and categorize an individual's personality.  </a:t>
            </a:r>
          </a:p>
          <a:p>
            <a:pPr algn="just">
              <a:lnSpc>
                <a:spcPct val="107000"/>
              </a:lnSpc>
              <a:spcAft>
                <a:spcPts val="800"/>
              </a:spcAft>
            </a:pP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3."Language Style Matters: Personality Prediction from Textual Styles Learning" (November 2023) by Meiling Li and </a:t>
            </a:r>
            <a:r>
              <a:rPr lang="en-IN"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Hezi</a:t>
            </a: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Liu:</a:t>
            </a:r>
            <a:r>
              <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algn="just">
              <a:lnSpc>
                <a:spcPct val="107000"/>
              </a:lnSpc>
            </a:pPr>
            <a:r>
              <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This research delves into psycholinguistic literature, emphasizing the role of language styles in unveiling personality aspects. The paper contends that language styles offer insights into users' personalities, including social networks and mental health. Textual styles learning is presented as a valuable approach for personality prediction.</a:t>
            </a:r>
          </a:p>
          <a:p>
            <a:pPr marL="457200" algn="just">
              <a:lnSpc>
                <a:spcPct val="107000"/>
              </a:lnSpc>
              <a:spcAft>
                <a:spcPts val="800"/>
              </a:spcAft>
            </a:pPr>
            <a:r>
              <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4."Personality Prediction using Machine Learning" (June 2022) by </a:t>
            </a:r>
            <a:r>
              <a:rPr lang="en-IN"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Hima</a:t>
            </a: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Vijay and </a:t>
            </a:r>
            <a:r>
              <a:rPr lang="en-IN" b="1" kern="1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Neenu</a:t>
            </a:r>
            <a:r>
              <a:rPr lang="en-IN" b="1"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Sebastian</a:t>
            </a:r>
            <a:r>
              <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algn="just">
              <a:lnSpc>
                <a:spcPct val="107000"/>
              </a:lnSpc>
              <a:spcAft>
                <a:spcPts val="800"/>
              </a:spcAft>
            </a:pPr>
            <a:r>
              <a:rPr lang="en-IN" kern="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Acknowledging the importance of sorting individuals based on personality types, this work emphasizes the applications of ML algorithms in achieving this goal. </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88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92C91D-900C-4063-5286-42FDBA5BF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751" y="378875"/>
            <a:ext cx="7994931" cy="5478308"/>
          </a:xfrm>
          <a:prstGeom prst="rect">
            <a:avLst/>
          </a:prstGeom>
        </p:spPr>
      </p:pic>
      <p:sp>
        <p:nvSpPr>
          <p:cNvPr id="5" name="TextBox 4">
            <a:extLst>
              <a:ext uri="{FF2B5EF4-FFF2-40B4-BE49-F238E27FC236}">
                <a16:creationId xmlns:a16="http://schemas.microsoft.com/office/drawing/2014/main" id="{AB4B827C-4807-FF51-A931-4C9A0FBE3C24}"/>
              </a:ext>
            </a:extLst>
          </p:cNvPr>
          <p:cNvSpPr txBox="1"/>
          <p:nvPr/>
        </p:nvSpPr>
        <p:spPr>
          <a:xfrm>
            <a:off x="461246" y="194209"/>
            <a:ext cx="2565175" cy="369332"/>
          </a:xfrm>
          <a:prstGeom prst="rect">
            <a:avLst/>
          </a:prstGeom>
          <a:noFill/>
        </p:spPr>
        <p:txBody>
          <a:bodyPr wrap="square" rtlCol="0">
            <a:spAutoFit/>
          </a:bodyPr>
          <a:lstStyle/>
          <a:p>
            <a:r>
              <a:rPr lang="en-IN" b="1" dirty="0">
                <a:solidFill>
                  <a:schemeClr val="bg1">
                    <a:lumMod val="95000"/>
                    <a:lumOff val="5000"/>
                  </a:schemeClr>
                </a:solidFill>
                <a:latin typeface="Times New Roman" panose="02020603050405020304" pitchFamily="18" charset="0"/>
                <a:cs typeface="Times New Roman" panose="02020603050405020304" pitchFamily="18" charset="0"/>
              </a:rPr>
              <a:t>FLOW CHART</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BFDF79-AB5F-50CE-2275-96A0BA7A14D6}"/>
              </a:ext>
            </a:extLst>
          </p:cNvPr>
          <p:cNvSpPr txBox="1"/>
          <p:nvPr/>
        </p:nvSpPr>
        <p:spPr>
          <a:xfrm>
            <a:off x="3617139" y="6005741"/>
            <a:ext cx="7258556"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Fig 1. Flow  chart for the analysis process</a:t>
            </a:r>
          </a:p>
        </p:txBody>
      </p:sp>
    </p:spTree>
    <p:extLst>
      <p:ext uri="{BB962C8B-B14F-4D97-AF65-F5344CB8AC3E}">
        <p14:creationId xmlns:p14="http://schemas.microsoft.com/office/powerpoint/2010/main" val="347975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DDC85-004D-01D9-57A1-F56B2ACF30B0}"/>
              </a:ext>
            </a:extLst>
          </p:cNvPr>
          <p:cNvSpPr txBox="1"/>
          <p:nvPr/>
        </p:nvSpPr>
        <p:spPr>
          <a:xfrm>
            <a:off x="291314" y="558350"/>
            <a:ext cx="11531150" cy="486287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METHODOLOGY</a:t>
            </a:r>
          </a:p>
          <a:p>
            <a:endParaRPr lang="en-IN"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The methodology for this project begins with data collection and preprocessing. User posts are cleaned through text normalization, removing noise like URLs and numbers, and lemmatization. Preprocessing is crucial to clean the text data, which includes converting text to lowercase, removing URLs, numbers, and unwanted symbols, and applying lemmatization to reduce words to their base form. </a:t>
            </a:r>
            <a:r>
              <a:rPr lang="en-US" sz="2400" dirty="0" err="1">
                <a:solidFill>
                  <a:schemeClr val="bg1"/>
                </a:solidFill>
                <a:latin typeface="Times New Roman" panose="02020603050405020304" pitchFamily="18" charset="0"/>
                <a:cs typeface="Times New Roman" panose="02020603050405020304" pitchFamily="18" charset="0"/>
              </a:rPr>
              <a:t>Stopwords</a:t>
            </a:r>
            <a:r>
              <a:rPr lang="en-US" sz="2400" dirty="0">
                <a:solidFill>
                  <a:schemeClr val="bg1"/>
                </a:solidFill>
                <a:latin typeface="Times New Roman" panose="02020603050405020304" pitchFamily="18" charset="0"/>
                <a:cs typeface="Times New Roman" panose="02020603050405020304" pitchFamily="18" charset="0"/>
              </a:rPr>
              <a:t> are also removed to focus on meaningful </a:t>
            </a:r>
            <a:r>
              <a:rPr lang="en-US" sz="2400" dirty="0" err="1">
                <a:solidFill>
                  <a:schemeClr val="bg1"/>
                </a:solidFill>
                <a:latin typeface="Times New Roman" panose="02020603050405020304" pitchFamily="18" charset="0"/>
                <a:cs typeface="Times New Roman" panose="02020603050405020304" pitchFamily="18" charset="0"/>
              </a:rPr>
              <a:t>words</a:t>
            </a:r>
            <a:r>
              <a:rPr lang="en-US" sz="2400" dirty="0" err="1"/>
              <a:t>.</a:t>
            </a:r>
            <a:r>
              <a:rPr lang="en-US" sz="2400" dirty="0" err="1">
                <a:solidFill>
                  <a:schemeClr val="bg1"/>
                </a:solidFill>
                <a:latin typeface="Times New Roman" panose="02020603050405020304" pitchFamily="18" charset="0"/>
                <a:cs typeface="Times New Roman" panose="02020603050405020304" pitchFamily="18" charset="0"/>
              </a:rPr>
              <a:t>Stopwords</a:t>
            </a:r>
            <a:r>
              <a:rPr lang="en-US" sz="2400" dirty="0">
                <a:solidFill>
                  <a:schemeClr val="bg1"/>
                </a:solidFill>
                <a:latin typeface="Times New Roman" panose="02020603050405020304" pitchFamily="18" charset="0"/>
                <a:cs typeface="Times New Roman" panose="02020603050405020304" pitchFamily="18" charset="0"/>
              </a:rPr>
              <a:t> are removed, and the Term Frequency-Inverse Document Frequency (TF-IDF) method is used to convert the text into numerical form. The dataset is split into training and testing sets, ensuring proper distribution of personality types. Various machine learning models, including Naive Bayes, Random Forest, </a:t>
            </a:r>
            <a:r>
              <a:rPr lang="en-US" sz="2400" dirty="0" err="1">
                <a:solidFill>
                  <a:schemeClr val="bg1"/>
                </a:solidFill>
                <a:latin typeface="Times New Roman" panose="02020603050405020304" pitchFamily="18" charset="0"/>
                <a:cs typeface="Times New Roman" panose="02020603050405020304" pitchFamily="18" charset="0"/>
              </a:rPr>
              <a:t>XGBoost</a:t>
            </a:r>
            <a:r>
              <a:rPr lang="en-US" sz="2400" dirty="0">
                <a:solidFill>
                  <a:schemeClr val="bg1"/>
                </a:solidFill>
                <a:latin typeface="Times New Roman" panose="02020603050405020304" pitchFamily="18" charset="0"/>
                <a:cs typeface="Times New Roman" panose="02020603050405020304" pitchFamily="18" charset="0"/>
              </a:rPr>
              <a:t>, and SVM, are trained and evaluated. The models' performance is measured using accuracy and classification reports to determine the best classifier.</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914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828</TotalTime>
  <Words>1773</Words>
  <Application>Microsoft Office PowerPoint</Application>
  <PresentationFormat>Widescreen</PresentationFormat>
  <Paragraphs>193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vt:lpstr>
      <vt:lpstr>Symbol</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CHENTHIL KUMAR</dc:creator>
  <cp:lastModifiedBy>CHENTHIL KUMAR</cp:lastModifiedBy>
  <cp:revision>14</cp:revision>
  <dcterms:created xsi:type="dcterms:W3CDTF">2024-10-13T15:20:02Z</dcterms:created>
  <dcterms:modified xsi:type="dcterms:W3CDTF">2024-11-11T03:12:49Z</dcterms:modified>
</cp:coreProperties>
</file>