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8" r:id="rId2"/>
    <p:sldId id="283" r:id="rId3"/>
    <p:sldId id="266" r:id="rId4"/>
    <p:sldId id="299" r:id="rId5"/>
    <p:sldId id="298" r:id="rId6"/>
    <p:sldId id="271" r:id="rId7"/>
    <p:sldId id="262" r:id="rId8"/>
    <p:sldId id="273" r:id="rId9"/>
    <p:sldId id="277" r:id="rId10"/>
    <p:sldId id="265" r:id="rId11"/>
    <p:sldId id="267" r:id="rId12"/>
    <p:sldId id="279" r:id="rId13"/>
    <p:sldId id="280" r:id="rId14"/>
    <p:sldId id="281" r:id="rId15"/>
    <p:sldId id="263" r:id="rId16"/>
    <p:sldId id="282" r:id="rId17"/>
    <p:sldId id="275" r:id="rId18"/>
    <p:sldId id="276" r:id="rId19"/>
    <p:sldId id="292"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C7FF"/>
    <a:srgbClr val="CFF6F9"/>
    <a:srgbClr val="B1F0F5"/>
    <a:srgbClr val="93EAF1"/>
    <a:srgbClr val="25C6FF"/>
    <a:srgbClr val="7591E5"/>
    <a:srgbClr val="E5F0F9"/>
    <a:srgbClr val="FF77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F84B2-A64A-4ED3-A89F-D7CA3A70C506}" v="138" dt="2018-12-11T20:17:22.713"/>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hari Seshadri" userId="f3244c078fa4e119" providerId="LiveId" clId="{7A3F84B2-A64A-4ED3-A89F-D7CA3A70C506}"/>
    <pc:docChg chg="undo custSel addSld delSld modSld sldOrd modMainMaster">
      <pc:chgData name="Srihari Seshadri" userId="f3244c078fa4e119" providerId="LiveId" clId="{7A3F84B2-A64A-4ED3-A89F-D7CA3A70C506}" dt="2018-12-11T20:17:39.936" v="2682" actId="166"/>
      <pc:docMkLst>
        <pc:docMk/>
      </pc:docMkLst>
      <pc:sldChg chg="modTransition">
        <pc:chgData name="Srihari Seshadri" userId="f3244c078fa4e119" providerId="LiveId" clId="{7A3F84B2-A64A-4ED3-A89F-D7CA3A70C506}" dt="2018-12-07T16:18:26.660" v="2630"/>
        <pc:sldMkLst>
          <pc:docMk/>
          <pc:sldMk cId="2534700033" sldId="258"/>
        </pc:sldMkLst>
      </pc:sldChg>
      <pc:sldChg chg="modTransition">
        <pc:chgData name="Srihari Seshadri" userId="f3244c078fa4e119" providerId="LiveId" clId="{7A3F84B2-A64A-4ED3-A89F-D7CA3A70C506}" dt="2018-12-07T16:18:26.660" v="2630"/>
        <pc:sldMkLst>
          <pc:docMk/>
          <pc:sldMk cId="3496361503" sldId="262"/>
        </pc:sldMkLst>
      </pc:sldChg>
      <pc:sldChg chg="modTransition">
        <pc:chgData name="Srihari Seshadri" userId="f3244c078fa4e119" providerId="LiveId" clId="{7A3F84B2-A64A-4ED3-A89F-D7CA3A70C506}" dt="2018-12-07T16:18:26.660" v="2630"/>
        <pc:sldMkLst>
          <pc:docMk/>
          <pc:sldMk cId="1088386090" sldId="263"/>
        </pc:sldMkLst>
      </pc:sldChg>
      <pc:sldChg chg="modTransition">
        <pc:chgData name="Srihari Seshadri" userId="f3244c078fa4e119" providerId="LiveId" clId="{7A3F84B2-A64A-4ED3-A89F-D7CA3A70C506}" dt="2018-12-07T16:18:26.660" v="2630"/>
        <pc:sldMkLst>
          <pc:docMk/>
          <pc:sldMk cId="3635660709" sldId="265"/>
        </pc:sldMkLst>
      </pc:sldChg>
      <pc:sldChg chg="modTransition">
        <pc:chgData name="Srihari Seshadri" userId="f3244c078fa4e119" providerId="LiveId" clId="{7A3F84B2-A64A-4ED3-A89F-D7CA3A70C506}" dt="2018-12-07T16:18:26.660" v="2630"/>
        <pc:sldMkLst>
          <pc:docMk/>
          <pc:sldMk cId="1120718788" sldId="266"/>
        </pc:sldMkLst>
      </pc:sldChg>
      <pc:sldChg chg="modTransition">
        <pc:chgData name="Srihari Seshadri" userId="f3244c078fa4e119" providerId="LiveId" clId="{7A3F84B2-A64A-4ED3-A89F-D7CA3A70C506}" dt="2018-12-07T16:18:26.660" v="2630"/>
        <pc:sldMkLst>
          <pc:docMk/>
          <pc:sldMk cId="2353769342" sldId="267"/>
        </pc:sldMkLst>
      </pc:sldChg>
      <pc:sldChg chg="modTransition">
        <pc:chgData name="Srihari Seshadri" userId="f3244c078fa4e119" providerId="LiveId" clId="{7A3F84B2-A64A-4ED3-A89F-D7CA3A70C506}" dt="2018-12-07T16:18:26.660" v="2630"/>
        <pc:sldMkLst>
          <pc:docMk/>
          <pc:sldMk cId="2572144172" sldId="269"/>
        </pc:sldMkLst>
      </pc:sldChg>
      <pc:sldChg chg="modTransition">
        <pc:chgData name="Srihari Seshadri" userId="f3244c078fa4e119" providerId="LiveId" clId="{7A3F84B2-A64A-4ED3-A89F-D7CA3A70C506}" dt="2018-12-07T16:18:26.660" v="2630"/>
        <pc:sldMkLst>
          <pc:docMk/>
          <pc:sldMk cId="1773614899" sldId="271"/>
        </pc:sldMkLst>
      </pc:sldChg>
      <pc:sldChg chg="modTransition">
        <pc:chgData name="Srihari Seshadri" userId="f3244c078fa4e119" providerId="LiveId" clId="{7A3F84B2-A64A-4ED3-A89F-D7CA3A70C506}" dt="2018-12-07T16:18:26.660" v="2630"/>
        <pc:sldMkLst>
          <pc:docMk/>
          <pc:sldMk cId="2475522599" sldId="273"/>
        </pc:sldMkLst>
      </pc:sldChg>
      <pc:sldChg chg="modTransition">
        <pc:chgData name="Srihari Seshadri" userId="f3244c078fa4e119" providerId="LiveId" clId="{7A3F84B2-A64A-4ED3-A89F-D7CA3A70C506}" dt="2018-12-07T16:18:26.660" v="2630"/>
        <pc:sldMkLst>
          <pc:docMk/>
          <pc:sldMk cId="415741663" sldId="275"/>
        </pc:sldMkLst>
      </pc:sldChg>
      <pc:sldChg chg="modTransition">
        <pc:chgData name="Srihari Seshadri" userId="f3244c078fa4e119" providerId="LiveId" clId="{7A3F84B2-A64A-4ED3-A89F-D7CA3A70C506}" dt="2018-12-07T16:18:26.660" v="2630"/>
        <pc:sldMkLst>
          <pc:docMk/>
          <pc:sldMk cId="3912111834" sldId="276"/>
        </pc:sldMkLst>
      </pc:sldChg>
      <pc:sldChg chg="modTransition">
        <pc:chgData name="Srihari Seshadri" userId="f3244c078fa4e119" providerId="LiveId" clId="{7A3F84B2-A64A-4ED3-A89F-D7CA3A70C506}" dt="2018-12-07T16:18:26.660" v="2630"/>
        <pc:sldMkLst>
          <pc:docMk/>
          <pc:sldMk cId="1556434948" sldId="277"/>
        </pc:sldMkLst>
      </pc:sldChg>
      <pc:sldChg chg="modTransition">
        <pc:chgData name="Srihari Seshadri" userId="f3244c078fa4e119" providerId="LiveId" clId="{7A3F84B2-A64A-4ED3-A89F-D7CA3A70C506}" dt="2018-12-07T16:18:26.660" v="2630"/>
        <pc:sldMkLst>
          <pc:docMk/>
          <pc:sldMk cId="3415038760" sldId="279"/>
        </pc:sldMkLst>
      </pc:sldChg>
      <pc:sldChg chg="modTransition">
        <pc:chgData name="Srihari Seshadri" userId="f3244c078fa4e119" providerId="LiveId" clId="{7A3F84B2-A64A-4ED3-A89F-D7CA3A70C506}" dt="2018-12-07T16:18:26.660" v="2630"/>
        <pc:sldMkLst>
          <pc:docMk/>
          <pc:sldMk cId="2987336345" sldId="280"/>
        </pc:sldMkLst>
      </pc:sldChg>
      <pc:sldChg chg="modTransition">
        <pc:chgData name="Srihari Seshadri" userId="f3244c078fa4e119" providerId="LiveId" clId="{7A3F84B2-A64A-4ED3-A89F-D7CA3A70C506}" dt="2018-12-07T16:18:26.660" v="2630"/>
        <pc:sldMkLst>
          <pc:docMk/>
          <pc:sldMk cId="4104962511" sldId="281"/>
        </pc:sldMkLst>
      </pc:sldChg>
      <pc:sldChg chg="modTransition">
        <pc:chgData name="Srihari Seshadri" userId="f3244c078fa4e119" providerId="LiveId" clId="{7A3F84B2-A64A-4ED3-A89F-D7CA3A70C506}" dt="2018-12-07T16:18:26.660" v="2630"/>
        <pc:sldMkLst>
          <pc:docMk/>
          <pc:sldMk cId="136073852" sldId="282"/>
        </pc:sldMkLst>
      </pc:sldChg>
      <pc:sldChg chg="modTransition">
        <pc:chgData name="Srihari Seshadri" userId="f3244c078fa4e119" providerId="LiveId" clId="{7A3F84B2-A64A-4ED3-A89F-D7CA3A70C506}" dt="2018-12-07T16:18:26.660" v="2630"/>
        <pc:sldMkLst>
          <pc:docMk/>
          <pc:sldMk cId="3069131022" sldId="283"/>
        </pc:sldMkLst>
      </pc:sldChg>
      <pc:sldChg chg="modTransition">
        <pc:chgData name="Srihari Seshadri" userId="f3244c078fa4e119" providerId="LiveId" clId="{7A3F84B2-A64A-4ED3-A89F-D7CA3A70C506}" dt="2018-12-07T16:18:26.660" v="2630"/>
        <pc:sldMkLst>
          <pc:docMk/>
          <pc:sldMk cId="1736330184" sldId="292"/>
        </pc:sldMkLst>
      </pc:sldChg>
      <pc:sldChg chg="addSp delSp modSp add modTransition">
        <pc:chgData name="Srihari Seshadri" userId="f3244c078fa4e119" providerId="LiveId" clId="{7A3F84B2-A64A-4ED3-A89F-D7CA3A70C506}" dt="2018-12-11T20:17:39.936" v="2682" actId="166"/>
        <pc:sldMkLst>
          <pc:docMk/>
          <pc:sldMk cId="19500883" sldId="298"/>
        </pc:sldMkLst>
        <pc:spChg chg="add del mod">
          <ac:chgData name="Srihari Seshadri" userId="f3244c078fa4e119" providerId="LiveId" clId="{7A3F84B2-A64A-4ED3-A89F-D7CA3A70C506}" dt="2018-12-11T20:16:01.032" v="2641" actId="478"/>
          <ac:spMkLst>
            <pc:docMk/>
            <pc:sldMk cId="19500883" sldId="298"/>
            <ac:spMk id="3" creationId="{B96BB7EA-0B2C-478D-A72C-FF40E6344DE9}"/>
          </ac:spMkLst>
        </pc:spChg>
        <pc:spChg chg="add mod">
          <ac:chgData name="Srihari Seshadri" userId="f3244c078fa4e119" providerId="LiveId" clId="{7A3F84B2-A64A-4ED3-A89F-D7CA3A70C506}" dt="2018-12-11T20:16:30.668" v="2654" actId="14100"/>
          <ac:spMkLst>
            <pc:docMk/>
            <pc:sldMk cId="19500883" sldId="298"/>
            <ac:spMk id="4" creationId="{90A9469A-92F2-4B8F-B31F-0A74B5DFD3A7}"/>
          </ac:spMkLst>
        </pc:spChg>
        <pc:spChg chg="del mod">
          <ac:chgData name="Srihari Seshadri" userId="f3244c078fa4e119" providerId="LiveId" clId="{7A3F84B2-A64A-4ED3-A89F-D7CA3A70C506}" dt="2018-12-07T16:12:17.100" v="2588"/>
          <ac:spMkLst>
            <pc:docMk/>
            <pc:sldMk cId="19500883" sldId="298"/>
            <ac:spMk id="25" creationId="{6C60B5C3-1EB7-431B-B125-7B119AEE2825}"/>
          </ac:spMkLst>
        </pc:spChg>
        <pc:spChg chg="del">
          <ac:chgData name="Srihari Seshadri" userId="f3244c078fa4e119" providerId="LiveId" clId="{7A3F84B2-A64A-4ED3-A89F-D7CA3A70C506}" dt="2018-12-07T15:58:41.832" v="2532" actId="478"/>
          <ac:spMkLst>
            <pc:docMk/>
            <pc:sldMk cId="19500883" sldId="298"/>
            <ac:spMk id="26" creationId="{EDC1ED78-B4B9-4918-8110-F02CD1120E31}"/>
          </ac:spMkLst>
        </pc:spChg>
        <pc:spChg chg="add ord">
          <ac:chgData name="Srihari Seshadri" userId="f3244c078fa4e119" providerId="LiveId" clId="{7A3F84B2-A64A-4ED3-A89F-D7CA3A70C506}" dt="2018-12-11T20:17:13.800" v="2672" actId="166"/>
          <ac:spMkLst>
            <pc:docMk/>
            <pc:sldMk cId="19500883" sldId="298"/>
            <ac:spMk id="57" creationId="{1C5AD8F6-B3D5-4CE8-AB9A-38617ED23766}"/>
          </ac:spMkLst>
        </pc:spChg>
        <pc:spChg chg="add mod ord">
          <ac:chgData name="Srihari Seshadri" userId="f3244c078fa4e119" providerId="LiveId" clId="{7A3F84B2-A64A-4ED3-A89F-D7CA3A70C506}" dt="2018-12-11T20:17:39.936" v="2682" actId="166"/>
          <ac:spMkLst>
            <pc:docMk/>
            <pc:sldMk cId="19500883" sldId="298"/>
            <ac:spMk id="58" creationId="{8D27E183-61F6-4BC6-AF05-BE533F6EE892}"/>
          </ac:spMkLst>
        </pc:spChg>
        <pc:spChg chg="add ord">
          <ac:chgData name="Srihari Seshadri" userId="f3244c078fa4e119" providerId="LiveId" clId="{7A3F84B2-A64A-4ED3-A89F-D7CA3A70C506}" dt="2018-12-11T20:16:56.273" v="2665" actId="166"/>
          <ac:spMkLst>
            <pc:docMk/>
            <pc:sldMk cId="19500883" sldId="298"/>
            <ac:spMk id="59" creationId="{696CE533-BE04-4341-87FD-BBEEF0112504}"/>
          </ac:spMkLst>
        </pc:spChg>
        <pc:spChg chg="add mod ord">
          <ac:chgData name="Srihari Seshadri" userId="f3244c078fa4e119" providerId="LiveId" clId="{7A3F84B2-A64A-4ED3-A89F-D7CA3A70C506}" dt="2018-12-11T20:15:21.679" v="2636" actId="166"/>
          <ac:spMkLst>
            <pc:docMk/>
            <pc:sldMk cId="19500883" sldId="298"/>
            <ac:spMk id="60" creationId="{F6D3AE4B-C449-4404-9355-D939DE583826}"/>
          </ac:spMkLst>
        </pc:spChg>
        <pc:spChg chg="add mod ord">
          <ac:chgData name="Srihari Seshadri" userId="f3244c078fa4e119" providerId="LiveId" clId="{7A3F84B2-A64A-4ED3-A89F-D7CA3A70C506}" dt="2018-12-07T16:17:14.571" v="2624" actId="166"/>
          <ac:spMkLst>
            <pc:docMk/>
            <pc:sldMk cId="19500883" sldId="298"/>
            <ac:spMk id="61" creationId="{3656D702-B524-40B5-A003-30CE27AAECB6}"/>
          </ac:spMkLst>
        </pc:spChg>
        <pc:spChg chg="add ord">
          <ac:chgData name="Srihari Seshadri" userId="f3244c078fa4e119" providerId="LiveId" clId="{7A3F84B2-A64A-4ED3-A89F-D7CA3A70C506}" dt="2018-12-07T16:17:45.658" v="2627" actId="166"/>
          <ac:spMkLst>
            <pc:docMk/>
            <pc:sldMk cId="19500883" sldId="298"/>
            <ac:spMk id="62" creationId="{9FFFF69A-DF72-4882-9E8E-62887ACA5180}"/>
          </ac:spMkLst>
        </pc:spChg>
        <pc:spChg chg="add">
          <ac:chgData name="Srihari Seshadri" userId="f3244c078fa4e119" providerId="LiveId" clId="{7A3F84B2-A64A-4ED3-A89F-D7CA3A70C506}" dt="2018-12-07T16:12:23.670" v="2590"/>
          <ac:spMkLst>
            <pc:docMk/>
            <pc:sldMk cId="19500883" sldId="298"/>
            <ac:spMk id="63" creationId="{D1BAE593-C678-4191-8944-316947A30FE7}"/>
          </ac:spMkLst>
        </pc:spChg>
        <pc:spChg chg="add">
          <ac:chgData name="Srihari Seshadri" userId="f3244c078fa4e119" providerId="LiveId" clId="{7A3F84B2-A64A-4ED3-A89F-D7CA3A70C506}" dt="2018-12-07T16:12:23.670" v="2590"/>
          <ac:spMkLst>
            <pc:docMk/>
            <pc:sldMk cId="19500883" sldId="298"/>
            <ac:spMk id="64" creationId="{841A3DA8-089E-49F2-A57A-2DE960FEA526}"/>
          </ac:spMkLst>
        </pc:spChg>
        <pc:spChg chg="del ord">
          <ac:chgData name="Srihari Seshadri" userId="f3244c078fa4e119" providerId="LiveId" clId="{7A3F84B2-A64A-4ED3-A89F-D7CA3A70C506}" dt="2018-12-07T15:58:36.016" v="2531" actId="478"/>
          <ac:spMkLst>
            <pc:docMk/>
            <pc:sldMk cId="19500883" sldId="298"/>
            <ac:spMk id="66" creationId="{87F1BC5B-5339-47ED-BEAD-000FF7EF13F7}"/>
          </ac:spMkLst>
        </pc:spChg>
        <pc:spChg chg="add mod">
          <ac:chgData name="Srihari Seshadri" userId="f3244c078fa4e119" providerId="LiveId" clId="{7A3F84B2-A64A-4ED3-A89F-D7CA3A70C506}" dt="2018-12-11T20:16:46.813" v="2664" actId="20577"/>
          <ac:spMkLst>
            <pc:docMk/>
            <pc:sldMk cId="19500883" sldId="298"/>
            <ac:spMk id="66" creationId="{C5CB8F5E-836B-4028-AFB1-38C0E7B7D773}"/>
          </ac:spMkLst>
        </pc:spChg>
        <pc:spChg chg="mod">
          <ac:chgData name="Srihari Seshadri" userId="f3244c078fa4e119" providerId="LiveId" clId="{7A3F84B2-A64A-4ED3-A89F-D7CA3A70C506}" dt="2018-12-07T16:17:38.567" v="2626" actId="1582"/>
          <ac:spMkLst>
            <pc:docMk/>
            <pc:sldMk cId="19500883" sldId="298"/>
            <ac:spMk id="67" creationId="{8405EA34-C671-486C-8E18-62CD4E1D2600}"/>
          </ac:spMkLst>
        </pc:spChg>
        <pc:spChg chg="mod">
          <ac:chgData name="Srihari Seshadri" userId="f3244c078fa4e119" providerId="LiveId" clId="{7A3F84B2-A64A-4ED3-A89F-D7CA3A70C506}" dt="2018-12-07T16:04:03.178" v="2561" actId="207"/>
          <ac:spMkLst>
            <pc:docMk/>
            <pc:sldMk cId="19500883" sldId="298"/>
            <ac:spMk id="68" creationId="{60C27809-A674-4426-B786-88873844AABC}"/>
          </ac:spMkLst>
        </pc:spChg>
        <pc:spChg chg="del mod">
          <ac:chgData name="Srihari Seshadri" userId="f3244c078fa4e119" providerId="LiveId" clId="{7A3F84B2-A64A-4ED3-A89F-D7CA3A70C506}" dt="2018-12-07T16:12:17.100" v="2588"/>
          <ac:spMkLst>
            <pc:docMk/>
            <pc:sldMk cId="19500883" sldId="298"/>
            <ac:spMk id="69" creationId="{A5DCE18A-2454-4E55-A098-DC75FB1949D1}"/>
          </ac:spMkLst>
        </pc:spChg>
        <pc:spChg chg="add mod">
          <ac:chgData name="Srihari Seshadri" userId="f3244c078fa4e119" providerId="LiveId" clId="{7A3F84B2-A64A-4ED3-A89F-D7CA3A70C506}" dt="2018-12-11T20:17:09.659" v="2671" actId="6549"/>
          <ac:spMkLst>
            <pc:docMk/>
            <pc:sldMk cId="19500883" sldId="298"/>
            <ac:spMk id="69" creationId="{FFAFE1B4-43C0-45BA-BC80-5F1182973F5C}"/>
          </ac:spMkLst>
        </pc:spChg>
        <pc:spChg chg="add">
          <ac:chgData name="Srihari Seshadri" userId="f3244c078fa4e119" providerId="LiveId" clId="{7A3F84B2-A64A-4ED3-A89F-D7CA3A70C506}" dt="2018-12-07T16:12:23.670" v="2590"/>
          <ac:spMkLst>
            <pc:docMk/>
            <pc:sldMk cId="19500883" sldId="298"/>
            <ac:spMk id="73" creationId="{1922C29F-7A2A-4631-B049-6B9D417923BC}"/>
          </ac:spMkLst>
        </pc:spChg>
        <pc:spChg chg="mod">
          <ac:chgData name="Srihari Seshadri" userId="f3244c078fa4e119" providerId="LiveId" clId="{7A3F84B2-A64A-4ED3-A89F-D7CA3A70C506}" dt="2018-12-07T16:02:31.171" v="2553" actId="108"/>
          <ac:spMkLst>
            <pc:docMk/>
            <pc:sldMk cId="19500883" sldId="298"/>
            <ac:spMk id="74" creationId="{4ECAC49A-7FF3-45A1-AA4B-9663FC11EDA0}"/>
          </ac:spMkLst>
        </pc:spChg>
        <pc:spChg chg="add mod">
          <ac:chgData name="Srihari Seshadri" userId="f3244c078fa4e119" providerId="LiveId" clId="{7A3F84B2-A64A-4ED3-A89F-D7CA3A70C506}" dt="2018-12-11T20:17:37.263" v="2681" actId="1037"/>
          <ac:spMkLst>
            <pc:docMk/>
            <pc:sldMk cId="19500883" sldId="298"/>
            <ac:spMk id="75" creationId="{3A137010-AAE9-481A-BB8A-43B3EDCFAE41}"/>
          </ac:spMkLst>
        </pc:spChg>
        <pc:spChg chg="del ord">
          <ac:chgData name="Srihari Seshadri" userId="f3244c078fa4e119" providerId="LiveId" clId="{7A3F84B2-A64A-4ED3-A89F-D7CA3A70C506}" dt="2018-12-07T15:58:36.016" v="2531" actId="478"/>
          <ac:spMkLst>
            <pc:docMk/>
            <pc:sldMk cId="19500883" sldId="298"/>
            <ac:spMk id="75" creationId="{FBF9A8C2-1037-4D5F-AF56-CB34C717D0FB}"/>
          </ac:spMkLst>
        </pc:spChg>
        <pc:spChg chg="add">
          <ac:chgData name="Srihari Seshadri" userId="f3244c078fa4e119" providerId="LiveId" clId="{7A3F84B2-A64A-4ED3-A89F-D7CA3A70C506}" dt="2018-12-07T16:12:23.670" v="2590"/>
          <ac:spMkLst>
            <pc:docMk/>
            <pc:sldMk cId="19500883" sldId="298"/>
            <ac:spMk id="76" creationId="{2A9E8D86-9448-42A4-B647-E2D29FD78897}"/>
          </ac:spMkLst>
        </pc:spChg>
        <pc:spChg chg="mod ord">
          <ac:chgData name="Srihari Seshadri" userId="f3244c078fa4e119" providerId="LiveId" clId="{7A3F84B2-A64A-4ED3-A89F-D7CA3A70C506}" dt="2018-12-07T16:12:22.004" v="2589" actId="166"/>
          <ac:spMkLst>
            <pc:docMk/>
            <pc:sldMk cId="19500883" sldId="298"/>
            <ac:spMk id="77" creationId="{1E965207-91A4-448F-AE5C-C896326F777B}"/>
          </ac:spMkLst>
        </pc:spChg>
        <pc:spChg chg="del ord">
          <ac:chgData name="Srihari Seshadri" userId="f3244c078fa4e119" providerId="LiveId" clId="{7A3F84B2-A64A-4ED3-A89F-D7CA3A70C506}" dt="2018-12-07T15:58:36.016" v="2531" actId="478"/>
          <ac:spMkLst>
            <pc:docMk/>
            <pc:sldMk cId="19500883" sldId="298"/>
            <ac:spMk id="78" creationId="{E4E7DA32-34ED-45F7-9777-3F2E8F3C3C6B}"/>
          </ac:spMkLst>
        </pc:spChg>
        <pc:spChg chg="add del">
          <ac:chgData name="Srihari Seshadri" userId="f3244c078fa4e119" providerId="LiveId" clId="{7A3F84B2-A64A-4ED3-A89F-D7CA3A70C506}" dt="2018-12-11T20:17:22.203" v="2675" actId="478"/>
          <ac:spMkLst>
            <pc:docMk/>
            <pc:sldMk cId="19500883" sldId="298"/>
            <ac:spMk id="79" creationId="{1E5AEBBB-F7AB-42C9-9888-56829E9FCA99}"/>
          </ac:spMkLst>
        </pc:spChg>
        <pc:spChg chg="del ord">
          <ac:chgData name="Srihari Seshadri" userId="f3244c078fa4e119" providerId="LiveId" clId="{7A3F84B2-A64A-4ED3-A89F-D7CA3A70C506}" dt="2018-12-07T15:58:36.016" v="2531" actId="478"/>
          <ac:spMkLst>
            <pc:docMk/>
            <pc:sldMk cId="19500883" sldId="298"/>
            <ac:spMk id="80" creationId="{39473905-71F0-4855-BFCB-A52232CA2519}"/>
          </ac:spMkLst>
        </pc:spChg>
        <pc:spChg chg="add del">
          <ac:chgData name="Srihari Seshadri" userId="f3244c078fa4e119" providerId="LiveId" clId="{7A3F84B2-A64A-4ED3-A89F-D7CA3A70C506}" dt="2018-12-11T20:16:19.444" v="2651" actId="478"/>
          <ac:spMkLst>
            <pc:docMk/>
            <pc:sldMk cId="19500883" sldId="298"/>
            <ac:spMk id="81" creationId="{9BA8F33F-0D0B-49A2-9B9F-906BB29DFC14}"/>
          </ac:spMkLst>
        </pc:spChg>
        <pc:spChg chg="add del">
          <ac:chgData name="Srihari Seshadri" userId="f3244c078fa4e119" providerId="LiveId" clId="{7A3F84B2-A64A-4ED3-A89F-D7CA3A70C506}" dt="2018-12-11T20:16:35.119" v="2655" actId="478"/>
          <ac:spMkLst>
            <pc:docMk/>
            <pc:sldMk cId="19500883" sldId="298"/>
            <ac:spMk id="83" creationId="{5888CCA1-2674-47D1-B221-4AB8748D6953}"/>
          </ac:spMkLst>
        </pc:spChg>
        <pc:spChg chg="mod">
          <ac:chgData name="Srihari Seshadri" userId="f3244c078fa4e119" providerId="LiveId" clId="{7A3F84B2-A64A-4ED3-A89F-D7CA3A70C506}" dt="2018-12-07T16:17:38.567" v="2626" actId="1582"/>
          <ac:spMkLst>
            <pc:docMk/>
            <pc:sldMk cId="19500883" sldId="298"/>
            <ac:spMk id="84" creationId="{5BF919BD-9C9B-4BCB-88B4-6BCFEA76B71C}"/>
          </ac:spMkLst>
        </pc:spChg>
        <pc:spChg chg="mod">
          <ac:chgData name="Srihari Seshadri" userId="f3244c078fa4e119" providerId="LiveId" clId="{7A3F84B2-A64A-4ED3-A89F-D7CA3A70C506}" dt="2018-12-07T16:04:45.077" v="2570" actId="208"/>
          <ac:spMkLst>
            <pc:docMk/>
            <pc:sldMk cId="19500883" sldId="298"/>
            <ac:spMk id="85" creationId="{4FE95F4F-053B-4EB6-8129-1672AA03F038}"/>
          </ac:spMkLst>
        </pc:spChg>
        <pc:spChg chg="mod topLvl">
          <ac:chgData name="Srihari Seshadri" userId="f3244c078fa4e119" providerId="LiveId" clId="{7A3F84B2-A64A-4ED3-A89F-D7CA3A70C506}" dt="2018-12-07T16:17:38.567" v="2626" actId="1582"/>
          <ac:spMkLst>
            <pc:docMk/>
            <pc:sldMk cId="19500883" sldId="298"/>
            <ac:spMk id="86" creationId="{063B14BC-511E-4591-AF86-EA0962452EF2}"/>
          </ac:spMkLst>
        </pc:spChg>
        <pc:spChg chg="mod">
          <ac:chgData name="Srihari Seshadri" userId="f3244c078fa4e119" providerId="LiveId" clId="{7A3F84B2-A64A-4ED3-A89F-D7CA3A70C506}" dt="2018-12-07T16:04:05.580" v="2562" actId="207"/>
          <ac:spMkLst>
            <pc:docMk/>
            <pc:sldMk cId="19500883" sldId="298"/>
            <ac:spMk id="87" creationId="{BB1ACFC3-26D2-42AF-BDE5-F616688C98C7}"/>
          </ac:spMkLst>
        </pc:spChg>
        <pc:spChg chg="mod topLvl">
          <ac:chgData name="Srihari Seshadri" userId="f3244c078fa4e119" providerId="LiveId" clId="{7A3F84B2-A64A-4ED3-A89F-D7CA3A70C506}" dt="2018-12-07T16:03:56.231" v="2559" actId="207"/>
          <ac:spMkLst>
            <pc:docMk/>
            <pc:sldMk cId="19500883" sldId="298"/>
            <ac:spMk id="88" creationId="{38BECC01-83B2-4731-97EA-206F202F5256}"/>
          </ac:spMkLst>
        </pc:spChg>
        <pc:spChg chg="del mod">
          <ac:chgData name="Srihari Seshadri" userId="f3244c078fa4e119" providerId="LiveId" clId="{7A3F84B2-A64A-4ED3-A89F-D7CA3A70C506}" dt="2018-12-07T16:12:17.100" v="2588"/>
          <ac:spMkLst>
            <pc:docMk/>
            <pc:sldMk cId="19500883" sldId="298"/>
            <ac:spMk id="89" creationId="{D681CF31-D772-43B9-A0D8-71957CC5FF25}"/>
          </ac:spMkLst>
        </pc:spChg>
        <pc:spChg chg="add del">
          <ac:chgData name="Srihari Seshadri" userId="f3244c078fa4e119" providerId="LiveId" clId="{7A3F84B2-A64A-4ED3-A89F-D7CA3A70C506}" dt="2018-12-11T20:17:02.802" v="2667" actId="478"/>
          <ac:spMkLst>
            <pc:docMk/>
            <pc:sldMk cId="19500883" sldId="298"/>
            <ac:spMk id="90" creationId="{F4289D06-69AD-48A1-AE88-C303C353AB09}"/>
          </ac:spMkLst>
        </pc:spChg>
        <pc:spChg chg="del mod">
          <ac:chgData name="Srihari Seshadri" userId="f3244c078fa4e119" providerId="LiveId" clId="{7A3F84B2-A64A-4ED3-A89F-D7CA3A70C506}" dt="2018-12-07T16:12:17.100" v="2588"/>
          <ac:spMkLst>
            <pc:docMk/>
            <pc:sldMk cId="19500883" sldId="298"/>
            <ac:spMk id="91" creationId="{76C04921-1D7C-4F8A-BAEB-D432E2C4F94E}"/>
          </ac:spMkLst>
        </pc:spChg>
        <pc:spChg chg="del ord">
          <ac:chgData name="Srihari Seshadri" userId="f3244c078fa4e119" providerId="LiveId" clId="{7A3F84B2-A64A-4ED3-A89F-D7CA3A70C506}" dt="2018-12-07T15:58:36.016" v="2531" actId="478"/>
          <ac:spMkLst>
            <pc:docMk/>
            <pc:sldMk cId="19500883" sldId="298"/>
            <ac:spMk id="95" creationId="{ACB55060-52DC-49A2-BA4E-EF3883B1663E}"/>
          </ac:spMkLst>
        </pc:spChg>
        <pc:spChg chg="del mod">
          <ac:chgData name="Srihari Seshadri" userId="f3244c078fa4e119" providerId="LiveId" clId="{7A3F84B2-A64A-4ED3-A89F-D7CA3A70C506}" dt="2018-12-07T16:12:17.100" v="2588"/>
          <ac:spMkLst>
            <pc:docMk/>
            <pc:sldMk cId="19500883" sldId="298"/>
            <ac:spMk id="96" creationId="{D9428DCB-B66F-42D8-AE5D-BAB5C718D95B}"/>
          </ac:spMkLst>
        </pc:spChg>
        <pc:spChg chg="mod">
          <ac:chgData name="Srihari Seshadri" userId="f3244c078fa4e119" providerId="LiveId" clId="{7A3F84B2-A64A-4ED3-A89F-D7CA3A70C506}" dt="2018-12-07T16:01:07.625" v="2545" actId="108"/>
          <ac:spMkLst>
            <pc:docMk/>
            <pc:sldMk cId="19500883" sldId="298"/>
            <ac:spMk id="98" creationId="{79DA5F0B-15D2-419F-8985-513C800C3D07}"/>
          </ac:spMkLst>
        </pc:spChg>
        <pc:spChg chg="del mod">
          <ac:chgData name="Srihari Seshadri" userId="f3244c078fa4e119" providerId="LiveId" clId="{7A3F84B2-A64A-4ED3-A89F-D7CA3A70C506}" dt="2018-12-07T16:12:17.100" v="2588"/>
          <ac:spMkLst>
            <pc:docMk/>
            <pc:sldMk cId="19500883" sldId="298"/>
            <ac:spMk id="102" creationId="{273D2DCB-AA33-4B0D-857D-4F09B4D13281}"/>
          </ac:spMkLst>
        </pc:spChg>
        <pc:spChg chg="del mod">
          <ac:chgData name="Srihari Seshadri" userId="f3244c078fa4e119" providerId="LiveId" clId="{7A3F84B2-A64A-4ED3-A89F-D7CA3A70C506}" dt="2018-12-07T16:12:17.100" v="2588"/>
          <ac:spMkLst>
            <pc:docMk/>
            <pc:sldMk cId="19500883" sldId="298"/>
            <ac:spMk id="103" creationId="{A1764D4B-0131-45D5-A777-BB0F42A27AF9}"/>
          </ac:spMkLst>
        </pc:spChg>
        <pc:spChg chg="del mod">
          <ac:chgData name="Srihari Seshadri" userId="f3244c078fa4e119" providerId="LiveId" clId="{7A3F84B2-A64A-4ED3-A89F-D7CA3A70C506}" dt="2018-12-07T16:12:17.100" v="2588"/>
          <ac:spMkLst>
            <pc:docMk/>
            <pc:sldMk cId="19500883" sldId="298"/>
            <ac:spMk id="104" creationId="{C1264CD5-463B-45EF-925B-185F7A1CE212}"/>
          </ac:spMkLst>
        </pc:spChg>
        <pc:spChg chg="del ord">
          <ac:chgData name="Srihari Seshadri" userId="f3244c078fa4e119" providerId="LiveId" clId="{7A3F84B2-A64A-4ED3-A89F-D7CA3A70C506}" dt="2018-12-07T15:58:36.016" v="2531" actId="478"/>
          <ac:spMkLst>
            <pc:docMk/>
            <pc:sldMk cId="19500883" sldId="298"/>
            <ac:spMk id="112" creationId="{2D19DB46-60EA-4461-9B7D-5BCB7E5D700E}"/>
          </ac:spMkLst>
        </pc:spChg>
        <pc:spChg chg="mod">
          <ac:chgData name="Srihari Seshadri" userId="f3244c078fa4e119" providerId="LiveId" clId="{7A3F84B2-A64A-4ED3-A89F-D7CA3A70C506}" dt="2018-12-07T16:01:06.747" v="2544" actId="108"/>
          <ac:spMkLst>
            <pc:docMk/>
            <pc:sldMk cId="19500883" sldId="298"/>
            <ac:spMk id="139" creationId="{1150BE4F-6107-42B0-9C02-61F762A63496}"/>
          </ac:spMkLst>
        </pc:spChg>
        <pc:spChg chg="mod">
          <ac:chgData name="Srihari Seshadri" userId="f3244c078fa4e119" providerId="LiveId" clId="{7A3F84B2-A64A-4ED3-A89F-D7CA3A70C506}" dt="2018-12-07T16:01:05.864" v="2543" actId="108"/>
          <ac:spMkLst>
            <pc:docMk/>
            <pc:sldMk cId="19500883" sldId="298"/>
            <ac:spMk id="140" creationId="{F5C0A7EF-24A0-4791-8479-119EAD23EE7A}"/>
          </ac:spMkLst>
        </pc:spChg>
        <pc:grpChg chg="del">
          <ac:chgData name="Srihari Seshadri" userId="f3244c078fa4e119" providerId="LiveId" clId="{7A3F84B2-A64A-4ED3-A89F-D7CA3A70C506}" dt="2018-12-07T15:57:39.975" v="2530" actId="165"/>
          <ac:grpSpMkLst>
            <pc:docMk/>
            <pc:sldMk cId="19500883" sldId="298"/>
            <ac:grpSpMk id="82" creationId="{D611C91D-7B69-46A6-A6E5-2941BB84FDB8}"/>
          </ac:grpSpMkLst>
        </pc:grpChg>
        <pc:cxnChg chg="mod">
          <ac:chgData name="Srihari Seshadri" userId="f3244c078fa4e119" providerId="LiveId" clId="{7A3F84B2-A64A-4ED3-A89F-D7CA3A70C506}" dt="2018-12-07T16:15:21.365" v="2620" actId="13822"/>
          <ac:cxnSpMkLst>
            <pc:docMk/>
            <pc:sldMk cId="19500883" sldId="298"/>
            <ac:cxnSpMk id="40" creationId="{9CE7904A-4894-40DA-A3CC-6B6A41784A9C}"/>
          </ac:cxnSpMkLst>
        </pc:cxnChg>
        <pc:cxnChg chg="mod">
          <ac:chgData name="Srihari Seshadri" userId="f3244c078fa4e119" providerId="LiveId" clId="{7A3F84B2-A64A-4ED3-A89F-D7CA3A70C506}" dt="2018-12-07T16:15:21.365" v="2620" actId="13822"/>
          <ac:cxnSpMkLst>
            <pc:docMk/>
            <pc:sldMk cId="19500883" sldId="298"/>
            <ac:cxnSpMk id="65" creationId="{9CC9D22D-DE5B-490E-9EF8-CED548A589E6}"/>
          </ac:cxnSpMkLst>
        </pc:cxnChg>
        <pc:cxnChg chg="mod">
          <ac:chgData name="Srihari Seshadri" userId="f3244c078fa4e119" providerId="LiveId" clId="{7A3F84B2-A64A-4ED3-A89F-D7CA3A70C506}" dt="2018-12-07T16:15:21.365" v="2620" actId="13822"/>
          <ac:cxnSpMkLst>
            <pc:docMk/>
            <pc:sldMk cId="19500883" sldId="298"/>
            <ac:cxnSpMk id="97" creationId="{23122721-A8C9-4080-8E27-A84A4653DA33}"/>
          </ac:cxnSpMkLst>
        </pc:cxnChg>
        <pc:cxnChg chg="mod">
          <ac:chgData name="Srihari Seshadri" userId="f3244c078fa4e119" providerId="LiveId" clId="{7A3F84B2-A64A-4ED3-A89F-D7CA3A70C506}" dt="2018-12-07T16:15:21.365" v="2620" actId="13822"/>
          <ac:cxnSpMkLst>
            <pc:docMk/>
            <pc:sldMk cId="19500883" sldId="298"/>
            <ac:cxnSpMk id="99" creationId="{EA4722E5-04E1-4EB0-BA18-BA4F47F6111C}"/>
          </ac:cxnSpMkLst>
        </pc:cxnChg>
        <pc:cxnChg chg="mod">
          <ac:chgData name="Srihari Seshadri" userId="f3244c078fa4e119" providerId="LiveId" clId="{7A3F84B2-A64A-4ED3-A89F-D7CA3A70C506}" dt="2018-12-07T16:15:21.365" v="2620" actId="13822"/>
          <ac:cxnSpMkLst>
            <pc:docMk/>
            <pc:sldMk cId="19500883" sldId="298"/>
            <ac:cxnSpMk id="101" creationId="{EDF96446-2316-4F74-BDBD-770617F7A033}"/>
          </ac:cxnSpMkLst>
        </pc:cxnChg>
        <pc:cxnChg chg="mod">
          <ac:chgData name="Srihari Seshadri" userId="f3244c078fa4e119" providerId="LiveId" clId="{7A3F84B2-A64A-4ED3-A89F-D7CA3A70C506}" dt="2018-12-07T16:15:21.365" v="2620" actId="13822"/>
          <ac:cxnSpMkLst>
            <pc:docMk/>
            <pc:sldMk cId="19500883" sldId="298"/>
            <ac:cxnSpMk id="113" creationId="{835F09E6-FE49-48F9-93B8-E0375170C506}"/>
          </ac:cxnSpMkLst>
        </pc:cxnChg>
        <pc:cxnChg chg="mod">
          <ac:chgData name="Srihari Seshadri" userId="f3244c078fa4e119" providerId="LiveId" clId="{7A3F84B2-A64A-4ED3-A89F-D7CA3A70C506}" dt="2018-12-11T20:15:19.615" v="2635" actId="692"/>
          <ac:cxnSpMkLst>
            <pc:docMk/>
            <pc:sldMk cId="19500883" sldId="298"/>
            <ac:cxnSpMk id="117" creationId="{44CEDA3F-DDFA-4BBB-900F-9F664DC121BA}"/>
          </ac:cxnSpMkLst>
        </pc:cxnChg>
        <pc:cxnChg chg="mod">
          <ac:chgData name="Srihari Seshadri" userId="f3244c078fa4e119" providerId="LiveId" clId="{7A3F84B2-A64A-4ED3-A89F-D7CA3A70C506}" dt="2018-12-07T16:15:21.365" v="2620" actId="13822"/>
          <ac:cxnSpMkLst>
            <pc:docMk/>
            <pc:sldMk cId="19500883" sldId="298"/>
            <ac:cxnSpMk id="123" creationId="{7234C284-8310-4462-B2F2-C3664DD1EDE8}"/>
          </ac:cxnSpMkLst>
        </pc:cxnChg>
        <pc:cxnChg chg="mod">
          <ac:chgData name="Srihari Seshadri" userId="f3244c078fa4e119" providerId="LiveId" clId="{7A3F84B2-A64A-4ED3-A89F-D7CA3A70C506}" dt="2018-12-11T20:15:00.127" v="2632" actId="692"/>
          <ac:cxnSpMkLst>
            <pc:docMk/>
            <pc:sldMk cId="19500883" sldId="298"/>
            <ac:cxnSpMk id="127" creationId="{9473FE86-556D-4ACA-887F-22C98871EC53}"/>
          </ac:cxnSpMkLst>
        </pc:cxnChg>
        <pc:cxnChg chg="mod">
          <ac:chgData name="Srihari Seshadri" userId="f3244c078fa4e119" providerId="LiveId" clId="{7A3F84B2-A64A-4ED3-A89F-D7CA3A70C506}" dt="2018-12-07T16:15:21.365" v="2620" actId="13822"/>
          <ac:cxnSpMkLst>
            <pc:docMk/>
            <pc:sldMk cId="19500883" sldId="298"/>
            <ac:cxnSpMk id="132" creationId="{1C34E1B2-626E-40BD-9BA4-0EFDCB44A67E}"/>
          </ac:cxnSpMkLst>
        </pc:cxnChg>
        <pc:cxnChg chg="mod">
          <ac:chgData name="Srihari Seshadri" userId="f3244c078fa4e119" providerId="LiveId" clId="{7A3F84B2-A64A-4ED3-A89F-D7CA3A70C506}" dt="2018-12-07T16:15:21.365" v="2620" actId="13822"/>
          <ac:cxnSpMkLst>
            <pc:docMk/>
            <pc:sldMk cId="19500883" sldId="298"/>
            <ac:cxnSpMk id="145" creationId="{219432BA-BCE1-4631-A944-9F2AB22ECBD2}"/>
          </ac:cxnSpMkLst>
        </pc:cxnChg>
      </pc:sldChg>
      <pc:sldChg chg="addSp delSp modSp add modTransition">
        <pc:chgData name="Srihari Seshadri" userId="f3244c078fa4e119" providerId="LiveId" clId="{7A3F84B2-A64A-4ED3-A89F-D7CA3A70C506}" dt="2018-12-07T16:18:26.660" v="2630"/>
        <pc:sldMkLst>
          <pc:docMk/>
          <pc:sldMk cId="2821898183" sldId="299"/>
        </pc:sldMkLst>
        <pc:spChg chg="mod">
          <ac:chgData name="Srihari Seshadri" userId="f3244c078fa4e119" providerId="LiveId" clId="{7A3F84B2-A64A-4ED3-A89F-D7CA3A70C506}" dt="2018-12-07T16:13:23.959" v="2605"/>
          <ac:spMkLst>
            <pc:docMk/>
            <pc:sldMk cId="2821898183" sldId="299"/>
            <ac:spMk id="2" creationId="{D7AD0CFE-5A53-4CA2-A0E2-B6805183A552}"/>
          </ac:spMkLst>
        </pc:spChg>
        <pc:graphicFrameChg chg="add del mod modGraphic">
          <ac:chgData name="Srihari Seshadri" userId="f3244c078fa4e119" providerId="LiveId" clId="{7A3F84B2-A64A-4ED3-A89F-D7CA3A70C506}" dt="2018-12-07T16:14:19.134" v="2616" actId="1076"/>
          <ac:graphicFrameMkLst>
            <pc:docMk/>
            <pc:sldMk cId="2821898183" sldId="299"/>
            <ac:graphicFrameMk id="54" creationId="{07798689-22AA-48D8-83C5-A3F6862B9455}"/>
          </ac:graphicFrameMkLst>
        </pc:graphicFrameChg>
      </pc:sldChg>
      <pc:sldMasterChg chg="modTransition modSldLayout">
        <pc:chgData name="Srihari Seshadri" userId="f3244c078fa4e119" providerId="LiveId" clId="{7A3F84B2-A64A-4ED3-A89F-D7CA3A70C506}" dt="2018-12-07T16:18:26.660" v="2630"/>
        <pc:sldMasterMkLst>
          <pc:docMk/>
          <pc:sldMasterMk cId="1147584244" sldId="2147483851"/>
        </pc:sldMasterMkLst>
        <pc:sldLayoutChg chg="modTransition">
          <pc:chgData name="Srihari Seshadri" userId="f3244c078fa4e119" providerId="LiveId" clId="{7A3F84B2-A64A-4ED3-A89F-D7CA3A70C506}" dt="2018-12-07T16:18:26.660" v="2630"/>
          <pc:sldLayoutMkLst>
            <pc:docMk/>
            <pc:sldMasterMk cId="1147584244" sldId="2147483851"/>
            <pc:sldLayoutMk cId="3706222770" sldId="2147483852"/>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3332457210" sldId="2147483853"/>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816253297" sldId="2147483854"/>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2828203723" sldId="2147483855"/>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4073297621" sldId="2147483856"/>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1169483009" sldId="2147483857"/>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474642016" sldId="2147483858"/>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1143036214" sldId="2147483859"/>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2820346843" sldId="2147483860"/>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1779700737" sldId="2147483861"/>
          </pc:sldLayoutMkLst>
        </pc:sldLayoutChg>
        <pc:sldLayoutChg chg="modTransition">
          <pc:chgData name="Srihari Seshadri" userId="f3244c078fa4e119" providerId="LiveId" clId="{7A3F84B2-A64A-4ED3-A89F-D7CA3A70C506}" dt="2018-12-07T16:18:26.660" v="2630"/>
          <pc:sldLayoutMkLst>
            <pc:docMk/>
            <pc:sldMasterMk cId="1147584244" sldId="2147483851"/>
            <pc:sldLayoutMk cId="2940817367" sldId="2147483862"/>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01CE09-E071-429A-889D-EB7627702BC7}" type="datetimeFigureOut">
              <a:rPr lang="en-US" smtClean="0"/>
              <a:t>11-Dec-18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0F5812-8A0C-4693-B48E-AE203358A2CA}" type="slidenum">
              <a:rPr lang="en-US" smtClean="0"/>
              <a:t>‹#›</a:t>
            </a:fld>
            <a:endParaRPr lang="en-US"/>
          </a:p>
        </p:txBody>
      </p:sp>
    </p:spTree>
    <p:extLst>
      <p:ext uri="{BB962C8B-B14F-4D97-AF65-F5344CB8AC3E}">
        <p14:creationId xmlns:p14="http://schemas.microsoft.com/office/powerpoint/2010/main" val="37062227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1CE09-E071-429A-889D-EB7627702BC7}" type="datetimeFigureOut">
              <a:rPr lang="en-US" smtClean="0"/>
              <a:t>11-Dec-18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177970073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1CE09-E071-429A-889D-EB7627702BC7}" type="datetimeFigureOut">
              <a:rPr lang="en-US" smtClean="0"/>
              <a:t>11-Dec-18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29408173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1CE09-E071-429A-889D-EB7627702BC7}" type="datetimeFigureOut">
              <a:rPr lang="en-US" smtClean="0"/>
              <a:t>11-Dec-18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33324572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001CE09-E071-429A-889D-EB7627702BC7}" type="datetimeFigureOut">
              <a:rPr lang="en-US" smtClean="0"/>
              <a:t>11-Dec-18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0F5812-8A0C-4693-B48E-AE203358A2CA}" type="slidenum">
              <a:rPr lang="en-US" smtClean="0"/>
              <a:t>‹#›</a:t>
            </a:fld>
            <a:endParaRPr lang="en-US"/>
          </a:p>
        </p:txBody>
      </p:sp>
    </p:spTree>
    <p:extLst>
      <p:ext uri="{BB962C8B-B14F-4D97-AF65-F5344CB8AC3E}">
        <p14:creationId xmlns:p14="http://schemas.microsoft.com/office/powerpoint/2010/main" val="8162532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01CE09-E071-429A-889D-EB7627702BC7}" type="datetimeFigureOut">
              <a:rPr lang="en-US" smtClean="0"/>
              <a:t>11-Dec-18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28282037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1CE09-E071-429A-889D-EB7627702BC7}" type="datetimeFigureOut">
              <a:rPr lang="en-US" smtClean="0"/>
              <a:t>11-Dec-18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40732976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1CE09-E071-429A-889D-EB7627702BC7}" type="datetimeFigureOut">
              <a:rPr lang="en-US" smtClean="0"/>
              <a:t>11-Dec-18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11694830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1CE09-E071-429A-889D-EB7627702BC7}" type="datetimeFigureOut">
              <a:rPr lang="en-US" smtClean="0"/>
              <a:t>11-Dec-18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47464201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01CE09-E071-429A-889D-EB7627702BC7}" type="datetimeFigureOut">
              <a:rPr lang="en-US" smtClean="0"/>
              <a:t>11-Dec-18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11430362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01CE09-E071-429A-889D-EB7627702BC7}" type="datetimeFigureOut">
              <a:rPr lang="en-US" smtClean="0"/>
              <a:t>11-Dec-18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0F5812-8A0C-4693-B48E-AE203358A2CA}" type="slidenum">
              <a:rPr lang="en-US" smtClean="0"/>
              <a:t>‹#›</a:t>
            </a:fld>
            <a:endParaRPr lang="en-US"/>
          </a:p>
        </p:txBody>
      </p:sp>
    </p:spTree>
    <p:extLst>
      <p:ext uri="{BB962C8B-B14F-4D97-AF65-F5344CB8AC3E}">
        <p14:creationId xmlns:p14="http://schemas.microsoft.com/office/powerpoint/2010/main" val="28203468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01CE09-E071-429A-889D-EB7627702BC7}" type="datetimeFigureOut">
              <a:rPr lang="en-US" smtClean="0"/>
              <a:t>11-Dec-18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0F5812-8A0C-4693-B48E-AE203358A2CA}" type="slidenum">
              <a:rPr lang="en-US" smtClean="0"/>
              <a:t>‹#›</a:t>
            </a:fld>
            <a:endParaRPr lang="en-US"/>
          </a:p>
        </p:txBody>
      </p:sp>
    </p:spTree>
    <p:extLst>
      <p:ext uri="{BB962C8B-B14F-4D97-AF65-F5344CB8AC3E}">
        <p14:creationId xmlns:p14="http://schemas.microsoft.com/office/powerpoint/2010/main" val="114758424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ransition>
    <p:fade/>
  </p:transition>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google.co.in/url?sa=i&amp;rct=j&amp;q=&amp;esrc=s&amp;source=images&amp;cd=&amp;cad=rja&amp;uact=8&amp;ved=2ahUKEwjX_O_3h4zfAhWSMd8KHaHfBZIQjRx6BAgBEAU&amp;url=https://data.world/integrations/data-dot-world-tableau&amp;psig=AOvVaw3e_1smmVSkO3-Ur98XcUVd&amp;ust=1544215166835674"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data.cityofchicago.org/Public-Safety/"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1D57-7E62-45E3-9634-B5877879987C}"/>
              </a:ext>
            </a:extLst>
          </p:cNvPr>
          <p:cNvSpPr>
            <a:spLocks noGrp="1"/>
          </p:cNvSpPr>
          <p:nvPr>
            <p:ph type="ctrTitle"/>
          </p:nvPr>
        </p:nvSpPr>
        <p:spPr>
          <a:xfrm>
            <a:off x="1051560" y="1432223"/>
            <a:ext cx="9966960" cy="3035808"/>
          </a:xfrm>
        </p:spPr>
        <p:txBody>
          <a:bodyPr/>
          <a:lstStyle/>
          <a:p>
            <a:r>
              <a:rPr lang="en-US" dirty="0"/>
              <a:t>CHICAGO Crimes</a:t>
            </a:r>
          </a:p>
        </p:txBody>
      </p:sp>
      <p:sp>
        <p:nvSpPr>
          <p:cNvPr id="3" name="Subtitle 2">
            <a:extLst>
              <a:ext uri="{FF2B5EF4-FFF2-40B4-BE49-F238E27FC236}">
                <a16:creationId xmlns:a16="http://schemas.microsoft.com/office/drawing/2014/main" id="{E143C98B-6817-4697-9B00-17AAD7DE5999}"/>
              </a:ext>
            </a:extLst>
          </p:cNvPr>
          <p:cNvSpPr>
            <a:spLocks noGrp="1"/>
          </p:cNvSpPr>
          <p:nvPr>
            <p:ph type="subTitle" idx="1"/>
          </p:nvPr>
        </p:nvSpPr>
        <p:spPr/>
        <p:txBody>
          <a:bodyPr/>
          <a:lstStyle/>
          <a:p>
            <a:r>
              <a:rPr lang="en-US" dirty="0"/>
              <a:t>Does Weather Affect Crimes?</a:t>
            </a:r>
          </a:p>
        </p:txBody>
      </p:sp>
    </p:spTree>
    <p:extLst>
      <p:ext uri="{BB962C8B-B14F-4D97-AF65-F5344CB8AC3E}">
        <p14:creationId xmlns:p14="http://schemas.microsoft.com/office/powerpoint/2010/main" val="25347000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F131C77-AD5E-44EE-97A0-9E6DDDC48A3F}"/>
              </a:ext>
            </a:extLst>
          </p:cNvPr>
          <p:cNvSpPr>
            <a:spLocks noGrp="1"/>
          </p:cNvSpPr>
          <p:nvPr>
            <p:ph type="title"/>
          </p:nvPr>
        </p:nvSpPr>
        <p:spPr>
          <a:xfrm>
            <a:off x="7939677" y="-454"/>
            <a:ext cx="4355689" cy="804793"/>
          </a:xfrm>
          <a:ln>
            <a:noFill/>
          </a:ln>
        </p:spPr>
        <p:txBody>
          <a:bodyPr vert="horz" lIns="91440" tIns="45720" rIns="91440" bIns="45720" rtlCol="0" anchor="ctr">
            <a:normAutofit/>
          </a:bodyPr>
          <a:lstStyle/>
          <a:p>
            <a:r>
              <a:rPr lang="en-US" sz="3200" dirty="0"/>
              <a:t>CRIME DATA : STAR SCHEMA</a:t>
            </a:r>
          </a:p>
        </p:txBody>
      </p:sp>
      <p:sp>
        <p:nvSpPr>
          <p:cNvPr id="6" name="TextBox 5">
            <a:extLst>
              <a:ext uri="{FF2B5EF4-FFF2-40B4-BE49-F238E27FC236}">
                <a16:creationId xmlns:a16="http://schemas.microsoft.com/office/drawing/2014/main" id="{4D0E342C-234E-4002-8494-796B560DD596}"/>
              </a:ext>
            </a:extLst>
          </p:cNvPr>
          <p:cNvSpPr txBox="1"/>
          <p:nvPr/>
        </p:nvSpPr>
        <p:spPr>
          <a:xfrm>
            <a:off x="7970336" y="1045112"/>
            <a:ext cx="4127210" cy="999309"/>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endParaRPr lang="en-US" sz="1400" dirty="0"/>
          </a:p>
          <a:p>
            <a:pPr defTabSz="914400">
              <a:lnSpc>
                <a:spcPct val="90000"/>
              </a:lnSpc>
              <a:spcAft>
                <a:spcPts val="600"/>
              </a:spcAft>
              <a:buClr>
                <a:schemeClr val="accent1">
                  <a:lumMod val="75000"/>
                </a:schemeClr>
              </a:buClr>
              <a:buSzPct val="85000"/>
            </a:pPr>
            <a:r>
              <a:rPr lang="en-US" sz="1400" dirty="0"/>
              <a:t>Fact Crime is the central table with all facts and measures like arrest/domestic flag, count of crimes etc.</a:t>
            </a:r>
          </a:p>
        </p:txBody>
      </p:sp>
      <p:grpSp>
        <p:nvGrpSpPr>
          <p:cNvPr id="16" name="Group 1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A screenshot of a cell phone&#10;&#10;Description automatically generated">
            <a:extLst>
              <a:ext uri="{FF2B5EF4-FFF2-40B4-BE49-F238E27FC236}">
                <a16:creationId xmlns:a16="http://schemas.microsoft.com/office/drawing/2014/main" id="{4215CA94-71C7-4665-8769-9DB48184B7A5}"/>
              </a:ext>
            </a:extLst>
          </p:cNvPr>
          <p:cNvPicPr>
            <a:picLocks noChangeAspect="1"/>
          </p:cNvPicPr>
          <p:nvPr/>
        </p:nvPicPr>
        <p:blipFill>
          <a:blip r:embed="rId5">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743084" y="175307"/>
            <a:ext cx="6495731" cy="6511574"/>
          </a:xfrm>
          <a:prstGeom prst="rect">
            <a:avLst/>
          </a:prstGeom>
        </p:spPr>
      </p:pic>
      <p:sp>
        <p:nvSpPr>
          <p:cNvPr id="19" name="Title 1">
            <a:extLst>
              <a:ext uri="{FF2B5EF4-FFF2-40B4-BE49-F238E27FC236}">
                <a16:creationId xmlns:a16="http://schemas.microsoft.com/office/drawing/2014/main" id="{5759D234-8CAC-495B-9153-A2BFA7FE9084}"/>
              </a:ext>
            </a:extLst>
          </p:cNvPr>
          <p:cNvSpPr txBox="1">
            <a:spLocks/>
          </p:cNvSpPr>
          <p:nvPr/>
        </p:nvSpPr>
        <p:spPr>
          <a:xfrm>
            <a:off x="7946421" y="847712"/>
            <a:ext cx="1981947" cy="52120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dirty="0"/>
              <a:t>FACT TABLE</a:t>
            </a:r>
          </a:p>
        </p:txBody>
      </p:sp>
      <p:grpSp>
        <p:nvGrpSpPr>
          <p:cNvPr id="36" name="Group 35">
            <a:extLst>
              <a:ext uri="{FF2B5EF4-FFF2-40B4-BE49-F238E27FC236}">
                <a16:creationId xmlns:a16="http://schemas.microsoft.com/office/drawing/2014/main" id="{F4EE0A1F-B23B-4A1F-BED1-092B3D418EE0}"/>
              </a:ext>
            </a:extLst>
          </p:cNvPr>
          <p:cNvGrpSpPr/>
          <p:nvPr/>
        </p:nvGrpSpPr>
        <p:grpSpPr>
          <a:xfrm>
            <a:off x="7970336" y="3229037"/>
            <a:ext cx="2990536" cy="2775200"/>
            <a:chOff x="7980688" y="3499027"/>
            <a:chExt cx="2990536" cy="2775200"/>
          </a:xfrm>
        </p:grpSpPr>
        <p:sp>
          <p:nvSpPr>
            <p:cNvPr id="22" name="Title 1">
              <a:extLst>
                <a:ext uri="{FF2B5EF4-FFF2-40B4-BE49-F238E27FC236}">
                  <a16:creationId xmlns:a16="http://schemas.microsoft.com/office/drawing/2014/main" id="{DC658EBB-8E0D-4FCC-9E27-363A0FE6CEC0}"/>
                </a:ext>
              </a:extLst>
            </p:cNvPr>
            <p:cNvSpPr txBox="1">
              <a:spLocks/>
            </p:cNvSpPr>
            <p:nvPr/>
          </p:nvSpPr>
          <p:spPr>
            <a:xfrm>
              <a:off x="9500069" y="4366733"/>
              <a:ext cx="1471155" cy="345901"/>
            </a:xfrm>
            <a:prstGeom prst="rect">
              <a:avLst/>
            </a:prstGeom>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LOCATION</a:t>
              </a:r>
            </a:p>
          </p:txBody>
        </p:sp>
        <p:sp>
          <p:nvSpPr>
            <p:cNvPr id="23" name="Title 1">
              <a:extLst>
                <a:ext uri="{FF2B5EF4-FFF2-40B4-BE49-F238E27FC236}">
                  <a16:creationId xmlns:a16="http://schemas.microsoft.com/office/drawing/2014/main" id="{57F58DA5-0DFC-4BD0-9BC5-AE6F09E08192}"/>
                </a:ext>
              </a:extLst>
            </p:cNvPr>
            <p:cNvSpPr txBox="1">
              <a:spLocks/>
            </p:cNvSpPr>
            <p:nvPr/>
          </p:nvSpPr>
          <p:spPr>
            <a:xfrm>
              <a:off x="9575984" y="5757945"/>
              <a:ext cx="984935" cy="5162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200" dirty="0"/>
                <a:t>DATE</a:t>
              </a:r>
            </a:p>
          </p:txBody>
        </p:sp>
        <p:sp>
          <p:nvSpPr>
            <p:cNvPr id="24" name="Title 1">
              <a:extLst>
                <a:ext uri="{FF2B5EF4-FFF2-40B4-BE49-F238E27FC236}">
                  <a16:creationId xmlns:a16="http://schemas.microsoft.com/office/drawing/2014/main" id="{55E8C6D2-4AF6-4DE1-A565-6D03C3284140}"/>
                </a:ext>
              </a:extLst>
            </p:cNvPr>
            <p:cNvSpPr txBox="1">
              <a:spLocks/>
            </p:cNvSpPr>
            <p:nvPr/>
          </p:nvSpPr>
          <p:spPr>
            <a:xfrm>
              <a:off x="7980688" y="3499027"/>
              <a:ext cx="2087520" cy="63334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dirty="0"/>
                <a:t>DIMENSIONS</a:t>
              </a:r>
            </a:p>
          </p:txBody>
        </p:sp>
        <p:sp>
          <p:nvSpPr>
            <p:cNvPr id="25" name="Title 1">
              <a:extLst>
                <a:ext uri="{FF2B5EF4-FFF2-40B4-BE49-F238E27FC236}">
                  <a16:creationId xmlns:a16="http://schemas.microsoft.com/office/drawing/2014/main" id="{BE13EE7E-7560-43B8-AEBD-987EE8AC8AFF}"/>
                </a:ext>
              </a:extLst>
            </p:cNvPr>
            <p:cNvSpPr txBox="1">
              <a:spLocks/>
            </p:cNvSpPr>
            <p:nvPr/>
          </p:nvSpPr>
          <p:spPr>
            <a:xfrm>
              <a:off x="9574726" y="5320618"/>
              <a:ext cx="986964" cy="3718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200" dirty="0"/>
                <a:t>CRIME</a:t>
              </a:r>
            </a:p>
          </p:txBody>
        </p:sp>
        <p:sp>
          <p:nvSpPr>
            <p:cNvPr id="26" name="Title 1">
              <a:extLst>
                <a:ext uri="{FF2B5EF4-FFF2-40B4-BE49-F238E27FC236}">
                  <a16:creationId xmlns:a16="http://schemas.microsoft.com/office/drawing/2014/main" id="{6DB5C265-6F74-4AE4-BC9C-D66EAFC88006}"/>
                </a:ext>
              </a:extLst>
            </p:cNvPr>
            <p:cNvSpPr txBox="1">
              <a:spLocks/>
            </p:cNvSpPr>
            <p:nvPr/>
          </p:nvSpPr>
          <p:spPr>
            <a:xfrm>
              <a:off x="9527110" y="4879500"/>
              <a:ext cx="1330247" cy="346283"/>
            </a:xfrm>
            <a:prstGeom prst="rect">
              <a:avLst/>
            </a:prstGeom>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Weather</a:t>
              </a:r>
            </a:p>
          </p:txBody>
        </p:sp>
        <p:grpSp>
          <p:nvGrpSpPr>
            <p:cNvPr id="35" name="Group 34">
              <a:extLst>
                <a:ext uri="{FF2B5EF4-FFF2-40B4-BE49-F238E27FC236}">
                  <a16:creationId xmlns:a16="http://schemas.microsoft.com/office/drawing/2014/main" id="{7BC23B50-2A37-4E6E-87E2-F774C4632674}"/>
                </a:ext>
              </a:extLst>
            </p:cNvPr>
            <p:cNvGrpSpPr/>
            <p:nvPr/>
          </p:nvGrpSpPr>
          <p:grpSpPr>
            <a:xfrm>
              <a:off x="8716424" y="3980531"/>
              <a:ext cx="810279" cy="2017799"/>
              <a:chOff x="8716424" y="3980531"/>
              <a:chExt cx="810279" cy="2017799"/>
            </a:xfrm>
          </p:grpSpPr>
          <p:cxnSp>
            <p:nvCxnSpPr>
              <p:cNvPr id="15" name="Connector: Elbow 14">
                <a:extLst>
                  <a:ext uri="{FF2B5EF4-FFF2-40B4-BE49-F238E27FC236}">
                    <a16:creationId xmlns:a16="http://schemas.microsoft.com/office/drawing/2014/main" id="{943D6253-1F8D-4963-B0A0-314CBDE9FEB2}"/>
                  </a:ext>
                </a:extLst>
              </p:cNvPr>
              <p:cNvCxnSpPr>
                <a:cxnSpLocks/>
              </p:cNvCxnSpPr>
              <p:nvPr/>
            </p:nvCxnSpPr>
            <p:spPr>
              <a:xfrm rot="16200000" flipH="1">
                <a:off x="8865416" y="3835526"/>
                <a:ext cx="516282" cy="806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0C2A7BF-48A1-4F40-A144-030647F28BE7}"/>
                  </a:ext>
                </a:extLst>
              </p:cNvPr>
              <p:cNvCxnSpPr>
                <a:cxnSpLocks/>
              </p:cNvCxnSpPr>
              <p:nvPr/>
            </p:nvCxnSpPr>
            <p:spPr>
              <a:xfrm rot="16200000" flipH="1">
                <a:off x="8861429" y="4335178"/>
                <a:ext cx="516282" cy="806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073AF1D-A01F-4B20-9595-D30A6025584B}"/>
                  </a:ext>
                </a:extLst>
              </p:cNvPr>
              <p:cNvCxnSpPr>
                <a:cxnSpLocks/>
              </p:cNvCxnSpPr>
              <p:nvPr/>
            </p:nvCxnSpPr>
            <p:spPr>
              <a:xfrm rot="16200000" flipH="1">
                <a:off x="8861429" y="4810036"/>
                <a:ext cx="516282" cy="806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9A63422-378A-4318-975F-C10897DAEB43}"/>
                  </a:ext>
                </a:extLst>
              </p:cNvPr>
              <p:cNvCxnSpPr>
                <a:cxnSpLocks/>
              </p:cNvCxnSpPr>
              <p:nvPr/>
            </p:nvCxnSpPr>
            <p:spPr>
              <a:xfrm rot="16200000" flipH="1">
                <a:off x="8861429" y="5337043"/>
                <a:ext cx="516282" cy="806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7" name="Title 1">
            <a:extLst>
              <a:ext uri="{FF2B5EF4-FFF2-40B4-BE49-F238E27FC236}">
                <a16:creationId xmlns:a16="http://schemas.microsoft.com/office/drawing/2014/main" id="{4EA40B7D-34CF-4100-82D1-32FEBF07C844}"/>
              </a:ext>
            </a:extLst>
          </p:cNvPr>
          <p:cNvSpPr txBox="1">
            <a:spLocks/>
          </p:cNvSpPr>
          <p:nvPr/>
        </p:nvSpPr>
        <p:spPr>
          <a:xfrm>
            <a:off x="7946421" y="1958289"/>
            <a:ext cx="1981947" cy="521208"/>
          </a:xfrm>
          <a:prstGeom prst="rect">
            <a:avLst/>
          </a:prstGeom>
          <a:ln>
            <a:noFill/>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dirty="0"/>
              <a:t>DIMENSION TABLES</a:t>
            </a:r>
          </a:p>
        </p:txBody>
      </p:sp>
      <p:sp>
        <p:nvSpPr>
          <p:cNvPr id="38" name="TextBox 37">
            <a:extLst>
              <a:ext uri="{FF2B5EF4-FFF2-40B4-BE49-F238E27FC236}">
                <a16:creationId xmlns:a16="http://schemas.microsoft.com/office/drawing/2014/main" id="{2810B961-15D9-40EB-9AD5-5EBF42C133FC}"/>
              </a:ext>
            </a:extLst>
          </p:cNvPr>
          <p:cNvSpPr txBox="1"/>
          <p:nvPr/>
        </p:nvSpPr>
        <p:spPr>
          <a:xfrm>
            <a:off x="7970336" y="2131436"/>
            <a:ext cx="4127210" cy="1097601"/>
          </a:xfrm>
          <a:prstGeom prst="rect">
            <a:avLst/>
          </a:prstGeom>
        </p:spPr>
        <p:txBody>
          <a:bodyPr vert="horz" lIns="91440" tIns="45720" rIns="91440" bIns="45720" rtlCol="0">
            <a:normAutofit lnSpcReduction="10000"/>
          </a:bodyPr>
          <a:lstStyle/>
          <a:p>
            <a:pPr defTabSz="914400">
              <a:lnSpc>
                <a:spcPct val="90000"/>
              </a:lnSpc>
              <a:spcAft>
                <a:spcPts val="600"/>
              </a:spcAft>
              <a:buClr>
                <a:schemeClr val="accent1">
                  <a:lumMod val="75000"/>
                </a:schemeClr>
              </a:buClr>
              <a:buSzPct val="85000"/>
            </a:pPr>
            <a:endParaRPr lang="en-US" sz="1400" dirty="0"/>
          </a:p>
          <a:p>
            <a:pPr defTabSz="914400">
              <a:lnSpc>
                <a:spcPct val="90000"/>
              </a:lnSpc>
              <a:spcAft>
                <a:spcPts val="600"/>
              </a:spcAft>
              <a:buClr>
                <a:schemeClr val="accent1">
                  <a:lumMod val="75000"/>
                </a:schemeClr>
              </a:buClr>
              <a:buSzPct val="85000"/>
            </a:pPr>
            <a:r>
              <a:rPr lang="en-US" sz="1400" dirty="0"/>
              <a:t>Each Dimension table holds other attributes of that dimension/additional information like address of crime location, day/month of crime, type of crime etc.</a:t>
            </a:r>
          </a:p>
        </p:txBody>
      </p:sp>
    </p:spTree>
    <p:extLst>
      <p:ext uri="{BB962C8B-B14F-4D97-AF65-F5344CB8AC3E}">
        <p14:creationId xmlns:p14="http://schemas.microsoft.com/office/powerpoint/2010/main" val="36356607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FE2D-CE14-429A-B2FF-756AD77F8603}"/>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23537693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D5E0C6-FFC4-4388-97B7-E2D3E2E88194}"/>
              </a:ext>
            </a:extLst>
          </p:cNvPr>
          <p:cNvSpPr/>
          <p:nvPr/>
        </p:nvSpPr>
        <p:spPr>
          <a:xfrm>
            <a:off x="6096000"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039B38F-224F-41DA-9F20-1F9497B6D62F}"/>
              </a:ext>
            </a:extLst>
          </p:cNvPr>
          <p:cNvSpPr/>
          <p:nvPr/>
        </p:nvSpPr>
        <p:spPr>
          <a:xfrm>
            <a:off x="-2" y="0"/>
            <a:ext cx="6096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9EE9D-2FEF-4568-8608-1657AEA737FD}"/>
              </a:ext>
            </a:extLst>
          </p:cNvPr>
          <p:cNvSpPr>
            <a:spLocks noGrp="1"/>
          </p:cNvSpPr>
          <p:nvPr>
            <p:ph type="title"/>
          </p:nvPr>
        </p:nvSpPr>
        <p:spPr>
          <a:xfrm>
            <a:off x="0" y="0"/>
            <a:ext cx="10058400" cy="648070"/>
          </a:xfrm>
        </p:spPr>
        <p:txBody>
          <a:bodyPr>
            <a:noAutofit/>
          </a:bodyPr>
          <a:lstStyle/>
          <a:p>
            <a:r>
              <a:rPr lang="en-US" sz="3200" dirty="0"/>
              <a:t>How HAS RATE OF crimes changed over the years?</a:t>
            </a:r>
          </a:p>
        </p:txBody>
      </p:sp>
      <p:pic>
        <p:nvPicPr>
          <p:cNvPr id="4" name="Picture 4">
            <a:extLst>
              <a:ext uri="{FF2B5EF4-FFF2-40B4-BE49-F238E27FC236}">
                <a16:creationId xmlns:a16="http://schemas.microsoft.com/office/drawing/2014/main" id="{F79EFD80-19CF-453C-9D27-915908418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63" y="1420337"/>
            <a:ext cx="5600269" cy="3827574"/>
          </a:xfrm>
          <a:prstGeom prst="rect">
            <a:avLst/>
          </a:prstGeom>
          <a:noFill/>
          <a:ln w="28575">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7952A5-A139-4686-9192-86C036793539}"/>
              </a:ext>
            </a:extLst>
          </p:cNvPr>
          <p:cNvSpPr txBox="1"/>
          <p:nvPr/>
        </p:nvSpPr>
        <p:spPr>
          <a:xfrm>
            <a:off x="0" y="5561725"/>
            <a:ext cx="6095999" cy="923330"/>
          </a:xfrm>
          <a:prstGeom prst="rect">
            <a:avLst/>
          </a:prstGeom>
          <a:noFill/>
        </p:spPr>
        <p:txBody>
          <a:bodyPr wrap="square" rtlCol="0">
            <a:spAutoFit/>
          </a:bodyPr>
          <a:lstStyle/>
          <a:p>
            <a:pPr algn="just"/>
            <a:r>
              <a:rPr lang="en-US" b="1" dirty="0">
                <a:solidFill>
                  <a:srgbClr val="F98570"/>
                </a:solidFill>
              </a:rPr>
              <a:t>Crimes </a:t>
            </a:r>
            <a:r>
              <a:rPr lang="en-US" dirty="0"/>
              <a:t>to</a:t>
            </a:r>
            <a:r>
              <a:rPr lang="en-US" b="1" dirty="0">
                <a:solidFill>
                  <a:srgbClr val="F98570"/>
                </a:solidFill>
              </a:rPr>
              <a:t> </a:t>
            </a:r>
            <a:r>
              <a:rPr lang="en-US" b="1" dirty="0">
                <a:solidFill>
                  <a:srgbClr val="456CE2"/>
                </a:solidFill>
              </a:rPr>
              <a:t>Arrests </a:t>
            </a:r>
            <a:r>
              <a:rPr lang="en-US" dirty="0"/>
              <a:t>ratio sees a decline over years with a significant dip in the year 2014, and a relatively constant downward trend there after.</a:t>
            </a:r>
          </a:p>
        </p:txBody>
      </p:sp>
      <p:sp>
        <p:nvSpPr>
          <p:cNvPr id="10" name="TextBox 9">
            <a:extLst>
              <a:ext uri="{FF2B5EF4-FFF2-40B4-BE49-F238E27FC236}">
                <a16:creationId xmlns:a16="http://schemas.microsoft.com/office/drawing/2014/main" id="{ED0026FE-4AB6-4FC7-86A0-CEFE444623F7}"/>
              </a:ext>
            </a:extLst>
          </p:cNvPr>
          <p:cNvSpPr txBox="1"/>
          <p:nvPr/>
        </p:nvSpPr>
        <p:spPr>
          <a:xfrm>
            <a:off x="6095999" y="5561725"/>
            <a:ext cx="6095999" cy="923330"/>
          </a:xfrm>
          <a:prstGeom prst="rect">
            <a:avLst/>
          </a:prstGeom>
          <a:noFill/>
        </p:spPr>
        <p:txBody>
          <a:bodyPr wrap="square" rtlCol="0">
            <a:spAutoFit/>
          </a:bodyPr>
          <a:lstStyle/>
          <a:p>
            <a:pPr algn="just"/>
            <a:r>
              <a:rPr lang="en-US" dirty="0"/>
              <a:t>Also, we see that </a:t>
            </a:r>
            <a:r>
              <a:rPr lang="en-US" b="1" dirty="0">
                <a:solidFill>
                  <a:srgbClr val="FF775F"/>
                </a:solidFill>
              </a:rPr>
              <a:t>Crimes </a:t>
            </a:r>
            <a:r>
              <a:rPr lang="en-US" dirty="0"/>
              <a:t>exhibit similar trends across all months over the years, showing a rise and fall during relatively same months of the year</a:t>
            </a:r>
          </a:p>
        </p:txBody>
      </p:sp>
      <p:sp>
        <p:nvSpPr>
          <p:cNvPr id="11" name="TextBox 10">
            <a:extLst>
              <a:ext uri="{FF2B5EF4-FFF2-40B4-BE49-F238E27FC236}">
                <a16:creationId xmlns:a16="http://schemas.microsoft.com/office/drawing/2014/main" id="{D41F59C3-9927-4B55-85EF-F7E9DCDC91F6}"/>
              </a:ext>
            </a:extLst>
          </p:cNvPr>
          <p:cNvSpPr txBox="1"/>
          <p:nvPr/>
        </p:nvSpPr>
        <p:spPr>
          <a:xfrm>
            <a:off x="0" y="581533"/>
            <a:ext cx="12191998" cy="646331"/>
          </a:xfrm>
          <a:prstGeom prst="rect">
            <a:avLst/>
          </a:prstGeom>
          <a:noFill/>
        </p:spPr>
        <p:txBody>
          <a:bodyPr wrap="square" rtlCol="0">
            <a:spAutoFit/>
          </a:bodyPr>
          <a:lstStyle/>
          <a:p>
            <a:pPr algn="just"/>
            <a:r>
              <a:rPr lang="en-US" b="1" dirty="0">
                <a:solidFill>
                  <a:srgbClr val="F98570"/>
                </a:solidFill>
              </a:rPr>
              <a:t>Crime</a:t>
            </a:r>
            <a:r>
              <a:rPr lang="en-US" dirty="0"/>
              <a:t> has declined over the years which is a good sign. The </a:t>
            </a:r>
            <a:r>
              <a:rPr lang="en-US" b="1" dirty="0">
                <a:solidFill>
                  <a:srgbClr val="456CE2"/>
                </a:solidFill>
              </a:rPr>
              <a:t>Arrests</a:t>
            </a:r>
            <a:r>
              <a:rPr lang="en-US" dirty="0"/>
              <a:t> and </a:t>
            </a:r>
            <a:r>
              <a:rPr lang="en-US" b="1" dirty="0">
                <a:solidFill>
                  <a:srgbClr val="F98570"/>
                </a:solidFill>
              </a:rPr>
              <a:t>Crimes</a:t>
            </a:r>
            <a:r>
              <a:rPr lang="en-US" dirty="0"/>
              <a:t> have closed their gap as measures to catch criminals are improving.</a:t>
            </a:r>
          </a:p>
        </p:txBody>
      </p:sp>
      <p:pic>
        <p:nvPicPr>
          <p:cNvPr id="9" name="Picture 8">
            <a:extLst>
              <a:ext uri="{FF2B5EF4-FFF2-40B4-BE49-F238E27FC236}">
                <a16:creationId xmlns:a16="http://schemas.microsoft.com/office/drawing/2014/main" id="{11F9607C-93FD-4F81-A681-6EA849C3ADDA}"/>
              </a:ext>
            </a:extLst>
          </p:cNvPr>
          <p:cNvPicPr>
            <a:picLocks noChangeAspect="1"/>
          </p:cNvPicPr>
          <p:nvPr/>
        </p:nvPicPr>
        <p:blipFill>
          <a:blip r:embed="rId3"/>
          <a:stretch>
            <a:fillRect/>
          </a:stretch>
        </p:blipFill>
        <p:spPr>
          <a:xfrm>
            <a:off x="6267635" y="1420337"/>
            <a:ext cx="5816292" cy="3827574"/>
          </a:xfrm>
          <a:prstGeom prst="rect">
            <a:avLst/>
          </a:prstGeom>
          <a:ln w="28575">
            <a:solidFill>
              <a:schemeClr val="bg1">
                <a:lumMod val="50000"/>
              </a:schemeClr>
            </a:solidFill>
          </a:ln>
        </p:spPr>
      </p:pic>
    </p:spTree>
    <p:extLst>
      <p:ext uri="{BB962C8B-B14F-4D97-AF65-F5344CB8AC3E}">
        <p14:creationId xmlns:p14="http://schemas.microsoft.com/office/powerpoint/2010/main" val="3415038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D5E0C6-FFC4-4388-97B7-E2D3E2E88194}"/>
              </a:ext>
            </a:extLst>
          </p:cNvPr>
          <p:cNvSpPr/>
          <p:nvPr/>
        </p:nvSpPr>
        <p:spPr>
          <a:xfrm>
            <a:off x="6096000"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039B38F-224F-41DA-9F20-1F9497B6D62F}"/>
              </a:ext>
            </a:extLst>
          </p:cNvPr>
          <p:cNvSpPr/>
          <p:nvPr/>
        </p:nvSpPr>
        <p:spPr>
          <a:xfrm>
            <a:off x="-2" y="0"/>
            <a:ext cx="6096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9EE9D-2FEF-4568-8608-1657AEA737FD}"/>
              </a:ext>
            </a:extLst>
          </p:cNvPr>
          <p:cNvSpPr>
            <a:spLocks noGrp="1"/>
          </p:cNvSpPr>
          <p:nvPr>
            <p:ph type="title"/>
          </p:nvPr>
        </p:nvSpPr>
        <p:spPr>
          <a:xfrm>
            <a:off x="-1" y="-1"/>
            <a:ext cx="11860568" cy="655507"/>
          </a:xfrm>
        </p:spPr>
        <p:txBody>
          <a:bodyPr>
            <a:noAutofit/>
          </a:bodyPr>
          <a:lstStyle/>
          <a:p>
            <a:r>
              <a:rPr lang="en-US" sz="3200" dirty="0"/>
              <a:t>WHAT ARE THE COMMON TYPES OF CRIMES AND WHERE DO THEY TAKE PLACE?</a:t>
            </a:r>
          </a:p>
        </p:txBody>
      </p:sp>
      <p:sp>
        <p:nvSpPr>
          <p:cNvPr id="5" name="TextBox 4">
            <a:extLst>
              <a:ext uri="{FF2B5EF4-FFF2-40B4-BE49-F238E27FC236}">
                <a16:creationId xmlns:a16="http://schemas.microsoft.com/office/drawing/2014/main" id="{EE7952A5-A139-4686-9192-86C036793539}"/>
              </a:ext>
            </a:extLst>
          </p:cNvPr>
          <p:cNvSpPr txBox="1"/>
          <p:nvPr/>
        </p:nvSpPr>
        <p:spPr>
          <a:xfrm>
            <a:off x="0" y="5561725"/>
            <a:ext cx="6095999" cy="677108"/>
          </a:xfrm>
          <a:prstGeom prst="rect">
            <a:avLst/>
          </a:prstGeom>
          <a:noFill/>
        </p:spPr>
        <p:txBody>
          <a:bodyPr wrap="square" rtlCol="0">
            <a:spAutoFit/>
          </a:bodyPr>
          <a:lstStyle/>
          <a:p>
            <a:pPr algn="just"/>
            <a:r>
              <a:rPr lang="en-US" dirty="0"/>
              <a:t>Theft, Battery, Criminal Damage and Assault amounts to  </a:t>
            </a:r>
            <a:r>
              <a:rPr lang="en-US" sz="2000" b="1" dirty="0">
                <a:solidFill>
                  <a:srgbClr val="7591E5"/>
                </a:solidFill>
              </a:rPr>
              <a:t>~61% </a:t>
            </a:r>
            <a:r>
              <a:rPr lang="en-US" dirty="0"/>
              <a:t>of the total crimes that happen in Chicago.</a:t>
            </a:r>
          </a:p>
        </p:txBody>
      </p:sp>
      <p:sp>
        <p:nvSpPr>
          <p:cNvPr id="10" name="TextBox 9">
            <a:extLst>
              <a:ext uri="{FF2B5EF4-FFF2-40B4-BE49-F238E27FC236}">
                <a16:creationId xmlns:a16="http://schemas.microsoft.com/office/drawing/2014/main" id="{ED0026FE-4AB6-4FC7-86A0-CEFE444623F7}"/>
              </a:ext>
            </a:extLst>
          </p:cNvPr>
          <p:cNvSpPr txBox="1"/>
          <p:nvPr/>
        </p:nvSpPr>
        <p:spPr>
          <a:xfrm>
            <a:off x="6095999" y="5561725"/>
            <a:ext cx="6095999" cy="677108"/>
          </a:xfrm>
          <a:prstGeom prst="rect">
            <a:avLst/>
          </a:prstGeom>
          <a:noFill/>
        </p:spPr>
        <p:txBody>
          <a:bodyPr wrap="square" rtlCol="0">
            <a:spAutoFit/>
          </a:bodyPr>
          <a:lstStyle/>
          <a:p>
            <a:pPr algn="just"/>
            <a:r>
              <a:rPr lang="en-US" dirty="0"/>
              <a:t>Street, Residence, Apartment and Sidewalk contribute to </a:t>
            </a:r>
            <a:r>
              <a:rPr lang="en-US" sz="2000" b="1" dirty="0">
                <a:solidFill>
                  <a:srgbClr val="7591E5"/>
                </a:solidFill>
              </a:rPr>
              <a:t>~60% </a:t>
            </a:r>
            <a:r>
              <a:rPr lang="en-US" dirty="0"/>
              <a:t>of the total crimes that happen in Chicago</a:t>
            </a:r>
          </a:p>
        </p:txBody>
      </p:sp>
      <p:sp>
        <p:nvSpPr>
          <p:cNvPr id="11" name="TextBox 10">
            <a:extLst>
              <a:ext uri="{FF2B5EF4-FFF2-40B4-BE49-F238E27FC236}">
                <a16:creationId xmlns:a16="http://schemas.microsoft.com/office/drawing/2014/main" id="{D41F59C3-9927-4B55-85EF-F7E9DCDC91F6}"/>
              </a:ext>
            </a:extLst>
          </p:cNvPr>
          <p:cNvSpPr txBox="1"/>
          <p:nvPr/>
        </p:nvSpPr>
        <p:spPr>
          <a:xfrm>
            <a:off x="0" y="581533"/>
            <a:ext cx="12191998" cy="369332"/>
          </a:xfrm>
          <a:prstGeom prst="rect">
            <a:avLst/>
          </a:prstGeom>
          <a:noFill/>
        </p:spPr>
        <p:txBody>
          <a:bodyPr wrap="square" rtlCol="0">
            <a:spAutoFit/>
          </a:bodyPr>
          <a:lstStyle/>
          <a:p>
            <a:pPr algn="just"/>
            <a:r>
              <a:rPr lang="en-US" dirty="0"/>
              <a:t>Theft, Battery, Criminal Damage and Assault constitute the most to crimes in Chicago</a:t>
            </a:r>
          </a:p>
        </p:txBody>
      </p:sp>
      <p:pic>
        <p:nvPicPr>
          <p:cNvPr id="12" name="Picture 2">
            <a:extLst>
              <a:ext uri="{FF2B5EF4-FFF2-40B4-BE49-F238E27FC236}">
                <a16:creationId xmlns:a16="http://schemas.microsoft.com/office/drawing/2014/main" id="{1649BCFC-2713-4CFB-A740-E5E99DA1B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26" y="1305451"/>
            <a:ext cx="5824460" cy="4160328"/>
          </a:xfrm>
          <a:prstGeom prst="rect">
            <a:avLst/>
          </a:prstGeom>
          <a:noFill/>
          <a:ln w="28575">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A8484B4-6290-459C-A4D1-F13E3EB9D37C}"/>
              </a:ext>
            </a:extLst>
          </p:cNvPr>
          <p:cNvPicPr>
            <a:picLocks noChangeAspect="1"/>
          </p:cNvPicPr>
          <p:nvPr/>
        </p:nvPicPr>
        <p:blipFill>
          <a:blip r:embed="rId3"/>
          <a:stretch>
            <a:fillRect/>
          </a:stretch>
        </p:blipFill>
        <p:spPr>
          <a:xfrm>
            <a:off x="6228427" y="1305451"/>
            <a:ext cx="5796769" cy="4160328"/>
          </a:xfrm>
          <a:prstGeom prst="rect">
            <a:avLst/>
          </a:prstGeom>
          <a:ln w="28575">
            <a:solidFill>
              <a:schemeClr val="bg1">
                <a:lumMod val="50000"/>
              </a:schemeClr>
            </a:solidFill>
          </a:ln>
        </p:spPr>
      </p:pic>
    </p:spTree>
    <p:extLst>
      <p:ext uri="{BB962C8B-B14F-4D97-AF65-F5344CB8AC3E}">
        <p14:creationId xmlns:p14="http://schemas.microsoft.com/office/powerpoint/2010/main" val="29873363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D5E0C6-FFC4-4388-97B7-E2D3E2E88194}"/>
              </a:ext>
            </a:extLst>
          </p:cNvPr>
          <p:cNvSpPr/>
          <p:nvPr/>
        </p:nvSpPr>
        <p:spPr>
          <a:xfrm>
            <a:off x="6096000"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039B38F-224F-41DA-9F20-1F9497B6D62F}"/>
              </a:ext>
            </a:extLst>
          </p:cNvPr>
          <p:cNvSpPr/>
          <p:nvPr/>
        </p:nvSpPr>
        <p:spPr>
          <a:xfrm>
            <a:off x="-2" y="0"/>
            <a:ext cx="6096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9EE9D-2FEF-4568-8608-1657AEA737FD}"/>
              </a:ext>
            </a:extLst>
          </p:cNvPr>
          <p:cNvSpPr>
            <a:spLocks noGrp="1"/>
          </p:cNvSpPr>
          <p:nvPr>
            <p:ph type="title"/>
          </p:nvPr>
        </p:nvSpPr>
        <p:spPr>
          <a:xfrm>
            <a:off x="0" y="0"/>
            <a:ext cx="10493406" cy="581533"/>
          </a:xfrm>
        </p:spPr>
        <p:txBody>
          <a:bodyPr>
            <a:noAutofit/>
          </a:bodyPr>
          <a:lstStyle/>
          <a:p>
            <a:r>
              <a:rPr lang="en-US" sz="3200" dirty="0"/>
              <a:t>CONTRASTING CRIME RATE AND AVERAGE TEMPERATURE ACROSS MONTHS</a:t>
            </a:r>
          </a:p>
        </p:txBody>
      </p:sp>
      <p:sp>
        <p:nvSpPr>
          <p:cNvPr id="5" name="TextBox 4">
            <a:extLst>
              <a:ext uri="{FF2B5EF4-FFF2-40B4-BE49-F238E27FC236}">
                <a16:creationId xmlns:a16="http://schemas.microsoft.com/office/drawing/2014/main" id="{EE7952A5-A139-4686-9192-86C036793539}"/>
              </a:ext>
            </a:extLst>
          </p:cNvPr>
          <p:cNvSpPr txBox="1"/>
          <p:nvPr/>
        </p:nvSpPr>
        <p:spPr>
          <a:xfrm>
            <a:off x="0" y="5561725"/>
            <a:ext cx="6095999" cy="1200329"/>
          </a:xfrm>
          <a:prstGeom prst="rect">
            <a:avLst/>
          </a:prstGeom>
          <a:noFill/>
        </p:spPr>
        <p:txBody>
          <a:bodyPr wrap="square" rtlCol="0">
            <a:spAutoFit/>
          </a:bodyPr>
          <a:lstStyle/>
          <a:p>
            <a:pPr algn="just"/>
            <a:r>
              <a:rPr lang="en-US" dirty="0"/>
              <a:t>Crimes increase during the hotter months of June, July and August. This may be due to the fact that more people tend to go out during summers causing increase in crimes.</a:t>
            </a:r>
          </a:p>
        </p:txBody>
      </p:sp>
      <p:sp>
        <p:nvSpPr>
          <p:cNvPr id="10" name="TextBox 9">
            <a:extLst>
              <a:ext uri="{FF2B5EF4-FFF2-40B4-BE49-F238E27FC236}">
                <a16:creationId xmlns:a16="http://schemas.microsoft.com/office/drawing/2014/main" id="{ED0026FE-4AB6-4FC7-86A0-CEFE444623F7}"/>
              </a:ext>
            </a:extLst>
          </p:cNvPr>
          <p:cNvSpPr txBox="1"/>
          <p:nvPr/>
        </p:nvSpPr>
        <p:spPr>
          <a:xfrm>
            <a:off x="6095999" y="5561725"/>
            <a:ext cx="6095999" cy="923330"/>
          </a:xfrm>
          <a:prstGeom prst="rect">
            <a:avLst/>
          </a:prstGeom>
          <a:noFill/>
        </p:spPr>
        <p:txBody>
          <a:bodyPr wrap="square" rtlCol="0">
            <a:spAutoFit/>
          </a:bodyPr>
          <a:lstStyle/>
          <a:p>
            <a:pPr algn="just"/>
            <a:r>
              <a:rPr lang="en-US" dirty="0"/>
              <a:t>Months of June, July and August which see high crimes also see high temperatures being the summer period showing the correlation between them</a:t>
            </a:r>
          </a:p>
        </p:txBody>
      </p:sp>
      <p:sp>
        <p:nvSpPr>
          <p:cNvPr id="11" name="TextBox 10">
            <a:extLst>
              <a:ext uri="{FF2B5EF4-FFF2-40B4-BE49-F238E27FC236}">
                <a16:creationId xmlns:a16="http://schemas.microsoft.com/office/drawing/2014/main" id="{D41F59C3-9927-4B55-85EF-F7E9DCDC91F6}"/>
              </a:ext>
            </a:extLst>
          </p:cNvPr>
          <p:cNvSpPr txBox="1"/>
          <p:nvPr/>
        </p:nvSpPr>
        <p:spPr>
          <a:xfrm>
            <a:off x="0" y="581533"/>
            <a:ext cx="12191998" cy="646331"/>
          </a:xfrm>
          <a:prstGeom prst="rect">
            <a:avLst/>
          </a:prstGeom>
          <a:noFill/>
        </p:spPr>
        <p:txBody>
          <a:bodyPr wrap="square" rtlCol="0">
            <a:spAutoFit/>
          </a:bodyPr>
          <a:lstStyle/>
          <a:p>
            <a:pPr algn="just"/>
            <a:r>
              <a:rPr lang="en-US" dirty="0"/>
              <a:t>Crime count tends to increase around the months of June, July and August. This is correlated with higher temperatures during the same months as shown by the darker regions in the two graphs</a:t>
            </a:r>
          </a:p>
        </p:txBody>
      </p:sp>
      <p:pic>
        <p:nvPicPr>
          <p:cNvPr id="3" name="Picture 2">
            <a:extLst>
              <a:ext uri="{FF2B5EF4-FFF2-40B4-BE49-F238E27FC236}">
                <a16:creationId xmlns:a16="http://schemas.microsoft.com/office/drawing/2014/main" id="{1E0325B0-859F-4F05-B3F0-02620F042BD9}"/>
              </a:ext>
            </a:extLst>
          </p:cNvPr>
          <p:cNvPicPr>
            <a:picLocks noChangeAspect="1"/>
          </p:cNvPicPr>
          <p:nvPr/>
        </p:nvPicPr>
        <p:blipFill>
          <a:blip r:embed="rId2"/>
          <a:stretch>
            <a:fillRect/>
          </a:stretch>
        </p:blipFill>
        <p:spPr>
          <a:xfrm>
            <a:off x="6215361" y="1531280"/>
            <a:ext cx="5872967" cy="3750942"/>
          </a:xfrm>
          <a:prstGeom prst="rect">
            <a:avLst/>
          </a:prstGeom>
          <a:ln w="28575">
            <a:solidFill>
              <a:schemeClr val="bg1">
                <a:lumMod val="50000"/>
              </a:schemeClr>
            </a:solidFill>
          </a:ln>
        </p:spPr>
      </p:pic>
      <p:pic>
        <p:nvPicPr>
          <p:cNvPr id="4" name="Picture 3">
            <a:extLst>
              <a:ext uri="{FF2B5EF4-FFF2-40B4-BE49-F238E27FC236}">
                <a16:creationId xmlns:a16="http://schemas.microsoft.com/office/drawing/2014/main" id="{0C624908-488B-429C-BDDA-5B0165A59B8A}"/>
              </a:ext>
            </a:extLst>
          </p:cNvPr>
          <p:cNvPicPr>
            <a:picLocks noChangeAspect="1"/>
          </p:cNvPicPr>
          <p:nvPr/>
        </p:nvPicPr>
        <p:blipFill>
          <a:blip r:embed="rId3"/>
          <a:stretch>
            <a:fillRect/>
          </a:stretch>
        </p:blipFill>
        <p:spPr>
          <a:xfrm>
            <a:off x="103672" y="1516978"/>
            <a:ext cx="5895360" cy="3765244"/>
          </a:xfrm>
          <a:prstGeom prst="rect">
            <a:avLst/>
          </a:prstGeom>
          <a:ln w="28575">
            <a:solidFill>
              <a:schemeClr val="bg1">
                <a:lumMod val="50000"/>
              </a:schemeClr>
            </a:solidFill>
          </a:ln>
        </p:spPr>
      </p:pic>
    </p:spTree>
    <p:extLst>
      <p:ext uri="{BB962C8B-B14F-4D97-AF65-F5344CB8AC3E}">
        <p14:creationId xmlns:p14="http://schemas.microsoft.com/office/powerpoint/2010/main" val="41049625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D5E0C6-FFC4-4388-97B7-E2D3E2E88194}"/>
              </a:ext>
            </a:extLst>
          </p:cNvPr>
          <p:cNvSpPr/>
          <p:nvPr/>
        </p:nvSpPr>
        <p:spPr>
          <a:xfrm>
            <a:off x="6096000"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039B38F-224F-41DA-9F20-1F9497B6D62F}"/>
              </a:ext>
            </a:extLst>
          </p:cNvPr>
          <p:cNvSpPr/>
          <p:nvPr/>
        </p:nvSpPr>
        <p:spPr>
          <a:xfrm>
            <a:off x="-2" y="0"/>
            <a:ext cx="6096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9EE9D-2FEF-4568-8608-1657AEA737FD}"/>
              </a:ext>
            </a:extLst>
          </p:cNvPr>
          <p:cNvSpPr>
            <a:spLocks noGrp="1"/>
          </p:cNvSpPr>
          <p:nvPr>
            <p:ph type="title"/>
          </p:nvPr>
        </p:nvSpPr>
        <p:spPr>
          <a:xfrm>
            <a:off x="0" y="-62146"/>
            <a:ext cx="11727402" cy="754602"/>
          </a:xfrm>
        </p:spPr>
        <p:txBody>
          <a:bodyPr>
            <a:noAutofit/>
          </a:bodyPr>
          <a:lstStyle/>
          <a:p>
            <a:r>
              <a:rPr lang="en-US" sz="3200" dirty="0"/>
              <a:t>BUILDING a Linear REGRESSION MODEL TO ANALYZE Crimes vs Temperature</a:t>
            </a:r>
          </a:p>
        </p:txBody>
      </p:sp>
      <p:sp>
        <p:nvSpPr>
          <p:cNvPr id="11" name="TextBox 10">
            <a:extLst>
              <a:ext uri="{FF2B5EF4-FFF2-40B4-BE49-F238E27FC236}">
                <a16:creationId xmlns:a16="http://schemas.microsoft.com/office/drawing/2014/main" id="{D41F59C3-9927-4B55-85EF-F7E9DCDC91F6}"/>
              </a:ext>
            </a:extLst>
          </p:cNvPr>
          <p:cNvSpPr txBox="1"/>
          <p:nvPr/>
        </p:nvSpPr>
        <p:spPr>
          <a:xfrm>
            <a:off x="0" y="581533"/>
            <a:ext cx="12191998" cy="646331"/>
          </a:xfrm>
          <a:prstGeom prst="rect">
            <a:avLst/>
          </a:prstGeom>
          <a:noFill/>
        </p:spPr>
        <p:txBody>
          <a:bodyPr wrap="square" rtlCol="0">
            <a:spAutoFit/>
          </a:bodyPr>
          <a:lstStyle/>
          <a:p>
            <a:pPr algn="just"/>
            <a:r>
              <a:rPr lang="en-US" dirty="0"/>
              <a:t>From the model results we observe that </a:t>
            </a:r>
            <a:r>
              <a:rPr lang="en-US" b="1" dirty="0">
                <a:solidFill>
                  <a:schemeClr val="accent1"/>
                </a:solidFill>
              </a:rPr>
              <a:t>Thefts</a:t>
            </a:r>
            <a:r>
              <a:rPr lang="en-US" dirty="0"/>
              <a:t> increases linearly with increase in </a:t>
            </a:r>
            <a:r>
              <a:rPr lang="en-US" b="1" dirty="0">
                <a:solidFill>
                  <a:srgbClr val="00B050"/>
                </a:solidFill>
              </a:rPr>
              <a:t>Average Temperature</a:t>
            </a:r>
            <a:r>
              <a:rPr lang="en-US" dirty="0"/>
              <a:t>. </a:t>
            </a:r>
          </a:p>
          <a:p>
            <a:pPr algn="just"/>
            <a:r>
              <a:rPr lang="en-US" dirty="0"/>
              <a:t>The linearity, homoscedasticity and normality assumptions holds sufficiently good, hence aiding this conclusion.</a:t>
            </a:r>
          </a:p>
        </p:txBody>
      </p:sp>
      <p:pic>
        <p:nvPicPr>
          <p:cNvPr id="8194" name="Picture 2">
            <a:extLst>
              <a:ext uri="{FF2B5EF4-FFF2-40B4-BE49-F238E27FC236}">
                <a16:creationId xmlns:a16="http://schemas.microsoft.com/office/drawing/2014/main" id="{36B60CB7-6FFB-47D7-86B5-F12E76548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45" y="1575659"/>
            <a:ext cx="7115630" cy="5082594"/>
          </a:xfrm>
          <a:prstGeom prst="rect">
            <a:avLst/>
          </a:prstGeom>
          <a:noFill/>
          <a:ln w="28575">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E658B2C-2D92-45AE-B5C3-0292E1BBE662}"/>
              </a:ext>
            </a:extLst>
          </p:cNvPr>
          <p:cNvPicPr>
            <a:picLocks noChangeAspect="1"/>
          </p:cNvPicPr>
          <p:nvPr/>
        </p:nvPicPr>
        <p:blipFill>
          <a:blip r:embed="rId3"/>
          <a:stretch>
            <a:fillRect/>
          </a:stretch>
        </p:blipFill>
        <p:spPr>
          <a:xfrm>
            <a:off x="8069754" y="1575659"/>
            <a:ext cx="3776001" cy="2411654"/>
          </a:xfrm>
          <a:prstGeom prst="rect">
            <a:avLst/>
          </a:prstGeom>
          <a:ln w="28575">
            <a:solidFill>
              <a:schemeClr val="bg1">
                <a:lumMod val="50000"/>
              </a:schemeClr>
            </a:solidFill>
          </a:ln>
        </p:spPr>
      </p:pic>
      <p:pic>
        <p:nvPicPr>
          <p:cNvPr id="7" name="Picture 6">
            <a:extLst>
              <a:ext uri="{FF2B5EF4-FFF2-40B4-BE49-F238E27FC236}">
                <a16:creationId xmlns:a16="http://schemas.microsoft.com/office/drawing/2014/main" id="{AD56F66C-6529-4190-92EF-64C951A9E1FD}"/>
              </a:ext>
            </a:extLst>
          </p:cNvPr>
          <p:cNvPicPr>
            <a:picLocks noChangeAspect="1"/>
          </p:cNvPicPr>
          <p:nvPr/>
        </p:nvPicPr>
        <p:blipFill>
          <a:blip r:embed="rId4"/>
          <a:stretch>
            <a:fillRect/>
          </a:stretch>
        </p:blipFill>
        <p:spPr>
          <a:xfrm>
            <a:off x="8069754" y="4246600"/>
            <a:ext cx="3776001" cy="2411653"/>
          </a:xfrm>
          <a:prstGeom prst="rect">
            <a:avLst/>
          </a:prstGeom>
          <a:ln w="28575">
            <a:solidFill>
              <a:schemeClr val="bg1">
                <a:lumMod val="50000"/>
              </a:schemeClr>
            </a:solidFill>
          </a:ln>
        </p:spPr>
      </p:pic>
    </p:spTree>
    <p:extLst>
      <p:ext uri="{BB962C8B-B14F-4D97-AF65-F5344CB8AC3E}">
        <p14:creationId xmlns:p14="http://schemas.microsoft.com/office/powerpoint/2010/main" val="1088386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D5E0C6-FFC4-4388-97B7-E2D3E2E88194}"/>
              </a:ext>
            </a:extLst>
          </p:cNvPr>
          <p:cNvSpPr/>
          <p:nvPr/>
        </p:nvSpPr>
        <p:spPr>
          <a:xfrm>
            <a:off x="6096000" y="0"/>
            <a:ext cx="6096002"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039B38F-224F-41DA-9F20-1F9497B6D62F}"/>
              </a:ext>
            </a:extLst>
          </p:cNvPr>
          <p:cNvSpPr/>
          <p:nvPr/>
        </p:nvSpPr>
        <p:spPr>
          <a:xfrm>
            <a:off x="-2" y="0"/>
            <a:ext cx="6096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9EE9D-2FEF-4568-8608-1657AEA737FD}"/>
              </a:ext>
            </a:extLst>
          </p:cNvPr>
          <p:cNvSpPr>
            <a:spLocks noGrp="1"/>
          </p:cNvSpPr>
          <p:nvPr>
            <p:ph type="title"/>
          </p:nvPr>
        </p:nvSpPr>
        <p:spPr>
          <a:xfrm>
            <a:off x="0" y="0"/>
            <a:ext cx="10058400" cy="648070"/>
          </a:xfrm>
        </p:spPr>
        <p:txBody>
          <a:bodyPr>
            <a:noAutofit/>
          </a:bodyPr>
          <a:lstStyle/>
          <a:p>
            <a:r>
              <a:rPr lang="en-US" sz="3200" dirty="0"/>
              <a:t>EVALUATING Linear MODEL FOR ALL CRIME TYPES</a:t>
            </a:r>
          </a:p>
        </p:txBody>
      </p:sp>
      <p:sp>
        <p:nvSpPr>
          <p:cNvPr id="11" name="TextBox 10">
            <a:extLst>
              <a:ext uri="{FF2B5EF4-FFF2-40B4-BE49-F238E27FC236}">
                <a16:creationId xmlns:a16="http://schemas.microsoft.com/office/drawing/2014/main" id="{D41F59C3-9927-4B55-85EF-F7E9DCDC91F6}"/>
              </a:ext>
            </a:extLst>
          </p:cNvPr>
          <p:cNvSpPr txBox="1"/>
          <p:nvPr/>
        </p:nvSpPr>
        <p:spPr>
          <a:xfrm>
            <a:off x="0" y="581533"/>
            <a:ext cx="12191998" cy="646331"/>
          </a:xfrm>
          <a:prstGeom prst="rect">
            <a:avLst/>
          </a:prstGeom>
          <a:noFill/>
        </p:spPr>
        <p:txBody>
          <a:bodyPr wrap="square" rtlCol="0">
            <a:spAutoFit/>
          </a:bodyPr>
          <a:lstStyle/>
          <a:p>
            <a:pPr algn="just"/>
            <a:r>
              <a:rPr lang="en-US" dirty="0"/>
              <a:t>All major crime types (Theft, Battery, Assault and Criminal Damage) are linearly dependent on temperature. This information can be used to deploy police resources optimally based on temperature of the day, as one application</a:t>
            </a:r>
          </a:p>
        </p:txBody>
      </p:sp>
      <p:pic>
        <p:nvPicPr>
          <p:cNvPr id="3" name="Picture 2">
            <a:extLst>
              <a:ext uri="{FF2B5EF4-FFF2-40B4-BE49-F238E27FC236}">
                <a16:creationId xmlns:a16="http://schemas.microsoft.com/office/drawing/2014/main" id="{453F9CA5-DF4C-4842-8F41-FDDE3000D129}"/>
              </a:ext>
            </a:extLst>
          </p:cNvPr>
          <p:cNvPicPr>
            <a:picLocks noChangeAspect="1"/>
          </p:cNvPicPr>
          <p:nvPr/>
        </p:nvPicPr>
        <p:blipFill>
          <a:blip r:embed="rId2"/>
          <a:stretch>
            <a:fillRect/>
          </a:stretch>
        </p:blipFill>
        <p:spPr>
          <a:xfrm>
            <a:off x="145002" y="1393024"/>
            <a:ext cx="8298086" cy="5299815"/>
          </a:xfrm>
          <a:prstGeom prst="rect">
            <a:avLst/>
          </a:prstGeom>
          <a:ln w="28575">
            <a:solidFill>
              <a:schemeClr val="bg1">
                <a:lumMod val="50000"/>
              </a:schemeClr>
            </a:solidFill>
          </a:ln>
        </p:spPr>
      </p:pic>
      <p:sp>
        <p:nvSpPr>
          <p:cNvPr id="4" name="TextBox 3">
            <a:extLst>
              <a:ext uri="{FF2B5EF4-FFF2-40B4-BE49-F238E27FC236}">
                <a16:creationId xmlns:a16="http://schemas.microsoft.com/office/drawing/2014/main" id="{F28DA602-959C-4771-9B01-7A40FF8C4BAA}"/>
              </a:ext>
            </a:extLst>
          </p:cNvPr>
          <p:cNvSpPr txBox="1"/>
          <p:nvPr/>
        </p:nvSpPr>
        <p:spPr>
          <a:xfrm>
            <a:off x="8588092" y="1375268"/>
            <a:ext cx="2855225"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t>A positive </a:t>
            </a:r>
            <a:r>
              <a:rPr lang="en-US" dirty="0">
                <a:solidFill>
                  <a:schemeClr val="accent1">
                    <a:lumMod val="75000"/>
                  </a:schemeClr>
                </a:solidFill>
              </a:rPr>
              <a:t>linear relationship with average temperature</a:t>
            </a:r>
            <a:r>
              <a:rPr lang="en-US" dirty="0"/>
              <a:t> can be observed most strongly among Thefts and Battery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a:t>
            </a:r>
            <a:r>
              <a:rPr lang="en-US" dirty="0">
                <a:solidFill>
                  <a:schemeClr val="accent1">
                    <a:lumMod val="75000"/>
                  </a:schemeClr>
                </a:solidFill>
              </a:rPr>
              <a:t>strong correlation of Thefts and Battery crimes with average temperature</a:t>
            </a:r>
            <a:r>
              <a:rPr lang="en-US" dirty="0"/>
              <a:t> is indicative of the affect of weather on crimes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Other crime types show </a:t>
            </a:r>
            <a:r>
              <a:rPr lang="en-US" dirty="0">
                <a:solidFill>
                  <a:schemeClr val="accent1">
                    <a:lumMod val="75000"/>
                  </a:schemeClr>
                </a:solidFill>
              </a:rPr>
              <a:t>little or no correlation </a:t>
            </a:r>
            <a:r>
              <a:rPr lang="en-US" dirty="0"/>
              <a:t>to average temperature</a:t>
            </a:r>
          </a:p>
          <a:p>
            <a:r>
              <a:rPr lang="en-US" dirty="0"/>
              <a:t>                                                      </a:t>
            </a:r>
          </a:p>
        </p:txBody>
      </p:sp>
    </p:spTree>
    <p:extLst>
      <p:ext uri="{BB962C8B-B14F-4D97-AF65-F5344CB8AC3E}">
        <p14:creationId xmlns:p14="http://schemas.microsoft.com/office/powerpoint/2010/main" val="1360738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FE2D-CE14-429A-B2FF-756AD77F8603}"/>
              </a:ext>
            </a:extLst>
          </p:cNvPr>
          <p:cNvSpPr>
            <a:spLocks noGrp="1"/>
          </p:cNvSpPr>
          <p:nvPr>
            <p:ph type="title"/>
          </p:nvPr>
        </p:nvSpPr>
        <p:spPr>
          <a:xfrm>
            <a:off x="2167128" y="1225296"/>
            <a:ext cx="9281160" cy="3520440"/>
          </a:xfrm>
        </p:spPr>
        <p:txBody>
          <a:bodyPr/>
          <a:lstStyle/>
          <a:p>
            <a:r>
              <a:rPr lang="en-US"/>
              <a:t>DATA VISUALIZATION</a:t>
            </a:r>
            <a:endParaRPr lang="en-US" dirty="0"/>
          </a:p>
        </p:txBody>
      </p:sp>
    </p:spTree>
    <p:extLst>
      <p:ext uri="{BB962C8B-B14F-4D97-AF65-F5344CB8AC3E}">
        <p14:creationId xmlns:p14="http://schemas.microsoft.com/office/powerpoint/2010/main" val="4157416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3">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5">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9">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1" name="Oval 20">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0" name="Rectangle 23">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7FDFE2-E18E-4798-8AB6-0997AB486AE1}"/>
              </a:ext>
            </a:extLst>
          </p:cNvPr>
          <p:cNvPicPr>
            <a:picLocks noChangeAspect="1"/>
          </p:cNvPicPr>
          <p:nvPr/>
        </p:nvPicPr>
        <p:blipFill rotWithShape="1">
          <a:blip r:embed="rId6">
            <a:extLst>
              <a:ext uri="{28A0092B-C50C-407E-A947-70E740481C1C}">
                <a14:useLocalDpi xmlns:a14="http://schemas.microsoft.com/office/drawing/2010/main" val="0"/>
              </a:ext>
            </a:extLst>
          </a:blip>
          <a:srcRect t="27184"/>
          <a:stretch/>
        </p:blipFill>
        <p:spPr>
          <a:xfrm>
            <a:off x="20" y="10"/>
            <a:ext cx="12191980" cy="6857989"/>
          </a:xfrm>
          <a:prstGeom prst="rect">
            <a:avLst/>
          </a:prstGeom>
        </p:spPr>
      </p:pic>
      <p:sp>
        <p:nvSpPr>
          <p:cNvPr id="41" name="Rectangle 25">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7">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F131C77-AD5E-44EE-97A0-9E6DDDC48A3F}"/>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9600" kern="1200" cap="all" baseline="0">
                <a:solidFill>
                  <a:srgbClr val="FFFFFF"/>
                </a:solidFill>
                <a:latin typeface="+mj-lt"/>
                <a:ea typeface="+mj-ea"/>
                <a:cs typeface="+mj-cs"/>
              </a:rPr>
              <a:t>Tableau Dashboard</a:t>
            </a:r>
          </a:p>
        </p:txBody>
      </p:sp>
    </p:spTree>
    <p:extLst>
      <p:ext uri="{BB962C8B-B14F-4D97-AF65-F5344CB8AC3E}">
        <p14:creationId xmlns:p14="http://schemas.microsoft.com/office/powerpoint/2010/main" val="39121118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4470BA-F5E4-40ED-899C-8B4EB38029F1}"/>
              </a:ext>
            </a:extLst>
          </p:cNvPr>
          <p:cNvSpPr>
            <a:spLocks noGrp="1"/>
          </p:cNvSpPr>
          <p:nvPr>
            <p:ph type="title"/>
          </p:nvPr>
        </p:nvSpPr>
        <p:spPr>
          <a:xfrm>
            <a:off x="1069848" y="484632"/>
            <a:ext cx="10058400" cy="1609344"/>
          </a:xfrm>
        </p:spPr>
        <p:txBody>
          <a:bodyPr>
            <a:normAutofit/>
          </a:bodyPr>
          <a:lstStyle/>
          <a:p>
            <a:r>
              <a:rPr lang="en-US" dirty="0"/>
              <a:t>WAY FORWARD</a:t>
            </a:r>
          </a:p>
        </p:txBody>
      </p:sp>
      <p:sp>
        <p:nvSpPr>
          <p:cNvPr id="3" name="Content Placeholder 2">
            <a:extLst>
              <a:ext uri="{FF2B5EF4-FFF2-40B4-BE49-F238E27FC236}">
                <a16:creationId xmlns:a16="http://schemas.microsoft.com/office/drawing/2014/main" id="{02EA9584-F422-4883-B45E-071E1F301F5E}"/>
              </a:ext>
            </a:extLst>
          </p:cNvPr>
          <p:cNvSpPr>
            <a:spLocks noGrp="1"/>
          </p:cNvSpPr>
          <p:nvPr>
            <p:ph idx="1"/>
          </p:nvPr>
        </p:nvSpPr>
        <p:spPr>
          <a:xfrm>
            <a:off x="1069848" y="2320412"/>
            <a:ext cx="10058400" cy="3851787"/>
          </a:xfrm>
        </p:spPr>
        <p:txBody>
          <a:bodyPr>
            <a:normAutofit/>
          </a:bodyPr>
          <a:lstStyle/>
          <a:p>
            <a:r>
              <a:rPr lang="en-US" dirty="0"/>
              <a:t>The analysis of linear relationship can be further extended to find correlation with other significant metrics such as location, police stations in the region, economic and other geographic factors to build a more comprehensive framework to predict crime rates accurately</a:t>
            </a:r>
          </a:p>
          <a:p>
            <a:r>
              <a:rPr lang="en-US" dirty="0"/>
              <a:t> A real-time dynamic dashboard can be set in place with live weather updates and crime rate prediction location to location for efficient deployment of security</a:t>
            </a:r>
          </a:p>
          <a:p>
            <a:r>
              <a:rPr lang="en-US" dirty="0"/>
              <a:t>The analysis can be extended to not only predict crime rates and assist in allocation of security personnel, but also in alerting citizens through apps and provide real time update post development of a highly accurate model</a:t>
            </a:r>
          </a:p>
        </p:txBody>
      </p:sp>
    </p:spTree>
    <p:extLst>
      <p:ext uri="{BB962C8B-B14F-4D97-AF65-F5344CB8AC3E}">
        <p14:creationId xmlns:p14="http://schemas.microsoft.com/office/powerpoint/2010/main" val="1736330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6" descr="Image result for open bracket">
            <a:extLst>
              <a:ext uri="{FF2B5EF4-FFF2-40B4-BE49-F238E27FC236}">
                <a16:creationId xmlns:a16="http://schemas.microsoft.com/office/drawing/2014/main" id="{5E9E6D67-8CFF-4F4D-AA45-652D6FAABD6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144" t="5227" r="24147" b="17260"/>
          <a:stretch/>
        </p:blipFill>
        <p:spPr bwMode="auto">
          <a:xfrm>
            <a:off x="1676608" y="1576872"/>
            <a:ext cx="395301" cy="8738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Image result for open bracket">
            <a:extLst>
              <a:ext uri="{FF2B5EF4-FFF2-40B4-BE49-F238E27FC236}">
                <a16:creationId xmlns:a16="http://schemas.microsoft.com/office/drawing/2014/main" id="{56EA6848-814B-420D-BAD7-B46E080F582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144" t="5227" r="24147" b="17260"/>
          <a:stretch/>
        </p:blipFill>
        <p:spPr bwMode="auto">
          <a:xfrm>
            <a:off x="1676608" y="3110202"/>
            <a:ext cx="395301" cy="8738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open bracket">
            <a:extLst>
              <a:ext uri="{FF2B5EF4-FFF2-40B4-BE49-F238E27FC236}">
                <a16:creationId xmlns:a16="http://schemas.microsoft.com/office/drawing/2014/main" id="{D13887E7-C600-4530-8E73-BDEB4871EA7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144" t="5227" r="24147" b="17260"/>
          <a:stretch/>
        </p:blipFill>
        <p:spPr bwMode="auto">
          <a:xfrm>
            <a:off x="1676608" y="4666093"/>
            <a:ext cx="395301" cy="8738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EDE1690-1A6E-4E2F-B188-C72B0F9E5E4D}"/>
              </a:ext>
            </a:extLst>
          </p:cNvPr>
          <p:cNvSpPr txBox="1"/>
          <p:nvPr/>
        </p:nvSpPr>
        <p:spPr>
          <a:xfrm>
            <a:off x="154686" y="1752181"/>
            <a:ext cx="1324272" cy="523220"/>
          </a:xfrm>
          <a:prstGeom prst="rect">
            <a:avLst/>
          </a:prstGeom>
          <a:noFill/>
        </p:spPr>
        <p:txBody>
          <a:bodyPr wrap="square" rtlCol="0">
            <a:spAutoFit/>
          </a:bodyPr>
          <a:lstStyle/>
          <a:p>
            <a:pPr algn="ctr"/>
            <a:r>
              <a:rPr lang="en-US" sz="2800" b="1" dirty="0">
                <a:solidFill>
                  <a:srgbClr val="C00000"/>
                </a:solidFill>
                <a:latin typeface="+mj-lt"/>
              </a:rPr>
              <a:t>What?</a:t>
            </a:r>
          </a:p>
        </p:txBody>
      </p:sp>
      <p:sp>
        <p:nvSpPr>
          <p:cNvPr id="12" name="TextBox 11">
            <a:extLst>
              <a:ext uri="{FF2B5EF4-FFF2-40B4-BE49-F238E27FC236}">
                <a16:creationId xmlns:a16="http://schemas.microsoft.com/office/drawing/2014/main" id="{5183AF28-4505-4D00-B680-51D5462E0067}"/>
              </a:ext>
            </a:extLst>
          </p:cNvPr>
          <p:cNvSpPr txBox="1"/>
          <p:nvPr/>
        </p:nvSpPr>
        <p:spPr>
          <a:xfrm>
            <a:off x="154686" y="3285511"/>
            <a:ext cx="1324272" cy="523220"/>
          </a:xfrm>
          <a:prstGeom prst="rect">
            <a:avLst/>
          </a:prstGeom>
          <a:noFill/>
        </p:spPr>
        <p:txBody>
          <a:bodyPr wrap="square" rtlCol="0">
            <a:spAutoFit/>
          </a:bodyPr>
          <a:lstStyle/>
          <a:p>
            <a:pPr algn="ctr"/>
            <a:r>
              <a:rPr lang="en-US" sz="2800" b="1" dirty="0">
                <a:solidFill>
                  <a:srgbClr val="C00000"/>
                </a:solidFill>
                <a:latin typeface="+mj-lt"/>
              </a:rPr>
              <a:t>Why?</a:t>
            </a:r>
          </a:p>
        </p:txBody>
      </p:sp>
      <p:sp>
        <p:nvSpPr>
          <p:cNvPr id="13" name="TextBox 12">
            <a:extLst>
              <a:ext uri="{FF2B5EF4-FFF2-40B4-BE49-F238E27FC236}">
                <a16:creationId xmlns:a16="http://schemas.microsoft.com/office/drawing/2014/main" id="{662ED362-EC5F-45C3-8FF0-28CB46560E17}"/>
              </a:ext>
            </a:extLst>
          </p:cNvPr>
          <p:cNvSpPr txBox="1"/>
          <p:nvPr/>
        </p:nvSpPr>
        <p:spPr>
          <a:xfrm>
            <a:off x="154686" y="4841402"/>
            <a:ext cx="1324272" cy="523220"/>
          </a:xfrm>
          <a:prstGeom prst="rect">
            <a:avLst/>
          </a:prstGeom>
          <a:noFill/>
        </p:spPr>
        <p:txBody>
          <a:bodyPr wrap="square" rtlCol="0">
            <a:spAutoFit/>
          </a:bodyPr>
          <a:lstStyle/>
          <a:p>
            <a:pPr algn="ctr"/>
            <a:r>
              <a:rPr lang="en-US" sz="2800" b="1" dirty="0">
                <a:solidFill>
                  <a:srgbClr val="C00000"/>
                </a:solidFill>
                <a:latin typeface="+mj-lt"/>
              </a:rPr>
              <a:t>How?</a:t>
            </a:r>
          </a:p>
        </p:txBody>
      </p:sp>
      <p:sp>
        <p:nvSpPr>
          <p:cNvPr id="14" name="Rectangle 13">
            <a:extLst>
              <a:ext uri="{FF2B5EF4-FFF2-40B4-BE49-F238E27FC236}">
                <a16:creationId xmlns:a16="http://schemas.microsoft.com/office/drawing/2014/main" id="{7E876B49-FB53-43E8-B59D-CD9C601F6384}"/>
              </a:ext>
            </a:extLst>
          </p:cNvPr>
          <p:cNvSpPr/>
          <p:nvPr/>
        </p:nvSpPr>
        <p:spPr>
          <a:xfrm>
            <a:off x="2071911" y="1545136"/>
            <a:ext cx="9557837" cy="923330"/>
          </a:xfrm>
          <a:prstGeom prst="rect">
            <a:avLst/>
          </a:prstGeom>
          <a:solidFill>
            <a:schemeClr val="bg2"/>
          </a:solidFill>
        </p:spPr>
        <p:txBody>
          <a:bodyPr wrap="square">
            <a:spAutoFit/>
          </a:bodyPr>
          <a:lstStyle/>
          <a:p>
            <a:pPr lvl="0" algn="just">
              <a:lnSpc>
                <a:spcPct val="100000"/>
              </a:lnSpc>
            </a:pPr>
            <a:r>
              <a:rPr lang="en-US" dirty="0"/>
              <a:t>Crime rates and avenues of committing crime have been on the rise and it is unsettling to know how much we need to be on our toes to stay abreast of vulnerable situations. How can we predict crime? Can we understand the underlying patterns?</a:t>
            </a:r>
          </a:p>
        </p:txBody>
      </p:sp>
      <p:sp>
        <p:nvSpPr>
          <p:cNvPr id="17" name="Rectangle 16">
            <a:extLst>
              <a:ext uri="{FF2B5EF4-FFF2-40B4-BE49-F238E27FC236}">
                <a16:creationId xmlns:a16="http://schemas.microsoft.com/office/drawing/2014/main" id="{62D88356-85C6-44B5-8106-DB1FB00D0F98}"/>
              </a:ext>
            </a:extLst>
          </p:cNvPr>
          <p:cNvSpPr/>
          <p:nvPr/>
        </p:nvSpPr>
        <p:spPr>
          <a:xfrm>
            <a:off x="2071910" y="3059656"/>
            <a:ext cx="9557837" cy="923330"/>
          </a:xfrm>
          <a:prstGeom prst="rect">
            <a:avLst/>
          </a:prstGeom>
          <a:solidFill>
            <a:schemeClr val="accent1">
              <a:lumMod val="20000"/>
              <a:lumOff val="80000"/>
            </a:schemeClr>
          </a:solidFill>
        </p:spPr>
        <p:txBody>
          <a:bodyPr wrap="square">
            <a:spAutoFit/>
          </a:bodyPr>
          <a:lstStyle/>
          <a:p>
            <a:pPr lvl="0" algn="just">
              <a:lnSpc>
                <a:spcPct val="100000"/>
              </a:lnSpc>
            </a:pPr>
            <a:r>
              <a:rPr lang="en-US" dirty="0"/>
              <a:t>All crimes leave a trail. In our case we are looking at the trail left by nature – Weather. This analysis aims to unveil any trends in crime that are influenced by weather and find actionable insights from Chicago crime data.</a:t>
            </a:r>
          </a:p>
        </p:txBody>
      </p:sp>
      <p:sp>
        <p:nvSpPr>
          <p:cNvPr id="18" name="Rectangle 17">
            <a:extLst>
              <a:ext uri="{FF2B5EF4-FFF2-40B4-BE49-F238E27FC236}">
                <a16:creationId xmlns:a16="http://schemas.microsoft.com/office/drawing/2014/main" id="{1EE06BAB-AB77-4A75-96DB-6CF37B09DB09}"/>
              </a:ext>
            </a:extLst>
          </p:cNvPr>
          <p:cNvSpPr/>
          <p:nvPr/>
        </p:nvSpPr>
        <p:spPr>
          <a:xfrm>
            <a:off x="2071909" y="4642478"/>
            <a:ext cx="9557837" cy="923330"/>
          </a:xfrm>
          <a:prstGeom prst="rect">
            <a:avLst/>
          </a:prstGeom>
          <a:solidFill>
            <a:schemeClr val="accent6">
              <a:lumMod val="20000"/>
              <a:lumOff val="80000"/>
            </a:schemeClr>
          </a:solidFill>
        </p:spPr>
        <p:txBody>
          <a:bodyPr wrap="square">
            <a:spAutoFit/>
          </a:bodyPr>
          <a:lstStyle/>
          <a:p>
            <a:pPr lvl="0" algn="just">
              <a:lnSpc>
                <a:spcPct val="100000"/>
              </a:lnSpc>
            </a:pPr>
            <a:r>
              <a:rPr lang="en-US" dirty="0"/>
              <a:t>Further expansion of the analysis and its implementation to real-time crime analysis can prove beneficial to the government, police departments and the citizens, in the form of cognitive ability to sidestep crime or to provide assistance to citizens through alerts.</a:t>
            </a:r>
          </a:p>
        </p:txBody>
      </p:sp>
      <p:sp>
        <p:nvSpPr>
          <p:cNvPr id="19" name="Title 1">
            <a:extLst>
              <a:ext uri="{FF2B5EF4-FFF2-40B4-BE49-F238E27FC236}">
                <a16:creationId xmlns:a16="http://schemas.microsoft.com/office/drawing/2014/main" id="{615ABDE7-25BE-4963-98B8-3430C4FD7437}"/>
              </a:ext>
            </a:extLst>
          </p:cNvPr>
          <p:cNvSpPr txBox="1">
            <a:spLocks/>
          </p:cNvSpPr>
          <p:nvPr/>
        </p:nvSpPr>
        <p:spPr>
          <a:xfrm>
            <a:off x="0" y="0"/>
            <a:ext cx="10972800" cy="8333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Executive summary</a:t>
            </a:r>
          </a:p>
        </p:txBody>
      </p:sp>
    </p:spTree>
    <p:extLst>
      <p:ext uri="{BB962C8B-B14F-4D97-AF65-F5344CB8AC3E}">
        <p14:creationId xmlns:p14="http://schemas.microsoft.com/office/powerpoint/2010/main" val="30691310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2F0E022-B521-4A14-8438-F1B4D106F0C8}"/>
              </a:ext>
            </a:extLst>
          </p:cNvPr>
          <p:cNvSpPr>
            <a:spLocks noGrp="1"/>
          </p:cNvSpPr>
          <p:nvPr>
            <p:ph type="title"/>
          </p:nvPr>
        </p:nvSpPr>
        <p:spPr>
          <a:xfrm>
            <a:off x="638175" y="1500716"/>
            <a:ext cx="3214346" cy="3433234"/>
          </a:xfrm>
        </p:spPr>
        <p:txBody>
          <a:bodyPr>
            <a:normAutofit/>
          </a:bodyPr>
          <a:lstStyle/>
          <a:p>
            <a:pPr algn="r"/>
            <a:r>
              <a:rPr lang="en-US" sz="4800" b="1" dirty="0">
                <a:solidFill>
                  <a:srgbClr val="FFFFFF"/>
                </a:solidFill>
              </a:rPr>
              <a:t>thank you  </a:t>
            </a:r>
            <a:endParaRPr lang="en-US" sz="4800" dirty="0">
              <a:solidFill>
                <a:srgbClr val="FFFFFF"/>
              </a:solidFill>
            </a:endParaRPr>
          </a:p>
        </p:txBody>
      </p:sp>
      <p:sp>
        <p:nvSpPr>
          <p:cNvPr id="22" name="Content Placeholder 2">
            <a:extLst>
              <a:ext uri="{FF2B5EF4-FFF2-40B4-BE49-F238E27FC236}">
                <a16:creationId xmlns:a16="http://schemas.microsoft.com/office/drawing/2014/main" id="{5698D78A-3C08-4445-8C60-64630493F60B}"/>
              </a:ext>
            </a:extLst>
          </p:cNvPr>
          <p:cNvSpPr>
            <a:spLocks noGrp="1"/>
          </p:cNvSpPr>
          <p:nvPr>
            <p:ph idx="1"/>
          </p:nvPr>
        </p:nvSpPr>
        <p:spPr>
          <a:xfrm>
            <a:off x="5053780" y="599768"/>
            <a:ext cx="6074467" cy="5572432"/>
          </a:xfrm>
        </p:spPr>
        <p:txBody>
          <a:bodyPr anchor="ctr">
            <a:normAutofit/>
          </a:bodyPr>
          <a:lstStyle/>
          <a:p>
            <a:pPr marL="0" indent="0">
              <a:buNone/>
            </a:pPr>
            <a:r>
              <a:rPr lang="en-US" b="1" dirty="0"/>
              <a:t>Created by:</a:t>
            </a:r>
          </a:p>
          <a:p>
            <a:r>
              <a:rPr lang="en-US" dirty="0"/>
              <a:t>Srihari Seshadri</a:t>
            </a:r>
          </a:p>
          <a:p>
            <a:r>
              <a:rPr lang="en-US" dirty="0"/>
              <a:t>Santosh Selvaraj</a:t>
            </a:r>
          </a:p>
          <a:p>
            <a:r>
              <a:rPr lang="en-US" dirty="0"/>
              <a:t>Giridhar Ravindran</a:t>
            </a:r>
          </a:p>
          <a:p>
            <a:r>
              <a:rPr lang="en-US" dirty="0"/>
              <a:t>Swathy Sujit</a:t>
            </a:r>
          </a:p>
        </p:txBody>
      </p:sp>
    </p:spTree>
    <p:extLst>
      <p:ext uri="{BB962C8B-B14F-4D97-AF65-F5344CB8AC3E}">
        <p14:creationId xmlns:p14="http://schemas.microsoft.com/office/powerpoint/2010/main" val="25721441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FE2D-CE14-429A-B2FF-756AD77F8603}"/>
              </a:ext>
            </a:extLst>
          </p:cNvPr>
          <p:cNvSpPr>
            <a:spLocks noGrp="1"/>
          </p:cNvSpPr>
          <p:nvPr>
            <p:ph type="title"/>
          </p:nvPr>
        </p:nvSpPr>
        <p:spPr/>
        <p:txBody>
          <a:bodyPr/>
          <a:lstStyle/>
          <a:p>
            <a:r>
              <a:rPr lang="en-US" dirty="0"/>
              <a:t>DATA Architecture</a:t>
            </a:r>
          </a:p>
        </p:txBody>
      </p:sp>
    </p:spTree>
    <p:extLst>
      <p:ext uri="{BB962C8B-B14F-4D97-AF65-F5344CB8AC3E}">
        <p14:creationId xmlns:p14="http://schemas.microsoft.com/office/powerpoint/2010/main" val="11207187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0CFE-5A53-4CA2-A0E2-B6805183A552}"/>
              </a:ext>
            </a:extLst>
          </p:cNvPr>
          <p:cNvSpPr>
            <a:spLocks noGrp="1"/>
          </p:cNvSpPr>
          <p:nvPr>
            <p:ph type="title"/>
          </p:nvPr>
        </p:nvSpPr>
        <p:spPr>
          <a:xfrm>
            <a:off x="0" y="0"/>
            <a:ext cx="10972800" cy="833387"/>
          </a:xfrm>
        </p:spPr>
        <p:txBody>
          <a:bodyPr anchor="t">
            <a:normAutofit/>
          </a:bodyPr>
          <a:lstStyle/>
          <a:p>
            <a:r>
              <a:rPr lang="en-US" sz="4400" dirty="0"/>
              <a:t>SERVER details</a:t>
            </a:r>
          </a:p>
        </p:txBody>
      </p:sp>
      <p:graphicFrame>
        <p:nvGraphicFramePr>
          <p:cNvPr id="54" name="Table 53">
            <a:extLst>
              <a:ext uri="{FF2B5EF4-FFF2-40B4-BE49-F238E27FC236}">
                <a16:creationId xmlns:a16="http://schemas.microsoft.com/office/drawing/2014/main" id="{07798689-22AA-48D8-83C5-A3F6862B9455}"/>
              </a:ext>
            </a:extLst>
          </p:cNvPr>
          <p:cNvGraphicFramePr>
            <a:graphicFrameLocks noGrp="1"/>
          </p:cNvGraphicFramePr>
          <p:nvPr>
            <p:extLst>
              <p:ext uri="{D42A27DB-BD31-4B8C-83A1-F6EECF244321}">
                <p14:modId xmlns:p14="http://schemas.microsoft.com/office/powerpoint/2010/main" val="718407039"/>
              </p:ext>
            </p:extLst>
          </p:nvPr>
        </p:nvGraphicFramePr>
        <p:xfrm>
          <a:off x="327084" y="833387"/>
          <a:ext cx="10972799" cy="5762374"/>
        </p:xfrm>
        <a:graphic>
          <a:graphicData uri="http://schemas.openxmlformats.org/drawingml/2006/table">
            <a:tbl>
              <a:tblPr firstRow="1" bandRow="1">
                <a:tableStyleId>{D27102A9-8310-4765-A935-A1911B00CA55}</a:tableStyleId>
              </a:tblPr>
              <a:tblGrid>
                <a:gridCol w="1875203">
                  <a:extLst>
                    <a:ext uri="{9D8B030D-6E8A-4147-A177-3AD203B41FA5}">
                      <a16:colId xmlns:a16="http://schemas.microsoft.com/office/drawing/2014/main" val="3226661132"/>
                    </a:ext>
                  </a:extLst>
                </a:gridCol>
                <a:gridCol w="9097596">
                  <a:extLst>
                    <a:ext uri="{9D8B030D-6E8A-4147-A177-3AD203B41FA5}">
                      <a16:colId xmlns:a16="http://schemas.microsoft.com/office/drawing/2014/main" val="3421264253"/>
                    </a:ext>
                  </a:extLst>
                </a:gridCol>
              </a:tblGrid>
              <a:tr h="473270">
                <a:tc>
                  <a:txBody>
                    <a:bodyPr/>
                    <a:lstStyle/>
                    <a:p>
                      <a:r>
                        <a:rPr lang="en-US" sz="1400" dirty="0"/>
                        <a:t>Server</a:t>
                      </a:r>
                    </a:p>
                  </a:txBody>
                  <a:tcPr/>
                </a:tc>
                <a:tc>
                  <a:txBody>
                    <a:bodyPr/>
                    <a:lstStyle/>
                    <a:p>
                      <a:r>
                        <a:rPr lang="en-US" sz="1400" dirty="0"/>
                        <a:t>Function</a:t>
                      </a:r>
                    </a:p>
                  </a:txBody>
                  <a:tcPr/>
                </a:tc>
                <a:extLst>
                  <a:ext uri="{0D108BD9-81ED-4DB2-BD59-A6C34878D82A}">
                    <a16:rowId xmlns:a16="http://schemas.microsoft.com/office/drawing/2014/main" val="553679532"/>
                  </a:ext>
                </a:extLst>
              </a:tr>
              <a:tr h="933574">
                <a:tc>
                  <a:txBody>
                    <a:bodyPr/>
                    <a:lstStyle/>
                    <a:p>
                      <a:r>
                        <a:rPr lang="en-US" sz="1400" dirty="0"/>
                        <a:t>Extractor server</a:t>
                      </a:r>
                    </a:p>
                  </a:txBody>
                  <a:tcPr anchor="ctr"/>
                </a:tc>
                <a:tc>
                  <a:txBody>
                    <a:bodyPr/>
                    <a:lstStyle/>
                    <a:p>
                      <a:pPr marL="285750" indent="-285750">
                        <a:buFont typeface="Arial" panose="020B0604020202020204" pitchFamily="34" charset="0"/>
                        <a:buChar char="•"/>
                      </a:pPr>
                      <a:r>
                        <a:rPr lang="en-US" sz="1400" dirty="0"/>
                        <a:t>Parses CSV data file to extract raw data into Pandas Dataframe</a:t>
                      </a:r>
                    </a:p>
                    <a:p>
                      <a:pPr marL="285750" indent="-285750">
                        <a:buFont typeface="Arial" panose="020B0604020202020204" pitchFamily="34" charset="0"/>
                        <a:buChar char="•"/>
                      </a:pPr>
                      <a:r>
                        <a:rPr lang="en-US" sz="1400" dirty="0"/>
                        <a:t>Directly connects to the RAW database server and inserts the </a:t>
                      </a:r>
                      <a:r>
                        <a:rPr lang="en-US" sz="1400" dirty="0" err="1"/>
                        <a:t>dataframe</a:t>
                      </a:r>
                      <a:endParaRPr lang="en-US" sz="1400" dirty="0"/>
                    </a:p>
                    <a:p>
                      <a:pPr marL="285750" indent="-285750">
                        <a:buFont typeface="Arial" panose="020B0604020202020204" pitchFamily="34" charset="0"/>
                        <a:buChar char="•"/>
                      </a:pPr>
                      <a:r>
                        <a:rPr lang="en-US" sz="1400" dirty="0"/>
                        <a:t>Sends an AMQP message to the Broker under the topic update</a:t>
                      </a:r>
                    </a:p>
                  </a:txBody>
                  <a:tcPr anchor="ctr"/>
                </a:tc>
                <a:extLst>
                  <a:ext uri="{0D108BD9-81ED-4DB2-BD59-A6C34878D82A}">
                    <a16:rowId xmlns:a16="http://schemas.microsoft.com/office/drawing/2014/main" val="3047803695"/>
                  </a:ext>
                </a:extLst>
              </a:tr>
              <a:tr h="823288">
                <a:tc>
                  <a:txBody>
                    <a:bodyPr/>
                    <a:lstStyle/>
                    <a:p>
                      <a:r>
                        <a:rPr lang="en-US" sz="1400" dirty="0"/>
                        <a:t>Database server (RAW)</a:t>
                      </a:r>
                      <a:endParaRPr lang="en-US" sz="1400" b="0" dirty="0"/>
                    </a:p>
                  </a:txBody>
                  <a:tcPr anchor="ctr"/>
                </a:tc>
                <a:tc>
                  <a:txBody>
                    <a:bodyPr/>
                    <a:lstStyle/>
                    <a:p>
                      <a:pPr marL="285750" indent="-285750">
                        <a:buFont typeface="Arial" panose="020B0604020202020204" pitchFamily="34" charset="0"/>
                        <a:buChar char="•"/>
                      </a:pPr>
                      <a:r>
                        <a:rPr lang="en-US" sz="1400" dirty="0"/>
                        <a:t>MySQL Database running on a GCP server </a:t>
                      </a:r>
                    </a:p>
                    <a:p>
                      <a:pPr marL="285750" indent="-285750">
                        <a:buFont typeface="Arial" panose="020B0604020202020204" pitchFamily="34" charset="0"/>
                        <a:buChar char="•"/>
                      </a:pPr>
                      <a:r>
                        <a:rPr lang="en-US" sz="1400" dirty="0"/>
                        <a:t>Updated by the extractor server as and when raw data becomes available</a:t>
                      </a:r>
                      <a:endParaRPr lang="en-US" sz="1400" b="0" dirty="0"/>
                    </a:p>
                  </a:txBody>
                  <a:tcPr anchor="ctr"/>
                </a:tc>
                <a:extLst>
                  <a:ext uri="{0D108BD9-81ED-4DB2-BD59-A6C34878D82A}">
                    <a16:rowId xmlns:a16="http://schemas.microsoft.com/office/drawing/2014/main" val="2906836915"/>
                  </a:ext>
                </a:extLst>
              </a:tr>
              <a:tr h="933574">
                <a:tc>
                  <a:txBody>
                    <a:bodyPr/>
                    <a:lstStyle/>
                    <a:p>
                      <a:r>
                        <a:rPr lang="en-US" sz="1400" dirty="0"/>
                        <a:t>Broker server</a:t>
                      </a:r>
                      <a:endParaRPr lang="en-US" sz="1400" b="0" dirty="0"/>
                    </a:p>
                  </a:txBody>
                  <a:tcPr anchor="ctr"/>
                </a:tc>
                <a:tc>
                  <a:txBody>
                    <a:bodyPr/>
                    <a:lstStyle/>
                    <a:p>
                      <a:pPr marL="285750" indent="-285750">
                        <a:buFont typeface="Arial" panose="020B0604020202020204" pitchFamily="34" charset="0"/>
                        <a:buChar char="•"/>
                      </a:pPr>
                      <a:r>
                        <a:rPr lang="en-US" sz="1400" dirty="0"/>
                        <a:t>RabbitMQ server used to route AMQP messages through a topic-based Exchange</a:t>
                      </a:r>
                    </a:p>
                    <a:p>
                      <a:pPr marL="285750" indent="-285750">
                        <a:buFont typeface="Arial" panose="020B0604020202020204" pitchFamily="34" charset="0"/>
                        <a:buChar char="•"/>
                      </a:pPr>
                      <a:r>
                        <a:rPr lang="en-US" sz="1400" dirty="0"/>
                        <a:t>Each data point published in the exchange must be received by a queue tied to a subscriber</a:t>
                      </a:r>
                    </a:p>
                    <a:p>
                      <a:pPr marL="285750" indent="-285750">
                        <a:buFont typeface="Arial" panose="020B0604020202020204" pitchFamily="34" charset="0"/>
                        <a:buChar char="•"/>
                      </a:pPr>
                      <a:r>
                        <a:rPr lang="en-US" sz="1400" dirty="0"/>
                        <a:t>Published datapoints are not persisted in memory</a:t>
                      </a:r>
                    </a:p>
                  </a:txBody>
                  <a:tcPr anchor="ctr"/>
                </a:tc>
                <a:extLst>
                  <a:ext uri="{0D108BD9-81ED-4DB2-BD59-A6C34878D82A}">
                    <a16:rowId xmlns:a16="http://schemas.microsoft.com/office/drawing/2014/main" val="2536771181"/>
                  </a:ext>
                </a:extLst>
              </a:tr>
              <a:tr h="661282">
                <a:tc>
                  <a:txBody>
                    <a:bodyPr/>
                    <a:lstStyle/>
                    <a:p>
                      <a:pPr marL="0" algn="l" defTabSz="914400" rtl="0" eaLnBrk="1" latinLnBrk="0" hangingPunct="1"/>
                      <a:r>
                        <a:rPr lang="en-US" sz="1400" kern="1200" dirty="0"/>
                        <a:t>Wrangling Server</a:t>
                      </a:r>
                      <a:endParaRPr lang="en-US" sz="1400" kern="1200" dirty="0">
                        <a:solidFill>
                          <a:schemeClr val="tx1"/>
                        </a:solidFill>
                        <a:latin typeface="+mn-lt"/>
                        <a:ea typeface="+mn-ea"/>
                        <a:cs typeface="+mn-cs"/>
                      </a:endParaRPr>
                    </a:p>
                  </a:txBody>
                  <a:tcPr anchor="ctr"/>
                </a:tc>
                <a:tc>
                  <a:txBody>
                    <a:bodyPr/>
                    <a:lstStyle/>
                    <a:p>
                      <a:pPr marL="0" indent="-285750" algn="l" defTabSz="914400" rtl="0" eaLnBrk="1" latinLnBrk="0" hangingPunct="1">
                        <a:buFont typeface="Arial" panose="020B0604020202020204" pitchFamily="34" charset="0"/>
                        <a:buChar char="•"/>
                      </a:pPr>
                      <a:r>
                        <a:rPr lang="en-US" sz="1400" kern="1200" dirty="0"/>
                        <a:t>Subscribes to the Exchange for AMQP messages from the Broker server under topic update</a:t>
                      </a:r>
                    </a:p>
                    <a:p>
                      <a:pPr marL="0" indent="-285750" algn="l" defTabSz="914400" rtl="0" eaLnBrk="1" latinLnBrk="0" hangingPunct="1">
                        <a:buFont typeface="Arial" panose="020B0604020202020204" pitchFamily="34" charset="0"/>
                        <a:buChar char="•"/>
                      </a:pPr>
                      <a:r>
                        <a:rPr lang="en-US" sz="1400" kern="1200" dirty="0"/>
                        <a:t>Cleans and transforms the data (retrieved from RAW database) into a star schema</a:t>
                      </a:r>
                    </a:p>
                    <a:p>
                      <a:pPr marL="0" indent="-285750" algn="l" defTabSz="914400" rtl="0" eaLnBrk="1" latinLnBrk="0" hangingPunct="1">
                        <a:buFont typeface="Arial" panose="020B0604020202020204" pitchFamily="34" charset="0"/>
                        <a:buChar char="•"/>
                      </a:pPr>
                      <a:r>
                        <a:rPr lang="en-US" sz="1400" kern="1200" dirty="0"/>
                        <a:t>Sends AMQP message to Broker under topic </a:t>
                      </a:r>
                      <a:r>
                        <a:rPr lang="en-US" sz="1400" kern="1200" dirty="0" err="1"/>
                        <a:t>star_update</a:t>
                      </a:r>
                      <a:endParaRPr lang="en-US" sz="1400" kern="1200" dirty="0">
                        <a:solidFill>
                          <a:schemeClr val="tx1"/>
                        </a:solidFill>
                        <a:latin typeface="+mn-lt"/>
                        <a:ea typeface="+mn-ea"/>
                        <a:cs typeface="+mn-cs"/>
                      </a:endParaRPr>
                    </a:p>
                  </a:txBody>
                  <a:tcPr anchor="ctr"/>
                </a:tc>
                <a:extLst>
                  <a:ext uri="{0D108BD9-81ED-4DB2-BD59-A6C34878D82A}">
                    <a16:rowId xmlns:a16="http://schemas.microsoft.com/office/drawing/2014/main" val="3752502580"/>
                  </a:ext>
                </a:extLst>
              </a:tr>
              <a:tr h="933574">
                <a:tc>
                  <a:txBody>
                    <a:bodyPr/>
                    <a:lstStyle/>
                    <a:p>
                      <a:r>
                        <a:rPr lang="en-US" sz="1400" dirty="0"/>
                        <a:t>Database server</a:t>
                      </a:r>
                      <a:br>
                        <a:rPr lang="en-US" sz="1400" dirty="0"/>
                      </a:br>
                      <a:r>
                        <a:rPr lang="en-US" sz="1400" dirty="0"/>
                        <a:t>(Analysis)</a:t>
                      </a:r>
                      <a:endParaRPr lang="en-US" sz="1400" b="0" dirty="0"/>
                    </a:p>
                  </a:txBody>
                  <a:tcPr anchor="ctr"/>
                </a:tc>
                <a:tc>
                  <a:txBody>
                    <a:bodyPr/>
                    <a:lstStyle/>
                    <a:p>
                      <a:pPr marL="285750" indent="-285750">
                        <a:buFont typeface="Arial" panose="020B0604020202020204" pitchFamily="34" charset="0"/>
                        <a:buChar char="•"/>
                      </a:pPr>
                      <a:r>
                        <a:rPr lang="en-US" sz="1400" dirty="0"/>
                        <a:t>MySQL Database running on a GCP server </a:t>
                      </a:r>
                    </a:p>
                    <a:p>
                      <a:pPr marL="285750" indent="-285750">
                        <a:buFont typeface="Arial" panose="020B0604020202020204" pitchFamily="34" charset="0"/>
                        <a:buChar char="•"/>
                      </a:pPr>
                      <a:r>
                        <a:rPr lang="en-US" sz="1400" dirty="0"/>
                        <a:t>Updated by the Wrangling server as and when data becomes available</a:t>
                      </a:r>
                      <a:br>
                        <a:rPr lang="en-US" sz="1400" dirty="0"/>
                      </a:br>
                      <a:endParaRPr lang="en-US" sz="1400" dirty="0"/>
                    </a:p>
                  </a:txBody>
                  <a:tcPr anchor="ctr"/>
                </a:tc>
                <a:extLst>
                  <a:ext uri="{0D108BD9-81ED-4DB2-BD59-A6C34878D82A}">
                    <a16:rowId xmlns:a16="http://schemas.microsoft.com/office/drawing/2014/main" val="2649902084"/>
                  </a:ext>
                </a:extLst>
              </a:tr>
              <a:tr h="933574">
                <a:tc>
                  <a:txBody>
                    <a:bodyPr/>
                    <a:lstStyle/>
                    <a:p>
                      <a:pPr marL="0" algn="l" defTabSz="914400" rtl="0" eaLnBrk="1" latinLnBrk="0" hangingPunct="1"/>
                      <a:r>
                        <a:rPr lang="en-US" sz="1400" kern="1200" dirty="0"/>
                        <a:t>Client Device</a:t>
                      </a:r>
                      <a:endParaRPr lang="en-US" sz="1400" kern="1200" dirty="0">
                        <a:solidFill>
                          <a:schemeClr val="tx1"/>
                        </a:solidFill>
                        <a:latin typeface="+mn-lt"/>
                        <a:ea typeface="+mn-ea"/>
                        <a:cs typeface="+mn-cs"/>
                      </a:endParaRPr>
                    </a:p>
                  </a:txBody>
                  <a:tcPr anchor="ctr"/>
                </a:tc>
                <a:tc>
                  <a:txBody>
                    <a:bodyPr/>
                    <a:lstStyle/>
                    <a:p>
                      <a:pPr marL="0" indent="-285750" algn="l" defTabSz="914400" rtl="0" eaLnBrk="1" latinLnBrk="0" hangingPunct="1">
                        <a:buFont typeface="Arial" panose="020B0604020202020204" pitchFamily="34" charset="0"/>
                        <a:buChar char="•"/>
                      </a:pPr>
                      <a:r>
                        <a:rPr lang="en-US" sz="1400" kern="1200" dirty="0"/>
                        <a:t>Subscribes to the broker for AMQP messages under topic </a:t>
                      </a:r>
                      <a:r>
                        <a:rPr lang="en-US" sz="1400" kern="1200" dirty="0" err="1"/>
                        <a:t>star_update</a:t>
                      </a:r>
                      <a:r>
                        <a:rPr lang="en-US" sz="1400" kern="1200" dirty="0"/>
                        <a:t> </a:t>
                      </a:r>
                    </a:p>
                    <a:p>
                      <a:pPr marL="0" indent="-285750" algn="l" defTabSz="914400" rtl="0" eaLnBrk="1" latinLnBrk="0" hangingPunct="1">
                        <a:buFont typeface="Arial" panose="020B0604020202020204" pitchFamily="34" charset="0"/>
                        <a:buChar char="•"/>
                      </a:pPr>
                      <a:r>
                        <a:rPr lang="en-US" sz="1400" kern="1200" dirty="0"/>
                        <a:t>Connect with the Analysis database server to pull data for </a:t>
                      </a:r>
                      <a:r>
                        <a:rPr lang="en-US" sz="1400" kern="1200" dirty="0" err="1"/>
                        <a:t>visualisation</a:t>
                      </a:r>
                      <a:endParaRPr lang="en-US" sz="1400" kern="1200" dirty="0">
                        <a:solidFill>
                          <a:schemeClr val="tx1"/>
                        </a:solidFill>
                        <a:latin typeface="+mn-lt"/>
                        <a:ea typeface="+mn-ea"/>
                        <a:cs typeface="+mn-cs"/>
                      </a:endParaRPr>
                    </a:p>
                  </a:txBody>
                  <a:tcPr anchor="ctr"/>
                </a:tc>
                <a:extLst>
                  <a:ext uri="{0D108BD9-81ED-4DB2-BD59-A6C34878D82A}">
                    <a16:rowId xmlns:a16="http://schemas.microsoft.com/office/drawing/2014/main" val="2163121013"/>
                  </a:ext>
                </a:extLst>
              </a:tr>
            </a:tbl>
          </a:graphicData>
        </a:graphic>
      </p:graphicFrame>
    </p:spTree>
    <p:extLst>
      <p:ext uri="{BB962C8B-B14F-4D97-AF65-F5344CB8AC3E}">
        <p14:creationId xmlns:p14="http://schemas.microsoft.com/office/powerpoint/2010/main" val="2821898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0CFE-5A53-4CA2-A0E2-B6805183A552}"/>
              </a:ext>
            </a:extLst>
          </p:cNvPr>
          <p:cNvSpPr>
            <a:spLocks noGrp="1"/>
          </p:cNvSpPr>
          <p:nvPr>
            <p:ph type="title"/>
          </p:nvPr>
        </p:nvSpPr>
        <p:spPr>
          <a:xfrm>
            <a:off x="0" y="0"/>
            <a:ext cx="10972800" cy="833387"/>
          </a:xfrm>
        </p:spPr>
        <p:txBody>
          <a:bodyPr anchor="t">
            <a:normAutofit/>
          </a:bodyPr>
          <a:lstStyle/>
          <a:p>
            <a:r>
              <a:rPr lang="en-US" sz="4400" dirty="0"/>
              <a:t>Architecture and Data flow</a:t>
            </a:r>
          </a:p>
        </p:txBody>
      </p:sp>
      <p:cxnSp>
        <p:nvCxnSpPr>
          <p:cNvPr id="145" name="Connector: Elbow 144">
            <a:extLst>
              <a:ext uri="{FF2B5EF4-FFF2-40B4-BE49-F238E27FC236}">
                <a16:creationId xmlns:a16="http://schemas.microsoft.com/office/drawing/2014/main" id="{219432BA-BCE1-4631-A944-9F2AB22ECBD2}"/>
              </a:ext>
            </a:extLst>
          </p:cNvPr>
          <p:cNvCxnSpPr>
            <a:cxnSpLocks/>
            <a:stCxn id="85" idx="2"/>
            <a:endCxn id="140" idx="1"/>
          </p:cNvCxnSpPr>
          <p:nvPr/>
        </p:nvCxnSpPr>
        <p:spPr>
          <a:xfrm rot="5400000">
            <a:off x="3712936" y="1844904"/>
            <a:ext cx="312052" cy="418795"/>
          </a:xfrm>
          <a:prstGeom prst="bentConnector3">
            <a:avLst>
              <a:gd name="adj1" fmla="val 54884"/>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CE7904A-4894-40DA-A3CC-6B6A41784A9C}"/>
              </a:ext>
            </a:extLst>
          </p:cNvPr>
          <p:cNvCxnSpPr>
            <a:cxnSpLocks/>
            <a:stCxn id="85" idx="2"/>
            <a:endCxn id="139" idx="1"/>
          </p:cNvCxnSpPr>
          <p:nvPr/>
        </p:nvCxnSpPr>
        <p:spPr>
          <a:xfrm rot="16200000" flipH="1">
            <a:off x="4783979" y="1192655"/>
            <a:ext cx="345948" cy="1757189"/>
          </a:xfrm>
          <a:prstGeom prst="bentConnector3">
            <a:avLst>
              <a:gd name="adj1" fmla="val 50000"/>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063B14BC-511E-4591-AF86-EA0962452EF2}"/>
              </a:ext>
            </a:extLst>
          </p:cNvPr>
          <p:cNvSpPr/>
          <p:nvPr/>
        </p:nvSpPr>
        <p:spPr>
          <a:xfrm>
            <a:off x="1097398" y="1338067"/>
            <a:ext cx="5354079" cy="1133946"/>
          </a:xfrm>
          <a:prstGeom prst="round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8" name="TextBox 87">
            <a:extLst>
              <a:ext uri="{FF2B5EF4-FFF2-40B4-BE49-F238E27FC236}">
                <a16:creationId xmlns:a16="http://schemas.microsoft.com/office/drawing/2014/main" id="{38BECC01-83B2-4731-97EA-206F202F5256}"/>
              </a:ext>
            </a:extLst>
          </p:cNvPr>
          <p:cNvSpPr txBox="1"/>
          <p:nvPr/>
        </p:nvSpPr>
        <p:spPr>
          <a:xfrm>
            <a:off x="1334944" y="1199452"/>
            <a:ext cx="1042573" cy="307776"/>
          </a:xfrm>
          <a:prstGeom prst="rect">
            <a:avLst/>
          </a:prstGeom>
          <a:solidFill>
            <a:schemeClr val="bg1"/>
          </a:solidFill>
          <a:ln>
            <a:noFill/>
          </a:ln>
        </p:spPr>
        <p:txBody>
          <a:bodyPr wrap="square" rtlCol="0">
            <a:spAutoFit/>
          </a:bodyPr>
          <a:lstStyle/>
          <a:p>
            <a:r>
              <a:rPr lang="en-US" sz="1400" dirty="0">
                <a:solidFill>
                  <a:schemeClr val="accent6">
                    <a:lumMod val="75000"/>
                  </a:schemeClr>
                </a:solidFill>
              </a:rPr>
              <a:t>RabbitMQ</a:t>
            </a:r>
          </a:p>
        </p:txBody>
      </p:sp>
      <p:sp>
        <p:nvSpPr>
          <p:cNvPr id="85" name="Rectangle 84">
            <a:extLst>
              <a:ext uri="{FF2B5EF4-FFF2-40B4-BE49-F238E27FC236}">
                <a16:creationId xmlns:a16="http://schemas.microsoft.com/office/drawing/2014/main" id="{4FE95F4F-053B-4EB6-8129-1672AA03F038}"/>
              </a:ext>
            </a:extLst>
          </p:cNvPr>
          <p:cNvSpPr/>
          <p:nvPr/>
        </p:nvSpPr>
        <p:spPr>
          <a:xfrm>
            <a:off x="2118360" y="1504343"/>
            <a:ext cx="3919997" cy="393933"/>
          </a:xfrm>
          <a:prstGeom prst="rect">
            <a:avLst/>
          </a:prstGeom>
          <a:solidFill>
            <a:schemeClr val="bg1"/>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Exchange</a:t>
            </a:r>
          </a:p>
        </p:txBody>
      </p:sp>
      <p:sp>
        <p:nvSpPr>
          <p:cNvPr id="140" name="Rectangle 139">
            <a:extLst>
              <a:ext uri="{FF2B5EF4-FFF2-40B4-BE49-F238E27FC236}">
                <a16:creationId xmlns:a16="http://schemas.microsoft.com/office/drawing/2014/main" id="{F5C0A7EF-24A0-4791-8479-119EAD23EE7A}"/>
              </a:ext>
            </a:extLst>
          </p:cNvPr>
          <p:cNvSpPr/>
          <p:nvPr/>
        </p:nvSpPr>
        <p:spPr>
          <a:xfrm rot="5400000">
            <a:off x="3459412" y="2232264"/>
            <a:ext cx="400301" cy="356428"/>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a:t>Q</a:t>
            </a:r>
          </a:p>
        </p:txBody>
      </p:sp>
      <p:sp>
        <p:nvSpPr>
          <p:cNvPr id="139" name="Rectangle 138">
            <a:extLst>
              <a:ext uri="{FF2B5EF4-FFF2-40B4-BE49-F238E27FC236}">
                <a16:creationId xmlns:a16="http://schemas.microsoft.com/office/drawing/2014/main" id="{1150BE4F-6107-42B0-9C02-61F762A63496}"/>
              </a:ext>
            </a:extLst>
          </p:cNvPr>
          <p:cNvSpPr/>
          <p:nvPr/>
        </p:nvSpPr>
        <p:spPr>
          <a:xfrm rot="5400000">
            <a:off x="5635397" y="2266160"/>
            <a:ext cx="400301" cy="356428"/>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a:t>Q</a:t>
            </a:r>
          </a:p>
        </p:txBody>
      </p:sp>
      <p:grpSp>
        <p:nvGrpSpPr>
          <p:cNvPr id="23" name="Group 22">
            <a:extLst>
              <a:ext uri="{FF2B5EF4-FFF2-40B4-BE49-F238E27FC236}">
                <a16:creationId xmlns:a16="http://schemas.microsoft.com/office/drawing/2014/main" id="{5008CD43-1CCE-4EC1-AF64-23C4E998E35D}"/>
              </a:ext>
            </a:extLst>
          </p:cNvPr>
          <p:cNvGrpSpPr/>
          <p:nvPr/>
        </p:nvGrpSpPr>
        <p:grpSpPr>
          <a:xfrm>
            <a:off x="7646065" y="5496160"/>
            <a:ext cx="3326735" cy="1089952"/>
            <a:chOff x="7858500" y="5310300"/>
            <a:chExt cx="3326735" cy="1275812"/>
          </a:xfrm>
        </p:grpSpPr>
        <p:sp>
          <p:nvSpPr>
            <p:cNvPr id="157" name="Rectangle 156">
              <a:extLst>
                <a:ext uri="{FF2B5EF4-FFF2-40B4-BE49-F238E27FC236}">
                  <a16:creationId xmlns:a16="http://schemas.microsoft.com/office/drawing/2014/main" id="{CF6991EC-2C30-42A1-BD30-31893B1F5412}"/>
                </a:ext>
              </a:extLst>
            </p:cNvPr>
            <p:cNvSpPr/>
            <p:nvPr/>
          </p:nvSpPr>
          <p:spPr>
            <a:xfrm>
              <a:off x="7858500" y="5312399"/>
              <a:ext cx="1710374" cy="1273713"/>
            </a:xfrm>
            <a:prstGeom prst="rect">
              <a:avLst/>
            </a:prstGeom>
            <a:noFill/>
            <a:ln w="38100">
              <a:solidFill>
                <a:srgbClr val="7030A0"/>
              </a:solidFill>
            </a:ln>
          </p:spPr>
          <p:style>
            <a:lnRef idx="1">
              <a:schemeClr val="accent3"/>
            </a:lnRef>
            <a:fillRef idx="2">
              <a:schemeClr val="accent3"/>
            </a:fillRef>
            <a:effectRef idx="1">
              <a:schemeClr val="accent3"/>
            </a:effectRef>
            <a:fontRef idx="minor">
              <a:schemeClr val="dk1"/>
            </a:fontRef>
          </p:style>
          <p:txBody>
            <a:bodyPr rtlCol="0" anchor="t"/>
            <a:lstStyle/>
            <a:p>
              <a:r>
                <a:rPr lang="en-US" sz="1200" b="1" dirty="0"/>
                <a:t>Legend</a:t>
              </a:r>
            </a:p>
            <a:p>
              <a:pPr algn="ctr"/>
              <a:endParaRPr lang="en-US" sz="1200" dirty="0"/>
            </a:p>
          </p:txBody>
        </p:sp>
        <p:grpSp>
          <p:nvGrpSpPr>
            <p:cNvPr id="6" name="Group 5">
              <a:extLst>
                <a:ext uri="{FF2B5EF4-FFF2-40B4-BE49-F238E27FC236}">
                  <a16:creationId xmlns:a16="http://schemas.microsoft.com/office/drawing/2014/main" id="{7EC89E9B-6752-4AD8-A71F-D337DBF37EED}"/>
                </a:ext>
              </a:extLst>
            </p:cNvPr>
            <p:cNvGrpSpPr/>
            <p:nvPr/>
          </p:nvGrpSpPr>
          <p:grpSpPr>
            <a:xfrm>
              <a:off x="8079819" y="5608276"/>
              <a:ext cx="1403294" cy="400110"/>
              <a:chOff x="8079819" y="5495307"/>
              <a:chExt cx="1403294" cy="400110"/>
            </a:xfrm>
          </p:grpSpPr>
          <p:cxnSp>
            <p:nvCxnSpPr>
              <p:cNvPr id="165" name="Straight Arrow Connector 164">
                <a:extLst>
                  <a:ext uri="{FF2B5EF4-FFF2-40B4-BE49-F238E27FC236}">
                    <a16:creationId xmlns:a16="http://schemas.microsoft.com/office/drawing/2014/main" id="{44DEEDA5-C382-49C9-9464-E90EDE23EEE8}"/>
                  </a:ext>
                </a:extLst>
              </p:cNvPr>
              <p:cNvCxnSpPr>
                <a:cxnSpLocks/>
              </p:cNvCxnSpPr>
              <p:nvPr/>
            </p:nvCxnSpPr>
            <p:spPr>
              <a:xfrm>
                <a:off x="8079819" y="5610939"/>
                <a:ext cx="49079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6A1460A7-D518-4DF5-8896-EF04FDE68E7A}"/>
                  </a:ext>
                </a:extLst>
              </p:cNvPr>
              <p:cNvSpPr txBox="1"/>
              <p:nvPr/>
            </p:nvSpPr>
            <p:spPr>
              <a:xfrm>
                <a:off x="8559298" y="5495307"/>
                <a:ext cx="923815" cy="400110"/>
              </a:xfrm>
              <a:prstGeom prst="rect">
                <a:avLst/>
              </a:prstGeom>
              <a:noFill/>
              <a:ln>
                <a:noFill/>
              </a:ln>
            </p:spPr>
            <p:txBody>
              <a:bodyPr wrap="square" rtlCol="0">
                <a:spAutoFit/>
              </a:bodyPr>
              <a:lstStyle/>
              <a:p>
                <a:r>
                  <a:rPr lang="en-US" sz="1000" dirty="0"/>
                  <a:t>Persistent </a:t>
                </a:r>
                <a:br>
                  <a:rPr lang="en-US" sz="1000" dirty="0"/>
                </a:br>
                <a:r>
                  <a:rPr lang="en-US" sz="1000" dirty="0"/>
                  <a:t>connection</a:t>
                </a:r>
              </a:p>
            </p:txBody>
          </p:sp>
        </p:grpSp>
        <p:grpSp>
          <p:nvGrpSpPr>
            <p:cNvPr id="5" name="Group 4">
              <a:extLst>
                <a:ext uri="{FF2B5EF4-FFF2-40B4-BE49-F238E27FC236}">
                  <a16:creationId xmlns:a16="http://schemas.microsoft.com/office/drawing/2014/main" id="{4787E25D-1BAA-47C9-A61F-5675AF42E338}"/>
                </a:ext>
              </a:extLst>
            </p:cNvPr>
            <p:cNvGrpSpPr/>
            <p:nvPr/>
          </p:nvGrpSpPr>
          <p:grpSpPr>
            <a:xfrm>
              <a:off x="8071553" y="6039377"/>
              <a:ext cx="1373460" cy="400110"/>
              <a:chOff x="8101891" y="5821946"/>
              <a:chExt cx="1373460" cy="400110"/>
            </a:xfrm>
          </p:grpSpPr>
          <p:cxnSp>
            <p:nvCxnSpPr>
              <p:cNvPr id="163" name="Straight Arrow Connector 162">
                <a:extLst>
                  <a:ext uri="{FF2B5EF4-FFF2-40B4-BE49-F238E27FC236}">
                    <a16:creationId xmlns:a16="http://schemas.microsoft.com/office/drawing/2014/main" id="{6E37431D-F19C-4354-B9DD-542C0541F0C8}"/>
                  </a:ext>
                </a:extLst>
              </p:cNvPr>
              <p:cNvCxnSpPr>
                <a:cxnSpLocks/>
              </p:cNvCxnSpPr>
              <p:nvPr/>
            </p:nvCxnSpPr>
            <p:spPr>
              <a:xfrm>
                <a:off x="8101891" y="5937578"/>
                <a:ext cx="490791"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088836F3-FECE-41FB-87D7-2CC877433763}"/>
                  </a:ext>
                </a:extLst>
              </p:cNvPr>
              <p:cNvSpPr txBox="1"/>
              <p:nvPr/>
            </p:nvSpPr>
            <p:spPr>
              <a:xfrm>
                <a:off x="8581370" y="5821946"/>
                <a:ext cx="893981" cy="400110"/>
              </a:xfrm>
              <a:prstGeom prst="rect">
                <a:avLst/>
              </a:prstGeom>
              <a:noFill/>
              <a:ln>
                <a:noFill/>
              </a:ln>
            </p:spPr>
            <p:txBody>
              <a:bodyPr wrap="square" rtlCol="0">
                <a:spAutoFit/>
              </a:bodyPr>
              <a:lstStyle/>
              <a:p>
                <a:r>
                  <a:rPr lang="en-US" sz="1000" dirty="0"/>
                  <a:t>Temporary connection</a:t>
                </a:r>
              </a:p>
            </p:txBody>
          </p:sp>
        </p:grpSp>
        <p:sp>
          <p:nvSpPr>
            <p:cNvPr id="167" name="Rectangle 166">
              <a:extLst>
                <a:ext uri="{FF2B5EF4-FFF2-40B4-BE49-F238E27FC236}">
                  <a16:creationId xmlns:a16="http://schemas.microsoft.com/office/drawing/2014/main" id="{FA075D16-A97C-49D6-9D3E-7001CEE49D0B}"/>
                </a:ext>
              </a:extLst>
            </p:cNvPr>
            <p:cNvSpPr/>
            <p:nvPr/>
          </p:nvSpPr>
          <p:spPr>
            <a:xfrm>
              <a:off x="9588106" y="5310300"/>
              <a:ext cx="1597129" cy="1275812"/>
            </a:xfrm>
            <a:prstGeom prst="rect">
              <a:avLst/>
            </a:prstGeom>
            <a:noFill/>
            <a:ln w="38100">
              <a:solidFill>
                <a:srgbClr val="7030A0"/>
              </a:solidFill>
            </a:ln>
          </p:spPr>
          <p:style>
            <a:lnRef idx="1">
              <a:schemeClr val="accent3"/>
            </a:lnRef>
            <a:fillRef idx="2">
              <a:schemeClr val="accent3"/>
            </a:fillRef>
            <a:effectRef idx="1">
              <a:schemeClr val="accent3"/>
            </a:effectRef>
            <a:fontRef idx="minor">
              <a:schemeClr val="dk1"/>
            </a:fontRef>
          </p:style>
          <p:txBody>
            <a:bodyPr rtlCol="0" anchor="t"/>
            <a:lstStyle/>
            <a:p>
              <a:r>
                <a:rPr lang="en-US" sz="1200" b="1" dirty="0"/>
                <a:t>Communication Protocol </a:t>
              </a:r>
            </a:p>
            <a:p>
              <a:pPr marL="171450" indent="-171450">
                <a:lnSpc>
                  <a:spcPct val="150000"/>
                </a:lnSpc>
                <a:buFont typeface="Arial" panose="020B0604020202020204" pitchFamily="34" charset="0"/>
                <a:buChar char="•"/>
              </a:pPr>
              <a:r>
                <a:rPr lang="en-US" sz="1200" dirty="0"/>
                <a:t>AMQP</a:t>
              </a:r>
            </a:p>
            <a:p>
              <a:pPr marL="171450" indent="-171450">
                <a:lnSpc>
                  <a:spcPct val="150000"/>
                </a:lnSpc>
                <a:buFont typeface="Arial" panose="020B0604020202020204" pitchFamily="34" charset="0"/>
                <a:buChar char="•"/>
              </a:pPr>
              <a:r>
                <a:rPr lang="en-US" sz="1200" dirty="0"/>
                <a:t>Topic + message</a:t>
              </a:r>
            </a:p>
            <a:p>
              <a:pPr algn="ctr"/>
              <a:endParaRPr lang="en-US" sz="1200" dirty="0"/>
            </a:p>
          </p:txBody>
        </p:sp>
      </p:grpSp>
      <p:cxnSp>
        <p:nvCxnSpPr>
          <p:cNvPr id="168" name="Straight Connector 167">
            <a:extLst>
              <a:ext uri="{FF2B5EF4-FFF2-40B4-BE49-F238E27FC236}">
                <a16:creationId xmlns:a16="http://schemas.microsoft.com/office/drawing/2014/main" id="{2A03A924-FC4B-4388-A6C4-1E08467DF657}"/>
              </a:ext>
            </a:extLst>
          </p:cNvPr>
          <p:cNvCxnSpPr>
            <a:cxnSpLocks/>
          </p:cNvCxnSpPr>
          <p:nvPr/>
        </p:nvCxnSpPr>
        <p:spPr>
          <a:xfrm>
            <a:off x="7475261" y="969654"/>
            <a:ext cx="0" cy="5655439"/>
          </a:xfrm>
          <a:prstGeom prst="line">
            <a:avLst/>
          </a:prstGeom>
          <a:ln>
            <a:solidFill>
              <a:srgbClr val="93EAF1"/>
            </a:solidFill>
            <a:prstDash val="dash"/>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032EA3EB-4BC2-4B7D-AEA7-026523CADD02}"/>
              </a:ext>
            </a:extLst>
          </p:cNvPr>
          <p:cNvSpPr txBox="1"/>
          <p:nvPr/>
        </p:nvSpPr>
        <p:spPr>
          <a:xfrm>
            <a:off x="7544710" y="978266"/>
            <a:ext cx="4432629" cy="4678204"/>
          </a:xfrm>
          <a:prstGeom prst="rect">
            <a:avLst/>
          </a:prstGeom>
          <a:noFill/>
          <a:ln>
            <a:noFill/>
          </a:ln>
        </p:spPr>
        <p:txBody>
          <a:bodyPr wrap="square" rtlCol="0">
            <a:spAutoFit/>
          </a:bodyPr>
          <a:lstStyle/>
          <a:p>
            <a:r>
              <a:rPr lang="en-US" sz="1600" b="1" dirty="0"/>
              <a:t>Data flow stages</a:t>
            </a:r>
            <a:br>
              <a:rPr lang="en-US" sz="1600" b="1" dirty="0"/>
            </a:br>
            <a:endParaRPr lang="en-US" sz="1600" b="1" dirty="0"/>
          </a:p>
          <a:p>
            <a:pPr marL="342900" indent="-342900">
              <a:buAutoNum type="arabicPeriod"/>
            </a:pPr>
            <a:r>
              <a:rPr lang="en-US" sz="1400" dirty="0"/>
              <a:t>Data is </a:t>
            </a:r>
            <a:r>
              <a:rPr lang="en-US" sz="1400" i="1" dirty="0"/>
              <a:t>Extracted </a:t>
            </a:r>
            <a:r>
              <a:rPr lang="en-US" sz="1400" dirty="0"/>
              <a:t>from a CSV file dumped from a website into a Dataframe</a:t>
            </a:r>
            <a:br>
              <a:rPr lang="en-US" sz="1400" dirty="0"/>
            </a:br>
            <a:endParaRPr lang="en-US" sz="1400" dirty="0"/>
          </a:p>
          <a:p>
            <a:pPr marL="342900" indent="-342900">
              <a:buAutoNum type="arabicPeriod"/>
            </a:pPr>
            <a:r>
              <a:rPr lang="en-US" sz="1400" dirty="0"/>
              <a:t>The </a:t>
            </a:r>
            <a:r>
              <a:rPr lang="en-US" sz="1400" dirty="0" err="1"/>
              <a:t>dataframe</a:t>
            </a:r>
            <a:r>
              <a:rPr lang="en-US" sz="1400" dirty="0"/>
              <a:t> is saved into the RAW database</a:t>
            </a:r>
          </a:p>
          <a:p>
            <a:pPr marL="800100" lvl="1" indent="-342900">
              <a:buFont typeface="+mj-lt"/>
              <a:buAutoNum type="alphaLcPeriod"/>
            </a:pPr>
            <a:r>
              <a:rPr lang="en-US" sz="1400" dirty="0"/>
              <a:t>A Signal is sent to the broker indicating the update</a:t>
            </a:r>
          </a:p>
          <a:p>
            <a:pPr marL="800100" lvl="1" indent="-342900">
              <a:buAutoNum type="alphaLcPeriod"/>
            </a:pPr>
            <a:r>
              <a:rPr lang="en-US" sz="1400" dirty="0"/>
              <a:t>Wrangling server receives this signal</a:t>
            </a:r>
            <a:br>
              <a:rPr lang="en-US" sz="1400" dirty="0"/>
            </a:br>
            <a:endParaRPr lang="en-US" sz="1400" dirty="0"/>
          </a:p>
          <a:p>
            <a:pPr marL="342900" indent="-342900">
              <a:buAutoNum type="arabicPeriod"/>
            </a:pPr>
            <a:r>
              <a:rPr lang="en-US" sz="1400" dirty="0"/>
              <a:t>Wrangling server pulls RAW data, transforms and updates the Analysis Database</a:t>
            </a:r>
          </a:p>
          <a:p>
            <a:pPr marL="800100" lvl="1" indent="-342900">
              <a:buFont typeface="+mj-lt"/>
              <a:buAutoNum type="alphaLcPeriod"/>
            </a:pPr>
            <a:r>
              <a:rPr lang="en-US" sz="1400" dirty="0"/>
              <a:t>Wrangling server sends signal to broker indicating update</a:t>
            </a:r>
          </a:p>
          <a:p>
            <a:pPr marL="800100" lvl="1" indent="-342900">
              <a:buAutoNum type="alphaLcPeriod"/>
            </a:pPr>
            <a:r>
              <a:rPr lang="en-US" sz="1400" dirty="0"/>
              <a:t>Client device receives update from broker</a:t>
            </a:r>
            <a:br>
              <a:rPr lang="en-US" sz="1400" dirty="0"/>
            </a:br>
            <a:endParaRPr lang="en-US" sz="1400" dirty="0"/>
          </a:p>
          <a:p>
            <a:pPr marL="342900" indent="-342900">
              <a:buAutoNum type="arabicPeriod"/>
            </a:pPr>
            <a:r>
              <a:rPr lang="en-US" sz="1400" dirty="0"/>
              <a:t>Client device pulls data from Analysis Database server for visualization and analysis</a:t>
            </a:r>
            <a:br>
              <a:rPr lang="en-US" sz="1400" dirty="0"/>
            </a:br>
            <a:endParaRPr lang="en-US" sz="1400" dirty="0"/>
          </a:p>
          <a:p>
            <a:pPr marL="342900" indent="-342900">
              <a:buAutoNum type="arabicPeriod"/>
            </a:pPr>
            <a:endParaRPr lang="en-US" sz="1400" dirty="0"/>
          </a:p>
        </p:txBody>
      </p:sp>
      <p:pic>
        <p:nvPicPr>
          <p:cNvPr id="70" name="Picture 2" descr="Image result for csv">
            <a:extLst>
              <a:ext uri="{FF2B5EF4-FFF2-40B4-BE49-F238E27FC236}">
                <a16:creationId xmlns:a16="http://schemas.microsoft.com/office/drawing/2014/main" id="{6E70FE51-1D84-4ED8-8DED-618BAE242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49" y="2910556"/>
            <a:ext cx="378726" cy="39009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Image result for xls">
            <a:extLst>
              <a:ext uri="{FF2B5EF4-FFF2-40B4-BE49-F238E27FC236}">
                <a16:creationId xmlns:a16="http://schemas.microsoft.com/office/drawing/2014/main" id="{9916F4BC-6F12-45C1-AA98-8B83DB8EAF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398" y="2910556"/>
            <a:ext cx="378726" cy="39009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Image result for txt">
            <a:extLst>
              <a:ext uri="{FF2B5EF4-FFF2-40B4-BE49-F238E27FC236}">
                <a16:creationId xmlns:a16="http://schemas.microsoft.com/office/drawing/2014/main" id="{DDA5613E-E6C0-4B0A-9D7C-47C4BF2679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158" y="3356932"/>
            <a:ext cx="378726" cy="390090"/>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Rounded Corners 66">
            <a:extLst>
              <a:ext uri="{FF2B5EF4-FFF2-40B4-BE49-F238E27FC236}">
                <a16:creationId xmlns:a16="http://schemas.microsoft.com/office/drawing/2014/main" id="{8405EA34-C671-486C-8E18-62CD4E1D2600}"/>
              </a:ext>
            </a:extLst>
          </p:cNvPr>
          <p:cNvSpPr/>
          <p:nvPr/>
        </p:nvSpPr>
        <p:spPr>
          <a:xfrm>
            <a:off x="950249" y="3933503"/>
            <a:ext cx="1811959" cy="588739"/>
          </a:xfrm>
          <a:prstGeom prst="round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Extractor</a:t>
            </a:r>
          </a:p>
        </p:txBody>
      </p:sp>
      <p:sp>
        <p:nvSpPr>
          <p:cNvPr id="68" name="TextBox 67">
            <a:extLst>
              <a:ext uri="{FF2B5EF4-FFF2-40B4-BE49-F238E27FC236}">
                <a16:creationId xmlns:a16="http://schemas.microsoft.com/office/drawing/2014/main" id="{60C27809-A674-4426-B786-88873844AABC}"/>
              </a:ext>
            </a:extLst>
          </p:cNvPr>
          <p:cNvSpPr txBox="1"/>
          <p:nvPr/>
        </p:nvSpPr>
        <p:spPr>
          <a:xfrm>
            <a:off x="1145471" y="3774417"/>
            <a:ext cx="453521" cy="307777"/>
          </a:xfrm>
          <a:prstGeom prst="rect">
            <a:avLst/>
          </a:prstGeom>
          <a:solidFill>
            <a:schemeClr val="bg1"/>
          </a:solidFill>
          <a:ln>
            <a:noFill/>
          </a:ln>
        </p:spPr>
        <p:txBody>
          <a:bodyPr wrap="square" rtlCol="0">
            <a:spAutoFit/>
          </a:bodyPr>
          <a:lstStyle/>
          <a:p>
            <a:r>
              <a:rPr lang="en-US" sz="1400" dirty="0">
                <a:solidFill>
                  <a:schemeClr val="accent6">
                    <a:lumMod val="75000"/>
                  </a:schemeClr>
                </a:solidFill>
              </a:rPr>
              <a:t>.py</a:t>
            </a:r>
          </a:p>
        </p:txBody>
      </p:sp>
      <p:cxnSp>
        <p:nvCxnSpPr>
          <p:cNvPr id="65" name="Straight Arrow Connector 9">
            <a:extLst>
              <a:ext uri="{FF2B5EF4-FFF2-40B4-BE49-F238E27FC236}">
                <a16:creationId xmlns:a16="http://schemas.microsoft.com/office/drawing/2014/main" id="{9CC9D22D-DE5B-490E-9EF8-CED548A589E6}"/>
              </a:ext>
            </a:extLst>
          </p:cNvPr>
          <p:cNvCxnSpPr>
            <a:cxnSpLocks/>
            <a:stCxn id="72" idx="1"/>
            <a:endCxn id="67" idx="1"/>
          </p:cNvCxnSpPr>
          <p:nvPr/>
        </p:nvCxnSpPr>
        <p:spPr>
          <a:xfrm rot="10800000" flipH="1" flipV="1">
            <a:off x="815157" y="3551977"/>
            <a:ext cx="135091" cy="675896"/>
          </a:xfrm>
          <a:prstGeom prst="bentConnector3">
            <a:avLst>
              <a:gd name="adj1" fmla="val -169219"/>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Cylinder 73">
            <a:extLst>
              <a:ext uri="{FF2B5EF4-FFF2-40B4-BE49-F238E27FC236}">
                <a16:creationId xmlns:a16="http://schemas.microsoft.com/office/drawing/2014/main" id="{4ECAC49A-7FF3-45A1-AA4B-9663FC11EDA0}"/>
              </a:ext>
            </a:extLst>
          </p:cNvPr>
          <p:cNvSpPr/>
          <p:nvPr/>
        </p:nvSpPr>
        <p:spPr>
          <a:xfrm>
            <a:off x="874578" y="5208342"/>
            <a:ext cx="1489173" cy="575637"/>
          </a:xfrm>
          <a:prstGeom prst="can">
            <a:avLst/>
          </a:prstGeom>
          <a:solidFill>
            <a:srgbClr val="93EAF1"/>
          </a:solidFill>
          <a:ln>
            <a:solidFill>
              <a:schemeClr val="accent4"/>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MySQL</a:t>
            </a:r>
          </a:p>
        </p:txBody>
      </p:sp>
      <p:sp>
        <p:nvSpPr>
          <p:cNvPr id="84" name="Rectangle: Rounded Corners 83">
            <a:extLst>
              <a:ext uri="{FF2B5EF4-FFF2-40B4-BE49-F238E27FC236}">
                <a16:creationId xmlns:a16="http://schemas.microsoft.com/office/drawing/2014/main" id="{5BF919BD-9C9B-4BCB-88B4-6BCFEA76B71C}"/>
              </a:ext>
            </a:extLst>
          </p:cNvPr>
          <p:cNvSpPr/>
          <p:nvPr/>
        </p:nvSpPr>
        <p:spPr>
          <a:xfrm>
            <a:off x="3514429" y="3578870"/>
            <a:ext cx="1967927" cy="698860"/>
          </a:xfrm>
          <a:prstGeom prst="round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Cleaning + Transformation</a:t>
            </a:r>
          </a:p>
        </p:txBody>
      </p:sp>
      <p:sp>
        <p:nvSpPr>
          <p:cNvPr id="87" name="TextBox 86">
            <a:extLst>
              <a:ext uri="{FF2B5EF4-FFF2-40B4-BE49-F238E27FC236}">
                <a16:creationId xmlns:a16="http://schemas.microsoft.com/office/drawing/2014/main" id="{BB1ACFC3-26D2-42AF-BDE5-F616688C98C7}"/>
              </a:ext>
            </a:extLst>
          </p:cNvPr>
          <p:cNvSpPr txBox="1"/>
          <p:nvPr/>
        </p:nvSpPr>
        <p:spPr>
          <a:xfrm>
            <a:off x="3753552" y="3356190"/>
            <a:ext cx="569969" cy="307777"/>
          </a:xfrm>
          <a:prstGeom prst="rect">
            <a:avLst/>
          </a:prstGeom>
          <a:solidFill>
            <a:schemeClr val="bg1"/>
          </a:solidFill>
          <a:ln>
            <a:noFill/>
          </a:ln>
        </p:spPr>
        <p:txBody>
          <a:bodyPr wrap="square" rtlCol="0">
            <a:spAutoFit/>
          </a:bodyPr>
          <a:lstStyle/>
          <a:p>
            <a:r>
              <a:rPr lang="en-US" sz="1400" dirty="0">
                <a:solidFill>
                  <a:schemeClr val="accent6">
                    <a:lumMod val="75000"/>
                  </a:schemeClr>
                </a:solidFill>
              </a:rPr>
              <a:t>.py</a:t>
            </a:r>
          </a:p>
        </p:txBody>
      </p:sp>
      <p:pic>
        <p:nvPicPr>
          <p:cNvPr id="94" name="Picture 2" descr="Image result for tableau images">
            <a:hlinkClick r:id="rId5"/>
            <a:extLst>
              <a:ext uri="{FF2B5EF4-FFF2-40B4-BE49-F238E27FC236}">
                <a16:creationId xmlns:a16="http://schemas.microsoft.com/office/drawing/2014/main" id="{B646F713-943D-4E29-A925-DD76C7C5FA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77893" y="4006679"/>
            <a:ext cx="793049" cy="793049"/>
          </a:xfrm>
          <a:prstGeom prst="rect">
            <a:avLst/>
          </a:prstGeom>
          <a:solidFill>
            <a:srgbClr val="FFFFFF"/>
          </a:solidFill>
        </p:spPr>
      </p:pic>
      <p:cxnSp>
        <p:nvCxnSpPr>
          <p:cNvPr id="97" name="Straight Arrow Connector 14">
            <a:extLst>
              <a:ext uri="{FF2B5EF4-FFF2-40B4-BE49-F238E27FC236}">
                <a16:creationId xmlns:a16="http://schemas.microsoft.com/office/drawing/2014/main" id="{23122721-A8C9-4080-8E27-A84A4653DA33}"/>
              </a:ext>
            </a:extLst>
          </p:cNvPr>
          <p:cNvCxnSpPr>
            <a:cxnSpLocks/>
            <a:stCxn id="67" idx="0"/>
            <a:endCxn id="98" idx="3"/>
          </p:cNvCxnSpPr>
          <p:nvPr/>
        </p:nvCxnSpPr>
        <p:spPr>
          <a:xfrm flipH="1" flipV="1">
            <a:off x="1847487" y="2610630"/>
            <a:ext cx="8742" cy="1322873"/>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DA5F0B-15D2-419F-8985-513C800C3D07}"/>
              </a:ext>
            </a:extLst>
          </p:cNvPr>
          <p:cNvSpPr/>
          <p:nvPr/>
        </p:nvSpPr>
        <p:spPr>
          <a:xfrm rot="5400000">
            <a:off x="1647336" y="2232265"/>
            <a:ext cx="400301" cy="356428"/>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a:t>Q</a:t>
            </a:r>
          </a:p>
        </p:txBody>
      </p:sp>
      <p:cxnSp>
        <p:nvCxnSpPr>
          <p:cNvPr id="99" name="Connector: Elbow 98">
            <a:extLst>
              <a:ext uri="{FF2B5EF4-FFF2-40B4-BE49-F238E27FC236}">
                <a16:creationId xmlns:a16="http://schemas.microsoft.com/office/drawing/2014/main" id="{EA4722E5-04E1-4EB0-BA18-BA4F47F6111C}"/>
              </a:ext>
            </a:extLst>
          </p:cNvPr>
          <p:cNvCxnSpPr>
            <a:cxnSpLocks/>
            <a:stCxn id="98" idx="1"/>
            <a:endCxn id="85" idx="1"/>
          </p:cNvCxnSpPr>
          <p:nvPr/>
        </p:nvCxnSpPr>
        <p:spPr>
          <a:xfrm rot="5400000" flipH="1" flipV="1">
            <a:off x="1728414" y="1820384"/>
            <a:ext cx="509019" cy="270873"/>
          </a:xfrm>
          <a:prstGeom prst="bentConnector2">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835F09E6-FE49-48F9-93B8-E0375170C506}"/>
              </a:ext>
            </a:extLst>
          </p:cNvPr>
          <p:cNvCxnSpPr>
            <a:cxnSpLocks/>
            <a:stCxn id="140" idx="3"/>
            <a:endCxn id="84" idx="0"/>
          </p:cNvCxnSpPr>
          <p:nvPr/>
        </p:nvCxnSpPr>
        <p:spPr>
          <a:xfrm rot="16200000" flipH="1">
            <a:off x="3594856" y="2675336"/>
            <a:ext cx="968244" cy="838830"/>
          </a:xfrm>
          <a:prstGeom prst="bentConnector3">
            <a:avLst>
              <a:gd name="adj1" fmla="val 50000"/>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CEDA3F-DDFA-4BBB-900F-9F664DC121BA}"/>
              </a:ext>
            </a:extLst>
          </p:cNvPr>
          <p:cNvCxnSpPr>
            <a:cxnSpLocks/>
            <a:stCxn id="84" idx="2"/>
            <a:endCxn id="77" idx="1"/>
          </p:cNvCxnSpPr>
          <p:nvPr/>
        </p:nvCxnSpPr>
        <p:spPr>
          <a:xfrm>
            <a:off x="4498393" y="4277730"/>
            <a:ext cx="23293" cy="930612"/>
          </a:xfrm>
          <a:prstGeom prst="straightConnector1">
            <a:avLst/>
          </a:prstGeom>
          <a:ln w="31750">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234C284-8310-4462-B2F2-C3664DD1EDE8}"/>
              </a:ext>
            </a:extLst>
          </p:cNvPr>
          <p:cNvCxnSpPr>
            <a:cxnSpLocks/>
            <a:stCxn id="94" idx="2"/>
            <a:endCxn id="77" idx="4"/>
          </p:cNvCxnSpPr>
          <p:nvPr/>
        </p:nvCxnSpPr>
        <p:spPr>
          <a:xfrm rot="5400000">
            <a:off x="5472129" y="4593871"/>
            <a:ext cx="696433" cy="1108146"/>
          </a:xfrm>
          <a:prstGeom prst="bentConnector2">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473FE86-556D-4ACA-887F-22C98871EC53}"/>
              </a:ext>
            </a:extLst>
          </p:cNvPr>
          <p:cNvCxnSpPr>
            <a:cxnSpLocks/>
            <a:stCxn id="84" idx="1"/>
            <a:endCxn id="74" idx="4"/>
          </p:cNvCxnSpPr>
          <p:nvPr/>
        </p:nvCxnSpPr>
        <p:spPr>
          <a:xfrm rot="10800000" flipV="1">
            <a:off x="2363751" y="3928299"/>
            <a:ext cx="1150678" cy="1567861"/>
          </a:xfrm>
          <a:prstGeom prst="bentConnector3">
            <a:avLst>
              <a:gd name="adj1" fmla="val 35100"/>
            </a:avLst>
          </a:prstGeom>
          <a:ln w="31750">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9">
            <a:extLst>
              <a:ext uri="{FF2B5EF4-FFF2-40B4-BE49-F238E27FC236}">
                <a16:creationId xmlns:a16="http://schemas.microsoft.com/office/drawing/2014/main" id="{1C34E1B2-626E-40BD-9BA4-0EFDCB44A67E}"/>
              </a:ext>
            </a:extLst>
          </p:cNvPr>
          <p:cNvCxnSpPr>
            <a:cxnSpLocks/>
            <a:endCxn id="74" idx="1"/>
          </p:cNvCxnSpPr>
          <p:nvPr/>
        </p:nvCxnSpPr>
        <p:spPr>
          <a:xfrm>
            <a:off x="1615989" y="4522242"/>
            <a:ext cx="3176" cy="686100"/>
          </a:xfrm>
          <a:prstGeom prst="straightConnector1">
            <a:avLst/>
          </a:prstGeom>
          <a:ln w="317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EDF96446-2316-4F74-BDBD-770617F7A033}"/>
              </a:ext>
            </a:extLst>
          </p:cNvPr>
          <p:cNvCxnSpPr>
            <a:cxnSpLocks/>
            <a:stCxn id="139" idx="3"/>
            <a:endCxn id="94" idx="0"/>
          </p:cNvCxnSpPr>
          <p:nvPr/>
        </p:nvCxnSpPr>
        <p:spPr>
          <a:xfrm rot="16200000" flipH="1">
            <a:off x="5423906" y="3056167"/>
            <a:ext cx="1362154" cy="538870"/>
          </a:xfrm>
          <a:prstGeom prst="bentConnector3">
            <a:avLst>
              <a:gd name="adj1" fmla="val 35760"/>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Cylinder 76">
            <a:extLst>
              <a:ext uri="{FF2B5EF4-FFF2-40B4-BE49-F238E27FC236}">
                <a16:creationId xmlns:a16="http://schemas.microsoft.com/office/drawing/2014/main" id="{1E965207-91A4-448F-AE5C-C896326F777B}"/>
              </a:ext>
            </a:extLst>
          </p:cNvPr>
          <p:cNvSpPr/>
          <p:nvPr/>
        </p:nvSpPr>
        <p:spPr>
          <a:xfrm>
            <a:off x="3777099" y="5208342"/>
            <a:ext cx="1489173" cy="575637"/>
          </a:xfrm>
          <a:prstGeom prst="can">
            <a:avLst/>
          </a:prstGeom>
          <a:solidFill>
            <a:srgbClr val="93EAF1"/>
          </a:solidFill>
          <a:ln>
            <a:solidFill>
              <a:schemeClr val="accent4"/>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MySQL</a:t>
            </a:r>
          </a:p>
        </p:txBody>
      </p:sp>
      <p:sp>
        <p:nvSpPr>
          <p:cNvPr id="63" name="Oval 62">
            <a:extLst>
              <a:ext uri="{FF2B5EF4-FFF2-40B4-BE49-F238E27FC236}">
                <a16:creationId xmlns:a16="http://schemas.microsoft.com/office/drawing/2014/main" id="{D1BAE593-C678-4191-8944-316947A30FE7}"/>
              </a:ext>
            </a:extLst>
          </p:cNvPr>
          <p:cNvSpPr/>
          <p:nvPr/>
        </p:nvSpPr>
        <p:spPr>
          <a:xfrm>
            <a:off x="429130" y="3729526"/>
            <a:ext cx="371204" cy="371204"/>
          </a:xfrm>
          <a:prstGeom prst="ellipse">
            <a:avLst/>
          </a:prstGeom>
          <a:solidFill>
            <a:schemeClr val="bg1"/>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Palatino Linotype" panose="02040502050505030304"/>
                <a:ea typeface="+mn-ea"/>
                <a:cs typeface="+mn-cs"/>
              </a:rPr>
              <a:t>1</a:t>
            </a:r>
          </a:p>
        </p:txBody>
      </p:sp>
      <p:sp>
        <p:nvSpPr>
          <p:cNvPr id="64" name="Oval 63">
            <a:extLst>
              <a:ext uri="{FF2B5EF4-FFF2-40B4-BE49-F238E27FC236}">
                <a16:creationId xmlns:a16="http://schemas.microsoft.com/office/drawing/2014/main" id="{841A3DA8-089E-49F2-A57A-2DE960FEA526}"/>
              </a:ext>
            </a:extLst>
          </p:cNvPr>
          <p:cNvSpPr/>
          <p:nvPr/>
        </p:nvSpPr>
        <p:spPr>
          <a:xfrm>
            <a:off x="1422490" y="4656673"/>
            <a:ext cx="371204" cy="371204"/>
          </a:xfrm>
          <a:prstGeom prst="ellipse">
            <a:avLst/>
          </a:prstGeom>
          <a:solidFill>
            <a:schemeClr val="bg1"/>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Palatino Linotype" panose="02040502050505030304"/>
                <a:ea typeface="+mn-ea"/>
                <a:cs typeface="+mn-cs"/>
              </a:rPr>
              <a:t>2</a:t>
            </a:r>
          </a:p>
        </p:txBody>
      </p:sp>
      <p:sp>
        <p:nvSpPr>
          <p:cNvPr id="73" name="Oval 72">
            <a:extLst>
              <a:ext uri="{FF2B5EF4-FFF2-40B4-BE49-F238E27FC236}">
                <a16:creationId xmlns:a16="http://schemas.microsoft.com/office/drawing/2014/main" id="{1922C29F-7A2A-4631-B049-6B9D417923BC}"/>
              </a:ext>
            </a:extLst>
          </p:cNvPr>
          <p:cNvSpPr/>
          <p:nvPr/>
        </p:nvSpPr>
        <p:spPr>
          <a:xfrm>
            <a:off x="4312790" y="4461892"/>
            <a:ext cx="371204" cy="371204"/>
          </a:xfrm>
          <a:prstGeom prst="ellipse">
            <a:avLst/>
          </a:prstGeom>
          <a:solidFill>
            <a:schemeClr val="bg1"/>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solidFill>
                  <a:prstClr val="black"/>
                </a:solidFill>
                <a:latin typeface="Palatino Linotype" panose="02040502050505030304"/>
              </a:rPr>
              <a:t>3</a:t>
            </a:r>
            <a:endParaRPr kumimoji="0" lang="en-US" sz="1600" b="1" i="0" u="none" strike="noStrike" kern="0" cap="none" spc="0" normalizeH="0" baseline="0" noProof="0" dirty="0">
              <a:ln>
                <a:noFill/>
              </a:ln>
              <a:solidFill>
                <a:prstClr val="black"/>
              </a:solidFill>
              <a:effectLst/>
              <a:uLnTx/>
              <a:uFillTx/>
              <a:latin typeface="Palatino Linotype" panose="02040502050505030304"/>
              <a:ea typeface="+mn-ea"/>
              <a:cs typeface="+mn-cs"/>
            </a:endParaRPr>
          </a:p>
        </p:txBody>
      </p:sp>
      <p:sp>
        <p:nvSpPr>
          <p:cNvPr id="76" name="Oval 75">
            <a:extLst>
              <a:ext uri="{FF2B5EF4-FFF2-40B4-BE49-F238E27FC236}">
                <a16:creationId xmlns:a16="http://schemas.microsoft.com/office/drawing/2014/main" id="{2A9E8D86-9448-42A4-B647-E2D29FD78897}"/>
              </a:ext>
            </a:extLst>
          </p:cNvPr>
          <p:cNvSpPr/>
          <p:nvPr/>
        </p:nvSpPr>
        <p:spPr>
          <a:xfrm>
            <a:off x="6113500" y="5261225"/>
            <a:ext cx="371204" cy="371204"/>
          </a:xfrm>
          <a:prstGeom prst="ellipse">
            <a:avLst/>
          </a:prstGeom>
          <a:solidFill>
            <a:schemeClr val="bg1"/>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Palatino Linotype" panose="02040502050505030304"/>
                <a:ea typeface="+mn-ea"/>
                <a:cs typeface="+mn-cs"/>
              </a:rPr>
              <a:t>4</a:t>
            </a:r>
          </a:p>
        </p:txBody>
      </p:sp>
      <p:sp>
        <p:nvSpPr>
          <p:cNvPr id="61" name="Rectangle 60">
            <a:extLst>
              <a:ext uri="{FF2B5EF4-FFF2-40B4-BE49-F238E27FC236}">
                <a16:creationId xmlns:a16="http://schemas.microsoft.com/office/drawing/2014/main" id="{3656D702-B524-40B5-A003-30CE27AAECB6}"/>
              </a:ext>
            </a:extLst>
          </p:cNvPr>
          <p:cNvSpPr/>
          <p:nvPr/>
        </p:nvSpPr>
        <p:spPr>
          <a:xfrm>
            <a:off x="476408" y="4784894"/>
            <a:ext cx="2556424" cy="1228612"/>
          </a:xfrm>
          <a:prstGeom prst="rect">
            <a:avLst/>
          </a:prstGeom>
          <a:solidFill>
            <a:schemeClr val="accent3">
              <a:lumMod val="75000"/>
              <a:alpha val="10196"/>
            </a:schemeClr>
          </a:solidFill>
          <a:ln>
            <a:solidFill>
              <a:srgbClr val="00B050">
                <a:alpha val="10196"/>
              </a:srgb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100" b="1" dirty="0"/>
              <a:t>Database server </a:t>
            </a:r>
            <a:br>
              <a:rPr lang="en-US" sz="1100" b="1" dirty="0"/>
            </a:br>
            <a:r>
              <a:rPr lang="en-US" sz="1100" b="1" dirty="0"/>
              <a:t>(RAW)</a:t>
            </a:r>
          </a:p>
        </p:txBody>
      </p:sp>
      <p:sp>
        <p:nvSpPr>
          <p:cNvPr id="62" name="Rectangle 61">
            <a:extLst>
              <a:ext uri="{FF2B5EF4-FFF2-40B4-BE49-F238E27FC236}">
                <a16:creationId xmlns:a16="http://schemas.microsoft.com/office/drawing/2014/main" id="{9FFFF69A-DF72-4882-9E8E-62887ACA5180}"/>
              </a:ext>
            </a:extLst>
          </p:cNvPr>
          <p:cNvSpPr/>
          <p:nvPr/>
        </p:nvSpPr>
        <p:spPr>
          <a:xfrm>
            <a:off x="476408" y="969656"/>
            <a:ext cx="6402562" cy="1706436"/>
          </a:xfrm>
          <a:prstGeom prst="rect">
            <a:avLst/>
          </a:prstGeom>
          <a:solidFill>
            <a:srgbClr val="F0F373">
              <a:alpha val="10196"/>
            </a:srgbClr>
          </a:solidFill>
          <a:ln>
            <a:solidFill>
              <a:srgbClr val="F0F373">
                <a:alpha val="10196"/>
              </a:srgbClr>
            </a:solidFill>
          </a:ln>
        </p:spPr>
        <p:style>
          <a:lnRef idx="1">
            <a:schemeClr val="accent3"/>
          </a:lnRef>
          <a:fillRef idx="2">
            <a:schemeClr val="accent3"/>
          </a:fillRef>
          <a:effectRef idx="1">
            <a:schemeClr val="accent3"/>
          </a:effectRef>
          <a:fontRef idx="minor">
            <a:schemeClr val="dk1"/>
          </a:fontRef>
        </p:style>
        <p:txBody>
          <a:bodyPr rtlCol="0" anchor="t"/>
          <a:lstStyle/>
          <a:p>
            <a:r>
              <a:rPr lang="en-US" sz="1100" b="1" dirty="0"/>
              <a:t>Broker server</a:t>
            </a:r>
          </a:p>
        </p:txBody>
      </p:sp>
      <p:sp>
        <p:nvSpPr>
          <p:cNvPr id="60" name="Rectangle 59">
            <a:extLst>
              <a:ext uri="{FF2B5EF4-FFF2-40B4-BE49-F238E27FC236}">
                <a16:creationId xmlns:a16="http://schemas.microsoft.com/office/drawing/2014/main" id="{F6D3AE4B-C449-4404-9355-D939DE583826}"/>
              </a:ext>
            </a:extLst>
          </p:cNvPr>
          <p:cNvSpPr/>
          <p:nvPr/>
        </p:nvSpPr>
        <p:spPr>
          <a:xfrm>
            <a:off x="3225255" y="4765437"/>
            <a:ext cx="2556424" cy="1228612"/>
          </a:xfrm>
          <a:prstGeom prst="rect">
            <a:avLst/>
          </a:prstGeom>
          <a:solidFill>
            <a:schemeClr val="accent3">
              <a:lumMod val="75000"/>
              <a:alpha val="10196"/>
            </a:schemeClr>
          </a:solidFill>
          <a:ln>
            <a:solidFill>
              <a:srgbClr val="00B050">
                <a:alpha val="10196"/>
              </a:srgbClr>
            </a:solidFill>
          </a:ln>
        </p:spPr>
        <p:style>
          <a:lnRef idx="1">
            <a:schemeClr val="accent3"/>
          </a:lnRef>
          <a:fillRef idx="2">
            <a:schemeClr val="accent3"/>
          </a:fillRef>
          <a:effectRef idx="1">
            <a:schemeClr val="accent3"/>
          </a:effectRef>
          <a:fontRef idx="minor">
            <a:schemeClr val="dk1"/>
          </a:fontRef>
        </p:style>
        <p:txBody>
          <a:bodyPr rtlCol="0" anchor="t"/>
          <a:lstStyle/>
          <a:p>
            <a:r>
              <a:rPr lang="en-US" sz="1100" b="1" dirty="0"/>
              <a:t>Database server</a:t>
            </a:r>
            <a:br>
              <a:rPr lang="en-US" sz="1100" b="1" dirty="0"/>
            </a:br>
            <a:r>
              <a:rPr lang="en-US" sz="1100" b="1" dirty="0"/>
              <a:t>(Analysis)</a:t>
            </a:r>
          </a:p>
        </p:txBody>
      </p:sp>
      <p:sp>
        <p:nvSpPr>
          <p:cNvPr id="4" name="Oval 3">
            <a:extLst>
              <a:ext uri="{FF2B5EF4-FFF2-40B4-BE49-F238E27FC236}">
                <a16:creationId xmlns:a16="http://schemas.microsoft.com/office/drawing/2014/main" id="{90A9469A-92F2-4B8F-B31F-0A74B5DFD3A7}"/>
              </a:ext>
            </a:extLst>
          </p:cNvPr>
          <p:cNvSpPr/>
          <p:nvPr/>
        </p:nvSpPr>
        <p:spPr>
          <a:xfrm>
            <a:off x="3555726" y="2848967"/>
            <a:ext cx="218712" cy="475552"/>
          </a:xfrm>
          <a:prstGeom prst="ellipse">
            <a:avLst/>
          </a:prstGeom>
          <a:solidFill>
            <a:schemeClr val="bg1"/>
          </a:solidFill>
          <a:ln w="19050" cap="flat" cmpd="sng" algn="ctr">
            <a:solidFill>
              <a:schemeClr val="tx1"/>
            </a:solidFill>
            <a:prstDash val="solid"/>
            <a:miter lim="800000"/>
          </a:ln>
          <a:effectLst/>
        </p:spPr>
        <p:txBody>
          <a:bodyPr rtlCol="0" anchor="ctr"/>
          <a:lstStyle/>
          <a:p>
            <a:pPr algn="ctr" defTabSz="914400"/>
            <a:r>
              <a:rPr lang="en-US" sz="1100" b="1" kern="0" dirty="0">
                <a:solidFill>
                  <a:schemeClr val="tx1"/>
                </a:solidFill>
                <a:latin typeface="Palatino Linotype" panose="02040502050505030304"/>
              </a:rPr>
              <a:t>2b</a:t>
            </a:r>
          </a:p>
        </p:txBody>
      </p:sp>
      <p:sp>
        <p:nvSpPr>
          <p:cNvPr id="66" name="Oval 65">
            <a:extLst>
              <a:ext uri="{FF2B5EF4-FFF2-40B4-BE49-F238E27FC236}">
                <a16:creationId xmlns:a16="http://schemas.microsoft.com/office/drawing/2014/main" id="{C5CB8F5E-836B-4028-AFB1-38C0E7B7D773}"/>
              </a:ext>
            </a:extLst>
          </p:cNvPr>
          <p:cNvSpPr/>
          <p:nvPr/>
        </p:nvSpPr>
        <p:spPr>
          <a:xfrm>
            <a:off x="4331600" y="2848967"/>
            <a:ext cx="218712" cy="475552"/>
          </a:xfrm>
          <a:prstGeom prst="ellipse">
            <a:avLst/>
          </a:prstGeom>
          <a:solidFill>
            <a:schemeClr val="bg1"/>
          </a:solidFill>
          <a:ln w="19050" cap="flat" cmpd="sng" algn="ctr">
            <a:solidFill>
              <a:schemeClr val="tx1"/>
            </a:solidFill>
            <a:prstDash val="solid"/>
            <a:miter lim="800000"/>
          </a:ln>
          <a:effectLst/>
        </p:spPr>
        <p:txBody>
          <a:bodyPr rtlCol="0" anchor="ctr"/>
          <a:lstStyle/>
          <a:p>
            <a:pPr algn="ctr" defTabSz="914400"/>
            <a:r>
              <a:rPr lang="en-US" sz="1100" b="1" kern="0" dirty="0">
                <a:latin typeface="Palatino Linotype" panose="02040502050505030304"/>
              </a:rPr>
              <a:t>3a</a:t>
            </a:r>
            <a:endParaRPr lang="en-US" sz="1100" b="1" kern="0" dirty="0">
              <a:solidFill>
                <a:schemeClr val="tx1"/>
              </a:solidFill>
              <a:latin typeface="Palatino Linotype" panose="02040502050505030304"/>
            </a:endParaRPr>
          </a:p>
        </p:txBody>
      </p:sp>
      <p:sp>
        <p:nvSpPr>
          <p:cNvPr id="59" name="Rectangle 58">
            <a:extLst>
              <a:ext uri="{FF2B5EF4-FFF2-40B4-BE49-F238E27FC236}">
                <a16:creationId xmlns:a16="http://schemas.microsoft.com/office/drawing/2014/main" id="{696CE533-BE04-4341-87FD-BBEEF0112504}"/>
              </a:ext>
            </a:extLst>
          </p:cNvPr>
          <p:cNvSpPr/>
          <p:nvPr/>
        </p:nvSpPr>
        <p:spPr>
          <a:xfrm>
            <a:off x="3225255" y="2797321"/>
            <a:ext cx="2556424" cy="1917291"/>
          </a:xfrm>
          <a:prstGeom prst="rect">
            <a:avLst/>
          </a:prstGeom>
          <a:solidFill>
            <a:srgbClr val="0070C0">
              <a:alpha val="10196"/>
            </a:srgbClr>
          </a:solidFill>
          <a:ln>
            <a:solidFill>
              <a:srgbClr val="0070C0">
                <a:alpha val="10196"/>
              </a:srgb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100" b="1" dirty="0"/>
              <a:t>Wrangling </a:t>
            </a:r>
            <a:br>
              <a:rPr lang="en-US" sz="1100" b="1" dirty="0"/>
            </a:br>
            <a:r>
              <a:rPr lang="en-US" sz="1100" b="1" dirty="0"/>
              <a:t>server</a:t>
            </a:r>
          </a:p>
        </p:txBody>
      </p:sp>
      <p:sp>
        <p:nvSpPr>
          <p:cNvPr id="69" name="Oval 68">
            <a:extLst>
              <a:ext uri="{FF2B5EF4-FFF2-40B4-BE49-F238E27FC236}">
                <a16:creationId xmlns:a16="http://schemas.microsoft.com/office/drawing/2014/main" id="{FFAFE1B4-43C0-45BA-BC80-5F1182973F5C}"/>
              </a:ext>
            </a:extLst>
          </p:cNvPr>
          <p:cNvSpPr/>
          <p:nvPr/>
        </p:nvSpPr>
        <p:spPr>
          <a:xfrm>
            <a:off x="6031523" y="2896827"/>
            <a:ext cx="218712" cy="475552"/>
          </a:xfrm>
          <a:prstGeom prst="ellipse">
            <a:avLst/>
          </a:prstGeom>
          <a:solidFill>
            <a:schemeClr val="bg1"/>
          </a:solidFill>
          <a:ln w="19050" cap="flat" cmpd="sng" algn="ctr">
            <a:solidFill>
              <a:schemeClr val="tx1"/>
            </a:solidFill>
            <a:prstDash val="solid"/>
            <a:miter lim="800000"/>
          </a:ln>
          <a:effectLst/>
        </p:spPr>
        <p:txBody>
          <a:bodyPr rtlCol="0" anchor="ctr"/>
          <a:lstStyle/>
          <a:p>
            <a:pPr algn="ctr" defTabSz="914400"/>
            <a:r>
              <a:rPr lang="en-US" sz="1100" b="1" kern="0" dirty="0">
                <a:solidFill>
                  <a:schemeClr val="tx1"/>
                </a:solidFill>
                <a:latin typeface="Palatino Linotype" panose="02040502050505030304"/>
              </a:rPr>
              <a:t>3b</a:t>
            </a:r>
          </a:p>
        </p:txBody>
      </p:sp>
      <p:sp>
        <p:nvSpPr>
          <p:cNvPr id="57" name="Rectangle 56">
            <a:extLst>
              <a:ext uri="{FF2B5EF4-FFF2-40B4-BE49-F238E27FC236}">
                <a16:creationId xmlns:a16="http://schemas.microsoft.com/office/drawing/2014/main" id="{1C5AD8F6-B3D5-4CE8-AB9A-38617ED23766}"/>
              </a:ext>
            </a:extLst>
          </p:cNvPr>
          <p:cNvSpPr/>
          <p:nvPr/>
        </p:nvSpPr>
        <p:spPr>
          <a:xfrm rot="16200000">
            <a:off x="4804517" y="3893361"/>
            <a:ext cx="3181688" cy="1019687"/>
          </a:xfrm>
          <a:prstGeom prst="rect">
            <a:avLst/>
          </a:prstGeom>
          <a:solidFill>
            <a:srgbClr val="C4C5FC">
              <a:alpha val="10196"/>
            </a:srgbClr>
          </a:solidFill>
          <a:ln>
            <a:solidFill>
              <a:srgbClr val="00B050">
                <a:alpha val="10196"/>
              </a:srgbClr>
            </a:solidFill>
          </a:ln>
        </p:spPr>
        <p:style>
          <a:lnRef idx="1">
            <a:schemeClr val="accent3"/>
          </a:lnRef>
          <a:fillRef idx="2">
            <a:schemeClr val="accent3"/>
          </a:fillRef>
          <a:effectRef idx="1">
            <a:schemeClr val="accent3"/>
          </a:effectRef>
          <a:fontRef idx="minor">
            <a:schemeClr val="dk1"/>
          </a:fontRef>
        </p:style>
        <p:txBody>
          <a:bodyPr rtlCol="0" anchor="b"/>
          <a:lstStyle/>
          <a:p>
            <a:pPr algn="r"/>
            <a:r>
              <a:rPr lang="en-US" sz="1100" b="1" dirty="0"/>
              <a:t>Client device</a:t>
            </a:r>
          </a:p>
        </p:txBody>
      </p:sp>
      <p:sp>
        <p:nvSpPr>
          <p:cNvPr id="75" name="Oval 74">
            <a:extLst>
              <a:ext uri="{FF2B5EF4-FFF2-40B4-BE49-F238E27FC236}">
                <a16:creationId xmlns:a16="http://schemas.microsoft.com/office/drawing/2014/main" id="{3A137010-AAE9-481A-BB8A-43B3EDCFAE41}"/>
              </a:ext>
            </a:extLst>
          </p:cNvPr>
          <p:cNvSpPr/>
          <p:nvPr/>
        </p:nvSpPr>
        <p:spPr>
          <a:xfrm>
            <a:off x="1732387" y="2937337"/>
            <a:ext cx="218712" cy="475552"/>
          </a:xfrm>
          <a:prstGeom prst="ellipse">
            <a:avLst/>
          </a:prstGeom>
          <a:solidFill>
            <a:schemeClr val="bg1"/>
          </a:solidFill>
          <a:ln w="19050" cap="flat" cmpd="sng" algn="ctr">
            <a:solidFill>
              <a:schemeClr val="tx1"/>
            </a:solidFill>
            <a:prstDash val="solid"/>
            <a:miter lim="800000"/>
          </a:ln>
          <a:effectLst/>
        </p:spPr>
        <p:txBody>
          <a:bodyPr rtlCol="0" anchor="ctr"/>
          <a:lstStyle/>
          <a:p>
            <a:pPr algn="ctr" defTabSz="914400"/>
            <a:r>
              <a:rPr lang="en-US" sz="1100" b="1" kern="0" dirty="0">
                <a:solidFill>
                  <a:schemeClr val="tx1"/>
                </a:solidFill>
                <a:latin typeface="Palatino Linotype" panose="02040502050505030304"/>
              </a:rPr>
              <a:t>2a</a:t>
            </a:r>
          </a:p>
        </p:txBody>
      </p:sp>
      <p:sp>
        <p:nvSpPr>
          <p:cNvPr id="58" name="Rectangle 57">
            <a:extLst>
              <a:ext uri="{FF2B5EF4-FFF2-40B4-BE49-F238E27FC236}">
                <a16:creationId xmlns:a16="http://schemas.microsoft.com/office/drawing/2014/main" id="{8D27E183-61F6-4BC6-AF05-BE533F6EE892}"/>
              </a:ext>
            </a:extLst>
          </p:cNvPr>
          <p:cNvSpPr/>
          <p:nvPr/>
        </p:nvSpPr>
        <p:spPr>
          <a:xfrm>
            <a:off x="466787" y="2775452"/>
            <a:ext cx="2556424" cy="1915544"/>
          </a:xfrm>
          <a:prstGeom prst="rect">
            <a:avLst/>
          </a:prstGeom>
          <a:solidFill>
            <a:srgbClr val="7030A0">
              <a:alpha val="10196"/>
            </a:srgbClr>
          </a:solidFill>
          <a:ln>
            <a:solidFill>
              <a:srgbClr val="F0F373">
                <a:alpha val="10196"/>
              </a:srgb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100" b="1" dirty="0"/>
              <a:t>Extractor</a:t>
            </a:r>
            <a:br>
              <a:rPr lang="en-US" sz="1100" b="1" dirty="0"/>
            </a:br>
            <a:r>
              <a:rPr lang="en-US" sz="1100" b="1" dirty="0"/>
              <a:t>server</a:t>
            </a:r>
          </a:p>
        </p:txBody>
      </p:sp>
    </p:spTree>
    <p:extLst>
      <p:ext uri="{BB962C8B-B14F-4D97-AF65-F5344CB8AC3E}">
        <p14:creationId xmlns:p14="http://schemas.microsoft.com/office/powerpoint/2010/main" val="195008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FE2D-CE14-429A-B2FF-756AD77F8603}"/>
              </a:ext>
            </a:extLst>
          </p:cNvPr>
          <p:cNvSpPr>
            <a:spLocks noGrp="1"/>
          </p:cNvSpPr>
          <p:nvPr>
            <p:ph type="title"/>
          </p:nvPr>
        </p:nvSpPr>
        <p:spPr/>
        <p:txBody>
          <a:bodyPr/>
          <a:lstStyle/>
          <a:p>
            <a:r>
              <a:rPr lang="en-US" dirty="0"/>
              <a:t>DATA INGESTION</a:t>
            </a:r>
          </a:p>
        </p:txBody>
      </p:sp>
    </p:spTree>
    <p:extLst>
      <p:ext uri="{BB962C8B-B14F-4D97-AF65-F5344CB8AC3E}">
        <p14:creationId xmlns:p14="http://schemas.microsoft.com/office/powerpoint/2010/main" val="17736148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1A77-6739-4463-A936-6C0D18747569}"/>
              </a:ext>
            </a:extLst>
          </p:cNvPr>
          <p:cNvSpPr>
            <a:spLocks noGrp="1"/>
          </p:cNvSpPr>
          <p:nvPr>
            <p:ph type="title"/>
          </p:nvPr>
        </p:nvSpPr>
        <p:spPr>
          <a:xfrm>
            <a:off x="0" y="7802"/>
            <a:ext cx="10972800" cy="1143000"/>
          </a:xfrm>
        </p:spPr>
        <p:txBody>
          <a:bodyPr/>
          <a:lstStyle/>
          <a:p>
            <a:r>
              <a:rPr lang="en-US" dirty="0"/>
              <a:t>DATA </a:t>
            </a:r>
          </a:p>
        </p:txBody>
      </p:sp>
      <p:grpSp>
        <p:nvGrpSpPr>
          <p:cNvPr id="13" name="Group 12">
            <a:extLst>
              <a:ext uri="{FF2B5EF4-FFF2-40B4-BE49-F238E27FC236}">
                <a16:creationId xmlns:a16="http://schemas.microsoft.com/office/drawing/2014/main" id="{E13552D1-92C7-4425-A178-230C24937DB3}"/>
              </a:ext>
            </a:extLst>
          </p:cNvPr>
          <p:cNvGrpSpPr/>
          <p:nvPr/>
        </p:nvGrpSpPr>
        <p:grpSpPr>
          <a:xfrm>
            <a:off x="6117490" y="797417"/>
            <a:ext cx="5892659" cy="5825324"/>
            <a:chOff x="6225273" y="555937"/>
            <a:chExt cx="5892659" cy="5195009"/>
          </a:xfrm>
        </p:grpSpPr>
        <p:sp>
          <p:nvSpPr>
            <p:cNvPr id="44" name="Content Placeholder 2">
              <a:extLst>
                <a:ext uri="{FF2B5EF4-FFF2-40B4-BE49-F238E27FC236}">
                  <a16:creationId xmlns:a16="http://schemas.microsoft.com/office/drawing/2014/main" id="{B888F06E-B64A-4698-98BB-F09B6B927AE2}"/>
                </a:ext>
              </a:extLst>
            </p:cNvPr>
            <p:cNvSpPr txBox="1">
              <a:spLocks/>
            </p:cNvSpPr>
            <p:nvPr/>
          </p:nvSpPr>
          <p:spPr>
            <a:xfrm>
              <a:off x="7661409" y="1221823"/>
              <a:ext cx="3958567" cy="39183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10000"/>
                </a:lnSpc>
                <a:buNone/>
              </a:pPr>
              <a:endParaRPr lang="en-US" sz="1400" dirty="0"/>
            </a:p>
          </p:txBody>
        </p:sp>
        <p:pic>
          <p:nvPicPr>
            <p:cNvPr id="46" name="Picture 16" descr="Image result for open bracket">
              <a:extLst>
                <a:ext uri="{FF2B5EF4-FFF2-40B4-BE49-F238E27FC236}">
                  <a16:creationId xmlns:a16="http://schemas.microsoft.com/office/drawing/2014/main" id="{D8393720-FF1C-486D-8BD0-58FF137CBD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44" t="5227" r="24147" b="17260"/>
            <a:stretch/>
          </p:blipFill>
          <p:spPr bwMode="auto">
            <a:xfrm>
              <a:off x="6225273" y="555937"/>
              <a:ext cx="1098925" cy="51950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descr="Image result for open bracket">
              <a:extLst>
                <a:ext uri="{FF2B5EF4-FFF2-40B4-BE49-F238E27FC236}">
                  <a16:creationId xmlns:a16="http://schemas.microsoft.com/office/drawing/2014/main" id="{5BB124CC-D38A-446F-BE91-B758FDA083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44" t="5227" r="24147" b="17260"/>
            <a:stretch/>
          </p:blipFill>
          <p:spPr bwMode="auto">
            <a:xfrm flipH="1">
              <a:off x="11019007" y="555937"/>
              <a:ext cx="1098925" cy="51950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A179C151-08E5-4ED9-B665-988360B575E9}"/>
              </a:ext>
            </a:extLst>
          </p:cNvPr>
          <p:cNvGrpSpPr/>
          <p:nvPr/>
        </p:nvGrpSpPr>
        <p:grpSpPr>
          <a:xfrm>
            <a:off x="-108112" y="1304765"/>
            <a:ext cx="6526086" cy="4668555"/>
            <a:chOff x="167981" y="1304765"/>
            <a:chExt cx="6526086" cy="4668555"/>
          </a:xfrm>
        </p:grpSpPr>
        <p:pic>
          <p:nvPicPr>
            <p:cNvPr id="2078" name="Picture 30" descr="Related image">
              <a:extLst>
                <a:ext uri="{FF2B5EF4-FFF2-40B4-BE49-F238E27FC236}">
                  <a16:creationId xmlns:a16="http://schemas.microsoft.com/office/drawing/2014/main" id="{E0C8E6ED-1792-4CA6-BED6-8540F90042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3040" y="4059062"/>
              <a:ext cx="2439348" cy="191425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DCE68E6-4FCA-4A56-825E-240BB2ED1143}"/>
                </a:ext>
              </a:extLst>
            </p:cNvPr>
            <p:cNvGrpSpPr/>
            <p:nvPr/>
          </p:nvGrpSpPr>
          <p:grpSpPr>
            <a:xfrm>
              <a:off x="167981" y="1304765"/>
              <a:ext cx="2703648" cy="2258291"/>
              <a:chOff x="2472255" y="1871837"/>
              <a:chExt cx="2162141" cy="1805984"/>
            </a:xfrm>
          </p:grpSpPr>
          <p:pic>
            <p:nvPicPr>
              <p:cNvPr id="2054" name="Picture 6" descr="Related image">
                <a:extLst>
                  <a:ext uri="{FF2B5EF4-FFF2-40B4-BE49-F238E27FC236}">
                    <a16:creationId xmlns:a16="http://schemas.microsoft.com/office/drawing/2014/main" id="{A0C37700-6367-4CE5-9DC6-A98CF28EEBE2}"/>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0583" y="1871837"/>
                <a:ext cx="1525485" cy="152548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B67507FE-D246-416D-AA82-DD041DBCE289}"/>
                  </a:ext>
                </a:extLst>
              </p:cNvPr>
              <p:cNvSpPr/>
              <p:nvPr/>
            </p:nvSpPr>
            <p:spPr>
              <a:xfrm>
                <a:off x="2472255" y="3308622"/>
                <a:ext cx="2162141" cy="369199"/>
              </a:xfrm>
              <a:prstGeom prst="rect">
                <a:avLst/>
              </a:prstGeom>
            </p:spPr>
            <p:txBody>
              <a:bodyPr wrap="square">
                <a:spAutoFit/>
              </a:bodyPr>
              <a:lstStyle/>
              <a:p>
                <a:pPr algn="ctr"/>
                <a:r>
                  <a:rPr lang="en-US" sz="2400" dirty="0">
                    <a:solidFill>
                      <a:schemeClr val="tx1">
                        <a:lumMod val="50000"/>
                        <a:lumOff val="50000"/>
                      </a:schemeClr>
                    </a:solidFill>
                  </a:rPr>
                  <a:t>Crime Data</a:t>
                </a:r>
                <a:endParaRPr lang="en-US" sz="1600" dirty="0">
                  <a:solidFill>
                    <a:schemeClr val="tx1">
                      <a:lumMod val="50000"/>
                      <a:lumOff val="50000"/>
                    </a:schemeClr>
                  </a:solidFill>
                </a:endParaRPr>
              </a:p>
            </p:txBody>
          </p:sp>
        </p:grpSp>
        <p:pic>
          <p:nvPicPr>
            <p:cNvPr id="52" name="Picture 44" descr="Related image">
              <a:extLst>
                <a:ext uri="{FF2B5EF4-FFF2-40B4-BE49-F238E27FC236}">
                  <a16:creationId xmlns:a16="http://schemas.microsoft.com/office/drawing/2014/main" id="{16DECC33-6232-44CA-8261-B7DFD8AB4765}"/>
                </a:ext>
              </a:extLst>
            </p:cNvPr>
            <p:cNvPicPr>
              <a:picLocks noChangeAspect="1" noChangeArrowheads="1"/>
            </p:cNvPicPr>
            <p:nvPr/>
          </p:nvPicPr>
          <p:blipFill>
            <a:blip r:embed="rId5"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rot="13171685" flipH="1">
              <a:off x="1533461" y="3598323"/>
              <a:ext cx="854438" cy="92147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4" descr="Related image">
              <a:extLst>
                <a:ext uri="{FF2B5EF4-FFF2-40B4-BE49-F238E27FC236}">
                  <a16:creationId xmlns:a16="http://schemas.microsoft.com/office/drawing/2014/main" id="{091F8582-910C-43D4-93F7-89ABB7D231B3}"/>
                </a:ext>
              </a:extLst>
            </p:cNvPr>
            <p:cNvPicPr>
              <a:picLocks noChangeAspect="1" noChangeArrowheads="1"/>
            </p:cNvPicPr>
            <p:nvPr/>
          </p:nvPicPr>
          <p:blipFill>
            <a:blip r:embed="rId5"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rot="18704962" flipH="1" flipV="1">
              <a:off x="4157694" y="3598323"/>
              <a:ext cx="854438" cy="9214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eather icon">
              <a:extLst>
                <a:ext uri="{FF2B5EF4-FFF2-40B4-BE49-F238E27FC236}">
                  <a16:creationId xmlns:a16="http://schemas.microsoft.com/office/drawing/2014/main" id="{D0136C14-5F55-40B9-B93B-ED458CB5CAF8}"/>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012" t="4204" r="3801" b="12650"/>
            <a:stretch/>
          </p:blipFill>
          <p:spPr bwMode="auto">
            <a:xfrm>
              <a:off x="4155700" y="1353718"/>
              <a:ext cx="2076959" cy="18096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354B5485-D0AC-414C-BAE7-91084A3A4C5B}"/>
                </a:ext>
              </a:extLst>
            </p:cNvPr>
            <p:cNvSpPr/>
            <p:nvPr/>
          </p:nvSpPr>
          <p:spPr>
            <a:xfrm>
              <a:off x="4065661" y="3101391"/>
              <a:ext cx="2628406" cy="461665"/>
            </a:xfrm>
            <a:prstGeom prst="rect">
              <a:avLst/>
            </a:prstGeom>
          </p:spPr>
          <p:txBody>
            <a:bodyPr wrap="square">
              <a:spAutoFit/>
            </a:bodyPr>
            <a:lstStyle/>
            <a:p>
              <a:pPr algn="ctr"/>
              <a:r>
                <a:rPr lang="en-US" sz="2400" dirty="0">
                  <a:solidFill>
                    <a:schemeClr val="tx1">
                      <a:lumMod val="50000"/>
                      <a:lumOff val="50000"/>
                    </a:schemeClr>
                  </a:solidFill>
                </a:rPr>
                <a:t>Weather Data</a:t>
              </a:r>
              <a:endParaRPr lang="en-US" sz="1600" dirty="0">
                <a:solidFill>
                  <a:schemeClr val="tx1">
                    <a:lumMod val="50000"/>
                    <a:lumOff val="50000"/>
                  </a:schemeClr>
                </a:solidFill>
              </a:endParaRPr>
            </a:p>
          </p:txBody>
        </p:sp>
      </p:grpSp>
      <p:sp>
        <p:nvSpPr>
          <p:cNvPr id="4" name="Rectangle 3">
            <a:extLst>
              <a:ext uri="{FF2B5EF4-FFF2-40B4-BE49-F238E27FC236}">
                <a16:creationId xmlns:a16="http://schemas.microsoft.com/office/drawing/2014/main" id="{C331B489-2F5B-4043-97E7-B67898CEAC7F}"/>
              </a:ext>
            </a:extLst>
          </p:cNvPr>
          <p:cNvSpPr/>
          <p:nvPr/>
        </p:nvSpPr>
        <p:spPr>
          <a:xfrm>
            <a:off x="6715339" y="1365642"/>
            <a:ext cx="4674705" cy="3322641"/>
          </a:xfrm>
          <a:prstGeom prst="rect">
            <a:avLst/>
          </a:prstGeom>
        </p:spPr>
        <p:txBody>
          <a:bodyPr wrap="square">
            <a:spAutoFit/>
          </a:bodyPr>
          <a:lstStyle/>
          <a:p>
            <a:pPr algn="just">
              <a:lnSpc>
                <a:spcPct val="110000"/>
              </a:lnSpc>
            </a:pPr>
            <a:r>
              <a:rPr lang="en-US" sz="1600" dirty="0"/>
              <a:t>Data extracted from multiple sources to provide a comprehensive overview of the weather, geographical information and crimes related attributes.</a:t>
            </a:r>
          </a:p>
          <a:p>
            <a:pPr algn="just">
              <a:lnSpc>
                <a:spcPct val="110000"/>
              </a:lnSpc>
            </a:pPr>
            <a:r>
              <a:rPr lang="en-US" sz="1600" b="1" dirty="0"/>
              <a:t>Weather data of Chicago</a:t>
            </a:r>
          </a:p>
          <a:p>
            <a:pPr algn="just">
              <a:lnSpc>
                <a:spcPct val="110000"/>
              </a:lnSpc>
            </a:pPr>
            <a:r>
              <a:rPr lang="en-US" sz="1600" dirty="0"/>
              <a:t>Source: (Type : CSV)</a:t>
            </a:r>
          </a:p>
          <a:p>
            <a:pPr algn="just">
              <a:lnSpc>
                <a:spcPct val="110000"/>
              </a:lnSpc>
            </a:pPr>
            <a:r>
              <a:rPr lang="en-US" sz="1600" u="sng" dirty="0">
                <a:solidFill>
                  <a:srgbClr val="FF9933"/>
                </a:solidFill>
              </a:rPr>
              <a:t>https://www.ncdc.noaa.gov/cdo-web/datasets/GHCND/stations/GHCND:USW00094846/detail</a:t>
            </a:r>
          </a:p>
          <a:p>
            <a:pPr algn="just">
              <a:lnSpc>
                <a:spcPct val="110000"/>
              </a:lnSpc>
            </a:pPr>
            <a:r>
              <a:rPr lang="en-US" sz="1600" b="1" dirty="0"/>
              <a:t>Crime Data of Chicago</a:t>
            </a:r>
          </a:p>
          <a:p>
            <a:pPr algn="just">
              <a:lnSpc>
                <a:spcPct val="110000"/>
              </a:lnSpc>
            </a:pPr>
            <a:r>
              <a:rPr lang="en-US" sz="1600" dirty="0"/>
              <a:t>Source: (Type : CSV)</a:t>
            </a:r>
          </a:p>
          <a:p>
            <a:pPr algn="just">
              <a:lnSpc>
                <a:spcPct val="110000"/>
              </a:lnSpc>
            </a:pPr>
            <a:r>
              <a:rPr lang="en-US" sz="1600" dirty="0">
                <a:solidFill>
                  <a:srgbClr val="FF9933"/>
                </a:solidFill>
                <a:hlinkClick r:id="rId7">
                  <a:extLst>
                    <a:ext uri="{A12FA001-AC4F-418D-AE19-62706E023703}">
                      <ahyp:hlinkClr xmlns:ahyp="http://schemas.microsoft.com/office/drawing/2018/hyperlinkcolor" val="tx"/>
                    </a:ext>
                  </a:extLst>
                </a:hlinkClick>
              </a:rPr>
              <a:t>https://data.cityofchicago.org/Public-Safety/</a:t>
            </a:r>
            <a:endParaRPr lang="en-US" sz="1600" dirty="0">
              <a:solidFill>
                <a:srgbClr val="FF9933"/>
              </a:solidFill>
            </a:endParaRPr>
          </a:p>
        </p:txBody>
      </p:sp>
      <p:sp>
        <p:nvSpPr>
          <p:cNvPr id="17" name="Rectangle 16">
            <a:extLst>
              <a:ext uri="{FF2B5EF4-FFF2-40B4-BE49-F238E27FC236}">
                <a16:creationId xmlns:a16="http://schemas.microsoft.com/office/drawing/2014/main" id="{E795CE16-9C08-48D1-9EE6-8776190E86E0}"/>
              </a:ext>
            </a:extLst>
          </p:cNvPr>
          <p:cNvSpPr/>
          <p:nvPr/>
        </p:nvSpPr>
        <p:spPr>
          <a:xfrm>
            <a:off x="6697583" y="4599177"/>
            <a:ext cx="4787976" cy="1426737"/>
          </a:xfrm>
          <a:prstGeom prst="rect">
            <a:avLst/>
          </a:prstGeom>
        </p:spPr>
        <p:txBody>
          <a:bodyPr wrap="square">
            <a:spAutoFit/>
          </a:bodyPr>
          <a:lstStyle/>
          <a:p>
            <a:pPr algn="just">
              <a:lnSpc>
                <a:spcPct val="110000"/>
              </a:lnSpc>
            </a:pPr>
            <a:r>
              <a:rPr lang="en-US" sz="1600" b="1" dirty="0"/>
              <a:t>Data Preparation: </a:t>
            </a:r>
          </a:p>
          <a:p>
            <a:pPr algn="just">
              <a:lnSpc>
                <a:spcPct val="110000"/>
              </a:lnSpc>
            </a:pPr>
            <a:r>
              <a:rPr lang="en-US" sz="1600" dirty="0"/>
              <a:t>Employed basic data cleaning/wrangling techniques on extracted data such as missing value treatment, filtering empty rows, reducing dimensions specific to use case, formatting etc.</a:t>
            </a:r>
          </a:p>
        </p:txBody>
      </p:sp>
    </p:spTree>
    <p:extLst>
      <p:ext uri="{BB962C8B-B14F-4D97-AF65-F5344CB8AC3E}">
        <p14:creationId xmlns:p14="http://schemas.microsoft.com/office/powerpoint/2010/main" val="3496361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FE2D-CE14-429A-B2FF-756AD77F8603}"/>
              </a:ext>
            </a:extLst>
          </p:cNvPr>
          <p:cNvSpPr>
            <a:spLocks noGrp="1"/>
          </p:cNvSpPr>
          <p:nvPr>
            <p:ph type="title"/>
          </p:nvPr>
        </p:nvSpPr>
        <p:spPr/>
        <p:txBody>
          <a:bodyPr/>
          <a:lstStyle/>
          <a:p>
            <a:r>
              <a:rPr lang="en-US" dirty="0"/>
              <a:t>DATA MODELLING</a:t>
            </a:r>
          </a:p>
        </p:txBody>
      </p:sp>
    </p:spTree>
    <p:extLst>
      <p:ext uri="{BB962C8B-B14F-4D97-AF65-F5344CB8AC3E}">
        <p14:creationId xmlns:p14="http://schemas.microsoft.com/office/powerpoint/2010/main" val="24755225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262B79A5-7FCD-426D-8263-3C405E8F6B10}"/>
              </a:ext>
            </a:extLst>
          </p:cNvPr>
          <p:cNvGrpSpPr/>
          <p:nvPr/>
        </p:nvGrpSpPr>
        <p:grpSpPr>
          <a:xfrm>
            <a:off x="-8878" y="1224309"/>
            <a:ext cx="12196458" cy="5630743"/>
            <a:chOff x="-8878" y="1197675"/>
            <a:chExt cx="12196458" cy="5630743"/>
          </a:xfrm>
        </p:grpSpPr>
        <p:sp>
          <p:nvSpPr>
            <p:cNvPr id="38" name="Rectangle 37">
              <a:extLst>
                <a:ext uri="{FF2B5EF4-FFF2-40B4-BE49-F238E27FC236}">
                  <a16:creationId xmlns:a16="http://schemas.microsoft.com/office/drawing/2014/main" id="{BEDD8349-0247-4E1A-BB20-15839E318ACD}"/>
                </a:ext>
              </a:extLst>
            </p:cNvPr>
            <p:cNvSpPr/>
            <p:nvPr/>
          </p:nvSpPr>
          <p:spPr>
            <a:xfrm>
              <a:off x="6091580" y="4013385"/>
              <a:ext cx="6096000" cy="28150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2355589-A6A1-42B9-9DE3-BE68F9304CCD}"/>
                </a:ext>
              </a:extLst>
            </p:cNvPr>
            <p:cNvSpPr/>
            <p:nvPr/>
          </p:nvSpPr>
          <p:spPr>
            <a:xfrm>
              <a:off x="-7417" y="4013378"/>
              <a:ext cx="6103417" cy="2815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B4D734-CD70-4D38-B0D1-5D1566D66860}"/>
                </a:ext>
              </a:extLst>
            </p:cNvPr>
            <p:cNvSpPr/>
            <p:nvPr/>
          </p:nvSpPr>
          <p:spPr>
            <a:xfrm>
              <a:off x="5983549" y="1197675"/>
              <a:ext cx="6199573" cy="2815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FA37ED1-93FB-4B77-BB57-DB14C2197D20}"/>
                </a:ext>
              </a:extLst>
            </p:cNvPr>
            <p:cNvSpPr/>
            <p:nvPr/>
          </p:nvSpPr>
          <p:spPr>
            <a:xfrm>
              <a:off x="-8878" y="1197676"/>
              <a:ext cx="6096000" cy="28150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CFD23E7-8615-4E55-BA73-3921DD61D0F5}"/>
              </a:ext>
            </a:extLst>
          </p:cNvPr>
          <p:cNvSpPr>
            <a:spLocks noGrp="1"/>
          </p:cNvSpPr>
          <p:nvPr>
            <p:ph type="title"/>
          </p:nvPr>
        </p:nvSpPr>
        <p:spPr>
          <a:xfrm>
            <a:off x="0" y="164381"/>
            <a:ext cx="10116016" cy="987481"/>
          </a:xfrm>
        </p:spPr>
        <p:txBody>
          <a:bodyPr>
            <a:normAutofit/>
          </a:bodyPr>
          <a:lstStyle/>
          <a:p>
            <a:r>
              <a:rPr lang="en-US" dirty="0"/>
              <a:t>Database DESIGN</a:t>
            </a:r>
          </a:p>
        </p:txBody>
      </p:sp>
      <p:pic>
        <p:nvPicPr>
          <p:cNvPr id="5" name="Picture 4" descr="A screenshot of a cell phone&#10;&#10;Description automatically generated">
            <a:extLst>
              <a:ext uri="{FF2B5EF4-FFF2-40B4-BE49-F238E27FC236}">
                <a16:creationId xmlns:a16="http://schemas.microsoft.com/office/drawing/2014/main" id="{FC072FD2-04D6-4119-A19C-3537F54C2491}"/>
              </a:ext>
            </a:extLst>
          </p:cNvPr>
          <p:cNvPicPr>
            <a:picLocks noChangeAspect="1"/>
          </p:cNvPicPr>
          <p:nvPr/>
        </p:nvPicPr>
        <p:blipFill rotWithShape="1">
          <a:blip r:embed="rId2">
            <a:extLst>
              <a:ext uri="{28A0092B-C50C-407E-A947-70E740481C1C}">
                <a14:useLocalDpi xmlns:a14="http://schemas.microsoft.com/office/drawing/2010/main" val="0"/>
              </a:ext>
            </a:extLst>
          </a:blip>
          <a:srcRect l="16710" t="10442" r="3490" b="4559"/>
          <a:stretch/>
        </p:blipFill>
        <p:spPr>
          <a:xfrm>
            <a:off x="179218" y="1574540"/>
            <a:ext cx="2894648" cy="1975792"/>
          </a:xfrm>
          <a:prstGeom prst="rect">
            <a:avLst/>
          </a:prstGeom>
          <a:solidFill>
            <a:schemeClr val="bg1"/>
          </a:solidFill>
        </p:spPr>
      </p:pic>
      <p:pic>
        <p:nvPicPr>
          <p:cNvPr id="11" name="Picture 10" descr="A close up of a sign&#10;&#10;Description automatically generated">
            <a:extLst>
              <a:ext uri="{FF2B5EF4-FFF2-40B4-BE49-F238E27FC236}">
                <a16:creationId xmlns:a16="http://schemas.microsoft.com/office/drawing/2014/main" id="{BB69784B-CBF6-4C56-AE7C-A1CD303E6760}"/>
              </a:ext>
            </a:extLst>
          </p:cNvPr>
          <p:cNvPicPr>
            <a:picLocks noChangeAspect="1"/>
          </p:cNvPicPr>
          <p:nvPr/>
        </p:nvPicPr>
        <p:blipFill rotWithShape="1">
          <a:blip r:embed="rId3">
            <a:clrChange>
              <a:clrFrom>
                <a:srgbClr val="000000">
                  <a:alpha val="0"/>
                </a:srgbClr>
              </a:clrFrom>
              <a:clrTo>
                <a:srgbClr val="000000">
                  <a:alpha val="0"/>
                </a:srgbClr>
              </a:clrTo>
            </a:clrChange>
            <a:alphaModFix/>
            <a:extLst>
              <a:ext uri="{28A0092B-C50C-407E-A947-70E740481C1C}">
                <a14:useLocalDpi xmlns:a14="http://schemas.microsoft.com/office/drawing/2010/main" val="0"/>
              </a:ext>
            </a:extLst>
          </a:blip>
          <a:srcRect l="7881" t="14701" r="14528" b="9636"/>
          <a:stretch/>
        </p:blipFill>
        <p:spPr>
          <a:xfrm>
            <a:off x="6146101" y="1302123"/>
            <a:ext cx="2584837" cy="2520626"/>
          </a:xfrm>
          <a:prstGeom prst="rect">
            <a:avLst/>
          </a:prstGeom>
        </p:spPr>
      </p:pic>
      <p:sp>
        <p:nvSpPr>
          <p:cNvPr id="3" name="Content Placeholder 2">
            <a:extLst>
              <a:ext uri="{FF2B5EF4-FFF2-40B4-BE49-F238E27FC236}">
                <a16:creationId xmlns:a16="http://schemas.microsoft.com/office/drawing/2014/main" id="{735AD540-5065-42DD-A872-A0A7EEFDC018}"/>
              </a:ext>
            </a:extLst>
          </p:cNvPr>
          <p:cNvSpPr>
            <a:spLocks noGrp="1"/>
          </p:cNvSpPr>
          <p:nvPr>
            <p:ph idx="1"/>
          </p:nvPr>
        </p:nvSpPr>
        <p:spPr>
          <a:xfrm>
            <a:off x="9098151" y="4411799"/>
            <a:ext cx="2661066" cy="1743321"/>
          </a:xfrm>
        </p:spPr>
        <p:txBody>
          <a:bodyPr>
            <a:normAutofit/>
          </a:bodyPr>
          <a:lstStyle/>
          <a:p>
            <a:pPr marL="0" indent="0">
              <a:buNone/>
            </a:pPr>
            <a:r>
              <a:rPr lang="en-US" sz="1800" b="1" dirty="0"/>
              <a:t>Cloud Platform:</a:t>
            </a:r>
            <a:endParaRPr lang="en-US" sz="1200" b="1" dirty="0"/>
          </a:p>
          <a:p>
            <a:r>
              <a:rPr lang="en-US" sz="1200" dirty="0"/>
              <a:t>Not infrastructure dependent</a:t>
            </a:r>
          </a:p>
          <a:p>
            <a:r>
              <a:rPr lang="en-US" sz="1200" dirty="0"/>
              <a:t>Save on upfront costs, Low cost entry</a:t>
            </a:r>
          </a:p>
          <a:p>
            <a:r>
              <a:rPr lang="en-US" sz="1200" dirty="0"/>
              <a:t>Fast setup and implementation</a:t>
            </a:r>
          </a:p>
          <a:p>
            <a:pPr marL="0" indent="0">
              <a:buNone/>
            </a:pPr>
            <a:endParaRPr lang="en-US" sz="1500" dirty="0"/>
          </a:p>
        </p:txBody>
      </p:sp>
      <p:sp>
        <p:nvSpPr>
          <p:cNvPr id="12" name="TextBox 11">
            <a:extLst>
              <a:ext uri="{FF2B5EF4-FFF2-40B4-BE49-F238E27FC236}">
                <a16:creationId xmlns:a16="http://schemas.microsoft.com/office/drawing/2014/main" id="{17147B69-D948-4A73-BA03-007F289D9C69}"/>
              </a:ext>
            </a:extLst>
          </p:cNvPr>
          <p:cNvSpPr txBox="1"/>
          <p:nvPr/>
        </p:nvSpPr>
        <p:spPr>
          <a:xfrm>
            <a:off x="3261962" y="1574540"/>
            <a:ext cx="2551246" cy="2071465"/>
          </a:xfrm>
          <a:prstGeom prst="rect">
            <a:avLst/>
          </a:prstGeom>
          <a:noFill/>
        </p:spPr>
        <p:txBody>
          <a:bodyPr wrap="square" rtlCol="0">
            <a:spAutoFit/>
          </a:bodyPr>
          <a:lstStyle/>
          <a:p>
            <a:pPr>
              <a:lnSpc>
                <a:spcPct val="150000"/>
              </a:lnSpc>
            </a:pPr>
            <a:r>
              <a:rPr lang="en-US" b="1" dirty="0"/>
              <a:t>Analytical (OLAP) :</a:t>
            </a:r>
            <a:endParaRPr lang="en-US" sz="1200" dirty="0"/>
          </a:p>
          <a:p>
            <a:pPr marL="171450" indent="-171450">
              <a:lnSpc>
                <a:spcPct val="150000"/>
              </a:lnSpc>
              <a:buFont typeface="Arial" panose="020B0604020202020204" pitchFamily="34" charset="0"/>
              <a:buChar char="•"/>
            </a:pPr>
            <a:r>
              <a:rPr lang="en-US" sz="1200" dirty="0"/>
              <a:t>Purpose – Retrieval of analytical information</a:t>
            </a:r>
          </a:p>
          <a:p>
            <a:pPr marL="171450" indent="-171450">
              <a:lnSpc>
                <a:spcPct val="150000"/>
              </a:lnSpc>
              <a:buFont typeface="Arial" panose="020B0604020202020204" pitchFamily="34" charset="0"/>
              <a:buChar char="•"/>
            </a:pPr>
            <a:r>
              <a:rPr lang="en-US" sz="1200" dirty="0"/>
              <a:t>Subject  Oriented - Tailored specific to analysis</a:t>
            </a:r>
          </a:p>
          <a:p>
            <a:pPr>
              <a:lnSpc>
                <a:spcPct val="150000"/>
              </a:lnSpc>
            </a:pPr>
            <a:endParaRPr lang="en-US" sz="1050" dirty="0"/>
          </a:p>
          <a:p>
            <a:pPr>
              <a:lnSpc>
                <a:spcPct val="150000"/>
              </a:lnSpc>
            </a:pPr>
            <a:endParaRPr lang="en-US" sz="1050" dirty="0"/>
          </a:p>
        </p:txBody>
      </p:sp>
      <p:sp>
        <p:nvSpPr>
          <p:cNvPr id="25" name="TextBox 24">
            <a:extLst>
              <a:ext uri="{FF2B5EF4-FFF2-40B4-BE49-F238E27FC236}">
                <a16:creationId xmlns:a16="http://schemas.microsoft.com/office/drawing/2014/main" id="{60D07234-BAD0-4282-9BEC-D57A987C7EA5}"/>
              </a:ext>
            </a:extLst>
          </p:cNvPr>
          <p:cNvSpPr txBox="1"/>
          <p:nvPr/>
        </p:nvSpPr>
        <p:spPr>
          <a:xfrm>
            <a:off x="3256202" y="4285662"/>
            <a:ext cx="2557006" cy="1905650"/>
          </a:xfrm>
          <a:prstGeom prst="rect">
            <a:avLst/>
          </a:prstGeom>
          <a:noFill/>
        </p:spPr>
        <p:txBody>
          <a:bodyPr wrap="square" rtlCol="0">
            <a:spAutoFit/>
          </a:bodyPr>
          <a:lstStyle/>
          <a:p>
            <a:pPr>
              <a:lnSpc>
                <a:spcPct val="150000"/>
              </a:lnSpc>
            </a:pPr>
            <a:r>
              <a:rPr lang="en-US" sz="2000" b="1" dirty="0"/>
              <a:t>Schema : Star </a:t>
            </a:r>
            <a:endParaRPr lang="en-US" sz="1400" dirty="0"/>
          </a:p>
          <a:p>
            <a:pPr marL="171450" indent="-171450">
              <a:lnSpc>
                <a:spcPct val="150000"/>
              </a:lnSpc>
              <a:buFont typeface="Arial" panose="020B0604020202020204" pitchFamily="34" charset="0"/>
              <a:buChar char="•"/>
            </a:pPr>
            <a:r>
              <a:rPr lang="en-US" sz="1200" dirty="0"/>
              <a:t>Less complex queries</a:t>
            </a:r>
          </a:p>
          <a:p>
            <a:pPr marL="171450" indent="-171450">
              <a:lnSpc>
                <a:spcPct val="150000"/>
              </a:lnSpc>
              <a:buFont typeface="Arial" panose="020B0604020202020204" pitchFamily="34" charset="0"/>
              <a:buChar char="•"/>
            </a:pPr>
            <a:r>
              <a:rPr lang="en-US" sz="1200" dirty="0"/>
              <a:t>Maximum number of joins is number of dimensions</a:t>
            </a:r>
          </a:p>
          <a:p>
            <a:pPr marL="171450" indent="-171450">
              <a:lnSpc>
                <a:spcPct val="150000"/>
              </a:lnSpc>
              <a:buFont typeface="Arial" panose="020B0604020202020204" pitchFamily="34" charset="0"/>
              <a:buChar char="•"/>
            </a:pPr>
            <a:r>
              <a:rPr lang="en-US" sz="1200" dirty="0"/>
              <a:t>Hence, faster execution of queries</a:t>
            </a:r>
          </a:p>
        </p:txBody>
      </p:sp>
      <p:sp>
        <p:nvSpPr>
          <p:cNvPr id="29" name="TextBox 28">
            <a:extLst>
              <a:ext uri="{FF2B5EF4-FFF2-40B4-BE49-F238E27FC236}">
                <a16:creationId xmlns:a16="http://schemas.microsoft.com/office/drawing/2014/main" id="{C38A5898-0729-4A2E-B1A7-4484669BCF17}"/>
              </a:ext>
            </a:extLst>
          </p:cNvPr>
          <p:cNvSpPr txBox="1"/>
          <p:nvPr/>
        </p:nvSpPr>
        <p:spPr>
          <a:xfrm>
            <a:off x="9042548" y="1574540"/>
            <a:ext cx="2970233" cy="2212209"/>
          </a:xfrm>
          <a:prstGeom prst="rect">
            <a:avLst/>
          </a:prstGeom>
          <a:noFill/>
        </p:spPr>
        <p:txBody>
          <a:bodyPr wrap="square" rtlCol="0">
            <a:spAutoFit/>
          </a:bodyPr>
          <a:lstStyle/>
          <a:p>
            <a:pPr>
              <a:lnSpc>
                <a:spcPct val="150000"/>
              </a:lnSpc>
            </a:pPr>
            <a:r>
              <a:rPr lang="en-US" sz="1600" b="1" dirty="0"/>
              <a:t>Dimensional Model : </a:t>
            </a:r>
            <a:endParaRPr lang="en-US" sz="1200" dirty="0"/>
          </a:p>
          <a:p>
            <a:pPr marL="171450" indent="-171450">
              <a:lnSpc>
                <a:spcPct val="150000"/>
              </a:lnSpc>
              <a:buFont typeface="Arial" panose="020B0604020202020204" pitchFamily="34" charset="0"/>
              <a:buChar char="•"/>
            </a:pPr>
            <a:r>
              <a:rPr lang="en-US" sz="1200" dirty="0"/>
              <a:t>Using MySQL for the analysis </a:t>
            </a:r>
          </a:p>
          <a:p>
            <a:pPr marL="171450" indent="-171450">
              <a:lnSpc>
                <a:spcPct val="150000"/>
              </a:lnSpc>
              <a:buFont typeface="Arial" panose="020B0604020202020204" pitchFamily="34" charset="0"/>
              <a:buChar char="•"/>
            </a:pPr>
            <a:r>
              <a:rPr lang="en-US" sz="1200" dirty="0"/>
              <a:t>Intuitive framework</a:t>
            </a:r>
          </a:p>
          <a:p>
            <a:pPr marL="171450" indent="-171450">
              <a:lnSpc>
                <a:spcPct val="150000"/>
              </a:lnSpc>
              <a:buFont typeface="Arial" panose="020B0604020202020204" pitchFamily="34" charset="0"/>
              <a:buChar char="•"/>
            </a:pPr>
            <a:r>
              <a:rPr lang="en-US" sz="1200" dirty="0"/>
              <a:t>Stability and ease of use</a:t>
            </a:r>
          </a:p>
          <a:p>
            <a:pPr marL="171450" indent="-171450">
              <a:lnSpc>
                <a:spcPct val="150000"/>
              </a:lnSpc>
              <a:buFont typeface="Arial" panose="020B0604020202020204" pitchFamily="34" charset="0"/>
              <a:buChar char="•"/>
            </a:pPr>
            <a:r>
              <a:rPr lang="en-US" sz="1200" dirty="0"/>
              <a:t>Focuses on reliability over availability(NoSQL)</a:t>
            </a:r>
          </a:p>
          <a:p>
            <a:pPr>
              <a:lnSpc>
                <a:spcPct val="150000"/>
              </a:lnSpc>
            </a:pPr>
            <a:endParaRPr lang="en-US" dirty="0"/>
          </a:p>
        </p:txBody>
      </p:sp>
      <p:pic>
        <p:nvPicPr>
          <p:cNvPr id="14" name="Picture 13">
            <a:extLst>
              <a:ext uri="{FF2B5EF4-FFF2-40B4-BE49-F238E27FC236}">
                <a16:creationId xmlns:a16="http://schemas.microsoft.com/office/drawing/2014/main" id="{3A28F9D6-7EE3-4D50-8026-6BCB48D28BE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3549" y="4255025"/>
            <a:ext cx="3428241" cy="2119081"/>
          </a:xfrm>
          <a:prstGeom prst="rect">
            <a:avLst/>
          </a:prstGeom>
        </p:spPr>
      </p:pic>
      <p:grpSp>
        <p:nvGrpSpPr>
          <p:cNvPr id="55" name="Group 54">
            <a:extLst>
              <a:ext uri="{FF2B5EF4-FFF2-40B4-BE49-F238E27FC236}">
                <a16:creationId xmlns:a16="http://schemas.microsoft.com/office/drawing/2014/main" id="{15251CBF-D0F4-41DB-8359-38F9A6D31926}"/>
              </a:ext>
            </a:extLst>
          </p:cNvPr>
          <p:cNvGrpSpPr/>
          <p:nvPr/>
        </p:nvGrpSpPr>
        <p:grpSpPr>
          <a:xfrm>
            <a:off x="421267" y="4624456"/>
            <a:ext cx="2354523" cy="1749650"/>
            <a:chOff x="332490" y="4651090"/>
            <a:chExt cx="2183933" cy="1625368"/>
          </a:xfrm>
        </p:grpSpPr>
        <p:sp>
          <p:nvSpPr>
            <p:cNvPr id="39" name="Flowchart: Alternate Process 38">
              <a:extLst>
                <a:ext uri="{FF2B5EF4-FFF2-40B4-BE49-F238E27FC236}">
                  <a16:creationId xmlns:a16="http://schemas.microsoft.com/office/drawing/2014/main" id="{2F5997A2-6548-419B-AE97-9003DB8AB05B}"/>
                </a:ext>
              </a:extLst>
            </p:cNvPr>
            <p:cNvSpPr/>
            <p:nvPr/>
          </p:nvSpPr>
          <p:spPr>
            <a:xfrm>
              <a:off x="332490" y="5794164"/>
              <a:ext cx="656947" cy="47738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00" dirty="0"/>
                <a:t>Dim3</a:t>
              </a:r>
            </a:p>
          </p:txBody>
        </p:sp>
        <p:sp>
          <p:nvSpPr>
            <p:cNvPr id="40" name="Flowchart: Alternate Process 39">
              <a:extLst>
                <a:ext uri="{FF2B5EF4-FFF2-40B4-BE49-F238E27FC236}">
                  <a16:creationId xmlns:a16="http://schemas.microsoft.com/office/drawing/2014/main" id="{11EC584A-BB8E-46B2-A2C5-D69DA1E3D8B1}"/>
                </a:ext>
              </a:extLst>
            </p:cNvPr>
            <p:cNvSpPr/>
            <p:nvPr/>
          </p:nvSpPr>
          <p:spPr>
            <a:xfrm>
              <a:off x="1859476" y="5799078"/>
              <a:ext cx="656947" cy="47738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00" dirty="0"/>
                <a:t>Dim4</a:t>
              </a:r>
            </a:p>
          </p:txBody>
        </p:sp>
        <p:sp>
          <p:nvSpPr>
            <p:cNvPr id="42" name="Flowchart: Alternate Process 41">
              <a:extLst>
                <a:ext uri="{FF2B5EF4-FFF2-40B4-BE49-F238E27FC236}">
                  <a16:creationId xmlns:a16="http://schemas.microsoft.com/office/drawing/2014/main" id="{27098E62-C291-4B09-8925-E3C76C63C9F9}"/>
                </a:ext>
              </a:extLst>
            </p:cNvPr>
            <p:cNvSpPr/>
            <p:nvPr/>
          </p:nvSpPr>
          <p:spPr>
            <a:xfrm>
              <a:off x="343172" y="4665081"/>
              <a:ext cx="656947" cy="47738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00" dirty="0"/>
                <a:t>Dim1</a:t>
              </a:r>
            </a:p>
          </p:txBody>
        </p:sp>
        <p:cxnSp>
          <p:nvCxnSpPr>
            <p:cNvPr id="43" name="Straight Connector 42">
              <a:extLst>
                <a:ext uri="{FF2B5EF4-FFF2-40B4-BE49-F238E27FC236}">
                  <a16:creationId xmlns:a16="http://schemas.microsoft.com/office/drawing/2014/main" id="{E3B8663F-4E96-4BDB-997D-A11870157C8A}"/>
                </a:ext>
              </a:extLst>
            </p:cNvPr>
            <p:cNvCxnSpPr/>
            <p:nvPr/>
          </p:nvCxnSpPr>
          <p:spPr>
            <a:xfrm>
              <a:off x="971681" y="5110714"/>
              <a:ext cx="164660" cy="13916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174D7C8-86E1-4719-8C0B-B2A4ECE27D8A}"/>
                </a:ext>
              </a:extLst>
            </p:cNvPr>
            <p:cNvCxnSpPr>
              <a:cxnSpLocks/>
            </p:cNvCxnSpPr>
            <p:nvPr/>
          </p:nvCxnSpPr>
          <p:spPr>
            <a:xfrm flipH="1">
              <a:off x="1673018" y="5067771"/>
              <a:ext cx="146903" cy="199860"/>
            </a:xfrm>
            <a:prstGeom prst="line">
              <a:avLst/>
            </a:prstGeom>
          </p:spPr>
          <p:style>
            <a:lnRef idx="1">
              <a:schemeClr val="dk1"/>
            </a:lnRef>
            <a:fillRef idx="0">
              <a:schemeClr val="dk1"/>
            </a:fillRef>
            <a:effectRef idx="0">
              <a:schemeClr val="dk1"/>
            </a:effectRef>
            <a:fontRef idx="minor">
              <a:schemeClr val="tx1"/>
            </a:fontRef>
          </p:style>
        </p:cxnSp>
        <p:sp>
          <p:nvSpPr>
            <p:cNvPr id="15" name="Flowchart: Alternate Process 14">
              <a:extLst>
                <a:ext uri="{FF2B5EF4-FFF2-40B4-BE49-F238E27FC236}">
                  <a16:creationId xmlns:a16="http://schemas.microsoft.com/office/drawing/2014/main" id="{32B12EF3-823B-427F-9C85-227CB517027D}"/>
                </a:ext>
              </a:extLst>
            </p:cNvPr>
            <p:cNvSpPr/>
            <p:nvPr/>
          </p:nvSpPr>
          <p:spPr>
            <a:xfrm>
              <a:off x="1079526" y="5231791"/>
              <a:ext cx="656947" cy="477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Fact</a:t>
              </a:r>
            </a:p>
          </p:txBody>
        </p:sp>
        <p:sp>
          <p:nvSpPr>
            <p:cNvPr id="41" name="Flowchart: Alternate Process 40">
              <a:extLst>
                <a:ext uri="{FF2B5EF4-FFF2-40B4-BE49-F238E27FC236}">
                  <a16:creationId xmlns:a16="http://schemas.microsoft.com/office/drawing/2014/main" id="{DAD4C290-001F-4005-94DB-70DFF26B50D9}"/>
                </a:ext>
              </a:extLst>
            </p:cNvPr>
            <p:cNvSpPr/>
            <p:nvPr/>
          </p:nvSpPr>
          <p:spPr>
            <a:xfrm>
              <a:off x="1786625" y="4651090"/>
              <a:ext cx="656947" cy="47738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00" dirty="0"/>
                <a:t>Dim2</a:t>
              </a:r>
            </a:p>
          </p:txBody>
        </p:sp>
        <p:cxnSp>
          <p:nvCxnSpPr>
            <p:cNvPr id="51" name="Straight Connector 50">
              <a:extLst>
                <a:ext uri="{FF2B5EF4-FFF2-40B4-BE49-F238E27FC236}">
                  <a16:creationId xmlns:a16="http://schemas.microsoft.com/office/drawing/2014/main" id="{F9C8B28D-1724-4861-A16C-CC8B9259DD6A}"/>
                </a:ext>
              </a:extLst>
            </p:cNvPr>
            <p:cNvCxnSpPr>
              <a:cxnSpLocks/>
            </p:cNvCxnSpPr>
            <p:nvPr/>
          </p:nvCxnSpPr>
          <p:spPr>
            <a:xfrm flipV="1">
              <a:off x="954736" y="5639594"/>
              <a:ext cx="142732" cy="164016"/>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92AF6BB6-C32B-4395-B4EF-356095447E7F}"/>
                </a:ext>
              </a:extLst>
            </p:cNvPr>
            <p:cNvCxnSpPr/>
            <p:nvPr/>
          </p:nvCxnSpPr>
          <p:spPr>
            <a:xfrm>
              <a:off x="1727595" y="5691415"/>
              <a:ext cx="164660" cy="139161"/>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5643494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144</TotalTime>
  <Words>1186</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Palatino Linotype</vt:lpstr>
      <vt:lpstr>Rockwell</vt:lpstr>
      <vt:lpstr>Rockwell Condensed</vt:lpstr>
      <vt:lpstr>Rockwell Extra Bold</vt:lpstr>
      <vt:lpstr>Wingdings</vt:lpstr>
      <vt:lpstr>Wood Type</vt:lpstr>
      <vt:lpstr>CHICAGO Crimes</vt:lpstr>
      <vt:lpstr>PowerPoint Presentation</vt:lpstr>
      <vt:lpstr>DATA Architecture</vt:lpstr>
      <vt:lpstr>SERVER details</vt:lpstr>
      <vt:lpstr>Architecture and Data flow</vt:lpstr>
      <vt:lpstr>DATA INGESTION</vt:lpstr>
      <vt:lpstr>DATA </vt:lpstr>
      <vt:lpstr>DATA MODELLING</vt:lpstr>
      <vt:lpstr>Database DESIGN</vt:lpstr>
      <vt:lpstr>CRIME DATA : STAR SCHEMA</vt:lpstr>
      <vt:lpstr>DATA analysis</vt:lpstr>
      <vt:lpstr>How HAS RATE OF crimes changed over the years?</vt:lpstr>
      <vt:lpstr>WHAT ARE THE COMMON TYPES OF CRIMES AND WHERE DO THEY TAKE PLACE?</vt:lpstr>
      <vt:lpstr>CONTRASTING CRIME RATE AND AVERAGE TEMPERATURE ACROSS MONTHS</vt:lpstr>
      <vt:lpstr>BUILDING a Linear REGRESSION MODEL TO ANALYZE Crimes vs Temperature</vt:lpstr>
      <vt:lpstr>EVALUATING Linear MODEL FOR ALL CRIME TYPES</vt:lpstr>
      <vt:lpstr>DATA VISUALIZATION</vt:lpstr>
      <vt:lpstr>Tableau Dashboard</vt:lpstr>
      <vt:lpstr>WAY FORWARD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Crimes</dc:title>
  <dc:creator>swathy.sujit@gmail.com</dc:creator>
  <cp:lastModifiedBy>Srihari Seshadri</cp:lastModifiedBy>
  <cp:revision>12</cp:revision>
  <dcterms:created xsi:type="dcterms:W3CDTF">2018-12-07T06:27:44Z</dcterms:created>
  <dcterms:modified xsi:type="dcterms:W3CDTF">2018-12-11T20:17:41Z</dcterms:modified>
</cp:coreProperties>
</file>