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5.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6.xml" ContentType="application/vnd.openxmlformats-officedocument.theme+xml"/>
  <Override PartName="/ppt/tags/tag4.xml" ContentType="application/vnd.openxmlformats-officedocument.presentationml.tags+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7.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8.xml" ContentType="application/vnd.openxmlformats-officedocument.theme+xml"/>
  <Override PartName="/ppt/tags/tag7.xml" ContentType="application/vnd.openxmlformats-officedocument.presentationml.tags+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theme/theme9.xml" ContentType="application/vnd.openxmlformats-officedocument.theme+xml"/>
  <Override PartName="/ppt/tags/tag8.xml" ContentType="application/vnd.openxmlformats-officedocument.presentationml.tags+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embedTrueTypeFonts="1" saveSubsetFonts="1">
  <p:sldMasterIdLst>
    <p:sldMasterId id="2147483671" r:id="rId1"/>
    <p:sldMasterId id="2147483689" r:id="rId2"/>
    <p:sldMasterId id="2147483704" r:id="rId3"/>
    <p:sldMasterId id="2147483862" r:id="rId4"/>
    <p:sldMasterId id="2147483880" r:id="rId5"/>
    <p:sldMasterId id="2147483896" r:id="rId6"/>
    <p:sldMasterId id="2147483919" r:id="rId7"/>
    <p:sldMasterId id="2147483924" r:id="rId8"/>
    <p:sldMasterId id="2147483952" r:id="rId9"/>
    <p:sldMasterId id="2147483974" r:id="rId10"/>
  </p:sldMasterIdLst>
  <p:notesMasterIdLst>
    <p:notesMasterId r:id="rId43"/>
  </p:notesMasterIdLst>
  <p:handoutMasterIdLst>
    <p:handoutMasterId r:id="rId44"/>
  </p:handoutMasterIdLst>
  <p:sldIdLst>
    <p:sldId id="272" r:id="rId11"/>
    <p:sldId id="639" r:id="rId12"/>
    <p:sldId id="640" r:id="rId13"/>
    <p:sldId id="648" r:id="rId14"/>
    <p:sldId id="609" r:id="rId15"/>
    <p:sldId id="588" r:id="rId16"/>
    <p:sldId id="589" r:id="rId17"/>
    <p:sldId id="590" r:id="rId18"/>
    <p:sldId id="591" r:id="rId19"/>
    <p:sldId id="592" r:id="rId20"/>
    <p:sldId id="611" r:id="rId21"/>
    <p:sldId id="594" r:id="rId22"/>
    <p:sldId id="595" r:id="rId23"/>
    <p:sldId id="612" r:id="rId24"/>
    <p:sldId id="642" r:id="rId25"/>
    <p:sldId id="613" r:id="rId26"/>
    <p:sldId id="432" r:id="rId27"/>
    <p:sldId id="585" r:id="rId28"/>
    <p:sldId id="586" r:id="rId29"/>
    <p:sldId id="416" r:id="rId30"/>
    <p:sldId id="417" r:id="rId31"/>
    <p:sldId id="418" r:id="rId32"/>
    <p:sldId id="625" r:id="rId33"/>
    <p:sldId id="637" r:id="rId34"/>
    <p:sldId id="626" r:id="rId35"/>
    <p:sldId id="644" r:id="rId36"/>
    <p:sldId id="645" r:id="rId37"/>
    <p:sldId id="646" r:id="rId38"/>
    <p:sldId id="647" r:id="rId39"/>
    <p:sldId id="638" r:id="rId40"/>
    <p:sldId id="632" r:id="rId41"/>
    <p:sldId id="643" r:id="rId42"/>
  </p:sldIdLst>
  <p:sldSz cx="9144000" cy="6858000" type="screen4x3"/>
  <p:notesSz cx="9309100" cy="7023100"/>
  <p:embeddedFontLst>
    <p:embeddedFont>
      <p:font typeface="Calibri" panose="020F0502020204030204" pitchFamily="34" charset="0"/>
      <p:regular r:id="rId45"/>
      <p:bold r:id="rId46"/>
      <p:italic r:id="rId47"/>
      <p:boldItalic r:id="rId48"/>
    </p:embeddedFont>
    <p:embeddedFont>
      <p:font typeface="Verdana" panose="020B0604030504040204" pitchFamily="34" charset="0"/>
      <p:regular r:id="rId49"/>
      <p:bold r:id="rId50"/>
      <p:italic r:id="rId51"/>
      <p:boldItalic r:id="rId52"/>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2" pos="216" userDrawn="1">
          <p15:clr>
            <a:srgbClr val="A4A3A4"/>
          </p15:clr>
        </p15:guide>
        <p15:guide id="3" orient="horz" pos="552" userDrawn="1">
          <p15:clr>
            <a:srgbClr val="A4A3A4"/>
          </p15:clr>
        </p15:guide>
      </p15:sldGuideLst>
    </p:ext>
    <p:ext uri="{2D200454-40CA-4A62-9FC3-DE9A4176ACB9}">
      <p15:notesGuideLst xmlns:p15="http://schemas.microsoft.com/office/powerpoint/2012/main">
        <p15:guide id="1" orient="horz" pos="2212" userDrawn="1">
          <p15:clr>
            <a:srgbClr val="A4A3A4"/>
          </p15:clr>
        </p15:guide>
        <p15:guide id="2" pos="29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oy, Clare (UK London)" initials="FC(L" lastIdx="1" clrIdx="0">
    <p:extLst>
      <p:ext uri="{19B8F6BF-5375-455C-9EA6-DF929625EA0E}">
        <p15:presenceInfo xmlns:p15="http://schemas.microsoft.com/office/powerpoint/2012/main" userId="S-1-5-21-3378924584-2267847585-3061742807-322084" providerId="AD"/>
      </p:ext>
    </p:extLst>
  </p:cmAuthor>
  <p:cmAuthor id="2" name="Chatterjee, Mou (Gurgaon)" initials="CM(" lastIdx="2" clrIdx="1">
    <p:extLst>
      <p:ext uri="{19B8F6BF-5375-455C-9EA6-DF929625EA0E}">
        <p15:presenceInfo xmlns:p15="http://schemas.microsoft.com/office/powerpoint/2012/main" userId="S-1-5-21-3378924584-2267847585-3061742807-4437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A3FF"/>
    <a:srgbClr val="F8A4B6"/>
    <a:srgbClr val="F1C5C5"/>
    <a:srgbClr val="20C22F"/>
    <a:srgbClr val="FF4D3F"/>
    <a:srgbClr val="EBD0CB"/>
    <a:srgbClr val="FFCF32"/>
    <a:srgbClr val="1C29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5405" autoAdjust="0"/>
  </p:normalViewPr>
  <p:slideViewPr>
    <p:cSldViewPr snapToGrid="0" snapToObjects="1" showGuides="1">
      <p:cViewPr varScale="1">
        <p:scale>
          <a:sx n="63" d="100"/>
          <a:sy n="63" d="100"/>
        </p:scale>
        <p:origin x="1320" y="48"/>
      </p:cViewPr>
      <p:guideLst>
        <p:guide pos="216"/>
        <p:guide orient="horz" pos="552"/>
      </p:guideLst>
    </p:cSldViewPr>
  </p:slideViewPr>
  <p:notesTextViewPr>
    <p:cViewPr>
      <p:scale>
        <a:sx n="100" d="100"/>
        <a:sy n="100" d="100"/>
      </p:scale>
      <p:origin x="0" y="0"/>
    </p:cViewPr>
  </p:notesTextViewPr>
  <p:sorterViewPr>
    <p:cViewPr>
      <p:scale>
        <a:sx n="100" d="100"/>
        <a:sy n="100" d="100"/>
      </p:scale>
      <p:origin x="0" y="-5899"/>
    </p:cViewPr>
  </p:sorterViewPr>
  <p:notesViewPr>
    <p:cSldViewPr snapToGrid="0" snapToObjects="1">
      <p:cViewPr varScale="1">
        <p:scale>
          <a:sx n="80" d="100"/>
          <a:sy n="80" d="100"/>
        </p:scale>
        <p:origin x="-3856" y="-104"/>
      </p:cViewPr>
      <p:guideLst>
        <p:guide orient="horz" pos="2212"/>
        <p:guide pos="293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font" Target="fonts/font1.fntdata"/><Relationship Id="rId53" Type="http://schemas.openxmlformats.org/officeDocument/2006/relationships/commentAuthors" Target="commentAuthors.xml"/><Relationship Id="rId5" Type="http://schemas.openxmlformats.org/officeDocument/2006/relationships/slideMaster" Target="slideMasters/slideMaster5.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notesMaster" Target="notesMasters/notesMaster1.xml"/><Relationship Id="rId48" Type="http://schemas.openxmlformats.org/officeDocument/2006/relationships/font" Target="fonts/font4.fntdata"/><Relationship Id="rId56"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font" Target="fonts/font7.fntdata"/><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font" Target="fonts/font2.fntdata"/><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font" Target="fonts/font5.fntdata"/><Relationship Id="rId57" Type="http://schemas.openxmlformats.org/officeDocument/2006/relationships/tableStyles" Target="tableStyles.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handoutMaster" Target="handoutMasters/handoutMaster1.xml"/><Relationship Id="rId52" Type="http://schemas.openxmlformats.org/officeDocument/2006/relationships/font" Target="fonts/font8.fntdata"/></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9-07T15:40:54.090" idx="1">
    <p:pos x="10" y="10"/>
    <p:text>Please delete cost effectiveness, as we are  running at risk in disclosing client identity</p:text>
    <p:extLst>
      <p:ext uri="{C676402C-5697-4E1C-873F-D02D1690AC5C}">
        <p15:threadingInfo xmlns:p15="http://schemas.microsoft.com/office/powerpoint/2012/main" timeZoneBias="-330"/>
      </p:ext>
    </p:extLst>
  </p:cm>
  <p:cm authorId="2" dt="2016-09-07T15:45:17.574" idx="2">
    <p:pos x="10" y="146"/>
    <p:text>I have deleted most of it - please run a check and delete anything that may be remaining related to IVF</p:text>
    <p:extLst>
      <p:ext uri="{C676402C-5697-4E1C-873F-D02D1690AC5C}">
        <p15:threadingInfo xmlns:p15="http://schemas.microsoft.com/office/powerpoint/2012/main" timeZoneBias="-330">
          <p15:parentCm authorId="2" idx="1"/>
        </p15:threadingInfo>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D80906-5C5A-4FAD-9189-0957084781A9}" type="doc">
      <dgm:prSet loTypeId="urn:microsoft.com/office/officeart/2009/layout/CircleArrowProcess" loCatId="cycle" qsTypeId="urn:microsoft.com/office/officeart/2005/8/quickstyle/simple1" qsCatId="simple" csTypeId="urn:microsoft.com/office/officeart/2005/8/colors/colorful2" csCatId="colorful" phldr="1"/>
      <dgm:spPr/>
      <dgm:t>
        <a:bodyPr/>
        <a:lstStyle/>
        <a:p>
          <a:endParaRPr lang="en-GB"/>
        </a:p>
      </dgm:t>
    </dgm:pt>
    <dgm:pt modelId="{8B9F70EC-6A69-447B-A207-DE50DB8CD6D3}">
      <dgm:prSet phldrT="[Text]" custT="1"/>
      <dgm:spPr/>
      <dgm:t>
        <a:bodyPr/>
        <a:lstStyle/>
        <a:p>
          <a:r>
            <a:rPr lang="en-GB" sz="1300" b="1" dirty="0" smtClean="0">
              <a:latin typeface="Calibri" panose="020F0502020204030204" pitchFamily="34" charset="0"/>
              <a:cs typeface="Arial" panose="020B0604020202020204" pitchFamily="34" charset="0"/>
            </a:rPr>
            <a:t>Better outcomes for our local population</a:t>
          </a:r>
          <a:endParaRPr lang="en-GB" sz="1300" b="1" dirty="0">
            <a:latin typeface="Calibri" panose="020F0502020204030204" pitchFamily="34" charset="0"/>
            <a:cs typeface="Arial" panose="020B0604020202020204" pitchFamily="34" charset="0"/>
          </a:endParaRPr>
        </a:p>
      </dgm:t>
    </dgm:pt>
    <dgm:pt modelId="{D7037766-BC2C-48CD-B373-FCC36DC7CECD}" type="parTrans" cxnId="{1218052D-CB97-43F1-A4FE-5538B9F3BC30}">
      <dgm:prSet/>
      <dgm:spPr/>
      <dgm:t>
        <a:bodyPr/>
        <a:lstStyle/>
        <a:p>
          <a:endParaRPr lang="en-GB"/>
        </a:p>
      </dgm:t>
    </dgm:pt>
    <dgm:pt modelId="{52357017-A47E-4883-ABED-371B4EF1EB70}" type="sibTrans" cxnId="{1218052D-CB97-43F1-A4FE-5538B9F3BC30}">
      <dgm:prSet/>
      <dgm:spPr/>
      <dgm:t>
        <a:bodyPr/>
        <a:lstStyle/>
        <a:p>
          <a:endParaRPr lang="en-GB"/>
        </a:p>
      </dgm:t>
    </dgm:pt>
    <dgm:pt modelId="{348C2154-64B6-40B9-AE3E-5ED58F1C8C41}">
      <dgm:prSet phldrT="[Text]" custT="1"/>
      <dgm:spPr/>
      <dgm:t>
        <a:bodyPr/>
        <a:lstStyle/>
        <a:p>
          <a:r>
            <a:rPr lang="en-GB" sz="1300" b="1" smtClean="0">
              <a:latin typeface="Calibri" panose="020F0502020204030204" pitchFamily="34" charset="0"/>
              <a:cs typeface="Arial" panose="020B0604020202020204" pitchFamily="34" charset="0"/>
            </a:rPr>
            <a:t>Better care and experience for individuals</a:t>
          </a:r>
          <a:endParaRPr lang="en-GB" sz="1300" b="1" dirty="0">
            <a:latin typeface="Calibri" panose="020F0502020204030204" pitchFamily="34" charset="0"/>
            <a:cs typeface="Arial" panose="020B0604020202020204" pitchFamily="34" charset="0"/>
          </a:endParaRPr>
        </a:p>
      </dgm:t>
    </dgm:pt>
    <dgm:pt modelId="{E3E1C5EE-D59C-4116-BEBE-0FDF8F4D857B}" type="parTrans" cxnId="{3706E61C-82C2-4F6F-9D26-72ED9383A357}">
      <dgm:prSet/>
      <dgm:spPr/>
      <dgm:t>
        <a:bodyPr/>
        <a:lstStyle/>
        <a:p>
          <a:endParaRPr lang="en-GB"/>
        </a:p>
      </dgm:t>
    </dgm:pt>
    <dgm:pt modelId="{A36C244E-3A0D-486A-9053-0F6EB3C59A3E}" type="sibTrans" cxnId="{3706E61C-82C2-4F6F-9D26-72ED9383A357}">
      <dgm:prSet/>
      <dgm:spPr/>
      <dgm:t>
        <a:bodyPr/>
        <a:lstStyle/>
        <a:p>
          <a:endParaRPr lang="en-GB"/>
        </a:p>
      </dgm:t>
    </dgm:pt>
    <dgm:pt modelId="{0AA976C7-58F0-4338-968F-6206CB79B7B1}">
      <dgm:prSet phldrT="[Text]" custT="1"/>
      <dgm:spPr/>
      <dgm:t>
        <a:bodyPr/>
        <a:lstStyle/>
        <a:p>
          <a:r>
            <a:rPr lang="en-GB" sz="1300" b="1" dirty="0" smtClean="0">
              <a:latin typeface="Calibri" panose="020F0502020204030204" pitchFamily="34" charset="0"/>
              <a:cs typeface="Arial" panose="020B0604020202020204" pitchFamily="34" charset="0"/>
            </a:rPr>
            <a:t>Better use of Resources for health and care</a:t>
          </a:r>
          <a:endParaRPr lang="en-GB" sz="1300" b="1" dirty="0">
            <a:latin typeface="Calibri" panose="020F0502020204030204" pitchFamily="34" charset="0"/>
            <a:cs typeface="Arial" panose="020B0604020202020204" pitchFamily="34" charset="0"/>
          </a:endParaRPr>
        </a:p>
      </dgm:t>
    </dgm:pt>
    <dgm:pt modelId="{85781541-AE68-44D7-BBE1-49C9747D7F20}" type="parTrans" cxnId="{C6EEBF96-33AC-499F-8063-716339161132}">
      <dgm:prSet/>
      <dgm:spPr/>
      <dgm:t>
        <a:bodyPr/>
        <a:lstStyle/>
        <a:p>
          <a:endParaRPr lang="en-GB"/>
        </a:p>
      </dgm:t>
    </dgm:pt>
    <dgm:pt modelId="{AF26DA2E-06C5-402E-A251-C2D31E0EDB15}" type="sibTrans" cxnId="{C6EEBF96-33AC-499F-8063-716339161132}">
      <dgm:prSet/>
      <dgm:spPr/>
      <dgm:t>
        <a:bodyPr/>
        <a:lstStyle/>
        <a:p>
          <a:endParaRPr lang="en-GB"/>
        </a:p>
      </dgm:t>
    </dgm:pt>
    <dgm:pt modelId="{5B435502-2DED-4DC1-8EE1-0D95E756C383}" type="pres">
      <dgm:prSet presAssocID="{CCD80906-5C5A-4FAD-9189-0957084781A9}" presName="Name0" presStyleCnt="0">
        <dgm:presLayoutVars>
          <dgm:chMax val="7"/>
          <dgm:chPref val="7"/>
          <dgm:dir/>
          <dgm:animLvl val="lvl"/>
        </dgm:presLayoutVars>
      </dgm:prSet>
      <dgm:spPr/>
      <dgm:t>
        <a:bodyPr/>
        <a:lstStyle/>
        <a:p>
          <a:endParaRPr lang="en-GB"/>
        </a:p>
      </dgm:t>
    </dgm:pt>
    <dgm:pt modelId="{A8873DF6-3CC0-48E9-96D4-073BFBBC193F}" type="pres">
      <dgm:prSet presAssocID="{8B9F70EC-6A69-447B-A207-DE50DB8CD6D3}" presName="Accent1" presStyleCnt="0"/>
      <dgm:spPr/>
      <dgm:t>
        <a:bodyPr/>
        <a:lstStyle/>
        <a:p>
          <a:endParaRPr lang="en-IN"/>
        </a:p>
      </dgm:t>
    </dgm:pt>
    <dgm:pt modelId="{63BEDEB8-5377-4B2D-8A7B-A1105718BF15}" type="pres">
      <dgm:prSet presAssocID="{8B9F70EC-6A69-447B-A207-DE50DB8CD6D3}" presName="Accent" presStyleLbl="node1" presStyleIdx="0" presStyleCnt="3"/>
      <dgm:spPr/>
      <dgm:t>
        <a:bodyPr/>
        <a:lstStyle/>
        <a:p>
          <a:endParaRPr lang="en-GB"/>
        </a:p>
      </dgm:t>
    </dgm:pt>
    <dgm:pt modelId="{92CE9883-C82A-45A0-AA4A-626557A92380}" type="pres">
      <dgm:prSet presAssocID="{8B9F70EC-6A69-447B-A207-DE50DB8CD6D3}" presName="Parent1" presStyleLbl="revTx" presStyleIdx="0" presStyleCnt="3" custLinFactY="200000" custLinFactNeighborX="-454" custLinFactNeighborY="205041">
        <dgm:presLayoutVars>
          <dgm:chMax val="1"/>
          <dgm:chPref val="1"/>
          <dgm:bulletEnabled val="1"/>
        </dgm:presLayoutVars>
      </dgm:prSet>
      <dgm:spPr/>
      <dgm:t>
        <a:bodyPr/>
        <a:lstStyle/>
        <a:p>
          <a:endParaRPr lang="en-GB"/>
        </a:p>
      </dgm:t>
    </dgm:pt>
    <dgm:pt modelId="{E874960C-D224-4862-BEEE-0A07BCC13A5D}" type="pres">
      <dgm:prSet presAssocID="{348C2154-64B6-40B9-AE3E-5ED58F1C8C41}" presName="Accent2" presStyleCnt="0"/>
      <dgm:spPr/>
      <dgm:t>
        <a:bodyPr/>
        <a:lstStyle/>
        <a:p>
          <a:endParaRPr lang="en-IN"/>
        </a:p>
      </dgm:t>
    </dgm:pt>
    <dgm:pt modelId="{1F1C896A-3074-4AAE-AE70-1226DEFFABE6}" type="pres">
      <dgm:prSet presAssocID="{348C2154-64B6-40B9-AE3E-5ED58F1C8C41}" presName="Accent" presStyleLbl="node1" presStyleIdx="1" presStyleCnt="3"/>
      <dgm:spPr/>
      <dgm:t>
        <a:bodyPr/>
        <a:lstStyle/>
        <a:p>
          <a:endParaRPr lang="en-GB"/>
        </a:p>
      </dgm:t>
    </dgm:pt>
    <dgm:pt modelId="{C8AC05B7-5E1B-4D6E-876F-67CCC5A77A3F}" type="pres">
      <dgm:prSet presAssocID="{348C2154-64B6-40B9-AE3E-5ED58F1C8C41}" presName="Parent2" presStyleLbl="revTx" presStyleIdx="1" presStyleCnt="3" custScaleX="112105" custLinFactNeighborX="2334" custLinFactNeighborY="-4591">
        <dgm:presLayoutVars>
          <dgm:chMax val="1"/>
          <dgm:chPref val="1"/>
          <dgm:bulletEnabled val="1"/>
        </dgm:presLayoutVars>
      </dgm:prSet>
      <dgm:spPr/>
      <dgm:t>
        <a:bodyPr/>
        <a:lstStyle/>
        <a:p>
          <a:endParaRPr lang="en-GB"/>
        </a:p>
      </dgm:t>
    </dgm:pt>
    <dgm:pt modelId="{062ABF3F-7FD6-4E15-8D07-84B8895E1C67}" type="pres">
      <dgm:prSet presAssocID="{0AA976C7-58F0-4338-968F-6206CB79B7B1}" presName="Accent3" presStyleCnt="0"/>
      <dgm:spPr/>
      <dgm:t>
        <a:bodyPr/>
        <a:lstStyle/>
        <a:p>
          <a:endParaRPr lang="en-IN"/>
        </a:p>
      </dgm:t>
    </dgm:pt>
    <dgm:pt modelId="{6328850C-992D-4E98-B4A6-31F9A06AD208}" type="pres">
      <dgm:prSet presAssocID="{0AA976C7-58F0-4338-968F-6206CB79B7B1}" presName="Accent" presStyleLbl="node1" presStyleIdx="2" presStyleCnt="3" custLinFactNeighborY="2955"/>
      <dgm:spPr/>
      <dgm:t>
        <a:bodyPr/>
        <a:lstStyle/>
        <a:p>
          <a:endParaRPr lang="en-GB"/>
        </a:p>
      </dgm:t>
    </dgm:pt>
    <dgm:pt modelId="{C17BB6BD-928E-455C-A082-CACECA08A51A}" type="pres">
      <dgm:prSet presAssocID="{0AA976C7-58F0-4338-968F-6206CB79B7B1}" presName="Parent3" presStyleLbl="revTx" presStyleIdx="2" presStyleCnt="3" custLinFactY="-200000" custLinFactNeighborX="876" custLinFactNeighborY="-217924">
        <dgm:presLayoutVars>
          <dgm:chMax val="1"/>
          <dgm:chPref val="1"/>
          <dgm:bulletEnabled val="1"/>
        </dgm:presLayoutVars>
      </dgm:prSet>
      <dgm:spPr/>
      <dgm:t>
        <a:bodyPr/>
        <a:lstStyle/>
        <a:p>
          <a:endParaRPr lang="en-GB"/>
        </a:p>
      </dgm:t>
    </dgm:pt>
  </dgm:ptLst>
  <dgm:cxnLst>
    <dgm:cxn modelId="{3706E61C-82C2-4F6F-9D26-72ED9383A357}" srcId="{CCD80906-5C5A-4FAD-9189-0957084781A9}" destId="{348C2154-64B6-40B9-AE3E-5ED58F1C8C41}" srcOrd="1" destOrd="0" parTransId="{E3E1C5EE-D59C-4116-BEBE-0FDF8F4D857B}" sibTransId="{A36C244E-3A0D-486A-9053-0F6EB3C59A3E}"/>
    <dgm:cxn modelId="{3A87ED9A-D135-4CDD-AF72-D428D40DC836}" type="presOf" srcId="{0AA976C7-58F0-4338-968F-6206CB79B7B1}" destId="{C17BB6BD-928E-455C-A082-CACECA08A51A}" srcOrd="0" destOrd="0" presId="urn:microsoft.com/office/officeart/2009/layout/CircleArrowProcess"/>
    <dgm:cxn modelId="{5C178AF8-0F09-4BA5-8043-9996A533E4A7}" type="presOf" srcId="{8B9F70EC-6A69-447B-A207-DE50DB8CD6D3}" destId="{92CE9883-C82A-45A0-AA4A-626557A92380}" srcOrd="0" destOrd="0" presId="urn:microsoft.com/office/officeart/2009/layout/CircleArrowProcess"/>
    <dgm:cxn modelId="{D919809F-97CD-4E4C-BE72-A48E8EECAB95}" type="presOf" srcId="{348C2154-64B6-40B9-AE3E-5ED58F1C8C41}" destId="{C8AC05B7-5E1B-4D6E-876F-67CCC5A77A3F}" srcOrd="0" destOrd="0" presId="urn:microsoft.com/office/officeart/2009/layout/CircleArrowProcess"/>
    <dgm:cxn modelId="{1218052D-CB97-43F1-A4FE-5538B9F3BC30}" srcId="{CCD80906-5C5A-4FAD-9189-0957084781A9}" destId="{8B9F70EC-6A69-447B-A207-DE50DB8CD6D3}" srcOrd="0" destOrd="0" parTransId="{D7037766-BC2C-48CD-B373-FCC36DC7CECD}" sibTransId="{52357017-A47E-4883-ABED-371B4EF1EB70}"/>
    <dgm:cxn modelId="{91FCA75E-CA97-4A3F-BCC0-E3848D0C182F}" type="presOf" srcId="{CCD80906-5C5A-4FAD-9189-0957084781A9}" destId="{5B435502-2DED-4DC1-8EE1-0D95E756C383}" srcOrd="0" destOrd="0" presId="urn:microsoft.com/office/officeart/2009/layout/CircleArrowProcess"/>
    <dgm:cxn modelId="{C6EEBF96-33AC-499F-8063-716339161132}" srcId="{CCD80906-5C5A-4FAD-9189-0957084781A9}" destId="{0AA976C7-58F0-4338-968F-6206CB79B7B1}" srcOrd="2" destOrd="0" parTransId="{85781541-AE68-44D7-BBE1-49C9747D7F20}" sibTransId="{AF26DA2E-06C5-402E-A251-C2D31E0EDB15}"/>
    <dgm:cxn modelId="{27A21523-5B64-46F5-A072-43AAB4C47D18}" type="presParOf" srcId="{5B435502-2DED-4DC1-8EE1-0D95E756C383}" destId="{A8873DF6-3CC0-48E9-96D4-073BFBBC193F}" srcOrd="0" destOrd="0" presId="urn:microsoft.com/office/officeart/2009/layout/CircleArrowProcess"/>
    <dgm:cxn modelId="{4E0491F8-897A-4C7C-8D09-5CC87BF9E764}" type="presParOf" srcId="{A8873DF6-3CC0-48E9-96D4-073BFBBC193F}" destId="{63BEDEB8-5377-4B2D-8A7B-A1105718BF15}" srcOrd="0" destOrd="0" presId="urn:microsoft.com/office/officeart/2009/layout/CircleArrowProcess"/>
    <dgm:cxn modelId="{DD6F6796-8452-4961-91D0-6175D8CAC855}" type="presParOf" srcId="{5B435502-2DED-4DC1-8EE1-0D95E756C383}" destId="{92CE9883-C82A-45A0-AA4A-626557A92380}" srcOrd="1" destOrd="0" presId="urn:microsoft.com/office/officeart/2009/layout/CircleArrowProcess"/>
    <dgm:cxn modelId="{0FF26C91-0FF0-4F48-9896-74D6E12D967E}" type="presParOf" srcId="{5B435502-2DED-4DC1-8EE1-0D95E756C383}" destId="{E874960C-D224-4862-BEEE-0A07BCC13A5D}" srcOrd="2" destOrd="0" presId="urn:microsoft.com/office/officeart/2009/layout/CircleArrowProcess"/>
    <dgm:cxn modelId="{F028607E-B1ED-4E8D-BBD7-957424B08E32}" type="presParOf" srcId="{E874960C-D224-4862-BEEE-0A07BCC13A5D}" destId="{1F1C896A-3074-4AAE-AE70-1226DEFFABE6}" srcOrd="0" destOrd="0" presId="urn:microsoft.com/office/officeart/2009/layout/CircleArrowProcess"/>
    <dgm:cxn modelId="{8AA076E8-474E-4489-980F-1F9A407E0892}" type="presParOf" srcId="{5B435502-2DED-4DC1-8EE1-0D95E756C383}" destId="{C8AC05B7-5E1B-4D6E-876F-67CCC5A77A3F}" srcOrd="3" destOrd="0" presId="urn:microsoft.com/office/officeart/2009/layout/CircleArrowProcess"/>
    <dgm:cxn modelId="{66C81851-231C-48C3-9780-BFF893120709}" type="presParOf" srcId="{5B435502-2DED-4DC1-8EE1-0D95E756C383}" destId="{062ABF3F-7FD6-4E15-8D07-84B8895E1C67}" srcOrd="4" destOrd="0" presId="urn:microsoft.com/office/officeart/2009/layout/CircleArrowProcess"/>
    <dgm:cxn modelId="{638C43D6-17E1-4D3E-86DD-58BEF4AA1C06}" type="presParOf" srcId="{062ABF3F-7FD6-4E15-8D07-84B8895E1C67}" destId="{6328850C-992D-4E98-B4A6-31F9A06AD208}" srcOrd="0" destOrd="0" presId="urn:microsoft.com/office/officeart/2009/layout/CircleArrowProcess"/>
    <dgm:cxn modelId="{70A9223A-0772-424B-891B-794F8B9A2FE0}" type="presParOf" srcId="{5B435502-2DED-4DC1-8EE1-0D95E756C383}" destId="{C17BB6BD-928E-455C-A082-CACECA08A51A}"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BEDEB8-5377-4B2D-8A7B-A1105718BF15}">
      <dsp:nvSpPr>
        <dsp:cNvPr id="0" name=""/>
        <dsp:cNvSpPr/>
      </dsp:nvSpPr>
      <dsp:spPr>
        <a:xfrm>
          <a:off x="1142242" y="1276621"/>
          <a:ext cx="1976743" cy="1977044"/>
        </a:xfrm>
        <a:prstGeom prst="circularArrow">
          <a:avLst>
            <a:gd name="adj1" fmla="val 10980"/>
            <a:gd name="adj2" fmla="val 1142322"/>
            <a:gd name="adj3" fmla="val 4500000"/>
            <a:gd name="adj4" fmla="val 10800000"/>
            <a:gd name="adj5" fmla="val 125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CE9883-C82A-45A0-AA4A-626557A92380}">
      <dsp:nvSpPr>
        <dsp:cNvPr id="0" name=""/>
        <dsp:cNvSpPr/>
      </dsp:nvSpPr>
      <dsp:spPr>
        <a:xfrm>
          <a:off x="1574180" y="4214424"/>
          <a:ext cx="1098438" cy="549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GB" sz="1300" b="1" kern="1200" dirty="0" smtClean="0">
              <a:latin typeface="Calibri" panose="020F0502020204030204" pitchFamily="34" charset="0"/>
              <a:cs typeface="Arial" panose="020B0604020202020204" pitchFamily="34" charset="0"/>
            </a:rPr>
            <a:t>Better outcomes for our local population</a:t>
          </a:r>
          <a:endParaRPr lang="en-GB" sz="1300" b="1" kern="1200" dirty="0">
            <a:latin typeface="Calibri" panose="020F0502020204030204" pitchFamily="34" charset="0"/>
            <a:cs typeface="Arial" panose="020B0604020202020204" pitchFamily="34" charset="0"/>
          </a:endParaRPr>
        </a:p>
      </dsp:txBody>
      <dsp:txXfrm>
        <a:off x="1574180" y="4214424"/>
        <a:ext cx="1098438" cy="549087"/>
      </dsp:txXfrm>
    </dsp:sp>
    <dsp:sp modelId="{1F1C896A-3074-4AAE-AE70-1226DEFFABE6}">
      <dsp:nvSpPr>
        <dsp:cNvPr id="0" name=""/>
        <dsp:cNvSpPr/>
      </dsp:nvSpPr>
      <dsp:spPr>
        <a:xfrm>
          <a:off x="593208" y="2412579"/>
          <a:ext cx="1976743" cy="1977044"/>
        </a:xfrm>
        <a:prstGeom prst="leftCircularArrow">
          <a:avLst>
            <a:gd name="adj1" fmla="val 10980"/>
            <a:gd name="adj2" fmla="val 1142322"/>
            <a:gd name="adj3" fmla="val 6300000"/>
            <a:gd name="adj4" fmla="val 18900000"/>
            <a:gd name="adj5" fmla="val 12500"/>
          </a:avLst>
        </a:prstGeom>
        <a:solidFill>
          <a:schemeClr val="accent2">
            <a:hueOff val="-1643308"/>
            <a:satOff val="2336"/>
            <a:lumOff val="1147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AC05B7-5E1B-4D6E-876F-67CCC5A77A3F}">
      <dsp:nvSpPr>
        <dsp:cNvPr id="0" name=""/>
        <dsp:cNvSpPr/>
      </dsp:nvSpPr>
      <dsp:spPr>
        <a:xfrm>
          <a:off x="991515" y="3107715"/>
          <a:ext cx="1231404" cy="549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GB" sz="1300" b="1" kern="1200" smtClean="0">
              <a:latin typeface="Calibri" panose="020F0502020204030204" pitchFamily="34" charset="0"/>
              <a:cs typeface="Arial" panose="020B0604020202020204" pitchFamily="34" charset="0"/>
            </a:rPr>
            <a:t>Better care and experience for individuals</a:t>
          </a:r>
          <a:endParaRPr lang="en-GB" sz="1300" b="1" kern="1200" dirty="0">
            <a:latin typeface="Calibri" panose="020F0502020204030204" pitchFamily="34" charset="0"/>
            <a:cs typeface="Arial" panose="020B0604020202020204" pitchFamily="34" charset="0"/>
          </a:endParaRPr>
        </a:p>
      </dsp:txBody>
      <dsp:txXfrm>
        <a:off x="991515" y="3107715"/>
        <a:ext cx="1231404" cy="549087"/>
      </dsp:txXfrm>
    </dsp:sp>
    <dsp:sp modelId="{6328850C-992D-4E98-B4A6-31F9A06AD208}">
      <dsp:nvSpPr>
        <dsp:cNvPr id="0" name=""/>
        <dsp:cNvSpPr/>
      </dsp:nvSpPr>
      <dsp:spPr>
        <a:xfrm>
          <a:off x="1282934" y="3734681"/>
          <a:ext cx="1698329" cy="1699009"/>
        </a:xfrm>
        <a:prstGeom prst="blockArc">
          <a:avLst>
            <a:gd name="adj1" fmla="val 13500000"/>
            <a:gd name="adj2" fmla="val 10800000"/>
            <a:gd name="adj3" fmla="val 12740"/>
          </a:avLst>
        </a:prstGeom>
        <a:solidFill>
          <a:schemeClr val="accent2">
            <a:hueOff val="-3286617"/>
            <a:satOff val="4671"/>
            <a:lumOff val="229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7BB6BD-928E-455C-A082-CACECA08A51A}">
      <dsp:nvSpPr>
        <dsp:cNvPr id="0" name=""/>
        <dsp:cNvSpPr/>
      </dsp:nvSpPr>
      <dsp:spPr>
        <a:xfrm>
          <a:off x="1591388" y="1982326"/>
          <a:ext cx="1098438" cy="549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GB" sz="1300" b="1" kern="1200" dirty="0" smtClean="0">
              <a:latin typeface="Calibri" panose="020F0502020204030204" pitchFamily="34" charset="0"/>
              <a:cs typeface="Arial" panose="020B0604020202020204" pitchFamily="34" charset="0"/>
            </a:rPr>
            <a:t>Better use of Resources for health and care</a:t>
          </a:r>
          <a:endParaRPr lang="en-GB" sz="1300" b="1" kern="1200" dirty="0">
            <a:latin typeface="Calibri" panose="020F0502020204030204" pitchFamily="34" charset="0"/>
            <a:cs typeface="Arial" panose="020B0604020202020204" pitchFamily="34" charset="0"/>
          </a:endParaRPr>
        </a:p>
      </dsp:txBody>
      <dsp:txXfrm>
        <a:off x="1591388" y="1982326"/>
        <a:ext cx="1098438" cy="549087"/>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4348" cy="351852"/>
          </a:xfrm>
          <a:prstGeom prst="rect">
            <a:avLst/>
          </a:prstGeom>
        </p:spPr>
        <p:txBody>
          <a:bodyPr vert="horz" lIns="88276" tIns="44138" rIns="88276" bIns="44138" rtlCol="0"/>
          <a:lstStyle>
            <a:lvl1pPr algn="l">
              <a:defRPr sz="1200"/>
            </a:lvl1pPr>
          </a:lstStyle>
          <a:p>
            <a:endParaRPr lang="en-US"/>
          </a:p>
        </p:txBody>
      </p:sp>
      <p:sp>
        <p:nvSpPr>
          <p:cNvPr id="3" name="Date Placeholder 2"/>
          <p:cNvSpPr>
            <a:spLocks noGrp="1"/>
          </p:cNvSpPr>
          <p:nvPr>
            <p:ph type="dt" sz="quarter" idx="1"/>
          </p:nvPr>
        </p:nvSpPr>
        <p:spPr>
          <a:xfrm>
            <a:off x="5272733" y="0"/>
            <a:ext cx="4034348" cy="351852"/>
          </a:xfrm>
          <a:prstGeom prst="rect">
            <a:avLst/>
          </a:prstGeom>
        </p:spPr>
        <p:txBody>
          <a:bodyPr vert="horz" lIns="88276" tIns="44138" rIns="88276" bIns="44138" rtlCol="0"/>
          <a:lstStyle>
            <a:lvl1pPr algn="r">
              <a:defRPr sz="1200"/>
            </a:lvl1pPr>
          </a:lstStyle>
          <a:p>
            <a:fld id="{F5DC1735-EA86-46EC-8A75-DC553DBE900D}" type="datetimeFigureOut">
              <a:rPr lang="en-US" smtClean="0"/>
              <a:t>6/27/2017</a:t>
            </a:fld>
            <a:endParaRPr lang="en-US"/>
          </a:p>
        </p:txBody>
      </p:sp>
      <p:sp>
        <p:nvSpPr>
          <p:cNvPr id="4" name="Footer Placeholder 3"/>
          <p:cNvSpPr>
            <a:spLocks noGrp="1"/>
          </p:cNvSpPr>
          <p:nvPr>
            <p:ph type="ftr" sz="quarter" idx="2"/>
          </p:nvPr>
        </p:nvSpPr>
        <p:spPr>
          <a:xfrm>
            <a:off x="0" y="6671249"/>
            <a:ext cx="4034348" cy="351851"/>
          </a:xfrm>
          <a:prstGeom prst="rect">
            <a:avLst/>
          </a:prstGeom>
        </p:spPr>
        <p:txBody>
          <a:bodyPr vert="horz" lIns="88276" tIns="44138" rIns="88276" bIns="44138" rtlCol="0" anchor="b"/>
          <a:lstStyle>
            <a:lvl1pPr algn="l">
              <a:defRPr sz="1200"/>
            </a:lvl1pPr>
          </a:lstStyle>
          <a:p>
            <a:endParaRPr lang="en-US"/>
          </a:p>
        </p:txBody>
      </p:sp>
      <p:sp>
        <p:nvSpPr>
          <p:cNvPr id="5" name="Slide Number Placeholder 4"/>
          <p:cNvSpPr>
            <a:spLocks noGrp="1"/>
          </p:cNvSpPr>
          <p:nvPr>
            <p:ph type="sldNum" sz="quarter" idx="3"/>
          </p:nvPr>
        </p:nvSpPr>
        <p:spPr>
          <a:xfrm>
            <a:off x="5272733" y="6671249"/>
            <a:ext cx="4034348" cy="351851"/>
          </a:xfrm>
          <a:prstGeom prst="rect">
            <a:avLst/>
          </a:prstGeom>
        </p:spPr>
        <p:txBody>
          <a:bodyPr vert="horz" lIns="88276" tIns="44138" rIns="88276" bIns="44138" rtlCol="0" anchor="b"/>
          <a:lstStyle>
            <a:lvl1pPr algn="r">
              <a:defRPr sz="1200"/>
            </a:lvl1pPr>
          </a:lstStyle>
          <a:p>
            <a:fld id="{7C855A8D-B91C-4EBC-B9BF-450EDB7CEE21}" type="slidenum">
              <a:rPr lang="en-US" smtClean="0"/>
              <a:t>‹#›</a:t>
            </a:fld>
            <a:endParaRPr lang="en-US"/>
          </a:p>
        </p:txBody>
      </p:sp>
    </p:spTree>
    <p:extLst>
      <p:ext uri="{BB962C8B-B14F-4D97-AF65-F5344CB8AC3E}">
        <p14:creationId xmlns:p14="http://schemas.microsoft.com/office/powerpoint/2010/main" val="22075552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4348" cy="350690"/>
          </a:xfrm>
          <a:prstGeom prst="rect">
            <a:avLst/>
          </a:prstGeom>
        </p:spPr>
        <p:txBody>
          <a:bodyPr vert="horz" lIns="88276" tIns="44138" rIns="88276" bIns="44138" rtlCol="0"/>
          <a:lstStyle>
            <a:lvl1pPr algn="l">
              <a:defRPr sz="1200"/>
            </a:lvl1pPr>
          </a:lstStyle>
          <a:p>
            <a:endParaRPr lang="en-GB"/>
          </a:p>
        </p:txBody>
      </p:sp>
      <p:sp>
        <p:nvSpPr>
          <p:cNvPr id="3" name="Date Placeholder 2"/>
          <p:cNvSpPr>
            <a:spLocks noGrp="1"/>
          </p:cNvSpPr>
          <p:nvPr>
            <p:ph type="dt" idx="1"/>
          </p:nvPr>
        </p:nvSpPr>
        <p:spPr>
          <a:xfrm>
            <a:off x="5272733" y="0"/>
            <a:ext cx="4034348" cy="350690"/>
          </a:xfrm>
          <a:prstGeom prst="rect">
            <a:avLst/>
          </a:prstGeom>
        </p:spPr>
        <p:txBody>
          <a:bodyPr vert="horz" lIns="88276" tIns="44138" rIns="88276" bIns="44138" rtlCol="0"/>
          <a:lstStyle>
            <a:lvl1pPr algn="r">
              <a:defRPr sz="1200"/>
            </a:lvl1pPr>
          </a:lstStyle>
          <a:p>
            <a:fld id="{E519884F-D6F0-EC4E-A56A-14AD622F798C}" type="datetimeFigureOut">
              <a:rPr lang="en-US" smtClean="0"/>
              <a:pPr/>
              <a:t>6/27/2017</a:t>
            </a:fld>
            <a:endParaRPr lang="en-GB"/>
          </a:p>
        </p:txBody>
      </p:sp>
      <p:sp>
        <p:nvSpPr>
          <p:cNvPr id="4" name="Slide Image Placeholder 3"/>
          <p:cNvSpPr>
            <a:spLocks noGrp="1" noRot="1" noChangeAspect="1"/>
          </p:cNvSpPr>
          <p:nvPr>
            <p:ph type="sldImg" idx="2"/>
          </p:nvPr>
        </p:nvSpPr>
        <p:spPr>
          <a:xfrm>
            <a:off x="2898775" y="527050"/>
            <a:ext cx="3511550" cy="2633663"/>
          </a:xfrm>
          <a:prstGeom prst="rect">
            <a:avLst/>
          </a:prstGeom>
          <a:noFill/>
          <a:ln w="12700">
            <a:solidFill>
              <a:prstClr val="black"/>
            </a:solidFill>
          </a:ln>
        </p:spPr>
        <p:txBody>
          <a:bodyPr vert="horz" lIns="88276" tIns="44138" rIns="88276" bIns="44138" rtlCol="0" anchor="ctr"/>
          <a:lstStyle/>
          <a:p>
            <a:endParaRPr lang="en-GB" dirty="0"/>
          </a:p>
        </p:txBody>
      </p:sp>
      <p:sp>
        <p:nvSpPr>
          <p:cNvPr id="5" name="Notes Placeholder 4"/>
          <p:cNvSpPr>
            <a:spLocks noGrp="1"/>
          </p:cNvSpPr>
          <p:nvPr>
            <p:ph type="body" sz="quarter" idx="3"/>
          </p:nvPr>
        </p:nvSpPr>
        <p:spPr>
          <a:xfrm>
            <a:off x="931316" y="3336206"/>
            <a:ext cx="7446472" cy="3159698"/>
          </a:xfrm>
          <a:prstGeom prst="rect">
            <a:avLst/>
          </a:prstGeom>
        </p:spPr>
        <p:txBody>
          <a:bodyPr vert="horz" lIns="88276" tIns="44138" rIns="88276" bIns="44138"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6671249"/>
            <a:ext cx="4034348" cy="350690"/>
          </a:xfrm>
          <a:prstGeom prst="rect">
            <a:avLst/>
          </a:prstGeom>
        </p:spPr>
        <p:txBody>
          <a:bodyPr vert="horz" lIns="88276" tIns="44138" rIns="88276" bIns="44138" rtlCol="0" anchor="b"/>
          <a:lstStyle>
            <a:lvl1pPr algn="l">
              <a:defRPr sz="1200"/>
            </a:lvl1pPr>
          </a:lstStyle>
          <a:p>
            <a:endParaRPr lang="en-GB"/>
          </a:p>
        </p:txBody>
      </p:sp>
      <p:sp>
        <p:nvSpPr>
          <p:cNvPr id="7" name="Slide Number Placeholder 6"/>
          <p:cNvSpPr>
            <a:spLocks noGrp="1"/>
          </p:cNvSpPr>
          <p:nvPr>
            <p:ph type="sldNum" sz="quarter" idx="5"/>
          </p:nvPr>
        </p:nvSpPr>
        <p:spPr>
          <a:xfrm>
            <a:off x="5272733" y="6671249"/>
            <a:ext cx="4034348" cy="350690"/>
          </a:xfrm>
          <a:prstGeom prst="rect">
            <a:avLst/>
          </a:prstGeom>
        </p:spPr>
        <p:txBody>
          <a:bodyPr vert="horz" lIns="88276" tIns="44138" rIns="88276" bIns="44138" rtlCol="0" anchor="b"/>
          <a:lstStyle>
            <a:lvl1pPr algn="r">
              <a:defRPr sz="1200"/>
            </a:lvl1pPr>
          </a:lstStyle>
          <a:p>
            <a:fld id="{7792B569-2F9F-D440-B547-B789863526A0}" type="slidenum">
              <a:rPr lang="en-GB" smtClean="0"/>
              <a:pPr/>
              <a:t>‹#›</a:t>
            </a:fld>
            <a:endParaRPr lang="en-GB"/>
          </a:p>
        </p:txBody>
      </p:sp>
    </p:spTree>
    <p:extLst>
      <p:ext uri="{BB962C8B-B14F-4D97-AF65-F5344CB8AC3E}">
        <p14:creationId xmlns:p14="http://schemas.microsoft.com/office/powerpoint/2010/main" val="17492698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8775" y="527050"/>
            <a:ext cx="3511550" cy="2633663"/>
          </a:xfrm>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7792B569-2F9F-D440-B547-B789863526A0}" type="slidenum">
              <a:rPr lang="en-GB" smtClean="0"/>
              <a:pPr/>
              <a:t>0</a:t>
            </a:fld>
            <a:endParaRPr lang="en-GB"/>
          </a:p>
        </p:txBody>
      </p:sp>
    </p:spTree>
    <p:extLst>
      <p:ext uri="{BB962C8B-B14F-4D97-AF65-F5344CB8AC3E}">
        <p14:creationId xmlns:p14="http://schemas.microsoft.com/office/powerpoint/2010/main" val="1446139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8775" y="527050"/>
            <a:ext cx="3511550" cy="2633663"/>
          </a:xfrm>
        </p:spPr>
      </p:sp>
      <p:sp>
        <p:nvSpPr>
          <p:cNvPr id="3" name="Notes Placeholder 2"/>
          <p:cNvSpPr>
            <a:spLocks noGrp="1"/>
          </p:cNvSpPr>
          <p:nvPr>
            <p:ph type="body" idx="1"/>
          </p:nvPr>
        </p:nvSpPr>
        <p:spPr/>
        <p:txBody>
          <a:bodyPr>
            <a:normAutofit/>
          </a:bodyPr>
          <a:lstStyle/>
          <a:p>
            <a:r>
              <a:rPr lang="en-GB" u="sng" dirty="0" smtClean="0"/>
              <a:t>Impact of RMOCs</a:t>
            </a:r>
            <a:r>
              <a:rPr lang="en-GB" u="sng" baseline="0" dirty="0" smtClean="0"/>
              <a:t> Q57</a:t>
            </a:r>
          </a:p>
          <a:p>
            <a:r>
              <a:rPr lang="en-GB" u="sng" baseline="0" dirty="0" smtClean="0"/>
              <a:t>Medicines optimisation and RMOC tensions? Q60</a:t>
            </a:r>
            <a:endParaRPr lang="en-GB" u="sng" dirty="0"/>
          </a:p>
        </p:txBody>
      </p:sp>
      <p:sp>
        <p:nvSpPr>
          <p:cNvPr id="4" name="Slide Number Placeholder 3"/>
          <p:cNvSpPr>
            <a:spLocks noGrp="1"/>
          </p:cNvSpPr>
          <p:nvPr>
            <p:ph type="sldNum" sz="quarter" idx="10"/>
          </p:nvPr>
        </p:nvSpPr>
        <p:spPr/>
        <p:txBody>
          <a:bodyPr/>
          <a:lstStyle/>
          <a:p>
            <a:fld id="{57C634D7-3617-4E2A-9951-FFFAA189453C}" type="slidenum">
              <a:rPr lang="en-GB" smtClean="0">
                <a:solidFill>
                  <a:prstClr val="black"/>
                </a:solidFill>
              </a:rPr>
              <a:pPr/>
              <a:t>21</a:t>
            </a:fld>
            <a:endParaRPr lang="en-GB">
              <a:solidFill>
                <a:prstClr val="black"/>
              </a:solidFill>
            </a:endParaRPr>
          </a:p>
        </p:txBody>
      </p:sp>
    </p:spTree>
    <p:extLst>
      <p:ext uri="{BB962C8B-B14F-4D97-AF65-F5344CB8AC3E}">
        <p14:creationId xmlns:p14="http://schemas.microsoft.com/office/powerpoint/2010/main" val="3033479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8775" y="527050"/>
            <a:ext cx="3511550" cy="2633663"/>
          </a:xfrm>
        </p:spPr>
      </p:sp>
      <p:sp>
        <p:nvSpPr>
          <p:cNvPr id="3" name="Notes Placeholder 2"/>
          <p:cNvSpPr>
            <a:spLocks noGrp="1"/>
          </p:cNvSpPr>
          <p:nvPr>
            <p:ph type="body" idx="1"/>
          </p:nvPr>
        </p:nvSpPr>
        <p:spPr/>
        <p:txBody>
          <a:bodyPr>
            <a:normAutofit/>
          </a:bodyPr>
          <a:lstStyle/>
          <a:p>
            <a:r>
              <a:rPr lang="en-GB" dirty="0" smtClean="0"/>
              <a:t>Top</a:t>
            </a:r>
            <a:r>
              <a:rPr lang="en-GB" baseline="0" dirty="0" smtClean="0"/>
              <a:t> 3 QIPP or medicine savings priorities: Q55</a:t>
            </a:r>
          </a:p>
          <a:p>
            <a:r>
              <a:rPr lang="en-GB" baseline="0" dirty="0" smtClean="0"/>
              <a:t>Do any of priorities involve CCGs/NHS E?: Q56</a:t>
            </a:r>
          </a:p>
          <a:p>
            <a:r>
              <a:rPr lang="en-GB" baseline="0" dirty="0" smtClean="0"/>
              <a:t>Do you have a MMC that is devoted to QIPP/CIP cost saving initiatives? Q13</a:t>
            </a:r>
          </a:p>
          <a:p>
            <a:r>
              <a:rPr lang="en-GB" dirty="0" smtClean="0"/>
              <a:t>Do you have</a:t>
            </a:r>
            <a:r>
              <a:rPr lang="en-GB" baseline="0" dirty="0" smtClean="0"/>
              <a:t> a savings-sharing scheme (commonly called gain share?): Q10</a:t>
            </a:r>
          </a:p>
          <a:p>
            <a:endParaRPr lang="en-GB" dirty="0"/>
          </a:p>
        </p:txBody>
      </p:sp>
      <p:sp>
        <p:nvSpPr>
          <p:cNvPr id="4" name="Slide Number Placeholder 3"/>
          <p:cNvSpPr>
            <a:spLocks noGrp="1"/>
          </p:cNvSpPr>
          <p:nvPr>
            <p:ph type="sldNum" sz="quarter" idx="10"/>
          </p:nvPr>
        </p:nvSpPr>
        <p:spPr/>
        <p:txBody>
          <a:bodyPr/>
          <a:lstStyle/>
          <a:p>
            <a:fld id="{57C634D7-3617-4E2A-9951-FFFAA189453C}" type="slidenum">
              <a:rPr lang="en-GB" smtClean="0">
                <a:solidFill>
                  <a:prstClr val="black"/>
                </a:solidFill>
              </a:rPr>
              <a:pPr/>
              <a:t>22</a:t>
            </a:fld>
            <a:endParaRPr lang="en-GB">
              <a:solidFill>
                <a:prstClr val="black"/>
              </a:solidFill>
            </a:endParaRPr>
          </a:p>
        </p:txBody>
      </p:sp>
    </p:spTree>
    <p:extLst>
      <p:ext uri="{BB962C8B-B14F-4D97-AF65-F5344CB8AC3E}">
        <p14:creationId xmlns:p14="http://schemas.microsoft.com/office/powerpoint/2010/main" val="2037593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8775" y="527050"/>
            <a:ext cx="3511550" cy="2633663"/>
          </a:xfrm>
        </p:spPr>
      </p:sp>
      <p:sp>
        <p:nvSpPr>
          <p:cNvPr id="3" name="Notes Placeholder 2"/>
          <p:cNvSpPr>
            <a:spLocks noGrp="1"/>
          </p:cNvSpPr>
          <p:nvPr>
            <p:ph type="body" idx="1"/>
          </p:nvPr>
        </p:nvSpPr>
        <p:spPr/>
        <p:txBody>
          <a:bodyPr>
            <a:normAutofit/>
          </a:bodyPr>
          <a:lstStyle/>
          <a:p>
            <a:r>
              <a:rPr lang="en-GB" dirty="0" smtClean="0"/>
              <a:t>Q35</a:t>
            </a:r>
          </a:p>
          <a:p>
            <a:r>
              <a:rPr lang="en-GB" dirty="0" smtClean="0"/>
              <a:t>Q29</a:t>
            </a:r>
          </a:p>
          <a:p>
            <a:endParaRPr lang="en-GB" dirty="0"/>
          </a:p>
        </p:txBody>
      </p:sp>
      <p:sp>
        <p:nvSpPr>
          <p:cNvPr id="4" name="Slide Number Placeholder 3"/>
          <p:cNvSpPr>
            <a:spLocks noGrp="1"/>
          </p:cNvSpPr>
          <p:nvPr>
            <p:ph type="sldNum" sz="quarter" idx="10"/>
          </p:nvPr>
        </p:nvSpPr>
        <p:spPr/>
        <p:txBody>
          <a:bodyPr/>
          <a:lstStyle/>
          <a:p>
            <a:fld id="{57C634D7-3617-4E2A-9951-FFFAA189453C}" type="slidenum">
              <a:rPr lang="en-GB" smtClean="0">
                <a:solidFill>
                  <a:prstClr val="black"/>
                </a:solidFill>
              </a:rPr>
              <a:pPr/>
              <a:t>23</a:t>
            </a:fld>
            <a:endParaRPr lang="en-GB">
              <a:solidFill>
                <a:prstClr val="black"/>
              </a:solidFill>
            </a:endParaRPr>
          </a:p>
        </p:txBody>
      </p:sp>
    </p:spTree>
    <p:extLst>
      <p:ext uri="{BB962C8B-B14F-4D97-AF65-F5344CB8AC3E}">
        <p14:creationId xmlns:p14="http://schemas.microsoft.com/office/powerpoint/2010/main" val="490058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8775" y="527050"/>
            <a:ext cx="3511550" cy="2633663"/>
          </a:xfrm>
        </p:spPr>
      </p:sp>
      <p:sp>
        <p:nvSpPr>
          <p:cNvPr id="3" name="Notes Placeholder 2"/>
          <p:cNvSpPr>
            <a:spLocks noGrp="1"/>
          </p:cNvSpPr>
          <p:nvPr>
            <p:ph type="body" idx="1"/>
          </p:nvPr>
        </p:nvSpPr>
        <p:spPr/>
        <p:txBody>
          <a:bodyPr>
            <a:normAutofit/>
          </a:bodyPr>
          <a:lstStyle/>
          <a:p>
            <a:r>
              <a:rPr lang="en-GB" u="sng" dirty="0" smtClean="0"/>
              <a:t>Which of the following specialities have current medicines management schemes that will reduce cost/improve efficiency?</a:t>
            </a:r>
            <a:r>
              <a:rPr lang="en-GB" u="sng" baseline="0" dirty="0" smtClean="0"/>
              <a:t> Q30</a:t>
            </a:r>
          </a:p>
          <a:p>
            <a:r>
              <a:rPr lang="en-GB" u="sng" dirty="0" smtClean="0"/>
              <a:t>Topics</a:t>
            </a:r>
            <a:r>
              <a:rPr lang="en-GB" u="sng" baseline="0" dirty="0" smtClean="0"/>
              <a:t> that should be used to communicate with manufacturers? Q21</a:t>
            </a:r>
            <a:endParaRPr lang="en-GB" u="sng" dirty="0" smtClean="0"/>
          </a:p>
        </p:txBody>
      </p:sp>
      <p:sp>
        <p:nvSpPr>
          <p:cNvPr id="4" name="Slide Number Placeholder 3"/>
          <p:cNvSpPr>
            <a:spLocks noGrp="1"/>
          </p:cNvSpPr>
          <p:nvPr>
            <p:ph type="sldNum" sz="quarter" idx="10"/>
          </p:nvPr>
        </p:nvSpPr>
        <p:spPr/>
        <p:txBody>
          <a:bodyPr/>
          <a:lstStyle/>
          <a:p>
            <a:fld id="{57C634D7-3617-4E2A-9951-FFFAA189453C}" type="slidenum">
              <a:rPr lang="en-GB" smtClean="0">
                <a:solidFill>
                  <a:prstClr val="black"/>
                </a:solidFill>
              </a:rPr>
              <a:pPr/>
              <a:t>24</a:t>
            </a:fld>
            <a:endParaRPr lang="en-GB">
              <a:solidFill>
                <a:prstClr val="black"/>
              </a:solidFill>
            </a:endParaRPr>
          </a:p>
        </p:txBody>
      </p:sp>
    </p:spTree>
    <p:extLst>
      <p:ext uri="{BB962C8B-B14F-4D97-AF65-F5344CB8AC3E}">
        <p14:creationId xmlns:p14="http://schemas.microsoft.com/office/powerpoint/2010/main" val="3706895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8775" y="527050"/>
            <a:ext cx="3511550" cy="2633663"/>
          </a:xfrm>
        </p:spPr>
      </p:sp>
      <p:sp>
        <p:nvSpPr>
          <p:cNvPr id="3" name="Notes Placeholder 2"/>
          <p:cNvSpPr>
            <a:spLocks noGrp="1"/>
          </p:cNvSpPr>
          <p:nvPr>
            <p:ph type="body" idx="1"/>
          </p:nvPr>
        </p:nvSpPr>
        <p:spPr/>
        <p:txBody>
          <a:bodyPr/>
          <a:lstStyle/>
          <a:p>
            <a:r>
              <a:rPr lang="en-US" dirty="0" smtClean="0"/>
              <a:t>Health</a:t>
            </a:r>
            <a:r>
              <a:rPr lang="en-US" baseline="0" dirty="0" smtClean="0"/>
              <a:t> Economics : an introduction to economic </a:t>
            </a:r>
            <a:r>
              <a:rPr lang="en-US" baseline="0" dirty="0" err="1" smtClean="0"/>
              <a:t>evalution</a:t>
            </a:r>
            <a:r>
              <a:rPr lang="en-US" baseline="0" dirty="0" smtClean="0"/>
              <a:t> 3</a:t>
            </a:r>
            <a:r>
              <a:rPr lang="en-US" baseline="30000" dirty="0" smtClean="0"/>
              <a:t>rd</a:t>
            </a:r>
            <a:r>
              <a:rPr lang="en-US" baseline="0" dirty="0" smtClean="0"/>
              <a:t> Edition  Gisela Cobalt</a:t>
            </a:r>
            <a:endParaRPr lang="en-US" dirty="0"/>
          </a:p>
        </p:txBody>
      </p:sp>
      <p:sp>
        <p:nvSpPr>
          <p:cNvPr id="4" name="Slide Number Placeholder 3"/>
          <p:cNvSpPr>
            <a:spLocks noGrp="1"/>
          </p:cNvSpPr>
          <p:nvPr>
            <p:ph type="sldNum" sz="quarter" idx="10"/>
          </p:nvPr>
        </p:nvSpPr>
        <p:spPr/>
        <p:txBody>
          <a:bodyPr/>
          <a:lstStyle/>
          <a:p>
            <a:fld id="{7792B569-2F9F-D440-B547-B789863526A0}" type="slidenum">
              <a:rPr lang="en-GB" smtClean="0"/>
              <a:pPr/>
              <a:t>3</a:t>
            </a:fld>
            <a:endParaRPr lang="en-GB"/>
          </a:p>
        </p:txBody>
      </p:sp>
    </p:spTree>
    <p:extLst>
      <p:ext uri="{BB962C8B-B14F-4D97-AF65-F5344CB8AC3E}">
        <p14:creationId xmlns:p14="http://schemas.microsoft.com/office/powerpoint/2010/main" val="289990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8775" y="527050"/>
            <a:ext cx="3511550" cy="26336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792B569-2F9F-D440-B547-B789863526A0}" type="slidenum">
              <a:rPr lang="en-GB" smtClean="0"/>
              <a:pPr/>
              <a:t>12</a:t>
            </a:fld>
            <a:endParaRPr lang="en-GB"/>
          </a:p>
        </p:txBody>
      </p:sp>
    </p:spTree>
    <p:extLst>
      <p:ext uri="{BB962C8B-B14F-4D97-AF65-F5344CB8AC3E}">
        <p14:creationId xmlns:p14="http://schemas.microsoft.com/office/powerpoint/2010/main" val="1986993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8775" y="527050"/>
            <a:ext cx="3511550" cy="2633663"/>
          </a:xfrm>
        </p:spPr>
      </p:sp>
      <p:sp>
        <p:nvSpPr>
          <p:cNvPr id="3" name="Notes Placeholder 2"/>
          <p:cNvSpPr>
            <a:spLocks noGrp="1"/>
          </p:cNvSpPr>
          <p:nvPr>
            <p:ph type="body" idx="1"/>
          </p:nvPr>
        </p:nvSpPr>
        <p:spPr/>
        <p:txBody>
          <a:bodyPr/>
          <a:lstStyle/>
          <a:p>
            <a:pPr>
              <a:spcAft>
                <a:spcPts val="579"/>
              </a:spcAft>
            </a:pPr>
            <a:r>
              <a:rPr lang="en-GB" dirty="0" smtClean="0"/>
              <a:t>1. </a:t>
            </a:r>
            <a:r>
              <a:rPr lang="en-US" dirty="0" smtClean="0"/>
              <a:t>Providers in Deficit ; Carter Review; HCP payments &amp; Sunshine Act : </a:t>
            </a:r>
            <a:r>
              <a:rPr lang="en-GB" dirty="0">
                <a:solidFill>
                  <a:srgbClr val="000000"/>
                </a:solidFill>
                <a:latin typeface="Calibri" panose="020F0502020204030204" pitchFamily="34" charset="0"/>
              </a:rPr>
              <a:t>Providers will start to focus on cutting costs i.e. More and more focus on price of drugs </a:t>
            </a:r>
          </a:p>
          <a:p>
            <a:pPr marL="174713" indent="-174713">
              <a:spcAft>
                <a:spcPts val="579"/>
              </a:spcAft>
              <a:buFont typeface="Arial" pitchFamily="34" charset="0"/>
              <a:buChar char="•"/>
            </a:pPr>
            <a:r>
              <a:rPr lang="en-GB" dirty="0">
                <a:solidFill>
                  <a:srgbClr val="000000"/>
                </a:solidFill>
                <a:latin typeface="Calibri" panose="020F0502020204030204" pitchFamily="34" charset="0"/>
              </a:rPr>
              <a:t>Tougher procurement and less room for innovation</a:t>
            </a:r>
          </a:p>
          <a:p>
            <a:pPr marL="174713" indent="-174713">
              <a:spcAft>
                <a:spcPts val="579"/>
              </a:spcAft>
              <a:buFont typeface="Arial" pitchFamily="34" charset="0"/>
              <a:buChar char="•"/>
            </a:pPr>
            <a:r>
              <a:rPr lang="en-GB" dirty="0">
                <a:solidFill>
                  <a:srgbClr val="000000"/>
                </a:solidFill>
                <a:latin typeface="Calibri" panose="020F0502020204030204" pitchFamily="34" charset="0"/>
              </a:rPr>
              <a:t>Less incentive to implement NICE guidelines</a:t>
            </a:r>
          </a:p>
          <a:p>
            <a:pPr marL="174713" indent="-174713">
              <a:spcAft>
                <a:spcPts val="579"/>
              </a:spcAft>
              <a:buFont typeface="Arial" pitchFamily="34" charset="0"/>
              <a:buChar char="•"/>
            </a:pPr>
            <a:r>
              <a:rPr lang="en-GB" dirty="0">
                <a:solidFill>
                  <a:srgbClr val="000000"/>
                </a:solidFill>
                <a:latin typeface="Calibri" panose="020F0502020204030204" pitchFamily="34" charset="0"/>
              </a:rPr>
              <a:t>Provider Pharmacy departments will tightly manage clinician freedoms to prescribe</a:t>
            </a:r>
          </a:p>
          <a:p>
            <a:pPr marL="174713" indent="-174713">
              <a:spcAft>
                <a:spcPts val="579"/>
              </a:spcAft>
              <a:buFont typeface="Arial" pitchFamily="34" charset="0"/>
              <a:buChar char="•"/>
            </a:pPr>
            <a:r>
              <a:rPr lang="en-GB" dirty="0">
                <a:solidFill>
                  <a:srgbClr val="000000"/>
                </a:solidFill>
                <a:latin typeface="Calibri" panose="020F0502020204030204" pitchFamily="34" charset="0"/>
              </a:rPr>
              <a:t>Discouraged use of </a:t>
            </a:r>
            <a:r>
              <a:rPr lang="en-GB" dirty="0" err="1">
                <a:solidFill>
                  <a:srgbClr val="000000"/>
                </a:solidFill>
                <a:latin typeface="Calibri" panose="020F0502020204030204" pitchFamily="34" charset="0"/>
              </a:rPr>
              <a:t>PbR</a:t>
            </a:r>
            <a:r>
              <a:rPr lang="en-GB" dirty="0">
                <a:solidFill>
                  <a:srgbClr val="000000"/>
                </a:solidFill>
                <a:latin typeface="Calibri" panose="020F0502020204030204" pitchFamily="34" charset="0"/>
              </a:rPr>
              <a:t> excluded drugs</a:t>
            </a:r>
          </a:p>
          <a:p>
            <a:pPr marL="174713" indent="-174713">
              <a:spcAft>
                <a:spcPts val="579"/>
              </a:spcAft>
              <a:buFont typeface="Arial" pitchFamily="34" charset="0"/>
              <a:buChar char="•"/>
            </a:pPr>
            <a:r>
              <a:rPr lang="en-GB" b="1" dirty="0">
                <a:solidFill>
                  <a:srgbClr val="000000"/>
                </a:solidFill>
                <a:latin typeface="Calibri" panose="020F0502020204030204" pitchFamily="34" charset="0"/>
              </a:rPr>
              <a:t>Even more pressure to ensure service provision is efficient, hence driving more service reconfiguration </a:t>
            </a:r>
          </a:p>
          <a:p>
            <a:pPr marL="174713" indent="-174713">
              <a:spcAft>
                <a:spcPts val="579"/>
              </a:spcAft>
              <a:buFont typeface="Arial" pitchFamily="34" charset="0"/>
              <a:buChar char="•"/>
            </a:pPr>
            <a:endParaRPr lang="en-GB" b="1" dirty="0">
              <a:solidFill>
                <a:srgbClr val="000000"/>
              </a:solidFill>
              <a:latin typeface="Calibri" panose="020F0502020204030204" pitchFamily="34" charset="0"/>
            </a:endParaRPr>
          </a:p>
          <a:p>
            <a:pPr defTabSz="441381">
              <a:spcAft>
                <a:spcPts val="579"/>
              </a:spcAft>
              <a:defRPr/>
            </a:pPr>
            <a:r>
              <a:rPr lang="en-GB" b="1" dirty="0">
                <a:solidFill>
                  <a:srgbClr val="000000"/>
                </a:solidFill>
                <a:latin typeface="Calibri" panose="020F0502020204030204" pitchFamily="34" charset="0"/>
              </a:rPr>
              <a:t>2. </a:t>
            </a:r>
            <a:r>
              <a:rPr lang="en-GB" b="1" dirty="0">
                <a:solidFill>
                  <a:schemeClr val="bg1"/>
                </a:solidFill>
                <a:latin typeface="Calibri" panose="020F0502020204030204" pitchFamily="34" charset="0"/>
              </a:rPr>
              <a:t>Collaborative Commissioning</a:t>
            </a:r>
          </a:p>
          <a:p>
            <a:pPr algn="ctr"/>
            <a:endParaRPr lang="en-GB" sz="1400" b="1" u="sng" dirty="0">
              <a:solidFill>
                <a:srgbClr val="000000"/>
              </a:solidFill>
              <a:latin typeface="Calibri" panose="020F0502020204030204" pitchFamily="34" charset="0"/>
            </a:endParaRPr>
          </a:p>
          <a:p>
            <a:pPr marL="174713" indent="-174713">
              <a:spcAft>
                <a:spcPts val="579"/>
              </a:spcAft>
              <a:buFont typeface="Arial" pitchFamily="34" charset="0"/>
              <a:buChar char="•"/>
            </a:pPr>
            <a:r>
              <a:rPr lang="en-GB" dirty="0">
                <a:solidFill>
                  <a:srgbClr val="000000"/>
                </a:solidFill>
                <a:latin typeface="Calibri" panose="020F0502020204030204" pitchFamily="34" charset="0"/>
              </a:rPr>
              <a:t>CCGs are already burdened for resource and financially. Taking on more responsibility for specialised commissioning might tip them over the edge</a:t>
            </a:r>
          </a:p>
          <a:p>
            <a:pPr marL="174713" indent="-174713">
              <a:spcAft>
                <a:spcPts val="579"/>
              </a:spcAft>
              <a:buFont typeface="Arial" pitchFamily="34" charset="0"/>
              <a:buChar char="•"/>
            </a:pPr>
            <a:r>
              <a:rPr lang="en-GB" dirty="0">
                <a:solidFill>
                  <a:srgbClr val="000000"/>
                </a:solidFill>
                <a:latin typeface="Calibri" panose="020F0502020204030204" pitchFamily="34" charset="0"/>
              </a:rPr>
              <a:t>Payers will become ruthless in evaluating new treatments (primarily cost based)</a:t>
            </a:r>
          </a:p>
          <a:p>
            <a:pPr marL="174713" indent="-174713">
              <a:spcAft>
                <a:spcPts val="579"/>
              </a:spcAft>
              <a:buFont typeface="Arial" pitchFamily="34" charset="0"/>
              <a:buChar char="•"/>
            </a:pPr>
            <a:r>
              <a:rPr lang="en-GB" dirty="0">
                <a:solidFill>
                  <a:srgbClr val="000000"/>
                </a:solidFill>
                <a:latin typeface="Calibri" panose="020F0502020204030204" pitchFamily="34" charset="0"/>
              </a:rPr>
              <a:t>Potentially new target stakeholders?</a:t>
            </a:r>
          </a:p>
          <a:p>
            <a:pPr defTabSz="441381">
              <a:spcAft>
                <a:spcPts val="579"/>
              </a:spcAft>
              <a:defRPr/>
            </a:pPr>
            <a:r>
              <a:rPr lang="en-GB" b="1" dirty="0">
                <a:solidFill>
                  <a:schemeClr val="bg1"/>
                </a:solidFill>
                <a:latin typeface="Calibri" panose="020F0502020204030204" pitchFamily="34" charset="0"/>
              </a:rPr>
              <a:t>3. Devolved Regions Regional Formularies?</a:t>
            </a:r>
          </a:p>
          <a:p>
            <a:pPr marL="174713" indent="-174713">
              <a:spcAft>
                <a:spcPts val="579"/>
              </a:spcAft>
              <a:buFont typeface="Arial" pitchFamily="34" charset="0"/>
              <a:buChar char="•"/>
            </a:pPr>
            <a:r>
              <a:rPr lang="en-US" dirty="0">
                <a:solidFill>
                  <a:srgbClr val="000000"/>
                </a:solidFill>
                <a:latin typeface="Calibri" panose="020F0502020204030204" pitchFamily="34" charset="0"/>
              </a:rPr>
              <a:t>Expect to see the evolution of Regional formularies managing access for large populations and this being mirrored in non-devolved areas by larger area wide prescribing committees representing federations of CCGs</a:t>
            </a:r>
          </a:p>
          <a:p>
            <a:pPr marL="174713" indent="-174713">
              <a:spcAft>
                <a:spcPts val="579"/>
              </a:spcAft>
              <a:buFont typeface="Arial" pitchFamily="34" charset="0"/>
              <a:buChar char="•"/>
            </a:pPr>
            <a:r>
              <a:rPr lang="en-GB" dirty="0">
                <a:solidFill>
                  <a:srgbClr val="000000"/>
                </a:solidFill>
                <a:latin typeface="Calibri" panose="020F0502020204030204" pitchFamily="34" charset="0"/>
              </a:rPr>
              <a:t>Wider societal benefits being taken into account for new therapies</a:t>
            </a:r>
          </a:p>
          <a:p>
            <a:pPr marL="174713" indent="-174713">
              <a:spcAft>
                <a:spcPts val="579"/>
              </a:spcAft>
              <a:buFont typeface="Arial" pitchFamily="34" charset="0"/>
              <a:buChar char="•"/>
            </a:pPr>
            <a:r>
              <a:rPr lang="en-GB" dirty="0">
                <a:solidFill>
                  <a:srgbClr val="000000"/>
                </a:solidFill>
                <a:latin typeface="Calibri" panose="020F0502020204030204" pitchFamily="34" charset="0"/>
              </a:rPr>
              <a:t>Post-Code prescribing</a:t>
            </a:r>
          </a:p>
          <a:p>
            <a:pPr marL="174713" indent="-174713">
              <a:spcAft>
                <a:spcPts val="579"/>
              </a:spcAft>
              <a:buFont typeface="Arial" pitchFamily="34" charset="0"/>
              <a:buChar char="•"/>
            </a:pPr>
            <a:r>
              <a:rPr lang="en-GB" dirty="0">
                <a:solidFill>
                  <a:srgbClr val="000000"/>
                </a:solidFill>
                <a:latin typeface="Calibri" panose="020F0502020204030204" pitchFamily="34" charset="0"/>
              </a:rPr>
              <a:t>If you lose one devolved region you lose a number of CCGs with it and vice versa</a:t>
            </a:r>
          </a:p>
          <a:p>
            <a:pPr marL="174713" indent="-174713">
              <a:spcAft>
                <a:spcPts val="579"/>
              </a:spcAft>
              <a:buFont typeface="Arial" pitchFamily="34" charset="0"/>
              <a:buChar char="•"/>
            </a:pPr>
            <a:r>
              <a:rPr lang="en-GB" dirty="0">
                <a:solidFill>
                  <a:srgbClr val="000000"/>
                </a:solidFill>
                <a:latin typeface="Calibri" panose="020F0502020204030204" pitchFamily="34" charset="0"/>
              </a:rPr>
              <a:t>Cornwall, Lancashire, Merseyside, Liverpool, Wiltshire going to be devolved</a:t>
            </a:r>
          </a:p>
          <a:p>
            <a:pPr defTabSz="441381">
              <a:spcAft>
                <a:spcPts val="579"/>
              </a:spcAft>
              <a:defRPr/>
            </a:pPr>
            <a:endParaRPr lang="en-GB" b="1" dirty="0">
              <a:solidFill>
                <a:schemeClr val="bg1"/>
              </a:solidFill>
              <a:latin typeface="Calibri" panose="020F0502020204030204" pitchFamily="34" charset="0"/>
            </a:endParaRPr>
          </a:p>
          <a:p>
            <a:pPr>
              <a:spcAft>
                <a:spcPts val="579"/>
              </a:spcAft>
            </a:pPr>
            <a:r>
              <a:rPr lang="en-GB" b="1" dirty="0">
                <a:solidFill>
                  <a:srgbClr val="000000"/>
                </a:solidFill>
                <a:latin typeface="Calibri" panose="020F0502020204030204" pitchFamily="34" charset="0"/>
              </a:rPr>
              <a:t>4. </a:t>
            </a:r>
            <a:r>
              <a:rPr lang="en-US" b="1" dirty="0">
                <a:solidFill>
                  <a:srgbClr val="000000"/>
                </a:solidFill>
                <a:latin typeface="Calibri" panose="020F0502020204030204" pitchFamily="34" charset="0"/>
              </a:rPr>
              <a:t>7 New Models of Care-VANGUARDS, integrated Primary &amp; Acute Care Services, Multispecialty Community Providers: new access arrangements</a:t>
            </a:r>
          </a:p>
          <a:p>
            <a:pPr marL="174713" indent="-174713">
              <a:spcAft>
                <a:spcPts val="579"/>
              </a:spcAft>
              <a:buFont typeface="Arial" pitchFamily="34" charset="0"/>
              <a:buChar char="•"/>
            </a:pPr>
            <a:r>
              <a:rPr lang="en-US" dirty="0">
                <a:solidFill>
                  <a:srgbClr val="000000"/>
                </a:solidFill>
                <a:latin typeface="Calibri" panose="020F0502020204030204" pitchFamily="34" charset="0"/>
              </a:rPr>
              <a:t>Will transform the customer landscape and include secondary care as well as primary care</a:t>
            </a:r>
          </a:p>
          <a:p>
            <a:pPr marL="174713" indent="-174713">
              <a:spcAft>
                <a:spcPts val="579"/>
              </a:spcAft>
              <a:buFont typeface="Arial" pitchFamily="34" charset="0"/>
              <a:buChar char="•"/>
            </a:pPr>
            <a:r>
              <a:rPr lang="en-GB" dirty="0">
                <a:solidFill>
                  <a:srgbClr val="000000"/>
                </a:solidFill>
                <a:latin typeface="Calibri" panose="020F0502020204030204" pitchFamily="34" charset="0"/>
              </a:rPr>
              <a:t>Post-Code prescribing</a:t>
            </a:r>
          </a:p>
          <a:p>
            <a:pPr marL="174713" lvl="1" indent="-174713">
              <a:spcAft>
                <a:spcPts val="579"/>
              </a:spcAft>
              <a:buFont typeface="Arial" pitchFamily="34" charset="0"/>
              <a:buChar char="•"/>
            </a:pPr>
            <a:r>
              <a:rPr lang="en-GB" dirty="0">
                <a:solidFill>
                  <a:srgbClr val="000000"/>
                </a:solidFill>
                <a:latin typeface="Calibri" panose="020F0502020204030204" pitchFamily="34" charset="0"/>
              </a:rPr>
              <a:t>Public health situated in Local Authorities will re-engage with medicines optimisation agenda. The key questions on access will be affordability and allocative efficiency</a:t>
            </a:r>
          </a:p>
          <a:p>
            <a:pPr marL="174713" lvl="1" indent="-174713">
              <a:spcAft>
                <a:spcPts val="579"/>
              </a:spcAft>
              <a:buFont typeface="Arial" pitchFamily="34" charset="0"/>
              <a:buChar char="•"/>
            </a:pPr>
            <a:r>
              <a:rPr lang="en-GB" dirty="0">
                <a:solidFill>
                  <a:srgbClr val="000000"/>
                </a:solidFill>
                <a:latin typeface="Calibri" panose="020F0502020204030204" pitchFamily="34" charset="0"/>
              </a:rPr>
              <a:t>Opportunity to portray wider societal benefits of its medicines/devices to the Vanguards</a:t>
            </a:r>
            <a:endParaRPr lang="en-GB" b="1" dirty="0">
              <a:solidFill>
                <a:srgbClr val="000000"/>
              </a:solidFill>
              <a:latin typeface="Calibri" panose="020F0502020204030204" pitchFamily="34" charset="0"/>
            </a:endParaRPr>
          </a:p>
          <a:p>
            <a:endParaRPr lang="en-US" dirty="0" smtClean="0"/>
          </a:p>
        </p:txBody>
      </p:sp>
      <p:sp>
        <p:nvSpPr>
          <p:cNvPr id="4" name="Slide Number Placeholder 3"/>
          <p:cNvSpPr>
            <a:spLocks noGrp="1"/>
          </p:cNvSpPr>
          <p:nvPr>
            <p:ph type="sldNum" sz="quarter" idx="10"/>
          </p:nvPr>
        </p:nvSpPr>
        <p:spPr/>
        <p:txBody>
          <a:bodyPr/>
          <a:lstStyle/>
          <a:p>
            <a:fld id="{7792B569-2F9F-D440-B547-B789863526A0}" type="slidenum">
              <a:rPr lang="en-GB" smtClean="0">
                <a:solidFill>
                  <a:prstClr val="black"/>
                </a:solidFill>
              </a:rPr>
              <a:pPr/>
              <a:t>14</a:t>
            </a:fld>
            <a:endParaRPr lang="en-GB">
              <a:solidFill>
                <a:prstClr val="black"/>
              </a:solidFill>
            </a:endParaRPr>
          </a:p>
        </p:txBody>
      </p:sp>
    </p:spTree>
    <p:extLst>
      <p:ext uri="{BB962C8B-B14F-4D97-AF65-F5344CB8AC3E}">
        <p14:creationId xmlns:p14="http://schemas.microsoft.com/office/powerpoint/2010/main" val="143757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8775" y="527050"/>
            <a:ext cx="3511550" cy="2633663"/>
          </a:xfrm>
        </p:spPr>
      </p:sp>
      <p:sp>
        <p:nvSpPr>
          <p:cNvPr id="3" name="Notes Placeholder 2"/>
          <p:cNvSpPr>
            <a:spLocks noGrp="1"/>
          </p:cNvSpPr>
          <p:nvPr>
            <p:ph type="body" idx="1"/>
          </p:nvPr>
        </p:nvSpPr>
        <p:spPr/>
        <p:txBody>
          <a:bodyPr>
            <a:normAutofit/>
          </a:bodyPr>
          <a:lstStyle/>
          <a:p>
            <a:r>
              <a:rPr lang="en-GB" u="sng" dirty="0" smtClean="0"/>
              <a:t>Overspend</a:t>
            </a:r>
            <a:r>
              <a:rPr lang="en-GB" u="sng" baseline="0" dirty="0" smtClean="0"/>
              <a:t> 2015/16: Q2 </a:t>
            </a:r>
            <a:r>
              <a:rPr lang="en-GB" baseline="0" dirty="0" err="1" smtClean="0"/>
              <a:t>PP”Not</a:t>
            </a:r>
            <a:r>
              <a:rPr lang="en-GB" baseline="0" dirty="0" smtClean="0"/>
              <a:t> easy to provide figure as budgets are allocated to CCGs, NHSE and providers on an individual level- however, the allocation of monies to budgets isn’t sufficient to cover increasing activity and funding”</a:t>
            </a:r>
          </a:p>
          <a:p>
            <a:r>
              <a:rPr lang="en-GB" u="sng" baseline="0" dirty="0" smtClean="0"/>
              <a:t>Forecast overspend for 2016/17: Q3</a:t>
            </a:r>
          </a:p>
          <a:p>
            <a:r>
              <a:rPr lang="en-GB" u="sng" baseline="0" dirty="0" smtClean="0"/>
              <a:t>Actions for deficit: Q4 – </a:t>
            </a:r>
            <a:r>
              <a:rPr lang="en-GB" u="none" baseline="0" dirty="0" smtClean="0"/>
              <a:t>PP: Merging with other hospitals was mentioned just above reducing resource allocation</a:t>
            </a:r>
          </a:p>
          <a:p>
            <a:r>
              <a:rPr lang="en-GB" u="sng" baseline="0" dirty="0" smtClean="0"/>
              <a:t>Resources required: Q31</a:t>
            </a:r>
            <a:endParaRPr lang="en-GB" u="sng" dirty="0" smtClean="0"/>
          </a:p>
        </p:txBody>
      </p:sp>
      <p:sp>
        <p:nvSpPr>
          <p:cNvPr id="4" name="Slide Number Placeholder 3"/>
          <p:cNvSpPr>
            <a:spLocks noGrp="1"/>
          </p:cNvSpPr>
          <p:nvPr>
            <p:ph type="sldNum" sz="quarter" idx="10"/>
          </p:nvPr>
        </p:nvSpPr>
        <p:spPr/>
        <p:txBody>
          <a:bodyPr/>
          <a:lstStyle/>
          <a:p>
            <a:fld id="{57C634D7-3617-4E2A-9951-FFFAA189453C}" type="slidenum">
              <a:rPr lang="en-GB" smtClean="0">
                <a:solidFill>
                  <a:prstClr val="black"/>
                </a:solidFill>
              </a:rPr>
              <a:pPr/>
              <a:t>16</a:t>
            </a:fld>
            <a:endParaRPr lang="en-GB">
              <a:solidFill>
                <a:prstClr val="black"/>
              </a:solidFill>
            </a:endParaRPr>
          </a:p>
        </p:txBody>
      </p:sp>
    </p:spTree>
    <p:extLst>
      <p:ext uri="{BB962C8B-B14F-4D97-AF65-F5344CB8AC3E}">
        <p14:creationId xmlns:p14="http://schemas.microsoft.com/office/powerpoint/2010/main" val="485739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8775" y="527050"/>
            <a:ext cx="3511550" cy="2633663"/>
          </a:xfrm>
        </p:spPr>
      </p:sp>
      <p:sp>
        <p:nvSpPr>
          <p:cNvPr id="3" name="Notes Placeholder 2"/>
          <p:cNvSpPr>
            <a:spLocks noGrp="1"/>
          </p:cNvSpPr>
          <p:nvPr>
            <p:ph type="body" idx="1"/>
          </p:nvPr>
        </p:nvSpPr>
        <p:spPr/>
        <p:txBody>
          <a:bodyPr/>
          <a:lstStyle/>
          <a:p>
            <a:r>
              <a:rPr lang="en-GB" u="sng" dirty="0" smtClean="0"/>
              <a:t>When</a:t>
            </a:r>
            <a:r>
              <a:rPr lang="en-GB" u="sng" baseline="0" dirty="0" smtClean="0"/>
              <a:t> do you see the Carter : Transformation Process starting? Q26: </a:t>
            </a:r>
            <a:r>
              <a:rPr lang="en-GB" u="none" baseline="0" dirty="0" smtClean="0"/>
              <a:t>“It has already started in a number of Trusts and they are all looking at outsourcing opportunities”</a:t>
            </a:r>
          </a:p>
          <a:p>
            <a:r>
              <a:rPr lang="en-GB" u="sng" baseline="0" dirty="0" smtClean="0"/>
              <a:t>From your perspective, what are the key recommendations? Q36</a:t>
            </a:r>
          </a:p>
          <a:p>
            <a:r>
              <a:rPr lang="en-GB" u="sng" baseline="0" dirty="0" smtClean="0"/>
              <a:t>Which recommendations from The Carter Report will be hardest for Trust to implement? Q40</a:t>
            </a:r>
          </a:p>
          <a:p>
            <a:r>
              <a:rPr lang="en-GB" u="sng" baseline="0" dirty="0" smtClean="0"/>
              <a:t>Have you agreed on and submitted your list of areas to contrite on to the review team? Q41</a:t>
            </a:r>
            <a:endParaRPr lang="en-GB" u="sng" dirty="0"/>
          </a:p>
        </p:txBody>
      </p:sp>
      <p:sp>
        <p:nvSpPr>
          <p:cNvPr id="4" name="Slide Number Placeholder 3"/>
          <p:cNvSpPr>
            <a:spLocks noGrp="1"/>
          </p:cNvSpPr>
          <p:nvPr>
            <p:ph type="sldNum" sz="quarter" idx="10"/>
          </p:nvPr>
        </p:nvSpPr>
        <p:spPr/>
        <p:txBody>
          <a:bodyPr/>
          <a:lstStyle/>
          <a:p>
            <a:fld id="{7792B569-2F9F-D440-B547-B789863526A0}" type="slidenum">
              <a:rPr lang="en-GB" smtClean="0"/>
              <a:pPr/>
              <a:t>17</a:t>
            </a:fld>
            <a:endParaRPr lang="en-GB"/>
          </a:p>
        </p:txBody>
      </p:sp>
    </p:spTree>
    <p:extLst>
      <p:ext uri="{BB962C8B-B14F-4D97-AF65-F5344CB8AC3E}">
        <p14:creationId xmlns:p14="http://schemas.microsoft.com/office/powerpoint/2010/main" val="3374650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8775" y="527050"/>
            <a:ext cx="3511550" cy="2633663"/>
          </a:xfrm>
        </p:spPr>
      </p:sp>
      <p:sp>
        <p:nvSpPr>
          <p:cNvPr id="3" name="Notes Placeholder 2"/>
          <p:cNvSpPr>
            <a:spLocks noGrp="1"/>
          </p:cNvSpPr>
          <p:nvPr>
            <p:ph type="body" idx="1"/>
          </p:nvPr>
        </p:nvSpPr>
        <p:spPr/>
        <p:txBody>
          <a:bodyPr>
            <a:normAutofit/>
          </a:bodyPr>
          <a:lstStyle/>
          <a:p>
            <a:r>
              <a:rPr lang="en-GB" u="sng" dirty="0" smtClean="0"/>
              <a:t>What do you see as the main benefits? Q37</a:t>
            </a:r>
          </a:p>
          <a:p>
            <a:r>
              <a:rPr lang="en-GB" u="sng" dirty="0" smtClean="0"/>
              <a:t>What do you see as the main disadvantages?</a:t>
            </a:r>
            <a:r>
              <a:rPr lang="en-GB" u="sng" baseline="0" dirty="0" smtClean="0"/>
              <a:t> Q38 </a:t>
            </a:r>
          </a:p>
          <a:p>
            <a:pPr defTabSz="441381">
              <a:defRPr/>
            </a:pPr>
            <a:r>
              <a:rPr lang="en-GB" u="sng" baseline="0" dirty="0" smtClean="0"/>
              <a:t>Stock holding: Q42 “</a:t>
            </a:r>
            <a:r>
              <a:rPr lang="en-US" dirty="0">
                <a:solidFill>
                  <a:srgbClr val="1C2980"/>
                </a:solidFill>
              </a:rPr>
              <a:t>This is currently being looked into but there is no evidence base to the 15 days turnover.  They originally wanted 10 – we said 20 so they came to a compromise at 15! There are many variables…around turnover linked to the pharmacy stores capacity. Obviously changing your turnover will have an impact on the numbers of orders raised and invoices processed”</a:t>
            </a:r>
          </a:p>
          <a:p>
            <a:endParaRPr lang="en-GB" u="none" baseline="0" dirty="0" smtClean="0"/>
          </a:p>
        </p:txBody>
      </p:sp>
      <p:sp>
        <p:nvSpPr>
          <p:cNvPr id="4" name="Slide Number Placeholder 3"/>
          <p:cNvSpPr>
            <a:spLocks noGrp="1"/>
          </p:cNvSpPr>
          <p:nvPr>
            <p:ph type="sldNum" sz="quarter" idx="10"/>
          </p:nvPr>
        </p:nvSpPr>
        <p:spPr/>
        <p:txBody>
          <a:bodyPr/>
          <a:lstStyle/>
          <a:p>
            <a:fld id="{57C634D7-3617-4E2A-9951-FFFAA189453C}" type="slidenum">
              <a:rPr lang="en-GB" smtClean="0">
                <a:solidFill>
                  <a:prstClr val="black"/>
                </a:solidFill>
              </a:rPr>
              <a:pPr/>
              <a:t>18</a:t>
            </a:fld>
            <a:endParaRPr lang="en-GB">
              <a:solidFill>
                <a:prstClr val="black"/>
              </a:solidFill>
            </a:endParaRPr>
          </a:p>
        </p:txBody>
      </p:sp>
    </p:spTree>
    <p:extLst>
      <p:ext uri="{BB962C8B-B14F-4D97-AF65-F5344CB8AC3E}">
        <p14:creationId xmlns:p14="http://schemas.microsoft.com/office/powerpoint/2010/main" val="1596661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8775" y="527050"/>
            <a:ext cx="3511550" cy="2633663"/>
          </a:xfrm>
        </p:spPr>
      </p:sp>
      <p:sp>
        <p:nvSpPr>
          <p:cNvPr id="3" name="Notes Placeholder 2"/>
          <p:cNvSpPr>
            <a:spLocks noGrp="1"/>
          </p:cNvSpPr>
          <p:nvPr>
            <p:ph type="body" idx="1"/>
          </p:nvPr>
        </p:nvSpPr>
        <p:spPr/>
        <p:txBody>
          <a:bodyPr>
            <a:normAutofit/>
          </a:bodyPr>
          <a:lstStyle/>
          <a:p>
            <a:r>
              <a:rPr lang="en-GB" u="sng" dirty="0" smtClean="0"/>
              <a:t>Other health care professionals involved with medicines optimisation from outside pharmacy Q47:</a:t>
            </a:r>
          </a:p>
          <a:p>
            <a:pPr defTabSz="441381">
              <a:defRPr/>
            </a:pPr>
            <a:r>
              <a:rPr lang="en-US" dirty="0">
                <a:solidFill>
                  <a:srgbClr val="1C2980"/>
                </a:solidFill>
              </a:rPr>
              <a:t>“The Drugs &amp; Therapeutics Committee  will be involved in agreeing many of the initiatives especially those that involve prescribing changes”</a:t>
            </a:r>
          </a:p>
          <a:p>
            <a:pPr defTabSz="441381">
              <a:defRPr/>
            </a:pPr>
            <a:endParaRPr lang="en-GB" u="sng" dirty="0" smtClean="0"/>
          </a:p>
          <a:p>
            <a:r>
              <a:rPr lang="en-GB" u="sng" dirty="0" smtClean="0"/>
              <a:t>What training do staff receive? Q49</a:t>
            </a:r>
          </a:p>
          <a:p>
            <a:r>
              <a:rPr lang="en-GB" u="sng" dirty="0" smtClean="0"/>
              <a:t>Staff performance monitoring Q50</a:t>
            </a:r>
            <a:endParaRPr lang="en-GB" u="sng" dirty="0"/>
          </a:p>
        </p:txBody>
      </p:sp>
      <p:sp>
        <p:nvSpPr>
          <p:cNvPr id="4" name="Slide Number Placeholder 3"/>
          <p:cNvSpPr>
            <a:spLocks noGrp="1"/>
          </p:cNvSpPr>
          <p:nvPr>
            <p:ph type="sldNum" sz="quarter" idx="10"/>
          </p:nvPr>
        </p:nvSpPr>
        <p:spPr/>
        <p:txBody>
          <a:bodyPr/>
          <a:lstStyle/>
          <a:p>
            <a:fld id="{57C634D7-3617-4E2A-9951-FFFAA189453C}" type="slidenum">
              <a:rPr lang="en-GB" smtClean="0">
                <a:solidFill>
                  <a:prstClr val="black"/>
                </a:solidFill>
              </a:rPr>
              <a:pPr/>
              <a:t>19</a:t>
            </a:fld>
            <a:endParaRPr lang="en-GB">
              <a:solidFill>
                <a:prstClr val="black"/>
              </a:solidFill>
            </a:endParaRPr>
          </a:p>
        </p:txBody>
      </p:sp>
    </p:spTree>
    <p:extLst>
      <p:ext uri="{BB962C8B-B14F-4D97-AF65-F5344CB8AC3E}">
        <p14:creationId xmlns:p14="http://schemas.microsoft.com/office/powerpoint/2010/main" val="2046812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8775" y="527050"/>
            <a:ext cx="3511550" cy="2633663"/>
          </a:xfrm>
        </p:spPr>
      </p:sp>
      <p:sp>
        <p:nvSpPr>
          <p:cNvPr id="3" name="Notes Placeholder 2"/>
          <p:cNvSpPr>
            <a:spLocks noGrp="1"/>
          </p:cNvSpPr>
          <p:nvPr>
            <p:ph type="body" idx="1"/>
          </p:nvPr>
        </p:nvSpPr>
        <p:spPr/>
        <p:txBody>
          <a:bodyPr>
            <a:normAutofit/>
          </a:bodyPr>
          <a:lstStyle/>
          <a:p>
            <a:r>
              <a:rPr lang="en-GB" u="sng" dirty="0" smtClean="0"/>
              <a:t>What</a:t>
            </a:r>
            <a:r>
              <a:rPr lang="en-GB" u="sng" baseline="0" dirty="0" smtClean="0"/>
              <a:t> role do RMOCs play and timelines?Q61</a:t>
            </a:r>
          </a:p>
          <a:p>
            <a:r>
              <a:rPr lang="en-GB" u="sng" baseline="0" dirty="0" smtClean="0"/>
              <a:t>3 main priorities of RMOCs Q59</a:t>
            </a:r>
          </a:p>
          <a:p>
            <a:endParaRPr lang="en-GB" u="sng" baseline="0" dirty="0" smtClean="0"/>
          </a:p>
          <a:p>
            <a:r>
              <a:rPr lang="en-GB" dirty="0">
                <a:solidFill>
                  <a:srgbClr val="000000"/>
                </a:solidFill>
                <a:latin typeface="Calibri" panose="020F0502020204030204" pitchFamily="34" charset="0"/>
              </a:rPr>
              <a:t>7 Hospital Pharmacists (41%) and 3 Procurement Pharmacists (60%) believe they will be involved in many of the functions alongside RMOCs</a:t>
            </a:r>
            <a:endParaRPr lang="en-GB" u="sng" dirty="0"/>
          </a:p>
        </p:txBody>
      </p:sp>
      <p:sp>
        <p:nvSpPr>
          <p:cNvPr id="4" name="Slide Number Placeholder 3"/>
          <p:cNvSpPr>
            <a:spLocks noGrp="1"/>
          </p:cNvSpPr>
          <p:nvPr>
            <p:ph type="sldNum" sz="quarter" idx="10"/>
          </p:nvPr>
        </p:nvSpPr>
        <p:spPr/>
        <p:txBody>
          <a:bodyPr/>
          <a:lstStyle/>
          <a:p>
            <a:fld id="{57C634D7-3617-4E2A-9951-FFFAA189453C}" type="slidenum">
              <a:rPr lang="en-GB" smtClean="0">
                <a:solidFill>
                  <a:prstClr val="black"/>
                </a:solidFill>
              </a:rPr>
              <a:pPr/>
              <a:t>20</a:t>
            </a:fld>
            <a:endParaRPr lang="en-GB">
              <a:solidFill>
                <a:prstClr val="black"/>
              </a:solidFill>
            </a:endParaRPr>
          </a:p>
        </p:txBody>
      </p:sp>
    </p:spTree>
    <p:extLst>
      <p:ext uri="{BB962C8B-B14F-4D97-AF65-F5344CB8AC3E}">
        <p14:creationId xmlns:p14="http://schemas.microsoft.com/office/powerpoint/2010/main" val="3005106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7.xml"/><Relationship Id="rId1" Type="http://schemas.openxmlformats.org/officeDocument/2006/relationships/vmlDrawing" Target="../drawings/vmlDrawing7.vml"/><Relationship Id="rId5" Type="http://schemas.openxmlformats.org/officeDocument/2006/relationships/image" Target="../media/image6.emf"/><Relationship Id="rId4" Type="http://schemas.openxmlformats.org/officeDocument/2006/relationships/oleObject" Target="../embeddings/oleObject7.bin"/></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9.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9.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8.xml"/><Relationship Id="rId1" Type="http://schemas.openxmlformats.org/officeDocument/2006/relationships/vmlDrawing" Target="../drawings/vmlDrawing8.vml"/><Relationship Id="rId5" Type="http://schemas.openxmlformats.org/officeDocument/2006/relationships/image" Target="../media/image6.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0.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0.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jpeg"/><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6.emf"/><Relationship Id="rId4" Type="http://schemas.openxmlformats.org/officeDocument/2006/relationships/oleObject" Target="../embeddings/oleObject4.bin"/></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8.png"/><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10.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Cover with image">
    <p:spTree>
      <p:nvGrpSpPr>
        <p:cNvPr id="1" name=""/>
        <p:cNvGrpSpPr/>
        <p:nvPr/>
      </p:nvGrpSpPr>
      <p:grpSpPr>
        <a:xfrm>
          <a:off x="0" y="0"/>
          <a:ext cx="0" cy="0"/>
          <a:chOff x="0" y="0"/>
          <a:chExt cx="0" cy="0"/>
        </a:xfrm>
      </p:grpSpPr>
      <p:sp>
        <p:nvSpPr>
          <p:cNvPr id="14" name="Rectangle 13"/>
          <p:cNvSpPr/>
          <p:nvPr userDrawn="1"/>
        </p:nvSpPr>
        <p:spPr>
          <a:xfrm>
            <a:off x="0" y="6096000"/>
            <a:ext cx="9144000" cy="76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pic>
        <p:nvPicPr>
          <p:cNvPr id="15" name="Picture 14" descr="IMS_Health_PPT_cover_revised_final.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1917703" y="3175"/>
            <a:ext cx="7226300" cy="6099262"/>
          </a:xfrm>
          <a:prstGeom prst="rect">
            <a:avLst/>
          </a:prstGeom>
        </p:spPr>
      </p:pic>
      <p:sp>
        <p:nvSpPr>
          <p:cNvPr id="2" name="Title 1"/>
          <p:cNvSpPr>
            <a:spLocks noGrp="1"/>
          </p:cNvSpPr>
          <p:nvPr>
            <p:ph type="ctrTitle" hasCustomPrompt="1"/>
          </p:nvPr>
        </p:nvSpPr>
        <p:spPr>
          <a:xfrm>
            <a:off x="469899" y="1748040"/>
            <a:ext cx="5040000" cy="1494791"/>
          </a:xfrm>
          <a:prstGeom prst="rect">
            <a:avLst/>
          </a:prstGeom>
        </p:spPr>
        <p:txBody>
          <a:bodyPr lIns="0" tIns="0" rIns="0" bIns="0" anchor="b" anchorCtr="0">
            <a:noAutofit/>
          </a:bodyPr>
          <a:lstStyle>
            <a:lvl1pPr algn="l">
              <a:lnSpc>
                <a:spcPct val="90000"/>
              </a:lnSpc>
              <a:defRPr kumimoji="0" lang="en-US" sz="5000" b="0" i="0" u="none" strike="noStrike" kern="1200" cap="none" spc="0" normalizeH="0" baseline="0" dirty="0">
                <a:ln>
                  <a:noFill/>
                </a:ln>
                <a:solidFill>
                  <a:srgbClr val="1C2980"/>
                </a:solidFill>
                <a:effectLst/>
                <a:uLnTx/>
                <a:uFillTx/>
                <a:latin typeface="Arial"/>
                <a:ea typeface="+mn-ea"/>
                <a:cs typeface="Arial"/>
              </a:defRPr>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469899" y="3249497"/>
            <a:ext cx="5040000" cy="564738"/>
          </a:xfrm>
          <a:prstGeom prst="rect">
            <a:avLst/>
          </a:prstGeom>
        </p:spPr>
        <p:txBody>
          <a:bodyPr lIns="0" tIns="0" rIns="0" bIns="0" anchor="t">
            <a:normAutofit/>
          </a:bodyPr>
          <a:lstStyle>
            <a:lvl1pPr marL="0" indent="0" algn="l">
              <a:buNone/>
              <a:defRPr sz="2000">
                <a:solidFill>
                  <a:srgbClr val="17181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11" name="Text Placeholder 10"/>
          <p:cNvSpPr>
            <a:spLocks noGrp="1"/>
          </p:cNvSpPr>
          <p:nvPr>
            <p:ph type="body" sz="quarter" idx="10" hasCustomPrompt="1"/>
          </p:nvPr>
        </p:nvSpPr>
        <p:spPr>
          <a:xfrm>
            <a:off x="469900" y="4498426"/>
            <a:ext cx="5727290" cy="333026"/>
          </a:xfrm>
          <a:prstGeom prst="rect">
            <a:avLst/>
          </a:prstGeom>
        </p:spPr>
        <p:txBody>
          <a:bodyPr vert="horz" lIns="0" tIns="0" rIns="0" bIns="0" anchor="b" anchorCtr="0">
            <a:noAutofit/>
          </a:bodyPr>
          <a:lstStyle>
            <a:lvl1pPr marL="0" indent="0">
              <a:buNone/>
              <a:defRPr sz="2000" b="1" i="0">
                <a:solidFill>
                  <a:srgbClr val="171815"/>
                </a:solidFill>
                <a:latin typeface="Arial"/>
                <a:cs typeface="Arial"/>
              </a:defRPr>
            </a:lvl1pPr>
          </a:lstStyle>
          <a:p>
            <a:pPr lvl="0"/>
            <a:r>
              <a:rPr lang="en-US" dirty="0" smtClean="0"/>
              <a:t>Name</a:t>
            </a:r>
          </a:p>
        </p:txBody>
      </p:sp>
      <p:sp>
        <p:nvSpPr>
          <p:cNvPr id="12" name="Text Placeholder 10"/>
          <p:cNvSpPr>
            <a:spLocks noGrp="1"/>
          </p:cNvSpPr>
          <p:nvPr>
            <p:ph type="body" sz="quarter" idx="11" hasCustomPrompt="1"/>
          </p:nvPr>
        </p:nvSpPr>
        <p:spPr>
          <a:xfrm>
            <a:off x="469900" y="4838700"/>
            <a:ext cx="5727290"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rgbClr val="171815"/>
                </a:solidFill>
                <a:effectLst/>
                <a:uLnTx/>
                <a:uFillTx/>
                <a:latin typeface="Arial"/>
                <a:ea typeface="+mn-ea"/>
                <a:cs typeface="Arial"/>
              </a:defRPr>
            </a:lvl1pPr>
          </a:lstStyle>
          <a:p>
            <a:pPr lvl="0"/>
            <a:r>
              <a:rPr lang="en-US" dirty="0" smtClean="0"/>
              <a:t>Title</a:t>
            </a:r>
            <a:endParaRPr lang="en-US" dirty="0"/>
          </a:p>
        </p:txBody>
      </p:sp>
      <p:sp>
        <p:nvSpPr>
          <p:cNvPr id="13" name="Text Placeholder 6"/>
          <p:cNvSpPr>
            <a:spLocks noGrp="1"/>
          </p:cNvSpPr>
          <p:nvPr>
            <p:ph type="body" sz="quarter" idx="12" hasCustomPrompt="1"/>
          </p:nvPr>
        </p:nvSpPr>
        <p:spPr>
          <a:xfrm>
            <a:off x="469899" y="5347768"/>
            <a:ext cx="5724000" cy="354012"/>
          </a:xfrm>
        </p:spPr>
        <p:txBody>
          <a:bodyPr anchor="b"/>
          <a:lstStyle>
            <a:lvl1pPr marL="0" indent="0">
              <a:buNone/>
              <a:defRPr sz="1400">
                <a:solidFill>
                  <a:srgbClr val="171815"/>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0" name="Picture 9" descr="IMS_HEALTH.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236848" y="6274616"/>
            <a:ext cx="1464069" cy="492940"/>
          </a:xfrm>
          <a:prstGeom prst="rect">
            <a:avLst/>
          </a:prstGeom>
        </p:spPr>
      </p:pic>
    </p:spTree>
    <p:extLst>
      <p:ext uri="{BB962C8B-B14F-4D97-AF65-F5344CB8AC3E}">
        <p14:creationId xmlns:p14="http://schemas.microsoft.com/office/powerpoint/2010/main" val="4098911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 Tex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5716" y="1599640"/>
            <a:ext cx="8279999" cy="4478920"/>
          </a:xfrm>
          <a:prstGeom prst="rect">
            <a:avLst/>
          </a:prstGeom>
        </p:spPr>
        <p:txBody>
          <a:bodyPr vert="horz" wrap="square" lIns="0" tIns="0" rIns="0" bIns="0" rtlCol="0">
            <a:noAutofit/>
          </a:bodyPr>
          <a:lstStyle>
            <a:lvl1pPr marL="0" indent="0">
              <a:buNone/>
              <a:defRPr/>
            </a:lvl1pPr>
            <a:lvl2pPr marL="301752" indent="0">
              <a:buNone/>
              <a:defRPr/>
            </a:lvl2pPr>
            <a:lvl3pPr marL="612648" indent="0">
              <a:buNone/>
              <a:defRPr/>
            </a:lvl3pPr>
            <a:lvl4pPr marL="932688" indent="0">
              <a:buNone/>
              <a:defRPr/>
            </a:lvl4pPr>
            <a:lvl5pPr marL="1252728" indent="0">
              <a:buNone/>
              <a:defRPr/>
            </a:lvl5pPr>
          </a:lstStyle>
          <a:p>
            <a:pPr lvl="0"/>
            <a:r>
              <a:rPr lang="en-US" dirty="0" smtClean="0"/>
              <a:t>Click to edit text styles</a:t>
            </a:r>
          </a:p>
        </p:txBody>
      </p:sp>
      <p:sp>
        <p:nvSpPr>
          <p:cNvPr id="2" name="Footer Placeholder 1"/>
          <p:cNvSpPr>
            <a:spLocks noGrp="1"/>
          </p:cNvSpPr>
          <p:nvPr>
            <p:ph type="ftr" sz="quarter" idx="12"/>
          </p:nvPr>
        </p:nvSpPr>
        <p:spPr/>
        <p:txBody>
          <a:bodyPr/>
          <a:lstStyle/>
          <a:p>
            <a:r>
              <a:rPr lang="en-GB" smtClean="0"/>
              <a:t>IMS Health Confidential</a:t>
            </a:r>
            <a:endParaRPr lang="en-GB"/>
          </a:p>
        </p:txBody>
      </p:sp>
      <p:sp>
        <p:nvSpPr>
          <p:cNvPr id="13"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4" name="Straight Connector 13"/>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9"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835655487"/>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ullets 1">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495445" y="1599640"/>
            <a:ext cx="8279999" cy="4478921"/>
          </a:xfrm>
          <a:prstGeom prst="rect">
            <a:avLst/>
          </a:prstGeom>
        </p:spPr>
        <p:txBody>
          <a:bodyPr vert="horz" wrap="square" lIns="0" tIns="0" rIns="0" bIns="0" rtlCol="0">
            <a:noAutofit/>
          </a:bodyPr>
          <a:lstStyle>
            <a:lvl1pPr>
              <a:buClr>
                <a:srgbClr val="40BEF6"/>
              </a:buClr>
              <a:defRPr/>
            </a:lvl1pPr>
            <a:lvl2pPr>
              <a:buClr>
                <a:srgbClr val="40BEF6"/>
              </a:buClr>
              <a:defRPr/>
            </a:lvl2pPr>
            <a:lvl3pPr>
              <a:buClr>
                <a:srgbClr val="40BEF6"/>
              </a:buClr>
              <a:defRPr/>
            </a:lvl3pPr>
            <a:lvl4pPr>
              <a:buClr>
                <a:srgbClr val="40BEF6"/>
              </a:buClr>
              <a:defRPr/>
            </a:lvl4pPr>
            <a:lvl5pPr>
              <a:buClr>
                <a:srgbClr val="40BEF6"/>
              </a:buClr>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1"/>
          <p:cNvSpPr>
            <a:spLocks noGrp="1"/>
          </p:cNvSpPr>
          <p:nvPr>
            <p:ph type="title" hasCustomPrompt="1"/>
          </p:nvPr>
        </p:nvSpPr>
        <p:spPr>
          <a:xfrm>
            <a:off x="485714" y="75203"/>
            <a:ext cx="8280000" cy="849228"/>
          </a:xfrm>
        </p:spPr>
        <p:txBody>
          <a:bodyPr wrap="square">
            <a:noAutofit/>
          </a:bodyPr>
          <a:lstStyle>
            <a:lvl1pPr>
              <a:defRPr sz="3000" baseline="0"/>
            </a:lvl1pPr>
          </a:lstStyle>
          <a:p>
            <a:r>
              <a:rPr lang="en-US" dirty="0" smtClean="0"/>
              <a:t>Click to edit title</a:t>
            </a:r>
            <a:endParaRPr lang="en-US" dirty="0"/>
          </a:p>
        </p:txBody>
      </p:sp>
      <p:cxnSp>
        <p:nvCxnSpPr>
          <p:cNvPr id="11" name="Straight Connector 10"/>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3"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rgbClr val="40BEF6"/>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
        <p:nvSpPr>
          <p:cNvPr id="15" name="Text Placeholder 20"/>
          <p:cNvSpPr>
            <a:spLocks noGrp="1"/>
          </p:cNvSpPr>
          <p:nvPr>
            <p:ph type="body" sz="quarter" idx="10" hasCustomPrompt="1"/>
          </p:nvPr>
        </p:nvSpPr>
        <p:spPr>
          <a:xfrm>
            <a:off x="721806" y="6351140"/>
            <a:ext cx="6266225" cy="334963"/>
          </a:xfrm>
        </p:spPr>
        <p:txBody>
          <a:bodyPr anchor="ctr"/>
          <a:lstStyle>
            <a:lvl1pPr marL="0" indent="0">
              <a:buNone/>
              <a:defRPr sz="900" baseline="0">
                <a:solidFill>
                  <a:srgbClr val="545454"/>
                </a:solidFill>
              </a:defRPr>
            </a:lvl1pPr>
          </a:lstStyle>
          <a:p>
            <a:pPr lvl="0"/>
            <a:r>
              <a:rPr lang="en-GB" dirty="0" smtClean="0"/>
              <a:t>Enter Source here</a:t>
            </a:r>
            <a:endParaRPr lang="en-GB" dirty="0"/>
          </a:p>
        </p:txBody>
      </p:sp>
    </p:spTree>
    <p:extLst>
      <p:ext uri="{BB962C8B-B14F-4D97-AF65-F5344CB8AC3E}">
        <p14:creationId xmlns:p14="http://schemas.microsoft.com/office/powerpoint/2010/main" val="3097117599"/>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_Cover with image">
    <p:spTree>
      <p:nvGrpSpPr>
        <p:cNvPr id="1" name=""/>
        <p:cNvGrpSpPr/>
        <p:nvPr/>
      </p:nvGrpSpPr>
      <p:grpSpPr>
        <a:xfrm>
          <a:off x="0" y="0"/>
          <a:ext cx="0" cy="0"/>
          <a:chOff x="0" y="0"/>
          <a:chExt cx="0" cy="0"/>
        </a:xfrm>
      </p:grpSpPr>
      <p:sp>
        <p:nvSpPr>
          <p:cNvPr id="14" name="Rectangle 13"/>
          <p:cNvSpPr/>
          <p:nvPr userDrawn="1"/>
        </p:nvSpPr>
        <p:spPr>
          <a:xfrm>
            <a:off x="0" y="6096000"/>
            <a:ext cx="9144000" cy="76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5" name="Picture 14" descr="IMS_Health_PPT_cover_revised_final.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1917703" y="3175"/>
            <a:ext cx="7226300" cy="6099262"/>
          </a:xfrm>
          <a:prstGeom prst="rect">
            <a:avLst/>
          </a:prstGeom>
        </p:spPr>
      </p:pic>
      <p:sp>
        <p:nvSpPr>
          <p:cNvPr id="2" name="Title 1"/>
          <p:cNvSpPr>
            <a:spLocks noGrp="1"/>
          </p:cNvSpPr>
          <p:nvPr>
            <p:ph type="ctrTitle" hasCustomPrompt="1"/>
          </p:nvPr>
        </p:nvSpPr>
        <p:spPr>
          <a:xfrm>
            <a:off x="469899" y="1748040"/>
            <a:ext cx="5040000" cy="1494791"/>
          </a:xfrm>
          <a:prstGeom prst="rect">
            <a:avLst/>
          </a:prstGeom>
        </p:spPr>
        <p:txBody>
          <a:bodyPr lIns="0" tIns="0" rIns="0" bIns="0" anchor="b" anchorCtr="0">
            <a:noAutofit/>
          </a:bodyPr>
          <a:lstStyle>
            <a:lvl1pPr algn="l">
              <a:lnSpc>
                <a:spcPct val="90000"/>
              </a:lnSpc>
              <a:defRPr kumimoji="0" lang="en-US" sz="5000" b="0" i="0" u="none" strike="noStrike" kern="1200" cap="none" spc="0" normalizeH="0" baseline="0" dirty="0">
                <a:ln>
                  <a:noFill/>
                </a:ln>
                <a:solidFill>
                  <a:srgbClr val="1C2980"/>
                </a:solidFill>
                <a:effectLst/>
                <a:uLnTx/>
                <a:uFillTx/>
                <a:latin typeface="Arial"/>
                <a:ea typeface="+mn-ea"/>
                <a:cs typeface="Arial"/>
              </a:defRPr>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469899" y="3249497"/>
            <a:ext cx="5040000" cy="564738"/>
          </a:xfrm>
          <a:prstGeom prst="rect">
            <a:avLst/>
          </a:prstGeom>
        </p:spPr>
        <p:txBody>
          <a:bodyPr lIns="0" tIns="0" rIns="0" bIns="0" anchor="t">
            <a:normAutofit/>
          </a:bodyPr>
          <a:lstStyle>
            <a:lvl1pPr marL="0" indent="0" algn="l">
              <a:buNone/>
              <a:defRPr sz="2000">
                <a:solidFill>
                  <a:srgbClr val="17181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11" name="Text Placeholder 10"/>
          <p:cNvSpPr>
            <a:spLocks noGrp="1"/>
          </p:cNvSpPr>
          <p:nvPr>
            <p:ph type="body" sz="quarter" idx="10" hasCustomPrompt="1"/>
          </p:nvPr>
        </p:nvSpPr>
        <p:spPr>
          <a:xfrm>
            <a:off x="469900" y="4498426"/>
            <a:ext cx="5727290" cy="333026"/>
          </a:xfrm>
          <a:prstGeom prst="rect">
            <a:avLst/>
          </a:prstGeom>
        </p:spPr>
        <p:txBody>
          <a:bodyPr vert="horz" lIns="0" tIns="0" rIns="0" bIns="0" anchor="b" anchorCtr="0">
            <a:noAutofit/>
          </a:bodyPr>
          <a:lstStyle>
            <a:lvl1pPr marL="0" indent="0">
              <a:buNone/>
              <a:defRPr sz="2000" b="1" i="0">
                <a:solidFill>
                  <a:srgbClr val="171815"/>
                </a:solidFill>
                <a:latin typeface="Arial"/>
                <a:cs typeface="Arial"/>
              </a:defRPr>
            </a:lvl1pPr>
          </a:lstStyle>
          <a:p>
            <a:pPr lvl="0"/>
            <a:r>
              <a:rPr lang="en-US" dirty="0" smtClean="0"/>
              <a:t>Name</a:t>
            </a:r>
          </a:p>
        </p:txBody>
      </p:sp>
      <p:sp>
        <p:nvSpPr>
          <p:cNvPr id="12" name="Text Placeholder 10"/>
          <p:cNvSpPr>
            <a:spLocks noGrp="1"/>
          </p:cNvSpPr>
          <p:nvPr>
            <p:ph type="body" sz="quarter" idx="11" hasCustomPrompt="1"/>
          </p:nvPr>
        </p:nvSpPr>
        <p:spPr>
          <a:xfrm>
            <a:off x="469900" y="4838700"/>
            <a:ext cx="5727290"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rgbClr val="171815"/>
                </a:solidFill>
                <a:effectLst/>
                <a:uLnTx/>
                <a:uFillTx/>
                <a:latin typeface="Arial"/>
                <a:ea typeface="+mn-ea"/>
                <a:cs typeface="Arial"/>
              </a:defRPr>
            </a:lvl1pPr>
          </a:lstStyle>
          <a:p>
            <a:pPr lvl="0"/>
            <a:r>
              <a:rPr lang="en-US" dirty="0" smtClean="0"/>
              <a:t>Title</a:t>
            </a:r>
            <a:endParaRPr lang="en-US" dirty="0"/>
          </a:p>
        </p:txBody>
      </p:sp>
      <p:sp>
        <p:nvSpPr>
          <p:cNvPr id="13" name="Text Placeholder 6"/>
          <p:cNvSpPr>
            <a:spLocks noGrp="1"/>
          </p:cNvSpPr>
          <p:nvPr>
            <p:ph type="body" sz="quarter" idx="12" hasCustomPrompt="1"/>
          </p:nvPr>
        </p:nvSpPr>
        <p:spPr>
          <a:xfrm>
            <a:off x="469899" y="5347768"/>
            <a:ext cx="5724000" cy="354012"/>
          </a:xfrm>
        </p:spPr>
        <p:txBody>
          <a:bodyPr anchor="b"/>
          <a:lstStyle>
            <a:lvl1pPr marL="0" indent="0">
              <a:buNone/>
              <a:defRPr sz="1400">
                <a:solidFill>
                  <a:srgbClr val="171815"/>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0" name="Picture 9" descr="IMS_HEALTH.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236848" y="6274616"/>
            <a:ext cx="1464069" cy="492940"/>
          </a:xfrm>
          <a:prstGeom prst="rect">
            <a:avLst/>
          </a:prstGeom>
        </p:spPr>
      </p:pic>
    </p:spTree>
    <p:extLst>
      <p:ext uri="{BB962C8B-B14F-4D97-AF65-F5344CB8AC3E}">
        <p14:creationId xmlns:p14="http://schemas.microsoft.com/office/powerpoint/2010/main" val="2095592955"/>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3_Cover with image">
    <p:spTree>
      <p:nvGrpSpPr>
        <p:cNvPr id="1" name=""/>
        <p:cNvGrpSpPr/>
        <p:nvPr/>
      </p:nvGrpSpPr>
      <p:grpSpPr>
        <a:xfrm>
          <a:off x="0" y="0"/>
          <a:ext cx="0" cy="0"/>
          <a:chOff x="0" y="0"/>
          <a:chExt cx="0" cy="0"/>
        </a:xfrm>
      </p:grpSpPr>
      <p:pic>
        <p:nvPicPr>
          <p:cNvPr id="16" name="Picture 15" descr="02-Isometric-iPad-Air-Silver-Mock-up-v2.png"/>
          <p:cNvPicPr>
            <a:picLocks noChangeAspect="1"/>
          </p:cNvPicPr>
          <p:nvPr userDrawn="1"/>
        </p:nvPicPr>
        <p:blipFill rotWithShape="1">
          <a:blip r:embed="rId2" cstate="screen">
            <a:extLst>
              <a:ext uri="{28A0092B-C50C-407E-A947-70E740481C1C}">
                <a14:useLocalDpi xmlns:a14="http://schemas.microsoft.com/office/drawing/2010/main"/>
              </a:ext>
            </a:extLst>
          </a:blip>
          <a:srcRect l="-28893"/>
          <a:stretch/>
        </p:blipFill>
        <p:spPr>
          <a:xfrm>
            <a:off x="0" y="4"/>
            <a:ext cx="9144000" cy="5939821"/>
          </a:xfrm>
          <a:prstGeom prst="rect">
            <a:avLst/>
          </a:prstGeom>
        </p:spPr>
      </p:pic>
      <p:sp>
        <p:nvSpPr>
          <p:cNvPr id="14" name="Rectangle 13"/>
          <p:cNvSpPr/>
          <p:nvPr userDrawn="1"/>
        </p:nvSpPr>
        <p:spPr>
          <a:xfrm>
            <a:off x="0" y="5782737"/>
            <a:ext cx="9144000" cy="10752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ctrTitle" hasCustomPrompt="1"/>
          </p:nvPr>
        </p:nvSpPr>
        <p:spPr>
          <a:xfrm>
            <a:off x="469899" y="1748040"/>
            <a:ext cx="5040000" cy="1494791"/>
          </a:xfrm>
          <a:prstGeom prst="rect">
            <a:avLst/>
          </a:prstGeom>
        </p:spPr>
        <p:txBody>
          <a:bodyPr lIns="0" tIns="0" rIns="0" bIns="0" anchor="b" anchorCtr="0">
            <a:noAutofit/>
          </a:bodyPr>
          <a:lstStyle>
            <a:lvl1pPr algn="l">
              <a:lnSpc>
                <a:spcPct val="90000"/>
              </a:lnSpc>
              <a:defRPr kumimoji="0" lang="en-US" sz="5000" b="0" i="0" u="none" strike="noStrike" kern="1200" cap="none" spc="0" normalizeH="0" baseline="0" dirty="0">
                <a:ln>
                  <a:noFill/>
                </a:ln>
                <a:solidFill>
                  <a:srgbClr val="1C2980"/>
                </a:solidFill>
                <a:effectLst/>
                <a:uLnTx/>
                <a:uFillTx/>
                <a:latin typeface="Arial"/>
                <a:ea typeface="+mn-ea"/>
                <a:cs typeface="Arial"/>
              </a:defRPr>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469899" y="3249497"/>
            <a:ext cx="5040000" cy="564738"/>
          </a:xfrm>
          <a:prstGeom prst="rect">
            <a:avLst/>
          </a:prstGeom>
        </p:spPr>
        <p:txBody>
          <a:bodyPr lIns="0" tIns="0" rIns="0" bIns="0" anchor="t">
            <a:normAutofit/>
          </a:bodyPr>
          <a:lstStyle>
            <a:lvl1pPr marL="0" indent="0" algn="l">
              <a:buNone/>
              <a:defRPr sz="2000">
                <a:solidFill>
                  <a:srgbClr val="17181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11" name="Text Placeholder 10"/>
          <p:cNvSpPr>
            <a:spLocks noGrp="1"/>
          </p:cNvSpPr>
          <p:nvPr>
            <p:ph type="body" sz="quarter" idx="10" hasCustomPrompt="1"/>
          </p:nvPr>
        </p:nvSpPr>
        <p:spPr>
          <a:xfrm>
            <a:off x="469900" y="4498426"/>
            <a:ext cx="5727290" cy="333026"/>
          </a:xfrm>
          <a:prstGeom prst="rect">
            <a:avLst/>
          </a:prstGeom>
        </p:spPr>
        <p:txBody>
          <a:bodyPr vert="horz" lIns="0" tIns="0" rIns="0" bIns="0" anchor="b" anchorCtr="0">
            <a:noAutofit/>
          </a:bodyPr>
          <a:lstStyle>
            <a:lvl1pPr marL="0" indent="0">
              <a:buNone/>
              <a:defRPr sz="2000" b="1" i="0">
                <a:solidFill>
                  <a:srgbClr val="171815"/>
                </a:solidFill>
                <a:latin typeface="Arial"/>
                <a:cs typeface="Arial"/>
              </a:defRPr>
            </a:lvl1pPr>
          </a:lstStyle>
          <a:p>
            <a:pPr lvl="0"/>
            <a:r>
              <a:rPr lang="en-US" dirty="0" smtClean="0"/>
              <a:t>Name</a:t>
            </a:r>
          </a:p>
        </p:txBody>
      </p:sp>
      <p:sp>
        <p:nvSpPr>
          <p:cNvPr id="12" name="Text Placeholder 10"/>
          <p:cNvSpPr>
            <a:spLocks noGrp="1"/>
          </p:cNvSpPr>
          <p:nvPr>
            <p:ph type="body" sz="quarter" idx="11" hasCustomPrompt="1"/>
          </p:nvPr>
        </p:nvSpPr>
        <p:spPr>
          <a:xfrm>
            <a:off x="469900" y="4838700"/>
            <a:ext cx="5727290"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rgbClr val="171815"/>
                </a:solidFill>
                <a:effectLst/>
                <a:uLnTx/>
                <a:uFillTx/>
                <a:latin typeface="Arial"/>
                <a:ea typeface="+mn-ea"/>
                <a:cs typeface="Arial"/>
              </a:defRPr>
            </a:lvl1pPr>
          </a:lstStyle>
          <a:p>
            <a:pPr lvl="0"/>
            <a:r>
              <a:rPr lang="en-US" dirty="0" smtClean="0"/>
              <a:t>Title</a:t>
            </a:r>
            <a:endParaRPr lang="en-US" dirty="0"/>
          </a:p>
        </p:txBody>
      </p:sp>
      <p:sp>
        <p:nvSpPr>
          <p:cNvPr id="13" name="Text Placeholder 6"/>
          <p:cNvSpPr>
            <a:spLocks noGrp="1"/>
          </p:cNvSpPr>
          <p:nvPr>
            <p:ph type="body" sz="quarter" idx="12" hasCustomPrompt="1"/>
          </p:nvPr>
        </p:nvSpPr>
        <p:spPr>
          <a:xfrm>
            <a:off x="469899" y="5347768"/>
            <a:ext cx="5724000" cy="354012"/>
          </a:xfrm>
        </p:spPr>
        <p:txBody>
          <a:bodyPr anchor="b"/>
          <a:lstStyle>
            <a:lvl1pPr marL="0" indent="0">
              <a:buNone/>
              <a:defRPr sz="1400">
                <a:solidFill>
                  <a:srgbClr val="171815"/>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0" name="Picture 9" descr="IMS_HEALTH.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236848" y="6274616"/>
            <a:ext cx="1464069" cy="492940"/>
          </a:xfrm>
          <a:prstGeom prst="rect">
            <a:avLst/>
          </a:prstGeom>
        </p:spPr>
      </p:pic>
    </p:spTree>
    <p:extLst>
      <p:ext uri="{BB962C8B-B14F-4D97-AF65-F5344CB8AC3E}">
        <p14:creationId xmlns:p14="http://schemas.microsoft.com/office/powerpoint/2010/main" val="3477794753"/>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Cover 2">
    <p:bg>
      <p:bgPr>
        <a:solidFill>
          <a:schemeClr val="accent1"/>
        </a:solidFill>
        <a:effectLst/>
      </p:bgPr>
    </p:bg>
    <p:spTree>
      <p:nvGrpSpPr>
        <p:cNvPr id="1" name=""/>
        <p:cNvGrpSpPr/>
        <p:nvPr/>
      </p:nvGrpSpPr>
      <p:grpSpPr>
        <a:xfrm>
          <a:off x="0" y="0"/>
          <a:ext cx="0" cy="0"/>
          <a:chOff x="0" y="0"/>
          <a:chExt cx="0" cy="0"/>
        </a:xfrm>
      </p:grpSpPr>
      <p:sp>
        <p:nvSpPr>
          <p:cNvPr id="25" name="Title 1"/>
          <p:cNvSpPr>
            <a:spLocks noGrp="1"/>
          </p:cNvSpPr>
          <p:nvPr>
            <p:ph type="ctrTitle" hasCustomPrompt="1"/>
          </p:nvPr>
        </p:nvSpPr>
        <p:spPr>
          <a:xfrm>
            <a:off x="462766" y="1740905"/>
            <a:ext cx="8013248" cy="1494791"/>
          </a:xfrm>
          <a:prstGeom prst="rect">
            <a:avLst/>
          </a:prstGeom>
        </p:spPr>
        <p:txBody>
          <a:bodyPr lIns="0" tIns="0" rIns="0" bIns="0" anchor="b" anchorCtr="0">
            <a:noAutofit/>
          </a:bodyPr>
          <a:lstStyle>
            <a:lvl1pPr algn="l">
              <a:lnSpc>
                <a:spcPct val="90000"/>
              </a:lnSpc>
              <a:spcBef>
                <a:spcPts val="0"/>
              </a:spcBef>
              <a:defRPr kumimoji="0" lang="en-US" sz="5000" b="0" i="0" u="none" strike="noStrike" kern="1200" cap="none" spc="0" normalizeH="0" baseline="0" dirty="0">
                <a:ln>
                  <a:noFill/>
                </a:ln>
                <a:solidFill>
                  <a:schemeClr val="bg1"/>
                </a:solidFill>
                <a:effectLst/>
                <a:uLnTx/>
                <a:uFillTx/>
                <a:latin typeface="Arial"/>
                <a:ea typeface="+mn-ea"/>
                <a:cs typeface="Arial"/>
              </a:defRPr>
            </a:lvl1pPr>
          </a:lstStyle>
          <a:p>
            <a:r>
              <a:rPr lang="en-US" dirty="0" smtClean="0"/>
              <a:t>Click to edit master title</a:t>
            </a:r>
            <a:endParaRPr lang="en-US" dirty="0"/>
          </a:p>
        </p:txBody>
      </p:sp>
      <p:sp>
        <p:nvSpPr>
          <p:cNvPr id="26" name="Subtitle 2"/>
          <p:cNvSpPr>
            <a:spLocks noGrp="1"/>
          </p:cNvSpPr>
          <p:nvPr>
            <p:ph type="subTitle" idx="1" hasCustomPrompt="1"/>
          </p:nvPr>
        </p:nvSpPr>
        <p:spPr>
          <a:xfrm>
            <a:off x="462769" y="3249497"/>
            <a:ext cx="8013248" cy="564738"/>
          </a:xfrm>
          <a:prstGeom prst="rect">
            <a:avLst/>
          </a:prstGeom>
        </p:spPr>
        <p:txBody>
          <a:bodyPr lIns="0" tIns="0" rIns="0" bIns="0">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2" name="TextBox 1"/>
          <p:cNvSpPr txBox="1"/>
          <p:nvPr userDrawn="1"/>
        </p:nvSpPr>
        <p:spPr>
          <a:xfrm>
            <a:off x="8622831" y="877356"/>
            <a:ext cx="184731" cy="369332"/>
          </a:xfrm>
          <a:prstGeom prst="rect">
            <a:avLst/>
          </a:prstGeom>
          <a:noFill/>
        </p:spPr>
        <p:txBody>
          <a:bodyPr wrap="none" rtlCol="0">
            <a:spAutoFit/>
          </a:bodyPr>
          <a:lstStyle/>
          <a:p>
            <a:endParaRPr lang="en-GB" dirty="0">
              <a:solidFill>
                <a:srgbClr val="000000"/>
              </a:solidFill>
            </a:endParaRPr>
          </a:p>
        </p:txBody>
      </p:sp>
      <p:sp>
        <p:nvSpPr>
          <p:cNvPr id="12" name="Rectangle 11"/>
          <p:cNvSpPr/>
          <p:nvPr userDrawn="1"/>
        </p:nvSpPr>
        <p:spPr>
          <a:xfrm>
            <a:off x="0" y="6096000"/>
            <a:ext cx="9144000" cy="762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4" name="Text Placeholder 10"/>
          <p:cNvSpPr>
            <a:spLocks noGrp="1"/>
          </p:cNvSpPr>
          <p:nvPr>
            <p:ph type="body" sz="quarter" idx="10" hasCustomPrompt="1"/>
          </p:nvPr>
        </p:nvSpPr>
        <p:spPr>
          <a:xfrm>
            <a:off x="462768" y="4498426"/>
            <a:ext cx="8027999" cy="333026"/>
          </a:xfrm>
          <a:prstGeom prst="rect">
            <a:avLst/>
          </a:prstGeom>
        </p:spPr>
        <p:txBody>
          <a:bodyPr vert="horz" lIns="0" tIns="0" rIns="0" bIns="0" anchor="b" anchorCtr="0">
            <a:noAutofit/>
          </a:bodyPr>
          <a:lstStyle>
            <a:lvl1pPr marL="0" indent="0">
              <a:buNone/>
              <a:defRPr sz="2000" b="1" i="0">
                <a:solidFill>
                  <a:schemeClr val="bg1"/>
                </a:solidFill>
                <a:latin typeface="Arial"/>
                <a:cs typeface="Arial"/>
              </a:defRPr>
            </a:lvl1pPr>
          </a:lstStyle>
          <a:p>
            <a:pPr lvl="0"/>
            <a:r>
              <a:rPr lang="en-US" dirty="0" smtClean="0"/>
              <a:t>Name</a:t>
            </a:r>
          </a:p>
        </p:txBody>
      </p:sp>
      <p:sp>
        <p:nvSpPr>
          <p:cNvPr id="15" name="Text Placeholder 10"/>
          <p:cNvSpPr>
            <a:spLocks noGrp="1"/>
          </p:cNvSpPr>
          <p:nvPr>
            <p:ph type="body" sz="quarter" idx="11" hasCustomPrompt="1"/>
          </p:nvPr>
        </p:nvSpPr>
        <p:spPr>
          <a:xfrm>
            <a:off x="462768" y="4838700"/>
            <a:ext cx="8027999"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chemeClr val="bg1"/>
                </a:solidFill>
                <a:effectLst/>
                <a:uLnTx/>
                <a:uFillTx/>
                <a:latin typeface="Arial"/>
                <a:ea typeface="+mn-ea"/>
                <a:cs typeface="Arial"/>
              </a:defRPr>
            </a:lvl1pPr>
          </a:lstStyle>
          <a:p>
            <a:pPr lvl="0"/>
            <a:r>
              <a:rPr lang="en-US" dirty="0" smtClean="0"/>
              <a:t>Title</a:t>
            </a:r>
            <a:endParaRPr lang="en-US" dirty="0"/>
          </a:p>
        </p:txBody>
      </p:sp>
      <p:sp>
        <p:nvSpPr>
          <p:cNvPr id="16" name="Text Placeholder 6"/>
          <p:cNvSpPr>
            <a:spLocks noGrp="1"/>
          </p:cNvSpPr>
          <p:nvPr>
            <p:ph type="body" sz="quarter" idx="12" hasCustomPrompt="1"/>
          </p:nvPr>
        </p:nvSpPr>
        <p:spPr>
          <a:xfrm>
            <a:off x="462768" y="5347768"/>
            <a:ext cx="8027999" cy="354012"/>
          </a:xfrm>
        </p:spPr>
        <p:txBody>
          <a:bodyPr anchor="b"/>
          <a:lstStyle>
            <a:lvl1pPr marL="0" indent="0">
              <a:buNone/>
              <a:defRPr sz="1400">
                <a:solidFill>
                  <a:schemeClr val="bg1"/>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1" name="Picture 10" descr="IMS_HEALTH.png"/>
          <p:cNvPicPr>
            <a:picLocks noChangeAspect="1"/>
          </p:cNvPicPr>
          <p:nvPr userDrawn="1"/>
        </p:nvPicPr>
        <p:blipFill rotWithShape="1">
          <a:blip r:embed="rId2" cstate="email">
            <a:extLst>
              <a:ext uri="{28A0092B-C50C-407E-A947-70E740481C1C}">
                <a14:useLocalDpi xmlns:a14="http://schemas.microsoft.com/office/drawing/2010/main" val="0"/>
              </a:ext>
            </a:extLst>
          </a:blip>
          <a:srcRect b="24155"/>
          <a:stretch/>
        </p:blipFill>
        <p:spPr>
          <a:xfrm>
            <a:off x="7236848" y="6274620"/>
            <a:ext cx="1464069" cy="373871"/>
          </a:xfrm>
          <a:prstGeom prst="rect">
            <a:avLst/>
          </a:prstGeom>
        </p:spPr>
      </p:pic>
    </p:spTree>
    <p:extLst>
      <p:ext uri="{BB962C8B-B14F-4D97-AF65-F5344CB8AC3E}">
        <p14:creationId xmlns:p14="http://schemas.microsoft.com/office/powerpoint/2010/main" val="2332518863"/>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5" name="Rectangle 4"/>
          <p:cNvSpPr/>
          <p:nvPr userDrawn="1"/>
        </p:nvSpPr>
        <p:spPr>
          <a:xfrm>
            <a:off x="0" y="6096000"/>
            <a:ext cx="9144000" cy="762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4" name="Text Placeholder 13"/>
          <p:cNvSpPr>
            <a:spLocks noGrp="1"/>
          </p:cNvSpPr>
          <p:nvPr>
            <p:ph type="body" sz="quarter" idx="10" hasCustomPrompt="1"/>
          </p:nvPr>
        </p:nvSpPr>
        <p:spPr>
          <a:xfrm>
            <a:off x="462766" y="1752604"/>
            <a:ext cx="8013248" cy="1484093"/>
          </a:xfrm>
        </p:spPr>
        <p:txBody>
          <a:bodyPr anchor="b" anchorCtr="0"/>
          <a:lstStyle>
            <a:lvl1pPr marL="0" indent="0">
              <a:lnSpc>
                <a:spcPct val="100000"/>
              </a:lnSpc>
              <a:spcBef>
                <a:spcPts val="0"/>
              </a:spcBef>
              <a:buNone/>
              <a:defRPr sz="5000">
                <a:solidFill>
                  <a:schemeClr val="bg1"/>
                </a:solidFill>
              </a:defRPr>
            </a:lvl1pPr>
          </a:lstStyle>
          <a:p>
            <a:pPr lvl="0"/>
            <a:r>
              <a:rPr lang="en-GB" dirty="0" smtClean="0"/>
              <a:t>Click to edit section slide</a:t>
            </a:r>
          </a:p>
        </p:txBody>
      </p:sp>
      <p:pic>
        <p:nvPicPr>
          <p:cNvPr id="7" name="Picture 6" descr="IMS_HEALTH.png"/>
          <p:cNvPicPr>
            <a:picLocks noChangeAspect="1"/>
          </p:cNvPicPr>
          <p:nvPr userDrawn="1"/>
        </p:nvPicPr>
        <p:blipFill rotWithShape="1">
          <a:blip r:embed="rId2" cstate="email">
            <a:extLst>
              <a:ext uri="{28A0092B-C50C-407E-A947-70E740481C1C}">
                <a14:useLocalDpi xmlns:a14="http://schemas.microsoft.com/office/drawing/2010/main" val="0"/>
              </a:ext>
            </a:extLst>
          </a:blip>
          <a:srcRect b="24155"/>
          <a:stretch/>
        </p:blipFill>
        <p:spPr>
          <a:xfrm>
            <a:off x="7236848" y="6274620"/>
            <a:ext cx="1464069" cy="373871"/>
          </a:xfrm>
          <a:prstGeom prst="rect">
            <a:avLst/>
          </a:prstGeom>
        </p:spPr>
      </p:pic>
    </p:spTree>
    <p:extLst>
      <p:ext uri="{BB962C8B-B14F-4D97-AF65-F5344CB8AC3E}">
        <p14:creationId xmlns:p14="http://schemas.microsoft.com/office/powerpoint/2010/main" val="1433535630"/>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Divider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5465" y="1803099"/>
            <a:ext cx="7772977" cy="1043555"/>
          </a:xfrm>
        </p:spPr>
        <p:txBody>
          <a:bodyPr anchor="b">
            <a:noAutofit/>
          </a:bodyPr>
          <a:lstStyle>
            <a:lvl1pPr>
              <a:defRPr sz="3600"/>
            </a:lvl1pPr>
          </a:lstStyle>
          <a:p>
            <a:r>
              <a:rPr lang="en-US" dirty="0" smtClean="0"/>
              <a:t>Click to edit divider slide</a:t>
            </a:r>
            <a:endParaRPr lang="en-US" dirty="0"/>
          </a:p>
        </p:txBody>
      </p:sp>
      <p:sp>
        <p:nvSpPr>
          <p:cNvPr id="3" name="Subtitle 2"/>
          <p:cNvSpPr>
            <a:spLocks noGrp="1"/>
          </p:cNvSpPr>
          <p:nvPr>
            <p:ph type="subTitle" idx="1" hasCustomPrompt="1"/>
          </p:nvPr>
        </p:nvSpPr>
        <p:spPr>
          <a:xfrm>
            <a:off x="525465" y="2862438"/>
            <a:ext cx="7765049" cy="1753721"/>
          </a:xfrm>
        </p:spPr>
        <p:txBody>
          <a:bodyPr>
            <a:noAutofit/>
          </a:bodyPr>
          <a:lstStyle>
            <a:lvl1pPr marL="0" indent="0" algn="l">
              <a:buNone/>
              <a:defRPr sz="2000">
                <a:solidFill>
                  <a:schemeClr val="tx1"/>
                </a:solidFill>
              </a:defRPr>
            </a:lvl1pPr>
            <a:lvl2pPr marL="410291" indent="0" algn="ctr">
              <a:buNone/>
              <a:defRPr>
                <a:solidFill>
                  <a:schemeClr val="tx1">
                    <a:tint val="75000"/>
                  </a:schemeClr>
                </a:solidFill>
              </a:defRPr>
            </a:lvl2pPr>
            <a:lvl3pPr marL="820583" indent="0" algn="ctr">
              <a:buNone/>
              <a:defRPr>
                <a:solidFill>
                  <a:schemeClr val="tx1">
                    <a:tint val="75000"/>
                  </a:schemeClr>
                </a:solidFill>
              </a:defRPr>
            </a:lvl3pPr>
            <a:lvl4pPr marL="1230874" indent="0" algn="ctr">
              <a:buNone/>
              <a:defRPr>
                <a:solidFill>
                  <a:schemeClr val="tx1">
                    <a:tint val="75000"/>
                  </a:schemeClr>
                </a:solidFill>
              </a:defRPr>
            </a:lvl4pPr>
            <a:lvl5pPr marL="1641165" indent="0" algn="ctr">
              <a:buNone/>
              <a:defRPr>
                <a:solidFill>
                  <a:schemeClr val="tx1">
                    <a:tint val="75000"/>
                  </a:schemeClr>
                </a:solidFill>
              </a:defRPr>
            </a:lvl5pPr>
            <a:lvl6pPr marL="2051456" indent="0" algn="ctr">
              <a:buNone/>
              <a:defRPr>
                <a:solidFill>
                  <a:schemeClr val="tx1">
                    <a:tint val="75000"/>
                  </a:schemeClr>
                </a:solidFill>
              </a:defRPr>
            </a:lvl6pPr>
            <a:lvl7pPr marL="2461748" indent="0" algn="ctr">
              <a:buNone/>
              <a:defRPr>
                <a:solidFill>
                  <a:schemeClr val="tx1">
                    <a:tint val="75000"/>
                  </a:schemeClr>
                </a:solidFill>
              </a:defRPr>
            </a:lvl7pPr>
            <a:lvl8pPr marL="2872039" indent="0" algn="ctr">
              <a:buNone/>
              <a:defRPr>
                <a:solidFill>
                  <a:schemeClr val="tx1">
                    <a:tint val="75000"/>
                  </a:schemeClr>
                </a:solidFill>
              </a:defRPr>
            </a:lvl8pPr>
            <a:lvl9pPr marL="3282330" indent="0" algn="ctr">
              <a:buNone/>
              <a:defRPr>
                <a:solidFill>
                  <a:schemeClr val="tx1">
                    <a:tint val="75000"/>
                  </a:schemeClr>
                </a:solidFill>
              </a:defRPr>
            </a:lvl9pPr>
          </a:lstStyle>
          <a:p>
            <a:r>
              <a:rPr lang="en-US" dirty="0" smtClean="0"/>
              <a:t>Click to edit master subtitle</a:t>
            </a:r>
            <a:endParaRPr lang="en-US" dirty="0"/>
          </a:p>
        </p:txBody>
      </p:sp>
      <p:sp>
        <p:nvSpPr>
          <p:cNvPr id="4" name="Footer Placeholder 3"/>
          <p:cNvSpPr>
            <a:spLocks noGrp="1"/>
          </p:cNvSpPr>
          <p:nvPr>
            <p:ph type="ftr" sz="quarter" idx="10"/>
          </p:nvPr>
        </p:nvSpPr>
        <p:spPr/>
        <p:txBody>
          <a:bodyPr/>
          <a:lstStyle/>
          <a:p>
            <a:r>
              <a:rPr lang="en-GB" smtClean="0"/>
              <a:t>IMS Health Confidential</a:t>
            </a:r>
            <a:endParaRPr lang="en-GB" dirty="0"/>
          </a:p>
        </p:txBody>
      </p:sp>
    </p:spTree>
    <p:extLst>
      <p:ext uri="{BB962C8B-B14F-4D97-AF65-F5344CB8AC3E}">
        <p14:creationId xmlns:p14="http://schemas.microsoft.com/office/powerpoint/2010/main" val="198097458"/>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6" name="Straight Connector 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2"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
        <p:nvSpPr>
          <p:cNvPr id="2" name="Footer Placeholder 1"/>
          <p:cNvSpPr>
            <a:spLocks noGrp="1"/>
          </p:cNvSpPr>
          <p:nvPr>
            <p:ph type="ftr" sz="quarter" idx="12"/>
          </p:nvPr>
        </p:nvSpPr>
        <p:spPr/>
        <p:txBody>
          <a:bodyPr/>
          <a:lstStyle/>
          <a:p>
            <a:r>
              <a:rPr lang="en-GB" smtClean="0"/>
              <a:t>IMS Health Confidential</a:t>
            </a:r>
            <a:endParaRPr lang="en-GB" dirty="0"/>
          </a:p>
        </p:txBody>
      </p:sp>
    </p:spTree>
    <p:extLst>
      <p:ext uri="{BB962C8B-B14F-4D97-AF65-F5344CB8AC3E}">
        <p14:creationId xmlns:p14="http://schemas.microsoft.com/office/powerpoint/2010/main" val="3317041961"/>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GB" smtClean="0"/>
              <a:t>IMS Health Confidential</a:t>
            </a:r>
            <a:endParaRPr lang="en-GB" dirty="0"/>
          </a:p>
        </p:txBody>
      </p:sp>
      <p:sp>
        <p:nvSpPr>
          <p:cNvPr id="10"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1" name="Straight Connector 10"/>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6303214"/>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 Column - Bullets">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495445" y="1599640"/>
            <a:ext cx="8279999" cy="4478921"/>
          </a:xfrm>
          <a:prstGeom prst="rect">
            <a:avLst/>
          </a:prstGeom>
        </p:spPr>
        <p:txBody>
          <a:bodyPr vert="horz" wrap="square" lIns="0" tIns="0" rIns="0" bIns="0" rtlCol="0">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2"/>
          </p:nvPr>
        </p:nvSpPr>
        <p:spPr/>
        <p:txBody>
          <a:bodyPr/>
          <a:lstStyle/>
          <a:p>
            <a:r>
              <a:rPr lang="en-GB" smtClean="0"/>
              <a:t>IMS Health Confidential</a:t>
            </a:r>
            <a:endParaRPr lang="en-GB" dirty="0"/>
          </a:p>
        </p:txBody>
      </p:sp>
      <p:sp>
        <p:nvSpPr>
          <p:cNvPr id="10"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1" name="Straight Connector 10"/>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3"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3534118553"/>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Column - Bullets_no subtitle">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485717" y="1080411"/>
            <a:ext cx="8279997" cy="4998150"/>
          </a:xfrm>
          <a:prstGeom prst="rect">
            <a:avLst/>
          </a:prstGeom>
        </p:spPr>
        <p:txBody>
          <a:bodyPr vert="horz" wrap="square" lIns="0" tIns="0" rIns="0" bIns="0" rtlCol="0">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0"/>
          </p:nvPr>
        </p:nvSpPr>
        <p:spPr/>
        <p:txBody>
          <a:bodyPr/>
          <a:lstStyle/>
          <a:p>
            <a:r>
              <a:rPr lang="en-GB" smtClean="0"/>
              <a:t>IMS Health Confidential</a:t>
            </a:r>
            <a:endParaRPr lang="en-GB" dirty="0"/>
          </a:p>
        </p:txBody>
      </p:sp>
      <p:sp>
        <p:nvSpPr>
          <p:cNvPr id="9"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0" name="Straight Connector 9"/>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835935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 Bullets">
    <p:spTree>
      <p:nvGrpSpPr>
        <p:cNvPr id="1" name=""/>
        <p:cNvGrpSpPr/>
        <p:nvPr/>
      </p:nvGrpSpPr>
      <p:grpSpPr>
        <a:xfrm>
          <a:off x="0" y="0"/>
          <a:ext cx="0" cy="0"/>
          <a:chOff x="0" y="0"/>
          <a:chExt cx="0" cy="0"/>
        </a:xfrm>
      </p:grpSpPr>
      <p:sp>
        <p:nvSpPr>
          <p:cNvPr id="5" name="Content Placeholder 7"/>
          <p:cNvSpPr>
            <a:spLocks noGrp="1"/>
          </p:cNvSpPr>
          <p:nvPr>
            <p:ph sz="quarter" idx="12" hasCustomPrompt="1"/>
          </p:nvPr>
        </p:nvSpPr>
        <p:spPr>
          <a:xfrm>
            <a:off x="485714" y="1599643"/>
            <a:ext cx="3968496" cy="4500325"/>
          </a:xfrm>
        </p:spPr>
        <p:txBody>
          <a:bodyPr wrap="square">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7"/>
          <p:cNvSpPr>
            <a:spLocks noGrp="1"/>
          </p:cNvSpPr>
          <p:nvPr>
            <p:ph sz="quarter" idx="13" hasCustomPrompt="1"/>
          </p:nvPr>
        </p:nvSpPr>
        <p:spPr>
          <a:xfrm>
            <a:off x="4735021" y="1599643"/>
            <a:ext cx="4030694" cy="4500325"/>
          </a:xfrm>
        </p:spPr>
        <p:txBody>
          <a:bodyPr wrap="square">
            <a:noAutofit/>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13"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4" name="Straight Connector 13"/>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0"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3749010059"/>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 Column - Tex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5716" y="1599640"/>
            <a:ext cx="8279999" cy="4478920"/>
          </a:xfrm>
          <a:prstGeom prst="rect">
            <a:avLst/>
          </a:prstGeom>
        </p:spPr>
        <p:txBody>
          <a:bodyPr vert="horz" wrap="square" lIns="0" tIns="0" rIns="0" bIns="0" rtlCol="0">
            <a:noAutofit/>
          </a:bodyPr>
          <a:lstStyle>
            <a:lvl1pPr marL="0" indent="0">
              <a:buNone/>
              <a:defRPr/>
            </a:lvl1pPr>
            <a:lvl2pPr marL="301752" indent="0">
              <a:buNone/>
              <a:defRPr/>
            </a:lvl2pPr>
            <a:lvl3pPr marL="612648" indent="0">
              <a:buNone/>
              <a:defRPr/>
            </a:lvl3pPr>
            <a:lvl4pPr marL="932688" indent="0">
              <a:buNone/>
              <a:defRPr/>
            </a:lvl4pPr>
            <a:lvl5pPr marL="1252728" indent="0">
              <a:buNone/>
              <a:defRPr/>
            </a:lvl5pPr>
          </a:lstStyle>
          <a:p>
            <a:pPr lvl="0"/>
            <a:r>
              <a:rPr lang="en-US" dirty="0" smtClean="0"/>
              <a:t>Click to edit text styles</a:t>
            </a:r>
          </a:p>
        </p:txBody>
      </p:sp>
      <p:sp>
        <p:nvSpPr>
          <p:cNvPr id="2" name="Footer Placeholder 1"/>
          <p:cNvSpPr>
            <a:spLocks noGrp="1"/>
          </p:cNvSpPr>
          <p:nvPr>
            <p:ph type="ftr" sz="quarter" idx="12"/>
          </p:nvPr>
        </p:nvSpPr>
        <p:spPr/>
        <p:txBody>
          <a:bodyPr/>
          <a:lstStyle/>
          <a:p>
            <a:r>
              <a:rPr lang="en-GB" smtClean="0"/>
              <a:t>IMS Health Confidential</a:t>
            </a:r>
            <a:endParaRPr lang="en-GB" dirty="0"/>
          </a:p>
        </p:txBody>
      </p:sp>
      <p:sp>
        <p:nvSpPr>
          <p:cNvPr id="13"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4" name="Straight Connector 13"/>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9"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1024693197"/>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 Column - Bullets">
    <p:spTree>
      <p:nvGrpSpPr>
        <p:cNvPr id="1" name=""/>
        <p:cNvGrpSpPr/>
        <p:nvPr/>
      </p:nvGrpSpPr>
      <p:grpSpPr>
        <a:xfrm>
          <a:off x="0" y="0"/>
          <a:ext cx="0" cy="0"/>
          <a:chOff x="0" y="0"/>
          <a:chExt cx="0" cy="0"/>
        </a:xfrm>
      </p:grpSpPr>
      <p:sp>
        <p:nvSpPr>
          <p:cNvPr id="5" name="Content Placeholder 7"/>
          <p:cNvSpPr>
            <a:spLocks noGrp="1"/>
          </p:cNvSpPr>
          <p:nvPr>
            <p:ph sz="quarter" idx="12" hasCustomPrompt="1"/>
          </p:nvPr>
        </p:nvSpPr>
        <p:spPr>
          <a:xfrm>
            <a:off x="485714" y="1599643"/>
            <a:ext cx="3968496" cy="4500325"/>
          </a:xfrm>
        </p:spPr>
        <p:txBody>
          <a:bodyPr wrap="square">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7"/>
          <p:cNvSpPr>
            <a:spLocks noGrp="1"/>
          </p:cNvSpPr>
          <p:nvPr>
            <p:ph sz="quarter" idx="13" hasCustomPrompt="1"/>
          </p:nvPr>
        </p:nvSpPr>
        <p:spPr>
          <a:xfrm>
            <a:off x="4735021" y="1599643"/>
            <a:ext cx="4030694" cy="4500325"/>
          </a:xfrm>
        </p:spPr>
        <p:txBody>
          <a:bodyPr wrap="square">
            <a:noAutofit/>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4"/>
          </p:nvPr>
        </p:nvSpPr>
        <p:spPr/>
        <p:txBody>
          <a:bodyPr/>
          <a:lstStyle/>
          <a:p>
            <a:r>
              <a:rPr lang="en-GB" smtClean="0"/>
              <a:t>IMS Health Confidential</a:t>
            </a:r>
            <a:endParaRPr lang="en-GB" dirty="0"/>
          </a:p>
        </p:txBody>
      </p:sp>
      <p:sp>
        <p:nvSpPr>
          <p:cNvPr id="13"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4" name="Straight Connector 13"/>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0"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3077431414"/>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 Column - No Bullets">
    <p:spTree>
      <p:nvGrpSpPr>
        <p:cNvPr id="1" name=""/>
        <p:cNvGrpSpPr/>
        <p:nvPr/>
      </p:nvGrpSpPr>
      <p:grpSpPr>
        <a:xfrm>
          <a:off x="0" y="0"/>
          <a:ext cx="0" cy="0"/>
          <a:chOff x="0" y="0"/>
          <a:chExt cx="0" cy="0"/>
        </a:xfrm>
      </p:grpSpPr>
      <p:sp>
        <p:nvSpPr>
          <p:cNvPr id="8" name="Content Placeholder 7"/>
          <p:cNvSpPr>
            <a:spLocks noGrp="1"/>
          </p:cNvSpPr>
          <p:nvPr>
            <p:ph sz="quarter" idx="12" hasCustomPrompt="1"/>
          </p:nvPr>
        </p:nvSpPr>
        <p:spPr>
          <a:xfrm>
            <a:off x="485715" y="1599639"/>
            <a:ext cx="3978226" cy="4493189"/>
          </a:xfrm>
        </p:spPr>
        <p:txBody>
          <a:bodyPr wrap="square">
            <a:noAutofit/>
          </a:bodyPr>
          <a:lstStyle>
            <a:lvl1pPr marL="0" indent="0">
              <a:spcBef>
                <a:spcPts val="1176"/>
              </a:spcBef>
              <a:buNone/>
              <a:defRPr/>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10" name="Content Placeholder 7"/>
          <p:cNvSpPr>
            <a:spLocks noGrp="1"/>
          </p:cNvSpPr>
          <p:nvPr>
            <p:ph sz="quarter" idx="13" hasCustomPrompt="1"/>
          </p:nvPr>
        </p:nvSpPr>
        <p:spPr>
          <a:xfrm>
            <a:off x="4756549" y="1599639"/>
            <a:ext cx="4009166" cy="4493189"/>
          </a:xfrm>
        </p:spPr>
        <p:txBody>
          <a:bodyPr wrap="square">
            <a:noAutofit/>
          </a:bodyPr>
          <a:lstStyle>
            <a:lvl1pPr marL="0" indent="0">
              <a:spcBef>
                <a:spcPts val="1176"/>
              </a:spcBef>
              <a:buNone/>
              <a:defRPr/>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 name="Footer Placeholder 1"/>
          <p:cNvSpPr>
            <a:spLocks noGrp="1"/>
          </p:cNvSpPr>
          <p:nvPr>
            <p:ph type="ftr" sz="quarter" idx="14"/>
          </p:nvPr>
        </p:nvSpPr>
        <p:spPr/>
        <p:txBody>
          <a:bodyPr/>
          <a:lstStyle/>
          <a:p>
            <a:r>
              <a:rPr lang="en-GB" smtClean="0"/>
              <a:t>IMS Health Confidential</a:t>
            </a:r>
            <a:endParaRPr lang="en-GB" dirty="0"/>
          </a:p>
        </p:txBody>
      </p:sp>
      <p:sp>
        <p:nvSpPr>
          <p:cNvPr id="15"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6" name="Straight Connector 1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2"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94117511"/>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2 Column - Bullets">
    <p:spTree>
      <p:nvGrpSpPr>
        <p:cNvPr id="1" name=""/>
        <p:cNvGrpSpPr/>
        <p:nvPr/>
      </p:nvGrpSpPr>
      <p:grpSpPr>
        <a:xfrm>
          <a:off x="0" y="0"/>
          <a:ext cx="0" cy="0"/>
          <a:chOff x="0" y="0"/>
          <a:chExt cx="0" cy="0"/>
        </a:xfrm>
      </p:grpSpPr>
      <p:sp>
        <p:nvSpPr>
          <p:cNvPr id="8" name="Content Placeholder 7"/>
          <p:cNvSpPr>
            <a:spLocks noGrp="1"/>
          </p:cNvSpPr>
          <p:nvPr>
            <p:ph sz="quarter" idx="12" hasCustomPrompt="1"/>
          </p:nvPr>
        </p:nvSpPr>
        <p:spPr>
          <a:xfrm>
            <a:off x="485715" y="1599640"/>
            <a:ext cx="5112054" cy="4478921"/>
          </a:xfrm>
        </p:spPr>
        <p:txBody>
          <a:bodyPr wrap="square">
            <a:noAutofit/>
            <a:scene3d>
              <a:camera prst="orthographicFront"/>
              <a:lightRig rig="threePt" dir="t"/>
            </a:scene3d>
          </a:bodyPr>
          <a:lstStyle>
            <a:lvl1pPr marL="0" indent="0">
              <a:spcBef>
                <a:spcPts val="1176"/>
              </a:spcBef>
              <a:buNone/>
              <a:defRPr sz="2000"/>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2" name="Content Placeholder 7"/>
          <p:cNvSpPr>
            <a:spLocks noGrp="1"/>
          </p:cNvSpPr>
          <p:nvPr>
            <p:ph sz="quarter" idx="13" hasCustomPrompt="1"/>
          </p:nvPr>
        </p:nvSpPr>
        <p:spPr>
          <a:xfrm>
            <a:off x="6062143" y="1599640"/>
            <a:ext cx="2700858" cy="4478921"/>
          </a:xfrm>
        </p:spPr>
        <p:txBody>
          <a:bodyPr wrap="square" tIns="0">
            <a:noAutofit/>
            <a:scene3d>
              <a:camera prst="orthographicFront"/>
              <a:lightRig rig="threePt" dir="t"/>
            </a:scene3d>
          </a:bodyPr>
          <a:lstStyle>
            <a:lvl1pPr>
              <a:defRPr sz="2000"/>
            </a:lvl1pPr>
            <a:lvl2pPr>
              <a:defRPr sz="1400"/>
            </a:lvl2pPr>
            <a:lvl3pPr>
              <a:defRPr sz="1200"/>
            </a:lvl3pPr>
            <a:lvl4pPr>
              <a:defRPr sz="1050"/>
            </a:lvl4pPr>
            <a:lvl5pPr>
              <a:defRPr sz="1050"/>
            </a:lvl5p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3" name="Straight Connector 22"/>
          <p:cNvCxnSpPr/>
          <p:nvPr userDrawn="1"/>
        </p:nvCxnSpPr>
        <p:spPr>
          <a:xfrm>
            <a:off x="5827479" y="1612775"/>
            <a:ext cx="8911" cy="4473031"/>
          </a:xfrm>
          <a:prstGeom prst="line">
            <a:avLst/>
          </a:prstGeom>
          <a:ln w="6350" cmpd="sng">
            <a:solidFill>
              <a:schemeClr val="tx2"/>
            </a:solidFill>
          </a:ln>
        </p:spPr>
        <p:style>
          <a:lnRef idx="1">
            <a:schemeClr val="dk1"/>
          </a:lnRef>
          <a:fillRef idx="0">
            <a:schemeClr val="dk1"/>
          </a:fillRef>
          <a:effectRef idx="0">
            <a:schemeClr val="dk1"/>
          </a:effectRef>
          <a:fontRef idx="minor">
            <a:schemeClr val="tx1"/>
          </a:fontRef>
        </p:style>
      </p:cxnSp>
      <p:sp>
        <p:nvSpPr>
          <p:cNvPr id="2" name="Footer Placeholder 1"/>
          <p:cNvSpPr>
            <a:spLocks noGrp="1"/>
          </p:cNvSpPr>
          <p:nvPr>
            <p:ph type="ftr" sz="quarter" idx="14"/>
          </p:nvPr>
        </p:nvSpPr>
        <p:spPr/>
        <p:txBody>
          <a:bodyPr/>
          <a:lstStyle/>
          <a:p>
            <a:r>
              <a:rPr lang="en-GB" smtClean="0"/>
              <a:t>IMS Health Confidential</a:t>
            </a:r>
            <a:endParaRPr lang="en-GB" dirty="0"/>
          </a:p>
        </p:txBody>
      </p:sp>
      <p:sp>
        <p:nvSpPr>
          <p:cNvPr id="15"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6" name="Straight Connector 1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0"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3994871535"/>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2_2 Column - No Bullets">
    <p:spTree>
      <p:nvGrpSpPr>
        <p:cNvPr id="1" name=""/>
        <p:cNvGrpSpPr/>
        <p:nvPr/>
      </p:nvGrpSpPr>
      <p:grpSpPr>
        <a:xfrm>
          <a:off x="0" y="0"/>
          <a:ext cx="0" cy="0"/>
          <a:chOff x="0" y="0"/>
          <a:chExt cx="0" cy="0"/>
        </a:xfrm>
      </p:grpSpPr>
      <p:sp>
        <p:nvSpPr>
          <p:cNvPr id="5" name="Content Placeholder 7"/>
          <p:cNvSpPr>
            <a:spLocks noGrp="1"/>
          </p:cNvSpPr>
          <p:nvPr>
            <p:ph sz="quarter" idx="13" hasCustomPrompt="1"/>
          </p:nvPr>
        </p:nvSpPr>
        <p:spPr>
          <a:xfrm>
            <a:off x="5810144" y="1599640"/>
            <a:ext cx="2952859" cy="4471786"/>
          </a:xfrm>
        </p:spPr>
        <p:txBody>
          <a:bodyPr wrap="square" tIns="0">
            <a:noAutofit/>
          </a:bodyPr>
          <a:lstStyle>
            <a:lvl1pPr>
              <a:defRPr sz="2000"/>
            </a:lvl1pPr>
            <a:lvl2pPr>
              <a:defRPr sz="1400"/>
            </a:lvl2pPr>
            <a:lvl3pPr>
              <a:defRPr sz="1200"/>
            </a:lvl3pPr>
            <a:lvl4pPr>
              <a:defRPr sz="1050"/>
            </a:lvl4pPr>
            <a:lvl5pPr>
              <a:defRPr sz="1050"/>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7"/>
          <p:cNvSpPr>
            <a:spLocks noGrp="1"/>
          </p:cNvSpPr>
          <p:nvPr>
            <p:ph sz="quarter" idx="12" hasCustomPrompt="1"/>
          </p:nvPr>
        </p:nvSpPr>
        <p:spPr>
          <a:xfrm>
            <a:off x="485715" y="1599640"/>
            <a:ext cx="4966818" cy="4471786"/>
          </a:xfrm>
        </p:spPr>
        <p:txBody>
          <a:bodyPr wrap="square">
            <a:noAutofit/>
          </a:bodyPr>
          <a:lstStyle>
            <a:lvl1pPr marL="0" indent="0">
              <a:spcBef>
                <a:spcPts val="1176"/>
              </a:spcBef>
              <a:buNone/>
              <a:defRPr sz="2000"/>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 name="Footer Placeholder 1"/>
          <p:cNvSpPr>
            <a:spLocks noGrp="1"/>
          </p:cNvSpPr>
          <p:nvPr>
            <p:ph type="ftr" sz="quarter" idx="14"/>
          </p:nvPr>
        </p:nvSpPr>
        <p:spPr/>
        <p:txBody>
          <a:bodyPr/>
          <a:lstStyle/>
          <a:p>
            <a:r>
              <a:rPr lang="en-GB" smtClean="0"/>
              <a:t>IMS Health Confidential</a:t>
            </a:r>
            <a:endParaRPr lang="en-GB" dirty="0"/>
          </a:p>
        </p:txBody>
      </p:sp>
      <p:sp>
        <p:nvSpPr>
          <p:cNvPr id="15"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6" name="Straight Connector 1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0"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2645635266"/>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3_2 Column - No Bullets">
    <p:spTree>
      <p:nvGrpSpPr>
        <p:cNvPr id="1" name=""/>
        <p:cNvGrpSpPr/>
        <p:nvPr/>
      </p:nvGrpSpPr>
      <p:grpSpPr>
        <a:xfrm>
          <a:off x="0" y="0"/>
          <a:ext cx="0" cy="0"/>
          <a:chOff x="0" y="0"/>
          <a:chExt cx="0" cy="0"/>
        </a:xfrm>
      </p:grpSpPr>
      <p:sp>
        <p:nvSpPr>
          <p:cNvPr id="5" name="Content Placeholder 7"/>
          <p:cNvSpPr>
            <a:spLocks noGrp="1"/>
          </p:cNvSpPr>
          <p:nvPr>
            <p:ph sz="quarter" idx="13" hasCustomPrompt="1"/>
          </p:nvPr>
        </p:nvSpPr>
        <p:spPr>
          <a:xfrm>
            <a:off x="5810144" y="1599640"/>
            <a:ext cx="2952859" cy="4471786"/>
          </a:xfrm>
        </p:spPr>
        <p:txBody>
          <a:bodyPr wrap="square" tIns="0">
            <a:noAutofit/>
          </a:bodyPr>
          <a:lstStyle>
            <a:lvl1pPr>
              <a:defRPr sz="2000"/>
            </a:lvl1pPr>
            <a:lvl2pPr>
              <a:defRPr sz="1400"/>
            </a:lvl2pPr>
            <a:lvl3pPr>
              <a:defRPr sz="1200"/>
            </a:lvl3pPr>
            <a:lvl4pPr>
              <a:defRPr sz="1050"/>
            </a:lvl4pPr>
            <a:lvl5pPr>
              <a:defRPr sz="1050"/>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7"/>
          <p:cNvSpPr>
            <a:spLocks noGrp="1"/>
          </p:cNvSpPr>
          <p:nvPr>
            <p:ph sz="quarter" idx="12" hasCustomPrompt="1"/>
          </p:nvPr>
        </p:nvSpPr>
        <p:spPr>
          <a:xfrm>
            <a:off x="485715" y="1599640"/>
            <a:ext cx="4966818" cy="4471786"/>
          </a:xfrm>
        </p:spPr>
        <p:txBody>
          <a:bodyPr wrap="square">
            <a:noAutofit/>
          </a:bodyPr>
          <a:lstStyle>
            <a:lvl1pPr marL="0" indent="0">
              <a:spcBef>
                <a:spcPts val="1176"/>
              </a:spcBef>
              <a:buNone/>
              <a:defRPr sz="2000"/>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 name="Footer Placeholder 1"/>
          <p:cNvSpPr>
            <a:spLocks noGrp="1"/>
          </p:cNvSpPr>
          <p:nvPr>
            <p:ph type="ftr" sz="quarter" idx="14"/>
          </p:nvPr>
        </p:nvSpPr>
        <p:spPr/>
        <p:txBody>
          <a:bodyPr/>
          <a:lstStyle/>
          <a:p>
            <a:r>
              <a:rPr lang="en-GB" smtClean="0"/>
              <a:t>IMS Health Confidential</a:t>
            </a:r>
            <a:endParaRPr lang="en-GB" dirty="0"/>
          </a:p>
        </p:txBody>
      </p:sp>
      <p:sp>
        <p:nvSpPr>
          <p:cNvPr id="15"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0" name="Straight Connector 9"/>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1"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12105914"/>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UPPERCASE Title/Subtitl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5" y="4"/>
            <a:ext cx="8226425" cy="818685"/>
          </a:xfrm>
        </p:spPr>
        <p:txBody>
          <a:bodyPr anchor="b"/>
          <a:lstStyle>
            <a:lvl1pPr>
              <a:defRPr sz="2000" cap="none" baseline="0"/>
            </a:lvl1pPr>
          </a:lstStyle>
          <a:p>
            <a:r>
              <a:rPr lang="en-GB" dirty="0" smtClean="0"/>
              <a:t>Click to edit master title style</a:t>
            </a:r>
            <a:endParaRPr lang="en-GB" dirty="0"/>
          </a:p>
        </p:txBody>
      </p:sp>
      <p:sp>
        <p:nvSpPr>
          <p:cNvPr id="3" name="Content Placeholder 2"/>
          <p:cNvSpPr>
            <a:spLocks noGrp="1"/>
          </p:cNvSpPr>
          <p:nvPr>
            <p:ph idx="1"/>
          </p:nvPr>
        </p:nvSpPr>
        <p:spPr/>
        <p:txBody>
          <a:bodyPr/>
          <a:lstStyle>
            <a:lvl1pPr>
              <a:buClr>
                <a:srgbClr val="69C0C9"/>
              </a:buClr>
              <a:defRPr sz="2000"/>
            </a:lvl1pPr>
            <a:lvl2pPr>
              <a:buClr>
                <a:srgbClr val="69C0C9"/>
              </a:buClr>
              <a:defRPr/>
            </a:lvl2pPr>
            <a:lvl3pPr>
              <a:buClr>
                <a:srgbClr val="69C0C9"/>
              </a:buClr>
              <a:defRPr/>
            </a:lvl3pPr>
            <a:lvl4pPr>
              <a:buClr>
                <a:srgbClr val="69C0C9"/>
              </a:buClr>
              <a:defRPr/>
            </a:lvl4pPr>
            <a:lvl5pPr>
              <a:buClr>
                <a:srgbClr val="69C0C9"/>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IMS Health Confidential</a:t>
            </a:r>
            <a:endParaRPr lang="en-GB" dirty="0"/>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normAutofit/>
          </a:bodyPr>
          <a:lstStyle>
            <a:lvl1pPr marL="0" indent="0">
              <a:buNone/>
              <a:defRPr sz="1800" cap="none" baseline="0">
                <a:solidFill>
                  <a:srgbClr val="69C0C9"/>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val="357920500"/>
      </p:ext>
    </p:extLst>
  </p:cSld>
  <p:clrMapOvr>
    <a:masterClrMapping/>
  </p:clrMapOvr>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5" y="4"/>
            <a:ext cx="8226425" cy="818685"/>
          </a:xfrm>
        </p:spPr>
        <p:txBody>
          <a:bodyPr anchor="b"/>
          <a:lstStyle/>
          <a:p>
            <a:r>
              <a:rPr lang="en-US" smtClean="0"/>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IMS Health Confidential</a:t>
            </a:r>
            <a:endParaRPr lang="en-GB" dirty="0"/>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val="2989101129"/>
      </p:ext>
    </p:extLst>
  </p:cSld>
  <p:clrMapOvr>
    <a:masterClrMapping/>
  </p:clrMapOvr>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2_Title and sub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92"/>
          <a:ext cx="1587" cy="1587"/>
        </p:xfrm>
        <a:graphic>
          <a:graphicData uri="http://schemas.openxmlformats.org/presentationml/2006/ole">
            <mc:AlternateContent xmlns:mc="http://schemas.openxmlformats.org/markup-compatibility/2006">
              <mc:Choice xmlns:v="urn:schemas-microsoft-com:vml" Requires="v">
                <p:oleObj spid="_x0000_s15596" name="think-cell Slide" r:id="rId4" imgW="360" imgH="360" progId="">
                  <p:embed/>
                </p:oleObj>
              </mc:Choice>
              <mc:Fallback>
                <p:oleObj name="think-cell Slide" r:id="rId4" imgW="360" imgH="360" progId="">
                  <p:embed/>
                  <p:pic>
                    <p:nvPicPr>
                      <p:cNvPr id="0" name="Picture 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592"/>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hasCustomPrompt="1"/>
          </p:nvPr>
        </p:nvSpPr>
        <p:spPr>
          <a:xfrm>
            <a:off x="457200" y="75203"/>
            <a:ext cx="8229600" cy="849228"/>
          </a:xfrm>
        </p:spPr>
        <p:txBody>
          <a:bodyPr wrap="square">
            <a:noAutofit/>
          </a:bodyPr>
          <a:lstStyle>
            <a:lvl1pPr>
              <a:defRPr baseline="0"/>
            </a:lvl1pPr>
          </a:lstStyle>
          <a:p>
            <a:r>
              <a:rPr lang="en-US" dirty="0" smtClean="0"/>
              <a:t>Click to edit title</a:t>
            </a:r>
            <a:endParaRPr lang="en-US" dirty="0"/>
          </a:p>
        </p:txBody>
      </p:sp>
      <p:sp>
        <p:nvSpPr>
          <p:cNvPr id="2" name="Footer Placeholder 1"/>
          <p:cNvSpPr>
            <a:spLocks noGrp="1"/>
          </p:cNvSpPr>
          <p:nvPr>
            <p:ph type="ftr" sz="quarter" idx="12"/>
          </p:nvPr>
        </p:nvSpPr>
        <p:spPr/>
        <p:txBody>
          <a:bodyPr/>
          <a:lstStyle/>
          <a:p>
            <a:r>
              <a:rPr lang="en-GB" smtClean="0"/>
              <a:t>IMS Health Confidential</a:t>
            </a:r>
            <a:endParaRPr lang="en-GB" dirty="0"/>
          </a:p>
        </p:txBody>
      </p:sp>
    </p:spTree>
    <p:extLst>
      <p:ext uri="{BB962C8B-B14F-4D97-AF65-F5344CB8AC3E}">
        <p14:creationId xmlns:p14="http://schemas.microsoft.com/office/powerpoint/2010/main" val="1787625266"/>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5" y="4"/>
            <a:ext cx="8226425" cy="818685"/>
          </a:xfrm>
        </p:spPr>
        <p:txBody>
          <a:bodyPr anchor="b"/>
          <a:lstStyle/>
          <a:p>
            <a:r>
              <a:rPr lang="en-US" smtClean="0"/>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endParaRPr lang="en-GB" dirty="0"/>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IMS Health Confidential</a:t>
            </a:r>
            <a:endParaRPr lang="en-GB" dirty="0"/>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dirty="0"/>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val="1567405183"/>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No Bullets">
    <p:spTree>
      <p:nvGrpSpPr>
        <p:cNvPr id="1" name=""/>
        <p:cNvGrpSpPr/>
        <p:nvPr/>
      </p:nvGrpSpPr>
      <p:grpSpPr>
        <a:xfrm>
          <a:off x="0" y="0"/>
          <a:ext cx="0" cy="0"/>
          <a:chOff x="0" y="0"/>
          <a:chExt cx="0" cy="0"/>
        </a:xfrm>
      </p:grpSpPr>
      <p:sp>
        <p:nvSpPr>
          <p:cNvPr id="8" name="Content Placeholder 7"/>
          <p:cNvSpPr>
            <a:spLocks noGrp="1"/>
          </p:cNvSpPr>
          <p:nvPr>
            <p:ph sz="quarter" idx="12" hasCustomPrompt="1"/>
          </p:nvPr>
        </p:nvSpPr>
        <p:spPr>
          <a:xfrm>
            <a:off x="485715" y="1599639"/>
            <a:ext cx="3978226" cy="4493189"/>
          </a:xfrm>
        </p:spPr>
        <p:txBody>
          <a:bodyPr wrap="square">
            <a:noAutofit/>
          </a:bodyPr>
          <a:lstStyle>
            <a:lvl1pPr marL="0" indent="0">
              <a:spcBef>
                <a:spcPts val="1176"/>
              </a:spcBef>
              <a:buNone/>
              <a:defRPr/>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10" name="Content Placeholder 7"/>
          <p:cNvSpPr>
            <a:spLocks noGrp="1"/>
          </p:cNvSpPr>
          <p:nvPr>
            <p:ph sz="quarter" idx="13" hasCustomPrompt="1"/>
          </p:nvPr>
        </p:nvSpPr>
        <p:spPr>
          <a:xfrm>
            <a:off x="4756549" y="1599639"/>
            <a:ext cx="4009166" cy="4493189"/>
          </a:xfrm>
        </p:spPr>
        <p:txBody>
          <a:bodyPr wrap="square">
            <a:noAutofit/>
          </a:bodyPr>
          <a:lstStyle>
            <a:lvl1pPr marL="0" indent="0">
              <a:spcBef>
                <a:spcPts val="1176"/>
              </a:spcBef>
              <a:buNone/>
              <a:defRPr/>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15"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6" name="Straight Connector 1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2"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3459277775"/>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4"/>
            <a:ext cx="2133600" cy="365125"/>
          </a:xfrm>
          <a:prstGeom prst="rect">
            <a:avLst/>
          </a:prstGeom>
        </p:spPr>
        <p:txBody>
          <a:bodyPr/>
          <a:lstStyle/>
          <a:p>
            <a:endParaRPr lang="en-GB" dirty="0">
              <a:solidFill>
                <a:srgbClr val="000000"/>
              </a:solidFill>
            </a:endParaRPr>
          </a:p>
        </p:txBody>
      </p:sp>
      <p:sp>
        <p:nvSpPr>
          <p:cNvPr id="4" name="Footer Placeholder 3"/>
          <p:cNvSpPr>
            <a:spLocks noGrp="1"/>
          </p:cNvSpPr>
          <p:nvPr>
            <p:ph type="ftr" sz="quarter" idx="11"/>
          </p:nvPr>
        </p:nvSpPr>
        <p:spPr>
          <a:xfrm>
            <a:off x="3124200" y="6356354"/>
            <a:ext cx="2895600" cy="365125"/>
          </a:xfrm>
          <a:prstGeom prst="rect">
            <a:avLst/>
          </a:prstGeom>
        </p:spPr>
        <p:txBody>
          <a:bodyPr/>
          <a:lstStyle/>
          <a:p>
            <a:r>
              <a:rPr lang="en-GB" smtClean="0"/>
              <a:t>IMS Health Confidential</a:t>
            </a:r>
            <a:endParaRPr lang="en-GB" dirty="0"/>
          </a:p>
        </p:txBody>
      </p:sp>
      <p:sp>
        <p:nvSpPr>
          <p:cNvPr id="5" name="Slide Number Placeholder 4"/>
          <p:cNvSpPr>
            <a:spLocks noGrp="1"/>
          </p:cNvSpPr>
          <p:nvPr>
            <p:ph type="sldNum" sz="quarter" idx="12"/>
          </p:nvPr>
        </p:nvSpPr>
        <p:spPr>
          <a:xfrm>
            <a:off x="481361" y="6492875"/>
            <a:ext cx="228600" cy="137160"/>
          </a:xfrm>
          <a:prstGeom prst="rect">
            <a:avLst/>
          </a:prstGeom>
        </p:spPr>
        <p:txBody>
          <a:bodyPr/>
          <a:lstStyle/>
          <a:p>
            <a:fld id="{23134A5E-8B9A-4F1B-8A1C-D54727A06F98}"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00745513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17550" y="6492879"/>
            <a:ext cx="6629400" cy="136525"/>
          </a:xfrm>
          <a:prstGeom prst="rect">
            <a:avLst/>
          </a:prstGeom>
        </p:spPr>
        <p:txBody>
          <a:bodyPr/>
          <a:lstStyle>
            <a:lvl1pPr marL="0" algn="l" defTabSz="914400" rtl="0" eaLnBrk="0" latinLnBrk="0" hangingPunct="0">
              <a:defRPr lang="en-US" sz="900" kern="1200">
                <a:solidFill>
                  <a:schemeClr val="tx2"/>
                </a:solidFill>
                <a:latin typeface="+mn-lt"/>
                <a:ea typeface="+mn-ea"/>
                <a:cs typeface="+mn-cs"/>
              </a:defRPr>
            </a:lvl1pPr>
          </a:lstStyle>
          <a:p>
            <a:pPr>
              <a:defRPr/>
            </a:pPr>
            <a:endParaRPr lang="en-GB" dirty="0">
              <a:solidFill>
                <a:srgbClr val="8EAFBF"/>
              </a:solidFill>
            </a:endParaRPr>
          </a:p>
        </p:txBody>
      </p:sp>
      <p:sp>
        <p:nvSpPr>
          <p:cNvPr id="5" name="Footer Placeholder 4"/>
          <p:cNvSpPr>
            <a:spLocks noGrp="1"/>
          </p:cNvSpPr>
          <p:nvPr>
            <p:ph type="ftr" sz="quarter" idx="11"/>
          </p:nvPr>
        </p:nvSpPr>
        <p:spPr/>
        <p:txBody>
          <a:bodyPr/>
          <a:lstStyle>
            <a:lvl1pPr marL="0" algn="l" defTabSz="914400" rtl="0" eaLnBrk="0" latinLnBrk="0" hangingPunct="0">
              <a:defRPr lang="en-US" sz="900" kern="1200">
                <a:solidFill>
                  <a:schemeClr val="tx2"/>
                </a:solidFill>
                <a:latin typeface="+mn-lt"/>
                <a:ea typeface="+mn-ea"/>
                <a:cs typeface="+mn-cs"/>
              </a:defRPr>
            </a:lvl1pPr>
          </a:lstStyle>
          <a:p>
            <a:pPr>
              <a:defRPr/>
            </a:pPr>
            <a:r>
              <a:rPr lang="en-GB" smtClean="0">
                <a:solidFill>
                  <a:srgbClr val="8EAFBF"/>
                </a:solidFill>
              </a:rPr>
              <a:t>IMS Health Confidential</a:t>
            </a:r>
            <a:endParaRPr lang="en-GB" dirty="0">
              <a:solidFill>
                <a:srgbClr val="8EAFBF"/>
              </a:solidFill>
            </a:endParaRPr>
          </a:p>
        </p:txBody>
      </p:sp>
      <p:sp>
        <p:nvSpPr>
          <p:cNvPr id="6" name="Slide Number Placeholder 5"/>
          <p:cNvSpPr>
            <a:spLocks noGrp="1"/>
          </p:cNvSpPr>
          <p:nvPr>
            <p:ph type="sldNum" sz="quarter" idx="12"/>
          </p:nvPr>
        </p:nvSpPr>
        <p:spPr>
          <a:xfrm>
            <a:off x="481013" y="6492879"/>
            <a:ext cx="228600" cy="136525"/>
          </a:xfrm>
          <a:prstGeom prst="rect">
            <a:avLst/>
          </a:prstGeom>
        </p:spPr>
        <p:txBody>
          <a:bodyPr/>
          <a:lstStyle>
            <a:lvl1pPr marL="0" algn="l" defTabSz="914400" rtl="0" eaLnBrk="0" latinLnBrk="0" hangingPunct="0">
              <a:defRPr lang="en-US" sz="900" kern="1200">
                <a:solidFill>
                  <a:schemeClr val="tx2"/>
                </a:solidFill>
                <a:latin typeface="+mn-lt"/>
                <a:ea typeface="+mn-ea"/>
                <a:cs typeface="+mn-cs"/>
              </a:defRPr>
            </a:lvl1pPr>
          </a:lstStyle>
          <a:p>
            <a:pPr>
              <a:defRPr/>
            </a:pPr>
            <a:fld id="{14C04601-6CC6-4A01-85B2-D5DF69AE59E0}" type="slidenum">
              <a:rPr>
                <a:solidFill>
                  <a:srgbClr val="8EAFBF"/>
                </a:solidFill>
              </a:rPr>
              <a:pPr>
                <a:defRPr/>
              </a:pPr>
              <a:t>‹#›</a:t>
            </a:fld>
            <a:endParaRPr dirty="0">
              <a:solidFill>
                <a:srgbClr val="8EAFBF"/>
              </a:solidFill>
            </a:endParaRPr>
          </a:p>
        </p:txBody>
      </p:sp>
    </p:spTree>
    <p:extLst>
      <p:ext uri="{BB962C8B-B14F-4D97-AF65-F5344CB8AC3E}">
        <p14:creationId xmlns:p14="http://schemas.microsoft.com/office/powerpoint/2010/main" val="2405618575"/>
      </p:ext>
    </p:extLst>
  </p:cSld>
  <p:clrMapOvr>
    <a:masterClrMapping/>
  </p:clrMapOvr>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2_Cover with image">
    <p:spTree>
      <p:nvGrpSpPr>
        <p:cNvPr id="1" name=""/>
        <p:cNvGrpSpPr/>
        <p:nvPr/>
      </p:nvGrpSpPr>
      <p:grpSpPr>
        <a:xfrm>
          <a:off x="0" y="0"/>
          <a:ext cx="0" cy="0"/>
          <a:chOff x="0" y="0"/>
          <a:chExt cx="0" cy="0"/>
        </a:xfrm>
      </p:grpSpPr>
      <p:sp>
        <p:nvSpPr>
          <p:cNvPr id="14" name="Rectangle 13"/>
          <p:cNvSpPr/>
          <p:nvPr userDrawn="1"/>
        </p:nvSpPr>
        <p:spPr>
          <a:xfrm>
            <a:off x="0" y="6096000"/>
            <a:ext cx="9144000" cy="76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5" name="Picture 14" descr="IMS_Health_PPT_cover_revised_final.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1917703" y="3175"/>
            <a:ext cx="7226300" cy="6099262"/>
          </a:xfrm>
          <a:prstGeom prst="rect">
            <a:avLst/>
          </a:prstGeom>
        </p:spPr>
      </p:pic>
      <p:sp>
        <p:nvSpPr>
          <p:cNvPr id="2" name="Title 1"/>
          <p:cNvSpPr>
            <a:spLocks noGrp="1"/>
          </p:cNvSpPr>
          <p:nvPr>
            <p:ph type="ctrTitle" hasCustomPrompt="1"/>
          </p:nvPr>
        </p:nvSpPr>
        <p:spPr>
          <a:xfrm>
            <a:off x="469899" y="1748040"/>
            <a:ext cx="5040000" cy="1494791"/>
          </a:xfrm>
          <a:prstGeom prst="rect">
            <a:avLst/>
          </a:prstGeom>
        </p:spPr>
        <p:txBody>
          <a:bodyPr lIns="0" tIns="0" rIns="0" bIns="0" anchor="b" anchorCtr="0">
            <a:noAutofit/>
          </a:bodyPr>
          <a:lstStyle>
            <a:lvl1pPr algn="l">
              <a:lnSpc>
                <a:spcPct val="90000"/>
              </a:lnSpc>
              <a:defRPr kumimoji="0" lang="en-US" sz="5000" b="0" i="0" u="none" strike="noStrike" kern="1200" cap="none" spc="0" normalizeH="0" baseline="0" dirty="0">
                <a:ln>
                  <a:noFill/>
                </a:ln>
                <a:solidFill>
                  <a:srgbClr val="1C2980"/>
                </a:solidFill>
                <a:effectLst/>
                <a:uLnTx/>
                <a:uFillTx/>
                <a:latin typeface="Arial"/>
                <a:ea typeface="+mn-ea"/>
                <a:cs typeface="Arial"/>
              </a:defRPr>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469899" y="3249497"/>
            <a:ext cx="5040000" cy="564738"/>
          </a:xfrm>
          <a:prstGeom prst="rect">
            <a:avLst/>
          </a:prstGeom>
        </p:spPr>
        <p:txBody>
          <a:bodyPr lIns="0" tIns="0" rIns="0" bIns="0" anchor="t">
            <a:normAutofit/>
          </a:bodyPr>
          <a:lstStyle>
            <a:lvl1pPr marL="0" indent="0" algn="l">
              <a:buNone/>
              <a:defRPr sz="2000">
                <a:solidFill>
                  <a:srgbClr val="17181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11" name="Text Placeholder 10"/>
          <p:cNvSpPr>
            <a:spLocks noGrp="1"/>
          </p:cNvSpPr>
          <p:nvPr>
            <p:ph type="body" sz="quarter" idx="10" hasCustomPrompt="1"/>
          </p:nvPr>
        </p:nvSpPr>
        <p:spPr>
          <a:xfrm>
            <a:off x="469900" y="4498426"/>
            <a:ext cx="5727290" cy="333026"/>
          </a:xfrm>
          <a:prstGeom prst="rect">
            <a:avLst/>
          </a:prstGeom>
        </p:spPr>
        <p:txBody>
          <a:bodyPr vert="horz" lIns="0" tIns="0" rIns="0" bIns="0" anchor="b" anchorCtr="0">
            <a:noAutofit/>
          </a:bodyPr>
          <a:lstStyle>
            <a:lvl1pPr marL="0" indent="0">
              <a:buNone/>
              <a:defRPr sz="2000" b="1" i="0">
                <a:solidFill>
                  <a:srgbClr val="171815"/>
                </a:solidFill>
                <a:latin typeface="Arial"/>
                <a:cs typeface="Arial"/>
              </a:defRPr>
            </a:lvl1pPr>
          </a:lstStyle>
          <a:p>
            <a:pPr lvl="0"/>
            <a:r>
              <a:rPr lang="en-US" dirty="0" smtClean="0"/>
              <a:t>Name</a:t>
            </a:r>
          </a:p>
        </p:txBody>
      </p:sp>
      <p:sp>
        <p:nvSpPr>
          <p:cNvPr id="12" name="Text Placeholder 10"/>
          <p:cNvSpPr>
            <a:spLocks noGrp="1"/>
          </p:cNvSpPr>
          <p:nvPr>
            <p:ph type="body" sz="quarter" idx="11" hasCustomPrompt="1"/>
          </p:nvPr>
        </p:nvSpPr>
        <p:spPr>
          <a:xfrm>
            <a:off x="469900" y="4838700"/>
            <a:ext cx="5727290"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rgbClr val="171815"/>
                </a:solidFill>
                <a:effectLst/>
                <a:uLnTx/>
                <a:uFillTx/>
                <a:latin typeface="Arial"/>
                <a:ea typeface="+mn-ea"/>
                <a:cs typeface="Arial"/>
              </a:defRPr>
            </a:lvl1pPr>
          </a:lstStyle>
          <a:p>
            <a:pPr lvl="0"/>
            <a:r>
              <a:rPr lang="en-US" dirty="0" smtClean="0"/>
              <a:t>Title</a:t>
            </a:r>
            <a:endParaRPr lang="en-US" dirty="0"/>
          </a:p>
        </p:txBody>
      </p:sp>
      <p:sp>
        <p:nvSpPr>
          <p:cNvPr id="13" name="Text Placeholder 6"/>
          <p:cNvSpPr>
            <a:spLocks noGrp="1"/>
          </p:cNvSpPr>
          <p:nvPr>
            <p:ph type="body" sz="quarter" idx="12" hasCustomPrompt="1"/>
          </p:nvPr>
        </p:nvSpPr>
        <p:spPr>
          <a:xfrm>
            <a:off x="469899" y="5347768"/>
            <a:ext cx="5724000" cy="354012"/>
          </a:xfrm>
        </p:spPr>
        <p:txBody>
          <a:bodyPr anchor="b"/>
          <a:lstStyle>
            <a:lvl1pPr marL="0" indent="0">
              <a:buNone/>
              <a:defRPr sz="1400">
                <a:solidFill>
                  <a:srgbClr val="171815"/>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0" name="Picture 9" descr="IMS_HEALTH.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236848" y="6274616"/>
            <a:ext cx="1464069" cy="492940"/>
          </a:xfrm>
          <a:prstGeom prst="rect">
            <a:avLst/>
          </a:prstGeom>
        </p:spPr>
      </p:pic>
    </p:spTree>
    <p:extLst>
      <p:ext uri="{BB962C8B-B14F-4D97-AF65-F5344CB8AC3E}">
        <p14:creationId xmlns:p14="http://schemas.microsoft.com/office/powerpoint/2010/main" val="5431071"/>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3_Cover with image">
    <p:spTree>
      <p:nvGrpSpPr>
        <p:cNvPr id="1" name=""/>
        <p:cNvGrpSpPr/>
        <p:nvPr/>
      </p:nvGrpSpPr>
      <p:grpSpPr>
        <a:xfrm>
          <a:off x="0" y="0"/>
          <a:ext cx="0" cy="0"/>
          <a:chOff x="0" y="0"/>
          <a:chExt cx="0" cy="0"/>
        </a:xfrm>
      </p:grpSpPr>
      <p:pic>
        <p:nvPicPr>
          <p:cNvPr id="16" name="Picture 15" descr="02-Isometric-iPad-Air-Silver-Mock-up-v2.png"/>
          <p:cNvPicPr>
            <a:picLocks noChangeAspect="1"/>
          </p:cNvPicPr>
          <p:nvPr userDrawn="1"/>
        </p:nvPicPr>
        <p:blipFill rotWithShape="1">
          <a:blip r:embed="rId2" cstate="screen">
            <a:extLst>
              <a:ext uri="{28A0092B-C50C-407E-A947-70E740481C1C}">
                <a14:useLocalDpi xmlns:a14="http://schemas.microsoft.com/office/drawing/2010/main"/>
              </a:ext>
            </a:extLst>
          </a:blip>
          <a:srcRect l="-28893"/>
          <a:stretch/>
        </p:blipFill>
        <p:spPr>
          <a:xfrm>
            <a:off x="0" y="4"/>
            <a:ext cx="9144000" cy="5939821"/>
          </a:xfrm>
          <a:prstGeom prst="rect">
            <a:avLst/>
          </a:prstGeom>
        </p:spPr>
      </p:pic>
      <p:sp>
        <p:nvSpPr>
          <p:cNvPr id="14" name="Rectangle 13"/>
          <p:cNvSpPr/>
          <p:nvPr userDrawn="1"/>
        </p:nvSpPr>
        <p:spPr>
          <a:xfrm>
            <a:off x="0" y="5782737"/>
            <a:ext cx="9144000" cy="10752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ctrTitle" hasCustomPrompt="1"/>
          </p:nvPr>
        </p:nvSpPr>
        <p:spPr>
          <a:xfrm>
            <a:off x="469899" y="1748040"/>
            <a:ext cx="5040000" cy="1494791"/>
          </a:xfrm>
          <a:prstGeom prst="rect">
            <a:avLst/>
          </a:prstGeom>
        </p:spPr>
        <p:txBody>
          <a:bodyPr lIns="0" tIns="0" rIns="0" bIns="0" anchor="b" anchorCtr="0">
            <a:noAutofit/>
          </a:bodyPr>
          <a:lstStyle>
            <a:lvl1pPr algn="l">
              <a:lnSpc>
                <a:spcPct val="90000"/>
              </a:lnSpc>
              <a:defRPr kumimoji="0" lang="en-US" sz="5000" b="0" i="0" u="none" strike="noStrike" kern="1200" cap="none" spc="0" normalizeH="0" baseline="0" dirty="0">
                <a:ln>
                  <a:noFill/>
                </a:ln>
                <a:solidFill>
                  <a:srgbClr val="1C2980"/>
                </a:solidFill>
                <a:effectLst/>
                <a:uLnTx/>
                <a:uFillTx/>
                <a:latin typeface="Arial"/>
                <a:ea typeface="+mn-ea"/>
                <a:cs typeface="Arial"/>
              </a:defRPr>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469899" y="3249497"/>
            <a:ext cx="5040000" cy="564738"/>
          </a:xfrm>
          <a:prstGeom prst="rect">
            <a:avLst/>
          </a:prstGeom>
        </p:spPr>
        <p:txBody>
          <a:bodyPr lIns="0" tIns="0" rIns="0" bIns="0" anchor="t">
            <a:normAutofit/>
          </a:bodyPr>
          <a:lstStyle>
            <a:lvl1pPr marL="0" indent="0" algn="l">
              <a:buNone/>
              <a:defRPr sz="2000">
                <a:solidFill>
                  <a:srgbClr val="17181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11" name="Text Placeholder 10"/>
          <p:cNvSpPr>
            <a:spLocks noGrp="1"/>
          </p:cNvSpPr>
          <p:nvPr>
            <p:ph type="body" sz="quarter" idx="10" hasCustomPrompt="1"/>
          </p:nvPr>
        </p:nvSpPr>
        <p:spPr>
          <a:xfrm>
            <a:off x="469900" y="4498426"/>
            <a:ext cx="5727290" cy="333026"/>
          </a:xfrm>
          <a:prstGeom prst="rect">
            <a:avLst/>
          </a:prstGeom>
        </p:spPr>
        <p:txBody>
          <a:bodyPr vert="horz" lIns="0" tIns="0" rIns="0" bIns="0" anchor="b" anchorCtr="0">
            <a:noAutofit/>
          </a:bodyPr>
          <a:lstStyle>
            <a:lvl1pPr marL="0" indent="0">
              <a:buNone/>
              <a:defRPr sz="2000" b="1" i="0">
                <a:solidFill>
                  <a:srgbClr val="171815"/>
                </a:solidFill>
                <a:latin typeface="Arial"/>
                <a:cs typeface="Arial"/>
              </a:defRPr>
            </a:lvl1pPr>
          </a:lstStyle>
          <a:p>
            <a:pPr lvl="0"/>
            <a:r>
              <a:rPr lang="en-US" dirty="0" smtClean="0"/>
              <a:t>Name</a:t>
            </a:r>
          </a:p>
        </p:txBody>
      </p:sp>
      <p:sp>
        <p:nvSpPr>
          <p:cNvPr id="12" name="Text Placeholder 10"/>
          <p:cNvSpPr>
            <a:spLocks noGrp="1"/>
          </p:cNvSpPr>
          <p:nvPr>
            <p:ph type="body" sz="quarter" idx="11" hasCustomPrompt="1"/>
          </p:nvPr>
        </p:nvSpPr>
        <p:spPr>
          <a:xfrm>
            <a:off x="469900" y="4838700"/>
            <a:ext cx="5727290"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rgbClr val="171815"/>
                </a:solidFill>
                <a:effectLst/>
                <a:uLnTx/>
                <a:uFillTx/>
                <a:latin typeface="Arial"/>
                <a:ea typeface="+mn-ea"/>
                <a:cs typeface="Arial"/>
              </a:defRPr>
            </a:lvl1pPr>
          </a:lstStyle>
          <a:p>
            <a:pPr lvl="0"/>
            <a:r>
              <a:rPr lang="en-US" dirty="0" smtClean="0"/>
              <a:t>Title</a:t>
            </a:r>
            <a:endParaRPr lang="en-US" dirty="0"/>
          </a:p>
        </p:txBody>
      </p:sp>
      <p:sp>
        <p:nvSpPr>
          <p:cNvPr id="13" name="Text Placeholder 6"/>
          <p:cNvSpPr>
            <a:spLocks noGrp="1"/>
          </p:cNvSpPr>
          <p:nvPr>
            <p:ph type="body" sz="quarter" idx="12" hasCustomPrompt="1"/>
          </p:nvPr>
        </p:nvSpPr>
        <p:spPr>
          <a:xfrm>
            <a:off x="469899" y="5347768"/>
            <a:ext cx="5724000" cy="354012"/>
          </a:xfrm>
        </p:spPr>
        <p:txBody>
          <a:bodyPr anchor="b"/>
          <a:lstStyle>
            <a:lvl1pPr marL="0" indent="0">
              <a:buNone/>
              <a:defRPr sz="1400">
                <a:solidFill>
                  <a:srgbClr val="171815"/>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0" name="Picture 9" descr="IMS_HEALTH.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236848" y="6274616"/>
            <a:ext cx="1464069" cy="492940"/>
          </a:xfrm>
          <a:prstGeom prst="rect">
            <a:avLst/>
          </a:prstGeom>
        </p:spPr>
      </p:pic>
    </p:spTree>
    <p:extLst>
      <p:ext uri="{BB962C8B-B14F-4D97-AF65-F5344CB8AC3E}">
        <p14:creationId xmlns:p14="http://schemas.microsoft.com/office/powerpoint/2010/main" val="3401052951"/>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1_Cover 2">
    <p:bg>
      <p:bgPr>
        <a:solidFill>
          <a:schemeClr val="accent1"/>
        </a:solidFill>
        <a:effectLst/>
      </p:bgPr>
    </p:bg>
    <p:spTree>
      <p:nvGrpSpPr>
        <p:cNvPr id="1" name=""/>
        <p:cNvGrpSpPr/>
        <p:nvPr/>
      </p:nvGrpSpPr>
      <p:grpSpPr>
        <a:xfrm>
          <a:off x="0" y="0"/>
          <a:ext cx="0" cy="0"/>
          <a:chOff x="0" y="0"/>
          <a:chExt cx="0" cy="0"/>
        </a:xfrm>
      </p:grpSpPr>
      <p:sp>
        <p:nvSpPr>
          <p:cNvPr id="25" name="Title 1"/>
          <p:cNvSpPr>
            <a:spLocks noGrp="1"/>
          </p:cNvSpPr>
          <p:nvPr>
            <p:ph type="ctrTitle" hasCustomPrompt="1"/>
          </p:nvPr>
        </p:nvSpPr>
        <p:spPr>
          <a:xfrm>
            <a:off x="462766" y="1740905"/>
            <a:ext cx="8013248" cy="1494791"/>
          </a:xfrm>
          <a:prstGeom prst="rect">
            <a:avLst/>
          </a:prstGeom>
        </p:spPr>
        <p:txBody>
          <a:bodyPr lIns="0" tIns="0" rIns="0" bIns="0" anchor="b" anchorCtr="0">
            <a:noAutofit/>
          </a:bodyPr>
          <a:lstStyle>
            <a:lvl1pPr algn="l">
              <a:lnSpc>
                <a:spcPct val="90000"/>
              </a:lnSpc>
              <a:spcBef>
                <a:spcPts val="0"/>
              </a:spcBef>
              <a:defRPr kumimoji="0" lang="en-US" sz="5000" b="0" i="0" u="none" strike="noStrike" kern="1200" cap="none" spc="0" normalizeH="0" baseline="0" dirty="0">
                <a:ln>
                  <a:noFill/>
                </a:ln>
                <a:solidFill>
                  <a:schemeClr val="bg1"/>
                </a:solidFill>
                <a:effectLst/>
                <a:uLnTx/>
                <a:uFillTx/>
                <a:latin typeface="Arial"/>
                <a:ea typeface="+mn-ea"/>
                <a:cs typeface="Arial"/>
              </a:defRPr>
            </a:lvl1pPr>
          </a:lstStyle>
          <a:p>
            <a:r>
              <a:rPr lang="en-US" dirty="0" smtClean="0"/>
              <a:t>Click to edit master title</a:t>
            </a:r>
            <a:endParaRPr lang="en-US" dirty="0"/>
          </a:p>
        </p:txBody>
      </p:sp>
      <p:sp>
        <p:nvSpPr>
          <p:cNvPr id="26" name="Subtitle 2"/>
          <p:cNvSpPr>
            <a:spLocks noGrp="1"/>
          </p:cNvSpPr>
          <p:nvPr>
            <p:ph type="subTitle" idx="1" hasCustomPrompt="1"/>
          </p:nvPr>
        </p:nvSpPr>
        <p:spPr>
          <a:xfrm>
            <a:off x="462769" y="3249497"/>
            <a:ext cx="8013248" cy="564738"/>
          </a:xfrm>
          <a:prstGeom prst="rect">
            <a:avLst/>
          </a:prstGeom>
        </p:spPr>
        <p:txBody>
          <a:bodyPr lIns="0" tIns="0" rIns="0" bIns="0">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2" name="TextBox 1"/>
          <p:cNvSpPr txBox="1"/>
          <p:nvPr userDrawn="1"/>
        </p:nvSpPr>
        <p:spPr>
          <a:xfrm>
            <a:off x="8622831" y="877356"/>
            <a:ext cx="184731" cy="369332"/>
          </a:xfrm>
          <a:prstGeom prst="rect">
            <a:avLst/>
          </a:prstGeom>
          <a:noFill/>
        </p:spPr>
        <p:txBody>
          <a:bodyPr wrap="none" rtlCol="0">
            <a:spAutoFit/>
          </a:bodyPr>
          <a:lstStyle/>
          <a:p>
            <a:endParaRPr lang="en-GB" dirty="0">
              <a:solidFill>
                <a:srgbClr val="000000"/>
              </a:solidFill>
            </a:endParaRPr>
          </a:p>
        </p:txBody>
      </p:sp>
      <p:sp>
        <p:nvSpPr>
          <p:cNvPr id="12" name="Rectangle 11"/>
          <p:cNvSpPr/>
          <p:nvPr userDrawn="1"/>
        </p:nvSpPr>
        <p:spPr>
          <a:xfrm>
            <a:off x="0" y="6096000"/>
            <a:ext cx="9144000" cy="762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4" name="Text Placeholder 10"/>
          <p:cNvSpPr>
            <a:spLocks noGrp="1"/>
          </p:cNvSpPr>
          <p:nvPr>
            <p:ph type="body" sz="quarter" idx="10" hasCustomPrompt="1"/>
          </p:nvPr>
        </p:nvSpPr>
        <p:spPr>
          <a:xfrm>
            <a:off x="462768" y="4498426"/>
            <a:ext cx="8027999" cy="333026"/>
          </a:xfrm>
          <a:prstGeom prst="rect">
            <a:avLst/>
          </a:prstGeom>
        </p:spPr>
        <p:txBody>
          <a:bodyPr vert="horz" lIns="0" tIns="0" rIns="0" bIns="0" anchor="b" anchorCtr="0">
            <a:noAutofit/>
          </a:bodyPr>
          <a:lstStyle>
            <a:lvl1pPr marL="0" indent="0">
              <a:buNone/>
              <a:defRPr sz="2000" b="1" i="0">
                <a:solidFill>
                  <a:schemeClr val="bg1"/>
                </a:solidFill>
                <a:latin typeface="Arial"/>
                <a:cs typeface="Arial"/>
              </a:defRPr>
            </a:lvl1pPr>
          </a:lstStyle>
          <a:p>
            <a:pPr lvl="0"/>
            <a:r>
              <a:rPr lang="en-US" dirty="0" smtClean="0"/>
              <a:t>Name</a:t>
            </a:r>
          </a:p>
        </p:txBody>
      </p:sp>
      <p:sp>
        <p:nvSpPr>
          <p:cNvPr id="15" name="Text Placeholder 10"/>
          <p:cNvSpPr>
            <a:spLocks noGrp="1"/>
          </p:cNvSpPr>
          <p:nvPr>
            <p:ph type="body" sz="quarter" idx="11" hasCustomPrompt="1"/>
          </p:nvPr>
        </p:nvSpPr>
        <p:spPr>
          <a:xfrm>
            <a:off x="462768" y="4838700"/>
            <a:ext cx="8027999"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chemeClr val="bg1"/>
                </a:solidFill>
                <a:effectLst/>
                <a:uLnTx/>
                <a:uFillTx/>
                <a:latin typeface="Arial"/>
                <a:ea typeface="+mn-ea"/>
                <a:cs typeface="Arial"/>
              </a:defRPr>
            </a:lvl1pPr>
          </a:lstStyle>
          <a:p>
            <a:pPr lvl="0"/>
            <a:r>
              <a:rPr lang="en-US" dirty="0" smtClean="0"/>
              <a:t>Title</a:t>
            </a:r>
            <a:endParaRPr lang="en-US" dirty="0"/>
          </a:p>
        </p:txBody>
      </p:sp>
      <p:sp>
        <p:nvSpPr>
          <p:cNvPr id="16" name="Text Placeholder 6"/>
          <p:cNvSpPr>
            <a:spLocks noGrp="1"/>
          </p:cNvSpPr>
          <p:nvPr>
            <p:ph type="body" sz="quarter" idx="12" hasCustomPrompt="1"/>
          </p:nvPr>
        </p:nvSpPr>
        <p:spPr>
          <a:xfrm>
            <a:off x="462768" y="5347768"/>
            <a:ext cx="8027999" cy="354012"/>
          </a:xfrm>
        </p:spPr>
        <p:txBody>
          <a:bodyPr anchor="b"/>
          <a:lstStyle>
            <a:lvl1pPr marL="0" indent="0">
              <a:buNone/>
              <a:defRPr sz="1400">
                <a:solidFill>
                  <a:schemeClr val="bg1"/>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1" name="Picture 10" descr="IMS_HEALTH.png"/>
          <p:cNvPicPr>
            <a:picLocks noChangeAspect="1"/>
          </p:cNvPicPr>
          <p:nvPr userDrawn="1"/>
        </p:nvPicPr>
        <p:blipFill rotWithShape="1">
          <a:blip r:embed="rId2" cstate="email">
            <a:extLst>
              <a:ext uri="{28A0092B-C50C-407E-A947-70E740481C1C}">
                <a14:useLocalDpi xmlns:a14="http://schemas.microsoft.com/office/drawing/2010/main" val="0"/>
              </a:ext>
            </a:extLst>
          </a:blip>
          <a:srcRect b="24155"/>
          <a:stretch/>
        </p:blipFill>
        <p:spPr>
          <a:xfrm>
            <a:off x="7236848" y="6274620"/>
            <a:ext cx="1464069" cy="373871"/>
          </a:xfrm>
          <a:prstGeom prst="rect">
            <a:avLst/>
          </a:prstGeom>
        </p:spPr>
      </p:pic>
    </p:spTree>
    <p:extLst>
      <p:ext uri="{BB962C8B-B14F-4D97-AF65-F5344CB8AC3E}">
        <p14:creationId xmlns:p14="http://schemas.microsoft.com/office/powerpoint/2010/main" val="1832015030"/>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5" name="Rectangle 4"/>
          <p:cNvSpPr/>
          <p:nvPr userDrawn="1"/>
        </p:nvSpPr>
        <p:spPr>
          <a:xfrm>
            <a:off x="0" y="6096000"/>
            <a:ext cx="9144000" cy="762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4" name="Text Placeholder 13"/>
          <p:cNvSpPr>
            <a:spLocks noGrp="1"/>
          </p:cNvSpPr>
          <p:nvPr>
            <p:ph type="body" sz="quarter" idx="10" hasCustomPrompt="1"/>
          </p:nvPr>
        </p:nvSpPr>
        <p:spPr>
          <a:xfrm>
            <a:off x="462766" y="1752604"/>
            <a:ext cx="8013248" cy="1484093"/>
          </a:xfrm>
        </p:spPr>
        <p:txBody>
          <a:bodyPr anchor="b" anchorCtr="0"/>
          <a:lstStyle>
            <a:lvl1pPr marL="0" indent="0">
              <a:lnSpc>
                <a:spcPct val="100000"/>
              </a:lnSpc>
              <a:spcBef>
                <a:spcPts val="0"/>
              </a:spcBef>
              <a:buNone/>
              <a:defRPr sz="5000">
                <a:solidFill>
                  <a:schemeClr val="bg1"/>
                </a:solidFill>
              </a:defRPr>
            </a:lvl1pPr>
          </a:lstStyle>
          <a:p>
            <a:pPr lvl="0"/>
            <a:r>
              <a:rPr lang="en-GB" dirty="0" smtClean="0"/>
              <a:t>Click to edit section slide</a:t>
            </a:r>
          </a:p>
        </p:txBody>
      </p:sp>
      <p:pic>
        <p:nvPicPr>
          <p:cNvPr id="7" name="Picture 6" descr="IMS_HEALTH.png"/>
          <p:cNvPicPr>
            <a:picLocks noChangeAspect="1"/>
          </p:cNvPicPr>
          <p:nvPr userDrawn="1"/>
        </p:nvPicPr>
        <p:blipFill rotWithShape="1">
          <a:blip r:embed="rId2" cstate="email">
            <a:extLst>
              <a:ext uri="{28A0092B-C50C-407E-A947-70E740481C1C}">
                <a14:useLocalDpi xmlns:a14="http://schemas.microsoft.com/office/drawing/2010/main" val="0"/>
              </a:ext>
            </a:extLst>
          </a:blip>
          <a:srcRect b="24155"/>
          <a:stretch/>
        </p:blipFill>
        <p:spPr>
          <a:xfrm>
            <a:off x="7236848" y="6274620"/>
            <a:ext cx="1464069" cy="373871"/>
          </a:xfrm>
          <a:prstGeom prst="rect">
            <a:avLst/>
          </a:prstGeom>
        </p:spPr>
      </p:pic>
    </p:spTree>
    <p:extLst>
      <p:ext uri="{BB962C8B-B14F-4D97-AF65-F5344CB8AC3E}">
        <p14:creationId xmlns:p14="http://schemas.microsoft.com/office/powerpoint/2010/main" val="244881132"/>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 preserve="1">
  <p:cSld name="Divider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5465" y="1803099"/>
            <a:ext cx="7772977" cy="1043555"/>
          </a:xfrm>
        </p:spPr>
        <p:txBody>
          <a:bodyPr anchor="b">
            <a:noAutofit/>
          </a:bodyPr>
          <a:lstStyle>
            <a:lvl1pPr>
              <a:defRPr sz="3600"/>
            </a:lvl1pPr>
          </a:lstStyle>
          <a:p>
            <a:r>
              <a:rPr lang="en-US" dirty="0" smtClean="0"/>
              <a:t>Click to edit divider slide</a:t>
            </a:r>
            <a:endParaRPr lang="en-US" dirty="0"/>
          </a:p>
        </p:txBody>
      </p:sp>
      <p:sp>
        <p:nvSpPr>
          <p:cNvPr id="3" name="Subtitle 2"/>
          <p:cNvSpPr>
            <a:spLocks noGrp="1"/>
          </p:cNvSpPr>
          <p:nvPr>
            <p:ph type="subTitle" idx="1" hasCustomPrompt="1"/>
          </p:nvPr>
        </p:nvSpPr>
        <p:spPr>
          <a:xfrm>
            <a:off x="525465" y="2862438"/>
            <a:ext cx="7765049" cy="1753721"/>
          </a:xfrm>
        </p:spPr>
        <p:txBody>
          <a:bodyPr>
            <a:noAutofit/>
          </a:bodyPr>
          <a:lstStyle>
            <a:lvl1pPr marL="0" indent="0" algn="l">
              <a:buNone/>
              <a:defRPr sz="2000">
                <a:solidFill>
                  <a:schemeClr val="tx1"/>
                </a:solidFill>
              </a:defRPr>
            </a:lvl1pPr>
            <a:lvl2pPr marL="410291" indent="0" algn="ctr">
              <a:buNone/>
              <a:defRPr>
                <a:solidFill>
                  <a:schemeClr val="tx1">
                    <a:tint val="75000"/>
                  </a:schemeClr>
                </a:solidFill>
              </a:defRPr>
            </a:lvl2pPr>
            <a:lvl3pPr marL="820583" indent="0" algn="ctr">
              <a:buNone/>
              <a:defRPr>
                <a:solidFill>
                  <a:schemeClr val="tx1">
                    <a:tint val="75000"/>
                  </a:schemeClr>
                </a:solidFill>
              </a:defRPr>
            </a:lvl3pPr>
            <a:lvl4pPr marL="1230874" indent="0" algn="ctr">
              <a:buNone/>
              <a:defRPr>
                <a:solidFill>
                  <a:schemeClr val="tx1">
                    <a:tint val="75000"/>
                  </a:schemeClr>
                </a:solidFill>
              </a:defRPr>
            </a:lvl4pPr>
            <a:lvl5pPr marL="1641165" indent="0" algn="ctr">
              <a:buNone/>
              <a:defRPr>
                <a:solidFill>
                  <a:schemeClr val="tx1">
                    <a:tint val="75000"/>
                  </a:schemeClr>
                </a:solidFill>
              </a:defRPr>
            </a:lvl5pPr>
            <a:lvl6pPr marL="2051456" indent="0" algn="ctr">
              <a:buNone/>
              <a:defRPr>
                <a:solidFill>
                  <a:schemeClr val="tx1">
                    <a:tint val="75000"/>
                  </a:schemeClr>
                </a:solidFill>
              </a:defRPr>
            </a:lvl6pPr>
            <a:lvl7pPr marL="2461748" indent="0" algn="ctr">
              <a:buNone/>
              <a:defRPr>
                <a:solidFill>
                  <a:schemeClr val="tx1">
                    <a:tint val="75000"/>
                  </a:schemeClr>
                </a:solidFill>
              </a:defRPr>
            </a:lvl7pPr>
            <a:lvl8pPr marL="2872039" indent="0" algn="ctr">
              <a:buNone/>
              <a:defRPr>
                <a:solidFill>
                  <a:schemeClr val="tx1">
                    <a:tint val="75000"/>
                  </a:schemeClr>
                </a:solidFill>
              </a:defRPr>
            </a:lvl8pPr>
            <a:lvl9pPr marL="3282330" indent="0" algn="ctr">
              <a:buNone/>
              <a:defRPr>
                <a:solidFill>
                  <a:schemeClr val="tx1">
                    <a:tint val="75000"/>
                  </a:schemeClr>
                </a:solidFill>
              </a:defRPr>
            </a:lvl9pPr>
          </a:lstStyle>
          <a:p>
            <a:r>
              <a:rPr lang="en-US" dirty="0" smtClean="0"/>
              <a:t>Click to edit master subtitle</a:t>
            </a:r>
            <a:endParaRPr lang="en-US" dirty="0"/>
          </a:p>
        </p:txBody>
      </p:sp>
      <p:sp>
        <p:nvSpPr>
          <p:cNvPr id="4" name="Footer Placeholder 3"/>
          <p:cNvSpPr>
            <a:spLocks noGrp="1"/>
          </p:cNvSpPr>
          <p:nvPr>
            <p:ph type="ftr" sz="quarter" idx="10"/>
          </p:nvPr>
        </p:nvSpPr>
        <p:spPr/>
        <p:txBody>
          <a:bodyPr/>
          <a:lstStyle/>
          <a:p>
            <a:r>
              <a:rPr lang="en-GB" smtClean="0"/>
              <a:t>IMS Health Confidential</a:t>
            </a:r>
            <a:endParaRPr lang="en-GB" dirty="0"/>
          </a:p>
        </p:txBody>
      </p:sp>
    </p:spTree>
    <p:extLst>
      <p:ext uri="{BB962C8B-B14F-4D97-AF65-F5344CB8AC3E}">
        <p14:creationId xmlns:p14="http://schemas.microsoft.com/office/powerpoint/2010/main" val="4290373881"/>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6" name="Straight Connector 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2"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
        <p:nvSpPr>
          <p:cNvPr id="2" name="Footer Placeholder 1"/>
          <p:cNvSpPr>
            <a:spLocks noGrp="1"/>
          </p:cNvSpPr>
          <p:nvPr>
            <p:ph type="ftr" sz="quarter" idx="12"/>
          </p:nvPr>
        </p:nvSpPr>
        <p:spPr/>
        <p:txBody>
          <a:bodyPr/>
          <a:lstStyle/>
          <a:p>
            <a:r>
              <a:rPr lang="en-GB" smtClean="0"/>
              <a:t>IMS Health Confidential</a:t>
            </a:r>
            <a:endParaRPr lang="en-GB" dirty="0"/>
          </a:p>
        </p:txBody>
      </p:sp>
    </p:spTree>
    <p:extLst>
      <p:ext uri="{BB962C8B-B14F-4D97-AF65-F5344CB8AC3E}">
        <p14:creationId xmlns:p14="http://schemas.microsoft.com/office/powerpoint/2010/main" val="2981709221"/>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GB" smtClean="0"/>
              <a:t>IMS Health Confidential</a:t>
            </a:r>
            <a:endParaRPr lang="en-GB" dirty="0"/>
          </a:p>
        </p:txBody>
      </p:sp>
      <p:sp>
        <p:nvSpPr>
          <p:cNvPr id="10"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1" name="Straight Connector 10"/>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6873632"/>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 Column - Bullets">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495445" y="1599640"/>
            <a:ext cx="8279999" cy="4478921"/>
          </a:xfrm>
          <a:prstGeom prst="rect">
            <a:avLst/>
          </a:prstGeom>
        </p:spPr>
        <p:txBody>
          <a:bodyPr vert="horz" wrap="square" lIns="0" tIns="0" rIns="0" bIns="0" rtlCol="0">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2"/>
          </p:nvPr>
        </p:nvSpPr>
        <p:spPr/>
        <p:txBody>
          <a:bodyPr/>
          <a:lstStyle/>
          <a:p>
            <a:r>
              <a:rPr lang="en-GB" smtClean="0"/>
              <a:t>IMS Health Confidential</a:t>
            </a:r>
            <a:endParaRPr lang="en-GB" dirty="0"/>
          </a:p>
        </p:txBody>
      </p:sp>
      <p:sp>
        <p:nvSpPr>
          <p:cNvPr id="10"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1" name="Straight Connector 10"/>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3"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136148784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2 Column - Bullets">
    <p:spTree>
      <p:nvGrpSpPr>
        <p:cNvPr id="1" name=""/>
        <p:cNvGrpSpPr/>
        <p:nvPr/>
      </p:nvGrpSpPr>
      <p:grpSpPr>
        <a:xfrm>
          <a:off x="0" y="0"/>
          <a:ext cx="0" cy="0"/>
          <a:chOff x="0" y="0"/>
          <a:chExt cx="0" cy="0"/>
        </a:xfrm>
      </p:grpSpPr>
      <p:sp>
        <p:nvSpPr>
          <p:cNvPr id="8" name="Content Placeholder 7"/>
          <p:cNvSpPr>
            <a:spLocks noGrp="1"/>
          </p:cNvSpPr>
          <p:nvPr>
            <p:ph sz="quarter" idx="12" hasCustomPrompt="1"/>
          </p:nvPr>
        </p:nvSpPr>
        <p:spPr>
          <a:xfrm>
            <a:off x="485715" y="1599640"/>
            <a:ext cx="5112054" cy="4478921"/>
          </a:xfrm>
        </p:spPr>
        <p:txBody>
          <a:bodyPr wrap="square">
            <a:noAutofit/>
            <a:scene3d>
              <a:camera prst="orthographicFront"/>
              <a:lightRig rig="threePt" dir="t"/>
            </a:scene3d>
          </a:bodyPr>
          <a:lstStyle>
            <a:lvl1pPr marL="0" indent="0">
              <a:spcBef>
                <a:spcPts val="1176"/>
              </a:spcBef>
              <a:buNone/>
              <a:defRPr sz="2000"/>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2" name="Content Placeholder 7"/>
          <p:cNvSpPr>
            <a:spLocks noGrp="1"/>
          </p:cNvSpPr>
          <p:nvPr>
            <p:ph sz="quarter" idx="13" hasCustomPrompt="1"/>
          </p:nvPr>
        </p:nvSpPr>
        <p:spPr>
          <a:xfrm>
            <a:off x="6062143" y="1599640"/>
            <a:ext cx="2700858" cy="4478921"/>
          </a:xfrm>
        </p:spPr>
        <p:txBody>
          <a:bodyPr wrap="square" tIns="0">
            <a:noAutofit/>
            <a:scene3d>
              <a:camera prst="orthographicFront"/>
              <a:lightRig rig="threePt" dir="t"/>
            </a:scene3d>
          </a:bodyPr>
          <a:lstStyle>
            <a:lvl1pPr>
              <a:defRPr sz="2000"/>
            </a:lvl1pPr>
            <a:lvl2pPr>
              <a:defRPr sz="1400"/>
            </a:lvl2pPr>
            <a:lvl3pPr>
              <a:defRPr sz="1200"/>
            </a:lvl3pPr>
            <a:lvl4pPr>
              <a:defRPr sz="1050"/>
            </a:lvl4pPr>
            <a:lvl5pPr>
              <a:defRPr sz="1050"/>
            </a:lvl5p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3" name="Straight Connector 22"/>
          <p:cNvCxnSpPr/>
          <p:nvPr userDrawn="1"/>
        </p:nvCxnSpPr>
        <p:spPr>
          <a:xfrm>
            <a:off x="5827479" y="1612775"/>
            <a:ext cx="8911" cy="4473031"/>
          </a:xfrm>
          <a:prstGeom prst="line">
            <a:avLst/>
          </a:prstGeom>
          <a:ln w="6350" cmpd="sng">
            <a:solidFill>
              <a:schemeClr val="tx2"/>
            </a:solidFill>
          </a:ln>
        </p:spPr>
        <p:style>
          <a:lnRef idx="1">
            <a:schemeClr val="dk1"/>
          </a:lnRef>
          <a:fillRef idx="0">
            <a:schemeClr val="dk1"/>
          </a:fillRef>
          <a:effectRef idx="0">
            <a:schemeClr val="dk1"/>
          </a:effectRef>
          <a:fontRef idx="minor">
            <a:schemeClr val="tx1"/>
          </a:fontRef>
        </p:style>
      </p:cxnSp>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15"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6" name="Straight Connector 1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0"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1634996179"/>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_Column - Bullets_no subtitle">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485717" y="1080411"/>
            <a:ext cx="8279997" cy="4998150"/>
          </a:xfrm>
          <a:prstGeom prst="rect">
            <a:avLst/>
          </a:prstGeom>
        </p:spPr>
        <p:txBody>
          <a:bodyPr vert="horz" wrap="square" lIns="0" tIns="0" rIns="0" bIns="0" rtlCol="0">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0"/>
          </p:nvPr>
        </p:nvSpPr>
        <p:spPr/>
        <p:txBody>
          <a:bodyPr/>
          <a:lstStyle/>
          <a:p>
            <a:r>
              <a:rPr lang="en-GB" smtClean="0"/>
              <a:t>IMS Health Confidential</a:t>
            </a:r>
            <a:endParaRPr lang="en-GB" dirty="0"/>
          </a:p>
        </p:txBody>
      </p:sp>
      <p:sp>
        <p:nvSpPr>
          <p:cNvPr id="9"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0" name="Straight Connector 9"/>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3459852"/>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1 Column - Tex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5716" y="1599640"/>
            <a:ext cx="8279999" cy="4478920"/>
          </a:xfrm>
          <a:prstGeom prst="rect">
            <a:avLst/>
          </a:prstGeom>
        </p:spPr>
        <p:txBody>
          <a:bodyPr vert="horz" wrap="square" lIns="0" tIns="0" rIns="0" bIns="0" rtlCol="0">
            <a:noAutofit/>
          </a:bodyPr>
          <a:lstStyle>
            <a:lvl1pPr marL="0" indent="0">
              <a:buNone/>
              <a:defRPr/>
            </a:lvl1pPr>
            <a:lvl2pPr marL="301752" indent="0">
              <a:buNone/>
              <a:defRPr/>
            </a:lvl2pPr>
            <a:lvl3pPr marL="612648" indent="0">
              <a:buNone/>
              <a:defRPr/>
            </a:lvl3pPr>
            <a:lvl4pPr marL="932688" indent="0">
              <a:buNone/>
              <a:defRPr/>
            </a:lvl4pPr>
            <a:lvl5pPr marL="1252728" indent="0">
              <a:buNone/>
              <a:defRPr/>
            </a:lvl5pPr>
          </a:lstStyle>
          <a:p>
            <a:pPr lvl="0"/>
            <a:r>
              <a:rPr lang="en-US" dirty="0" smtClean="0"/>
              <a:t>Click to edit text styles</a:t>
            </a:r>
          </a:p>
        </p:txBody>
      </p:sp>
      <p:sp>
        <p:nvSpPr>
          <p:cNvPr id="2" name="Footer Placeholder 1"/>
          <p:cNvSpPr>
            <a:spLocks noGrp="1"/>
          </p:cNvSpPr>
          <p:nvPr>
            <p:ph type="ftr" sz="quarter" idx="12"/>
          </p:nvPr>
        </p:nvSpPr>
        <p:spPr/>
        <p:txBody>
          <a:bodyPr/>
          <a:lstStyle/>
          <a:p>
            <a:r>
              <a:rPr lang="en-GB" smtClean="0"/>
              <a:t>IMS Health Confidential</a:t>
            </a:r>
            <a:endParaRPr lang="en-GB" dirty="0"/>
          </a:p>
        </p:txBody>
      </p:sp>
      <p:sp>
        <p:nvSpPr>
          <p:cNvPr id="13"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4" name="Straight Connector 13"/>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9"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3477074292"/>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2 Column - Bullets">
    <p:spTree>
      <p:nvGrpSpPr>
        <p:cNvPr id="1" name=""/>
        <p:cNvGrpSpPr/>
        <p:nvPr/>
      </p:nvGrpSpPr>
      <p:grpSpPr>
        <a:xfrm>
          <a:off x="0" y="0"/>
          <a:ext cx="0" cy="0"/>
          <a:chOff x="0" y="0"/>
          <a:chExt cx="0" cy="0"/>
        </a:xfrm>
      </p:grpSpPr>
      <p:sp>
        <p:nvSpPr>
          <p:cNvPr id="5" name="Content Placeholder 7"/>
          <p:cNvSpPr>
            <a:spLocks noGrp="1"/>
          </p:cNvSpPr>
          <p:nvPr>
            <p:ph sz="quarter" idx="12" hasCustomPrompt="1"/>
          </p:nvPr>
        </p:nvSpPr>
        <p:spPr>
          <a:xfrm>
            <a:off x="485714" y="1599643"/>
            <a:ext cx="3968496" cy="4500325"/>
          </a:xfrm>
        </p:spPr>
        <p:txBody>
          <a:bodyPr wrap="square">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7"/>
          <p:cNvSpPr>
            <a:spLocks noGrp="1"/>
          </p:cNvSpPr>
          <p:nvPr>
            <p:ph sz="quarter" idx="13" hasCustomPrompt="1"/>
          </p:nvPr>
        </p:nvSpPr>
        <p:spPr>
          <a:xfrm>
            <a:off x="4735021" y="1599643"/>
            <a:ext cx="4030694" cy="4500325"/>
          </a:xfrm>
        </p:spPr>
        <p:txBody>
          <a:bodyPr wrap="square">
            <a:noAutofit/>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4"/>
          </p:nvPr>
        </p:nvSpPr>
        <p:spPr/>
        <p:txBody>
          <a:bodyPr/>
          <a:lstStyle/>
          <a:p>
            <a:r>
              <a:rPr lang="en-GB" smtClean="0"/>
              <a:t>IMS Health Confidential</a:t>
            </a:r>
            <a:endParaRPr lang="en-GB" dirty="0"/>
          </a:p>
        </p:txBody>
      </p:sp>
      <p:sp>
        <p:nvSpPr>
          <p:cNvPr id="13"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4" name="Straight Connector 13"/>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0"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4291268321"/>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2 Column - No Bullets">
    <p:spTree>
      <p:nvGrpSpPr>
        <p:cNvPr id="1" name=""/>
        <p:cNvGrpSpPr/>
        <p:nvPr/>
      </p:nvGrpSpPr>
      <p:grpSpPr>
        <a:xfrm>
          <a:off x="0" y="0"/>
          <a:ext cx="0" cy="0"/>
          <a:chOff x="0" y="0"/>
          <a:chExt cx="0" cy="0"/>
        </a:xfrm>
      </p:grpSpPr>
      <p:sp>
        <p:nvSpPr>
          <p:cNvPr id="8" name="Content Placeholder 7"/>
          <p:cNvSpPr>
            <a:spLocks noGrp="1"/>
          </p:cNvSpPr>
          <p:nvPr>
            <p:ph sz="quarter" idx="12" hasCustomPrompt="1"/>
          </p:nvPr>
        </p:nvSpPr>
        <p:spPr>
          <a:xfrm>
            <a:off x="485715" y="1599639"/>
            <a:ext cx="3978226" cy="4493189"/>
          </a:xfrm>
        </p:spPr>
        <p:txBody>
          <a:bodyPr wrap="square">
            <a:noAutofit/>
          </a:bodyPr>
          <a:lstStyle>
            <a:lvl1pPr marL="0" indent="0">
              <a:spcBef>
                <a:spcPts val="1176"/>
              </a:spcBef>
              <a:buNone/>
              <a:defRPr/>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10" name="Content Placeholder 7"/>
          <p:cNvSpPr>
            <a:spLocks noGrp="1"/>
          </p:cNvSpPr>
          <p:nvPr>
            <p:ph sz="quarter" idx="13" hasCustomPrompt="1"/>
          </p:nvPr>
        </p:nvSpPr>
        <p:spPr>
          <a:xfrm>
            <a:off x="4756549" y="1599639"/>
            <a:ext cx="4009166" cy="4493189"/>
          </a:xfrm>
        </p:spPr>
        <p:txBody>
          <a:bodyPr wrap="square">
            <a:noAutofit/>
          </a:bodyPr>
          <a:lstStyle>
            <a:lvl1pPr marL="0" indent="0">
              <a:spcBef>
                <a:spcPts val="1176"/>
              </a:spcBef>
              <a:buNone/>
              <a:defRPr/>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 name="Footer Placeholder 1"/>
          <p:cNvSpPr>
            <a:spLocks noGrp="1"/>
          </p:cNvSpPr>
          <p:nvPr>
            <p:ph type="ftr" sz="quarter" idx="14"/>
          </p:nvPr>
        </p:nvSpPr>
        <p:spPr/>
        <p:txBody>
          <a:bodyPr/>
          <a:lstStyle/>
          <a:p>
            <a:r>
              <a:rPr lang="en-GB" smtClean="0"/>
              <a:t>IMS Health Confidential</a:t>
            </a:r>
            <a:endParaRPr lang="en-GB" dirty="0"/>
          </a:p>
        </p:txBody>
      </p:sp>
      <p:sp>
        <p:nvSpPr>
          <p:cNvPr id="15"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6" name="Straight Connector 1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2"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2382559736"/>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1_2 Column - Bullets">
    <p:spTree>
      <p:nvGrpSpPr>
        <p:cNvPr id="1" name=""/>
        <p:cNvGrpSpPr/>
        <p:nvPr/>
      </p:nvGrpSpPr>
      <p:grpSpPr>
        <a:xfrm>
          <a:off x="0" y="0"/>
          <a:ext cx="0" cy="0"/>
          <a:chOff x="0" y="0"/>
          <a:chExt cx="0" cy="0"/>
        </a:xfrm>
      </p:grpSpPr>
      <p:sp>
        <p:nvSpPr>
          <p:cNvPr id="8" name="Content Placeholder 7"/>
          <p:cNvSpPr>
            <a:spLocks noGrp="1"/>
          </p:cNvSpPr>
          <p:nvPr>
            <p:ph sz="quarter" idx="12" hasCustomPrompt="1"/>
          </p:nvPr>
        </p:nvSpPr>
        <p:spPr>
          <a:xfrm>
            <a:off x="485715" y="1599640"/>
            <a:ext cx="5112054" cy="4478921"/>
          </a:xfrm>
        </p:spPr>
        <p:txBody>
          <a:bodyPr wrap="square">
            <a:noAutofit/>
            <a:scene3d>
              <a:camera prst="orthographicFront"/>
              <a:lightRig rig="threePt" dir="t"/>
            </a:scene3d>
          </a:bodyPr>
          <a:lstStyle>
            <a:lvl1pPr marL="0" indent="0">
              <a:spcBef>
                <a:spcPts val="1176"/>
              </a:spcBef>
              <a:buNone/>
              <a:defRPr sz="2000"/>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2" name="Content Placeholder 7"/>
          <p:cNvSpPr>
            <a:spLocks noGrp="1"/>
          </p:cNvSpPr>
          <p:nvPr>
            <p:ph sz="quarter" idx="13" hasCustomPrompt="1"/>
          </p:nvPr>
        </p:nvSpPr>
        <p:spPr>
          <a:xfrm>
            <a:off x="6062143" y="1599640"/>
            <a:ext cx="2700858" cy="4478921"/>
          </a:xfrm>
        </p:spPr>
        <p:txBody>
          <a:bodyPr wrap="square" tIns="0">
            <a:noAutofit/>
            <a:scene3d>
              <a:camera prst="orthographicFront"/>
              <a:lightRig rig="threePt" dir="t"/>
            </a:scene3d>
          </a:bodyPr>
          <a:lstStyle>
            <a:lvl1pPr>
              <a:defRPr sz="2000"/>
            </a:lvl1pPr>
            <a:lvl2pPr>
              <a:defRPr sz="1400"/>
            </a:lvl2pPr>
            <a:lvl3pPr>
              <a:defRPr sz="1200"/>
            </a:lvl3pPr>
            <a:lvl4pPr>
              <a:defRPr sz="1050"/>
            </a:lvl4pPr>
            <a:lvl5pPr>
              <a:defRPr sz="1050"/>
            </a:lvl5p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3" name="Straight Connector 22"/>
          <p:cNvCxnSpPr/>
          <p:nvPr userDrawn="1"/>
        </p:nvCxnSpPr>
        <p:spPr>
          <a:xfrm>
            <a:off x="5827479" y="1612775"/>
            <a:ext cx="8911" cy="4473031"/>
          </a:xfrm>
          <a:prstGeom prst="line">
            <a:avLst/>
          </a:prstGeom>
          <a:ln w="6350" cmpd="sng">
            <a:solidFill>
              <a:schemeClr val="tx2"/>
            </a:solidFill>
          </a:ln>
        </p:spPr>
        <p:style>
          <a:lnRef idx="1">
            <a:schemeClr val="dk1"/>
          </a:lnRef>
          <a:fillRef idx="0">
            <a:schemeClr val="dk1"/>
          </a:fillRef>
          <a:effectRef idx="0">
            <a:schemeClr val="dk1"/>
          </a:effectRef>
          <a:fontRef idx="minor">
            <a:schemeClr val="tx1"/>
          </a:fontRef>
        </p:style>
      </p:cxnSp>
      <p:sp>
        <p:nvSpPr>
          <p:cNvPr id="2" name="Footer Placeholder 1"/>
          <p:cNvSpPr>
            <a:spLocks noGrp="1"/>
          </p:cNvSpPr>
          <p:nvPr>
            <p:ph type="ftr" sz="quarter" idx="14"/>
          </p:nvPr>
        </p:nvSpPr>
        <p:spPr/>
        <p:txBody>
          <a:bodyPr/>
          <a:lstStyle/>
          <a:p>
            <a:r>
              <a:rPr lang="en-GB" smtClean="0"/>
              <a:t>IMS Health Confidential</a:t>
            </a:r>
            <a:endParaRPr lang="en-GB" dirty="0"/>
          </a:p>
        </p:txBody>
      </p:sp>
      <p:sp>
        <p:nvSpPr>
          <p:cNvPr id="15"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6" name="Straight Connector 1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0"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4985860"/>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2_2 Column - No Bullets">
    <p:spTree>
      <p:nvGrpSpPr>
        <p:cNvPr id="1" name=""/>
        <p:cNvGrpSpPr/>
        <p:nvPr/>
      </p:nvGrpSpPr>
      <p:grpSpPr>
        <a:xfrm>
          <a:off x="0" y="0"/>
          <a:ext cx="0" cy="0"/>
          <a:chOff x="0" y="0"/>
          <a:chExt cx="0" cy="0"/>
        </a:xfrm>
      </p:grpSpPr>
      <p:sp>
        <p:nvSpPr>
          <p:cNvPr id="5" name="Content Placeholder 7"/>
          <p:cNvSpPr>
            <a:spLocks noGrp="1"/>
          </p:cNvSpPr>
          <p:nvPr>
            <p:ph sz="quarter" idx="13" hasCustomPrompt="1"/>
          </p:nvPr>
        </p:nvSpPr>
        <p:spPr>
          <a:xfrm>
            <a:off x="5810144" y="1599640"/>
            <a:ext cx="2952859" cy="4471786"/>
          </a:xfrm>
        </p:spPr>
        <p:txBody>
          <a:bodyPr wrap="square" tIns="0">
            <a:noAutofit/>
          </a:bodyPr>
          <a:lstStyle>
            <a:lvl1pPr>
              <a:defRPr sz="2000"/>
            </a:lvl1pPr>
            <a:lvl2pPr>
              <a:defRPr sz="1400"/>
            </a:lvl2pPr>
            <a:lvl3pPr>
              <a:defRPr sz="1200"/>
            </a:lvl3pPr>
            <a:lvl4pPr>
              <a:defRPr sz="1050"/>
            </a:lvl4pPr>
            <a:lvl5pPr>
              <a:defRPr sz="1050"/>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7"/>
          <p:cNvSpPr>
            <a:spLocks noGrp="1"/>
          </p:cNvSpPr>
          <p:nvPr>
            <p:ph sz="quarter" idx="12" hasCustomPrompt="1"/>
          </p:nvPr>
        </p:nvSpPr>
        <p:spPr>
          <a:xfrm>
            <a:off x="485715" y="1599640"/>
            <a:ext cx="4966818" cy="4471786"/>
          </a:xfrm>
        </p:spPr>
        <p:txBody>
          <a:bodyPr wrap="square">
            <a:noAutofit/>
          </a:bodyPr>
          <a:lstStyle>
            <a:lvl1pPr marL="0" indent="0">
              <a:spcBef>
                <a:spcPts val="1176"/>
              </a:spcBef>
              <a:buNone/>
              <a:defRPr sz="2000"/>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 name="Footer Placeholder 1"/>
          <p:cNvSpPr>
            <a:spLocks noGrp="1"/>
          </p:cNvSpPr>
          <p:nvPr>
            <p:ph type="ftr" sz="quarter" idx="14"/>
          </p:nvPr>
        </p:nvSpPr>
        <p:spPr/>
        <p:txBody>
          <a:bodyPr/>
          <a:lstStyle/>
          <a:p>
            <a:r>
              <a:rPr lang="en-GB" smtClean="0"/>
              <a:t>IMS Health Confidential</a:t>
            </a:r>
            <a:endParaRPr lang="en-GB" dirty="0"/>
          </a:p>
        </p:txBody>
      </p:sp>
      <p:sp>
        <p:nvSpPr>
          <p:cNvPr id="15"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6" name="Straight Connector 1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0"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3621927584"/>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3_2 Column - No Bullets">
    <p:spTree>
      <p:nvGrpSpPr>
        <p:cNvPr id="1" name=""/>
        <p:cNvGrpSpPr/>
        <p:nvPr/>
      </p:nvGrpSpPr>
      <p:grpSpPr>
        <a:xfrm>
          <a:off x="0" y="0"/>
          <a:ext cx="0" cy="0"/>
          <a:chOff x="0" y="0"/>
          <a:chExt cx="0" cy="0"/>
        </a:xfrm>
      </p:grpSpPr>
      <p:sp>
        <p:nvSpPr>
          <p:cNvPr id="5" name="Content Placeholder 7"/>
          <p:cNvSpPr>
            <a:spLocks noGrp="1"/>
          </p:cNvSpPr>
          <p:nvPr>
            <p:ph sz="quarter" idx="13" hasCustomPrompt="1"/>
          </p:nvPr>
        </p:nvSpPr>
        <p:spPr>
          <a:xfrm>
            <a:off x="5810144" y="1599640"/>
            <a:ext cx="2952859" cy="4471786"/>
          </a:xfrm>
        </p:spPr>
        <p:txBody>
          <a:bodyPr wrap="square" tIns="0">
            <a:noAutofit/>
          </a:bodyPr>
          <a:lstStyle>
            <a:lvl1pPr>
              <a:defRPr sz="2000"/>
            </a:lvl1pPr>
            <a:lvl2pPr>
              <a:defRPr sz="1400"/>
            </a:lvl2pPr>
            <a:lvl3pPr>
              <a:defRPr sz="1200"/>
            </a:lvl3pPr>
            <a:lvl4pPr>
              <a:defRPr sz="1050"/>
            </a:lvl4pPr>
            <a:lvl5pPr>
              <a:defRPr sz="1050"/>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7"/>
          <p:cNvSpPr>
            <a:spLocks noGrp="1"/>
          </p:cNvSpPr>
          <p:nvPr>
            <p:ph sz="quarter" idx="12" hasCustomPrompt="1"/>
          </p:nvPr>
        </p:nvSpPr>
        <p:spPr>
          <a:xfrm>
            <a:off x="485715" y="1599640"/>
            <a:ext cx="4966818" cy="4471786"/>
          </a:xfrm>
        </p:spPr>
        <p:txBody>
          <a:bodyPr wrap="square">
            <a:noAutofit/>
          </a:bodyPr>
          <a:lstStyle>
            <a:lvl1pPr marL="0" indent="0">
              <a:spcBef>
                <a:spcPts val="1176"/>
              </a:spcBef>
              <a:buNone/>
              <a:defRPr sz="2000"/>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 name="Footer Placeholder 1"/>
          <p:cNvSpPr>
            <a:spLocks noGrp="1"/>
          </p:cNvSpPr>
          <p:nvPr>
            <p:ph type="ftr" sz="quarter" idx="14"/>
          </p:nvPr>
        </p:nvSpPr>
        <p:spPr/>
        <p:txBody>
          <a:bodyPr/>
          <a:lstStyle/>
          <a:p>
            <a:r>
              <a:rPr lang="en-GB" smtClean="0"/>
              <a:t>IMS Health Confidential</a:t>
            </a:r>
            <a:endParaRPr lang="en-GB" dirty="0"/>
          </a:p>
        </p:txBody>
      </p:sp>
      <p:sp>
        <p:nvSpPr>
          <p:cNvPr id="15"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0" name="Straight Connector 9"/>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1"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3144994108"/>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UPPERCASE Title/Subtitl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5" y="4"/>
            <a:ext cx="8226425" cy="818685"/>
          </a:xfrm>
        </p:spPr>
        <p:txBody>
          <a:bodyPr anchor="b"/>
          <a:lstStyle>
            <a:lvl1pPr>
              <a:defRPr sz="2000" cap="none" baseline="0"/>
            </a:lvl1pPr>
          </a:lstStyle>
          <a:p>
            <a:r>
              <a:rPr lang="en-GB" dirty="0" smtClean="0"/>
              <a:t>Click to edit master title style</a:t>
            </a:r>
            <a:endParaRPr lang="en-GB" dirty="0"/>
          </a:p>
        </p:txBody>
      </p:sp>
      <p:sp>
        <p:nvSpPr>
          <p:cNvPr id="3" name="Content Placeholder 2"/>
          <p:cNvSpPr>
            <a:spLocks noGrp="1"/>
          </p:cNvSpPr>
          <p:nvPr>
            <p:ph idx="1"/>
          </p:nvPr>
        </p:nvSpPr>
        <p:spPr/>
        <p:txBody>
          <a:bodyPr/>
          <a:lstStyle>
            <a:lvl1pPr>
              <a:buClr>
                <a:srgbClr val="69C0C9"/>
              </a:buClr>
              <a:defRPr sz="2000"/>
            </a:lvl1pPr>
            <a:lvl2pPr>
              <a:buClr>
                <a:srgbClr val="69C0C9"/>
              </a:buClr>
              <a:defRPr/>
            </a:lvl2pPr>
            <a:lvl3pPr>
              <a:buClr>
                <a:srgbClr val="69C0C9"/>
              </a:buClr>
              <a:defRPr/>
            </a:lvl3pPr>
            <a:lvl4pPr>
              <a:buClr>
                <a:srgbClr val="69C0C9"/>
              </a:buClr>
              <a:defRPr/>
            </a:lvl4pPr>
            <a:lvl5pPr>
              <a:buClr>
                <a:srgbClr val="69C0C9"/>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IMS Health Confidential</a:t>
            </a:r>
            <a:endParaRPr lang="en-GB" dirty="0"/>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normAutofit/>
          </a:bodyPr>
          <a:lstStyle>
            <a:lvl1pPr marL="0" indent="0">
              <a:buNone/>
              <a:defRPr sz="1800" cap="none" baseline="0">
                <a:solidFill>
                  <a:srgbClr val="69C0C9"/>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val="578339490"/>
      </p:ext>
    </p:extLst>
  </p:cSld>
  <p:clrMapOvr>
    <a:masterClrMapping/>
  </p:clrMapOvr>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5" y="4"/>
            <a:ext cx="8226425" cy="818685"/>
          </a:xfrm>
        </p:spPr>
        <p:txBody>
          <a:bodyPr anchor="b"/>
          <a:lstStyle/>
          <a:p>
            <a:r>
              <a:rPr lang="en-US" smtClean="0"/>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IMS Health Confidential</a:t>
            </a:r>
            <a:endParaRPr lang="en-GB" dirty="0"/>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val="954681284"/>
      </p:ext>
    </p:extLst>
  </p:cSld>
  <p:clrMapOvr>
    <a:masterClrMapping/>
  </p:clrMapOvr>
  <p:transition/>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2_Title and sub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92"/>
          <a:ext cx="1587" cy="1587"/>
        </p:xfrm>
        <a:graphic>
          <a:graphicData uri="http://schemas.openxmlformats.org/presentationml/2006/ole">
            <mc:AlternateContent xmlns:mc="http://schemas.openxmlformats.org/markup-compatibility/2006">
              <mc:Choice xmlns:v="urn:schemas-microsoft-com:vml" Requires="v">
                <p:oleObj spid="_x0000_s17636" name="think-cell Slide" r:id="rId4" imgW="360" imgH="360" progId="">
                  <p:embed/>
                </p:oleObj>
              </mc:Choice>
              <mc:Fallback>
                <p:oleObj name="think-cell Slide" r:id="rId4" imgW="360" imgH="360" progId="">
                  <p:embed/>
                  <p:pic>
                    <p:nvPicPr>
                      <p:cNvPr id="0" name="Picture 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592"/>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hasCustomPrompt="1"/>
          </p:nvPr>
        </p:nvSpPr>
        <p:spPr>
          <a:xfrm>
            <a:off x="457200" y="75203"/>
            <a:ext cx="8229600" cy="849228"/>
          </a:xfrm>
        </p:spPr>
        <p:txBody>
          <a:bodyPr wrap="square">
            <a:noAutofit/>
          </a:bodyPr>
          <a:lstStyle>
            <a:lvl1pPr>
              <a:defRPr baseline="0"/>
            </a:lvl1pPr>
          </a:lstStyle>
          <a:p>
            <a:r>
              <a:rPr lang="en-US" dirty="0" smtClean="0"/>
              <a:t>Click to edit title</a:t>
            </a:r>
            <a:endParaRPr lang="en-US" dirty="0"/>
          </a:p>
        </p:txBody>
      </p:sp>
      <p:sp>
        <p:nvSpPr>
          <p:cNvPr id="2" name="Footer Placeholder 1"/>
          <p:cNvSpPr>
            <a:spLocks noGrp="1"/>
          </p:cNvSpPr>
          <p:nvPr>
            <p:ph type="ftr" sz="quarter" idx="12"/>
          </p:nvPr>
        </p:nvSpPr>
        <p:spPr/>
        <p:txBody>
          <a:bodyPr/>
          <a:lstStyle/>
          <a:p>
            <a:r>
              <a:rPr lang="en-GB" smtClean="0"/>
              <a:t>IMS Health Confidential</a:t>
            </a:r>
            <a:endParaRPr lang="en-GB" dirty="0"/>
          </a:p>
        </p:txBody>
      </p:sp>
    </p:spTree>
    <p:extLst>
      <p:ext uri="{BB962C8B-B14F-4D97-AF65-F5344CB8AC3E}">
        <p14:creationId xmlns:p14="http://schemas.microsoft.com/office/powerpoint/2010/main" val="22339723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2 Column - No Bullets">
    <p:spTree>
      <p:nvGrpSpPr>
        <p:cNvPr id="1" name=""/>
        <p:cNvGrpSpPr/>
        <p:nvPr/>
      </p:nvGrpSpPr>
      <p:grpSpPr>
        <a:xfrm>
          <a:off x="0" y="0"/>
          <a:ext cx="0" cy="0"/>
          <a:chOff x="0" y="0"/>
          <a:chExt cx="0" cy="0"/>
        </a:xfrm>
      </p:grpSpPr>
      <p:sp>
        <p:nvSpPr>
          <p:cNvPr id="5" name="Content Placeholder 7"/>
          <p:cNvSpPr>
            <a:spLocks noGrp="1"/>
          </p:cNvSpPr>
          <p:nvPr>
            <p:ph sz="quarter" idx="13" hasCustomPrompt="1"/>
          </p:nvPr>
        </p:nvSpPr>
        <p:spPr>
          <a:xfrm>
            <a:off x="5810144" y="1599640"/>
            <a:ext cx="2952859" cy="4471786"/>
          </a:xfrm>
        </p:spPr>
        <p:txBody>
          <a:bodyPr wrap="square" tIns="0">
            <a:noAutofit/>
          </a:bodyPr>
          <a:lstStyle>
            <a:lvl1pPr>
              <a:defRPr sz="2000"/>
            </a:lvl1pPr>
            <a:lvl2pPr>
              <a:defRPr sz="1400"/>
            </a:lvl2pPr>
            <a:lvl3pPr>
              <a:defRPr sz="1200"/>
            </a:lvl3pPr>
            <a:lvl4pPr>
              <a:defRPr sz="1050"/>
            </a:lvl4pPr>
            <a:lvl5pPr>
              <a:defRPr sz="1050"/>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7"/>
          <p:cNvSpPr>
            <a:spLocks noGrp="1"/>
          </p:cNvSpPr>
          <p:nvPr>
            <p:ph sz="quarter" idx="12" hasCustomPrompt="1"/>
          </p:nvPr>
        </p:nvSpPr>
        <p:spPr>
          <a:xfrm>
            <a:off x="485715" y="1599640"/>
            <a:ext cx="4966818" cy="4471786"/>
          </a:xfrm>
        </p:spPr>
        <p:txBody>
          <a:bodyPr wrap="square">
            <a:noAutofit/>
          </a:bodyPr>
          <a:lstStyle>
            <a:lvl1pPr marL="0" indent="0">
              <a:spcBef>
                <a:spcPts val="1176"/>
              </a:spcBef>
              <a:buNone/>
              <a:defRPr sz="2000"/>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15"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6" name="Straight Connector 1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0"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858316175"/>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4"/>
            <a:ext cx="2133600" cy="365125"/>
          </a:xfrm>
          <a:prstGeom prst="rect">
            <a:avLst/>
          </a:prstGeom>
        </p:spPr>
        <p:txBody>
          <a:bodyPr/>
          <a:lstStyle/>
          <a:p>
            <a:endParaRPr lang="en-GB" dirty="0">
              <a:solidFill>
                <a:srgbClr val="000000"/>
              </a:solidFill>
            </a:endParaRPr>
          </a:p>
        </p:txBody>
      </p:sp>
      <p:sp>
        <p:nvSpPr>
          <p:cNvPr id="4" name="Footer Placeholder 3"/>
          <p:cNvSpPr>
            <a:spLocks noGrp="1"/>
          </p:cNvSpPr>
          <p:nvPr>
            <p:ph type="ftr" sz="quarter" idx="11"/>
          </p:nvPr>
        </p:nvSpPr>
        <p:spPr>
          <a:xfrm>
            <a:off x="3124200" y="6356354"/>
            <a:ext cx="2895600" cy="365125"/>
          </a:xfrm>
          <a:prstGeom prst="rect">
            <a:avLst/>
          </a:prstGeom>
        </p:spPr>
        <p:txBody>
          <a:bodyPr/>
          <a:lstStyle/>
          <a:p>
            <a:r>
              <a:rPr lang="en-GB" smtClean="0"/>
              <a:t>IMS Health Confidential</a:t>
            </a:r>
            <a:endParaRPr lang="en-GB" dirty="0"/>
          </a:p>
        </p:txBody>
      </p:sp>
      <p:sp>
        <p:nvSpPr>
          <p:cNvPr id="5" name="Slide Number Placeholder 4"/>
          <p:cNvSpPr>
            <a:spLocks noGrp="1"/>
          </p:cNvSpPr>
          <p:nvPr>
            <p:ph type="sldNum" sz="quarter" idx="12"/>
          </p:nvPr>
        </p:nvSpPr>
        <p:spPr>
          <a:xfrm>
            <a:off x="481361" y="6492875"/>
            <a:ext cx="228600" cy="137160"/>
          </a:xfrm>
          <a:prstGeom prst="rect">
            <a:avLst/>
          </a:prstGeom>
        </p:spPr>
        <p:txBody>
          <a:bodyPr/>
          <a:lstStyle/>
          <a:p>
            <a:fld id="{23134A5E-8B9A-4F1B-8A1C-D54727A06F98}"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45859435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17550" y="6492879"/>
            <a:ext cx="6629400" cy="136525"/>
          </a:xfrm>
          <a:prstGeom prst="rect">
            <a:avLst/>
          </a:prstGeom>
        </p:spPr>
        <p:txBody>
          <a:bodyPr/>
          <a:lstStyle>
            <a:lvl1pPr marL="0" algn="l" defTabSz="914400" rtl="0" eaLnBrk="0" latinLnBrk="0" hangingPunct="0">
              <a:defRPr lang="en-US" sz="900" kern="1200">
                <a:solidFill>
                  <a:schemeClr val="tx2"/>
                </a:solidFill>
                <a:latin typeface="+mn-lt"/>
                <a:ea typeface="+mn-ea"/>
                <a:cs typeface="+mn-cs"/>
              </a:defRPr>
            </a:lvl1pPr>
          </a:lstStyle>
          <a:p>
            <a:pPr>
              <a:defRPr/>
            </a:pPr>
            <a:endParaRPr lang="en-GB" dirty="0">
              <a:solidFill>
                <a:srgbClr val="8EAFBF"/>
              </a:solidFill>
            </a:endParaRPr>
          </a:p>
        </p:txBody>
      </p:sp>
      <p:sp>
        <p:nvSpPr>
          <p:cNvPr id="5" name="Footer Placeholder 4"/>
          <p:cNvSpPr>
            <a:spLocks noGrp="1"/>
          </p:cNvSpPr>
          <p:nvPr>
            <p:ph type="ftr" sz="quarter" idx="11"/>
          </p:nvPr>
        </p:nvSpPr>
        <p:spPr/>
        <p:txBody>
          <a:bodyPr/>
          <a:lstStyle>
            <a:lvl1pPr marL="0" algn="l" defTabSz="914400" rtl="0" eaLnBrk="0" latinLnBrk="0" hangingPunct="0">
              <a:defRPr lang="en-US" sz="900" kern="1200">
                <a:solidFill>
                  <a:schemeClr val="tx2"/>
                </a:solidFill>
                <a:latin typeface="+mn-lt"/>
                <a:ea typeface="+mn-ea"/>
                <a:cs typeface="+mn-cs"/>
              </a:defRPr>
            </a:lvl1pPr>
          </a:lstStyle>
          <a:p>
            <a:pPr>
              <a:defRPr/>
            </a:pPr>
            <a:r>
              <a:rPr lang="en-GB" smtClean="0">
                <a:solidFill>
                  <a:srgbClr val="8EAFBF"/>
                </a:solidFill>
              </a:rPr>
              <a:t>IMS Health Confidential</a:t>
            </a:r>
            <a:endParaRPr lang="en-GB" dirty="0">
              <a:solidFill>
                <a:srgbClr val="8EAFBF"/>
              </a:solidFill>
            </a:endParaRPr>
          </a:p>
        </p:txBody>
      </p:sp>
      <p:sp>
        <p:nvSpPr>
          <p:cNvPr id="6" name="Slide Number Placeholder 5"/>
          <p:cNvSpPr>
            <a:spLocks noGrp="1"/>
          </p:cNvSpPr>
          <p:nvPr>
            <p:ph type="sldNum" sz="quarter" idx="12"/>
          </p:nvPr>
        </p:nvSpPr>
        <p:spPr>
          <a:xfrm>
            <a:off x="481013" y="6492879"/>
            <a:ext cx="228600" cy="136525"/>
          </a:xfrm>
          <a:prstGeom prst="rect">
            <a:avLst/>
          </a:prstGeom>
        </p:spPr>
        <p:txBody>
          <a:bodyPr/>
          <a:lstStyle>
            <a:lvl1pPr marL="0" algn="l" defTabSz="914400" rtl="0" eaLnBrk="0" latinLnBrk="0" hangingPunct="0">
              <a:defRPr lang="en-US" sz="900" kern="1200">
                <a:solidFill>
                  <a:schemeClr val="tx2"/>
                </a:solidFill>
                <a:latin typeface="+mn-lt"/>
                <a:ea typeface="+mn-ea"/>
                <a:cs typeface="+mn-cs"/>
              </a:defRPr>
            </a:lvl1pPr>
          </a:lstStyle>
          <a:p>
            <a:pPr>
              <a:defRPr/>
            </a:pPr>
            <a:fld id="{14C04601-6CC6-4A01-85B2-D5DF69AE59E0}" type="slidenum">
              <a:rPr>
                <a:solidFill>
                  <a:srgbClr val="8EAFBF"/>
                </a:solidFill>
              </a:rPr>
              <a:pPr>
                <a:defRPr/>
              </a:pPr>
              <a:t>‹#›</a:t>
            </a:fld>
            <a:endParaRPr dirty="0">
              <a:solidFill>
                <a:srgbClr val="8EAFBF"/>
              </a:solidFill>
            </a:endParaRPr>
          </a:p>
        </p:txBody>
      </p:sp>
    </p:spTree>
    <p:extLst>
      <p:ext uri="{BB962C8B-B14F-4D97-AF65-F5344CB8AC3E}">
        <p14:creationId xmlns:p14="http://schemas.microsoft.com/office/powerpoint/2010/main" val="2081427377"/>
      </p:ext>
    </p:extLst>
  </p:cSld>
  <p:clrMapOvr>
    <a:masterClrMapping/>
  </p:clrMapOvr>
  <p:transition/>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2_Cover with image">
    <p:spTree>
      <p:nvGrpSpPr>
        <p:cNvPr id="1" name=""/>
        <p:cNvGrpSpPr/>
        <p:nvPr/>
      </p:nvGrpSpPr>
      <p:grpSpPr>
        <a:xfrm>
          <a:off x="0" y="0"/>
          <a:ext cx="0" cy="0"/>
          <a:chOff x="0" y="0"/>
          <a:chExt cx="0" cy="0"/>
        </a:xfrm>
      </p:grpSpPr>
      <p:sp>
        <p:nvSpPr>
          <p:cNvPr id="14" name="Rectangle 13"/>
          <p:cNvSpPr/>
          <p:nvPr userDrawn="1"/>
        </p:nvSpPr>
        <p:spPr>
          <a:xfrm>
            <a:off x="0" y="6096000"/>
            <a:ext cx="9144000" cy="76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5" name="Picture 14" descr="IMS_Health_PPT_cover_revised_final.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1917703" y="3175"/>
            <a:ext cx="7226300" cy="6099262"/>
          </a:xfrm>
          <a:prstGeom prst="rect">
            <a:avLst/>
          </a:prstGeom>
        </p:spPr>
      </p:pic>
      <p:sp>
        <p:nvSpPr>
          <p:cNvPr id="2" name="Title 1"/>
          <p:cNvSpPr>
            <a:spLocks noGrp="1"/>
          </p:cNvSpPr>
          <p:nvPr>
            <p:ph type="ctrTitle" hasCustomPrompt="1"/>
          </p:nvPr>
        </p:nvSpPr>
        <p:spPr>
          <a:xfrm>
            <a:off x="469899" y="1748040"/>
            <a:ext cx="5040000" cy="1494791"/>
          </a:xfrm>
          <a:prstGeom prst="rect">
            <a:avLst/>
          </a:prstGeom>
        </p:spPr>
        <p:txBody>
          <a:bodyPr lIns="0" tIns="0" rIns="0" bIns="0" anchor="b" anchorCtr="0">
            <a:noAutofit/>
          </a:bodyPr>
          <a:lstStyle>
            <a:lvl1pPr algn="l">
              <a:lnSpc>
                <a:spcPct val="90000"/>
              </a:lnSpc>
              <a:defRPr kumimoji="0" lang="en-US" sz="5000" b="0" i="0" u="none" strike="noStrike" kern="1200" cap="none" spc="0" normalizeH="0" baseline="0" dirty="0">
                <a:ln>
                  <a:noFill/>
                </a:ln>
                <a:solidFill>
                  <a:srgbClr val="1C2980"/>
                </a:solidFill>
                <a:effectLst/>
                <a:uLnTx/>
                <a:uFillTx/>
                <a:latin typeface="Arial"/>
                <a:ea typeface="+mn-ea"/>
                <a:cs typeface="Arial"/>
              </a:defRPr>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469899" y="3249497"/>
            <a:ext cx="5040000" cy="564738"/>
          </a:xfrm>
          <a:prstGeom prst="rect">
            <a:avLst/>
          </a:prstGeom>
        </p:spPr>
        <p:txBody>
          <a:bodyPr lIns="0" tIns="0" rIns="0" bIns="0" anchor="t">
            <a:normAutofit/>
          </a:bodyPr>
          <a:lstStyle>
            <a:lvl1pPr marL="0" indent="0" algn="l">
              <a:buNone/>
              <a:defRPr sz="2000">
                <a:solidFill>
                  <a:srgbClr val="17181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11" name="Text Placeholder 10"/>
          <p:cNvSpPr>
            <a:spLocks noGrp="1"/>
          </p:cNvSpPr>
          <p:nvPr>
            <p:ph type="body" sz="quarter" idx="10" hasCustomPrompt="1"/>
          </p:nvPr>
        </p:nvSpPr>
        <p:spPr>
          <a:xfrm>
            <a:off x="469900" y="4498426"/>
            <a:ext cx="5727290" cy="333026"/>
          </a:xfrm>
          <a:prstGeom prst="rect">
            <a:avLst/>
          </a:prstGeom>
        </p:spPr>
        <p:txBody>
          <a:bodyPr vert="horz" lIns="0" tIns="0" rIns="0" bIns="0" anchor="b" anchorCtr="0">
            <a:noAutofit/>
          </a:bodyPr>
          <a:lstStyle>
            <a:lvl1pPr marL="0" indent="0">
              <a:buNone/>
              <a:defRPr sz="2000" b="1" i="0">
                <a:solidFill>
                  <a:srgbClr val="171815"/>
                </a:solidFill>
                <a:latin typeface="Arial"/>
                <a:cs typeface="Arial"/>
              </a:defRPr>
            </a:lvl1pPr>
          </a:lstStyle>
          <a:p>
            <a:pPr lvl="0"/>
            <a:r>
              <a:rPr lang="en-US" dirty="0" smtClean="0"/>
              <a:t>Name</a:t>
            </a:r>
          </a:p>
        </p:txBody>
      </p:sp>
      <p:sp>
        <p:nvSpPr>
          <p:cNvPr id="12" name="Text Placeholder 10"/>
          <p:cNvSpPr>
            <a:spLocks noGrp="1"/>
          </p:cNvSpPr>
          <p:nvPr>
            <p:ph type="body" sz="quarter" idx="11" hasCustomPrompt="1"/>
          </p:nvPr>
        </p:nvSpPr>
        <p:spPr>
          <a:xfrm>
            <a:off x="469900" y="4838700"/>
            <a:ext cx="5727290"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rgbClr val="171815"/>
                </a:solidFill>
                <a:effectLst/>
                <a:uLnTx/>
                <a:uFillTx/>
                <a:latin typeface="Arial"/>
                <a:ea typeface="+mn-ea"/>
                <a:cs typeface="Arial"/>
              </a:defRPr>
            </a:lvl1pPr>
          </a:lstStyle>
          <a:p>
            <a:pPr lvl="0"/>
            <a:r>
              <a:rPr lang="en-US" dirty="0" smtClean="0"/>
              <a:t>Title</a:t>
            </a:r>
            <a:endParaRPr lang="en-US" dirty="0"/>
          </a:p>
        </p:txBody>
      </p:sp>
      <p:sp>
        <p:nvSpPr>
          <p:cNvPr id="13" name="Text Placeholder 6"/>
          <p:cNvSpPr>
            <a:spLocks noGrp="1"/>
          </p:cNvSpPr>
          <p:nvPr>
            <p:ph type="body" sz="quarter" idx="12" hasCustomPrompt="1"/>
          </p:nvPr>
        </p:nvSpPr>
        <p:spPr>
          <a:xfrm>
            <a:off x="469899" y="5347768"/>
            <a:ext cx="5724000" cy="354012"/>
          </a:xfrm>
        </p:spPr>
        <p:txBody>
          <a:bodyPr anchor="b"/>
          <a:lstStyle>
            <a:lvl1pPr marL="0" indent="0">
              <a:buNone/>
              <a:defRPr sz="1400">
                <a:solidFill>
                  <a:srgbClr val="171815"/>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0" name="Picture 9" descr="IMS_HEALTH.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236848" y="6274616"/>
            <a:ext cx="1464069" cy="492940"/>
          </a:xfrm>
          <a:prstGeom prst="rect">
            <a:avLst/>
          </a:prstGeom>
        </p:spPr>
      </p:pic>
    </p:spTree>
    <p:extLst>
      <p:ext uri="{BB962C8B-B14F-4D97-AF65-F5344CB8AC3E}">
        <p14:creationId xmlns:p14="http://schemas.microsoft.com/office/powerpoint/2010/main" val="1306547572"/>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3_Cover with image">
    <p:spTree>
      <p:nvGrpSpPr>
        <p:cNvPr id="1" name=""/>
        <p:cNvGrpSpPr/>
        <p:nvPr/>
      </p:nvGrpSpPr>
      <p:grpSpPr>
        <a:xfrm>
          <a:off x="0" y="0"/>
          <a:ext cx="0" cy="0"/>
          <a:chOff x="0" y="0"/>
          <a:chExt cx="0" cy="0"/>
        </a:xfrm>
      </p:grpSpPr>
      <p:pic>
        <p:nvPicPr>
          <p:cNvPr id="16" name="Picture 15" descr="02-Isometric-iPad-Air-Silver-Mock-up-v2.png"/>
          <p:cNvPicPr>
            <a:picLocks noChangeAspect="1"/>
          </p:cNvPicPr>
          <p:nvPr userDrawn="1"/>
        </p:nvPicPr>
        <p:blipFill rotWithShape="1">
          <a:blip r:embed="rId2" cstate="screen">
            <a:extLst>
              <a:ext uri="{28A0092B-C50C-407E-A947-70E740481C1C}">
                <a14:useLocalDpi xmlns:a14="http://schemas.microsoft.com/office/drawing/2010/main"/>
              </a:ext>
            </a:extLst>
          </a:blip>
          <a:srcRect l="-28893"/>
          <a:stretch/>
        </p:blipFill>
        <p:spPr>
          <a:xfrm>
            <a:off x="0" y="4"/>
            <a:ext cx="9144000" cy="5939821"/>
          </a:xfrm>
          <a:prstGeom prst="rect">
            <a:avLst/>
          </a:prstGeom>
        </p:spPr>
      </p:pic>
      <p:sp>
        <p:nvSpPr>
          <p:cNvPr id="14" name="Rectangle 13"/>
          <p:cNvSpPr/>
          <p:nvPr userDrawn="1"/>
        </p:nvSpPr>
        <p:spPr>
          <a:xfrm>
            <a:off x="0" y="5782737"/>
            <a:ext cx="9144000" cy="10752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ctrTitle" hasCustomPrompt="1"/>
          </p:nvPr>
        </p:nvSpPr>
        <p:spPr>
          <a:xfrm>
            <a:off x="469899" y="1748040"/>
            <a:ext cx="5040000" cy="1494791"/>
          </a:xfrm>
          <a:prstGeom prst="rect">
            <a:avLst/>
          </a:prstGeom>
        </p:spPr>
        <p:txBody>
          <a:bodyPr lIns="0" tIns="0" rIns="0" bIns="0" anchor="b" anchorCtr="0">
            <a:noAutofit/>
          </a:bodyPr>
          <a:lstStyle>
            <a:lvl1pPr algn="l">
              <a:lnSpc>
                <a:spcPct val="90000"/>
              </a:lnSpc>
              <a:defRPr kumimoji="0" lang="en-US" sz="5000" b="0" i="0" u="none" strike="noStrike" kern="1200" cap="none" spc="0" normalizeH="0" baseline="0" dirty="0">
                <a:ln>
                  <a:noFill/>
                </a:ln>
                <a:solidFill>
                  <a:srgbClr val="1C2980"/>
                </a:solidFill>
                <a:effectLst/>
                <a:uLnTx/>
                <a:uFillTx/>
                <a:latin typeface="Arial"/>
                <a:ea typeface="+mn-ea"/>
                <a:cs typeface="Arial"/>
              </a:defRPr>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469899" y="3249497"/>
            <a:ext cx="5040000" cy="564738"/>
          </a:xfrm>
          <a:prstGeom prst="rect">
            <a:avLst/>
          </a:prstGeom>
        </p:spPr>
        <p:txBody>
          <a:bodyPr lIns="0" tIns="0" rIns="0" bIns="0" anchor="t">
            <a:normAutofit/>
          </a:bodyPr>
          <a:lstStyle>
            <a:lvl1pPr marL="0" indent="0" algn="l">
              <a:buNone/>
              <a:defRPr sz="2000">
                <a:solidFill>
                  <a:srgbClr val="17181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11" name="Text Placeholder 10"/>
          <p:cNvSpPr>
            <a:spLocks noGrp="1"/>
          </p:cNvSpPr>
          <p:nvPr>
            <p:ph type="body" sz="quarter" idx="10" hasCustomPrompt="1"/>
          </p:nvPr>
        </p:nvSpPr>
        <p:spPr>
          <a:xfrm>
            <a:off x="469900" y="4498426"/>
            <a:ext cx="5727290" cy="333026"/>
          </a:xfrm>
          <a:prstGeom prst="rect">
            <a:avLst/>
          </a:prstGeom>
        </p:spPr>
        <p:txBody>
          <a:bodyPr vert="horz" lIns="0" tIns="0" rIns="0" bIns="0" anchor="b" anchorCtr="0">
            <a:noAutofit/>
          </a:bodyPr>
          <a:lstStyle>
            <a:lvl1pPr marL="0" indent="0">
              <a:buNone/>
              <a:defRPr sz="2000" b="1" i="0">
                <a:solidFill>
                  <a:srgbClr val="171815"/>
                </a:solidFill>
                <a:latin typeface="Arial"/>
                <a:cs typeface="Arial"/>
              </a:defRPr>
            </a:lvl1pPr>
          </a:lstStyle>
          <a:p>
            <a:pPr lvl="0"/>
            <a:r>
              <a:rPr lang="en-US" dirty="0" smtClean="0"/>
              <a:t>Name</a:t>
            </a:r>
          </a:p>
        </p:txBody>
      </p:sp>
      <p:sp>
        <p:nvSpPr>
          <p:cNvPr id="12" name="Text Placeholder 10"/>
          <p:cNvSpPr>
            <a:spLocks noGrp="1"/>
          </p:cNvSpPr>
          <p:nvPr>
            <p:ph type="body" sz="quarter" idx="11" hasCustomPrompt="1"/>
          </p:nvPr>
        </p:nvSpPr>
        <p:spPr>
          <a:xfrm>
            <a:off x="469900" y="4838700"/>
            <a:ext cx="5727290"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rgbClr val="171815"/>
                </a:solidFill>
                <a:effectLst/>
                <a:uLnTx/>
                <a:uFillTx/>
                <a:latin typeface="Arial"/>
                <a:ea typeface="+mn-ea"/>
                <a:cs typeface="Arial"/>
              </a:defRPr>
            </a:lvl1pPr>
          </a:lstStyle>
          <a:p>
            <a:pPr lvl="0"/>
            <a:r>
              <a:rPr lang="en-US" dirty="0" smtClean="0"/>
              <a:t>Title</a:t>
            </a:r>
            <a:endParaRPr lang="en-US" dirty="0"/>
          </a:p>
        </p:txBody>
      </p:sp>
      <p:sp>
        <p:nvSpPr>
          <p:cNvPr id="13" name="Text Placeholder 6"/>
          <p:cNvSpPr>
            <a:spLocks noGrp="1"/>
          </p:cNvSpPr>
          <p:nvPr>
            <p:ph type="body" sz="quarter" idx="12" hasCustomPrompt="1"/>
          </p:nvPr>
        </p:nvSpPr>
        <p:spPr>
          <a:xfrm>
            <a:off x="469899" y="5347768"/>
            <a:ext cx="5724000" cy="354012"/>
          </a:xfrm>
        </p:spPr>
        <p:txBody>
          <a:bodyPr anchor="b"/>
          <a:lstStyle>
            <a:lvl1pPr marL="0" indent="0">
              <a:buNone/>
              <a:defRPr sz="1400">
                <a:solidFill>
                  <a:srgbClr val="171815"/>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0" name="Picture 9" descr="IMS_HEALTH.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236848" y="6274616"/>
            <a:ext cx="1464069" cy="492940"/>
          </a:xfrm>
          <a:prstGeom prst="rect">
            <a:avLst/>
          </a:prstGeom>
        </p:spPr>
      </p:pic>
    </p:spTree>
    <p:extLst>
      <p:ext uri="{BB962C8B-B14F-4D97-AF65-F5344CB8AC3E}">
        <p14:creationId xmlns:p14="http://schemas.microsoft.com/office/powerpoint/2010/main" val="3118789163"/>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_Cover 2">
    <p:bg>
      <p:bgPr>
        <a:solidFill>
          <a:schemeClr val="accent1"/>
        </a:solidFill>
        <a:effectLst/>
      </p:bgPr>
    </p:bg>
    <p:spTree>
      <p:nvGrpSpPr>
        <p:cNvPr id="1" name=""/>
        <p:cNvGrpSpPr/>
        <p:nvPr/>
      </p:nvGrpSpPr>
      <p:grpSpPr>
        <a:xfrm>
          <a:off x="0" y="0"/>
          <a:ext cx="0" cy="0"/>
          <a:chOff x="0" y="0"/>
          <a:chExt cx="0" cy="0"/>
        </a:xfrm>
      </p:grpSpPr>
      <p:sp>
        <p:nvSpPr>
          <p:cNvPr id="25" name="Title 1"/>
          <p:cNvSpPr>
            <a:spLocks noGrp="1"/>
          </p:cNvSpPr>
          <p:nvPr>
            <p:ph type="ctrTitle" hasCustomPrompt="1"/>
          </p:nvPr>
        </p:nvSpPr>
        <p:spPr>
          <a:xfrm>
            <a:off x="462766" y="1740905"/>
            <a:ext cx="8013248" cy="1494791"/>
          </a:xfrm>
          <a:prstGeom prst="rect">
            <a:avLst/>
          </a:prstGeom>
        </p:spPr>
        <p:txBody>
          <a:bodyPr lIns="0" tIns="0" rIns="0" bIns="0" anchor="b" anchorCtr="0">
            <a:noAutofit/>
          </a:bodyPr>
          <a:lstStyle>
            <a:lvl1pPr algn="l">
              <a:lnSpc>
                <a:spcPct val="90000"/>
              </a:lnSpc>
              <a:spcBef>
                <a:spcPts val="0"/>
              </a:spcBef>
              <a:defRPr kumimoji="0" lang="en-US" sz="5000" b="0" i="0" u="none" strike="noStrike" kern="1200" cap="none" spc="0" normalizeH="0" baseline="0" dirty="0">
                <a:ln>
                  <a:noFill/>
                </a:ln>
                <a:solidFill>
                  <a:schemeClr val="bg1"/>
                </a:solidFill>
                <a:effectLst/>
                <a:uLnTx/>
                <a:uFillTx/>
                <a:latin typeface="Arial"/>
                <a:ea typeface="+mn-ea"/>
                <a:cs typeface="Arial"/>
              </a:defRPr>
            </a:lvl1pPr>
          </a:lstStyle>
          <a:p>
            <a:r>
              <a:rPr lang="en-US" dirty="0" smtClean="0"/>
              <a:t>Click to edit master title</a:t>
            </a:r>
            <a:endParaRPr lang="en-US" dirty="0"/>
          </a:p>
        </p:txBody>
      </p:sp>
      <p:sp>
        <p:nvSpPr>
          <p:cNvPr id="26" name="Subtitle 2"/>
          <p:cNvSpPr>
            <a:spLocks noGrp="1"/>
          </p:cNvSpPr>
          <p:nvPr>
            <p:ph type="subTitle" idx="1" hasCustomPrompt="1"/>
          </p:nvPr>
        </p:nvSpPr>
        <p:spPr>
          <a:xfrm>
            <a:off x="462769" y="3249497"/>
            <a:ext cx="8013248" cy="564738"/>
          </a:xfrm>
          <a:prstGeom prst="rect">
            <a:avLst/>
          </a:prstGeom>
        </p:spPr>
        <p:txBody>
          <a:bodyPr lIns="0" tIns="0" rIns="0" bIns="0">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2" name="TextBox 1"/>
          <p:cNvSpPr txBox="1"/>
          <p:nvPr userDrawn="1"/>
        </p:nvSpPr>
        <p:spPr>
          <a:xfrm>
            <a:off x="8622831" y="877356"/>
            <a:ext cx="184731" cy="369332"/>
          </a:xfrm>
          <a:prstGeom prst="rect">
            <a:avLst/>
          </a:prstGeom>
          <a:noFill/>
        </p:spPr>
        <p:txBody>
          <a:bodyPr wrap="none" rtlCol="0">
            <a:spAutoFit/>
          </a:bodyPr>
          <a:lstStyle/>
          <a:p>
            <a:endParaRPr lang="en-GB" dirty="0">
              <a:solidFill>
                <a:srgbClr val="000000"/>
              </a:solidFill>
            </a:endParaRPr>
          </a:p>
        </p:txBody>
      </p:sp>
      <p:sp>
        <p:nvSpPr>
          <p:cNvPr id="12" name="Rectangle 11"/>
          <p:cNvSpPr/>
          <p:nvPr userDrawn="1"/>
        </p:nvSpPr>
        <p:spPr>
          <a:xfrm>
            <a:off x="0" y="6096000"/>
            <a:ext cx="9144000" cy="762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4" name="Text Placeholder 10"/>
          <p:cNvSpPr>
            <a:spLocks noGrp="1"/>
          </p:cNvSpPr>
          <p:nvPr>
            <p:ph type="body" sz="quarter" idx="10" hasCustomPrompt="1"/>
          </p:nvPr>
        </p:nvSpPr>
        <p:spPr>
          <a:xfrm>
            <a:off x="462768" y="4498426"/>
            <a:ext cx="8027999" cy="333026"/>
          </a:xfrm>
          <a:prstGeom prst="rect">
            <a:avLst/>
          </a:prstGeom>
        </p:spPr>
        <p:txBody>
          <a:bodyPr vert="horz" lIns="0" tIns="0" rIns="0" bIns="0" anchor="b" anchorCtr="0">
            <a:noAutofit/>
          </a:bodyPr>
          <a:lstStyle>
            <a:lvl1pPr marL="0" indent="0">
              <a:buNone/>
              <a:defRPr sz="2000" b="1" i="0">
                <a:solidFill>
                  <a:schemeClr val="bg1"/>
                </a:solidFill>
                <a:latin typeface="Arial"/>
                <a:cs typeface="Arial"/>
              </a:defRPr>
            </a:lvl1pPr>
          </a:lstStyle>
          <a:p>
            <a:pPr lvl="0"/>
            <a:r>
              <a:rPr lang="en-US" dirty="0" smtClean="0"/>
              <a:t>Name</a:t>
            </a:r>
          </a:p>
        </p:txBody>
      </p:sp>
      <p:sp>
        <p:nvSpPr>
          <p:cNvPr id="15" name="Text Placeholder 10"/>
          <p:cNvSpPr>
            <a:spLocks noGrp="1"/>
          </p:cNvSpPr>
          <p:nvPr>
            <p:ph type="body" sz="quarter" idx="11" hasCustomPrompt="1"/>
          </p:nvPr>
        </p:nvSpPr>
        <p:spPr>
          <a:xfrm>
            <a:off x="462768" y="4838700"/>
            <a:ext cx="8027999"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chemeClr val="bg1"/>
                </a:solidFill>
                <a:effectLst/>
                <a:uLnTx/>
                <a:uFillTx/>
                <a:latin typeface="Arial"/>
                <a:ea typeface="+mn-ea"/>
                <a:cs typeface="Arial"/>
              </a:defRPr>
            </a:lvl1pPr>
          </a:lstStyle>
          <a:p>
            <a:pPr lvl="0"/>
            <a:r>
              <a:rPr lang="en-US" dirty="0" smtClean="0"/>
              <a:t>Title</a:t>
            </a:r>
            <a:endParaRPr lang="en-US" dirty="0"/>
          </a:p>
        </p:txBody>
      </p:sp>
      <p:sp>
        <p:nvSpPr>
          <p:cNvPr id="16" name="Text Placeholder 6"/>
          <p:cNvSpPr>
            <a:spLocks noGrp="1"/>
          </p:cNvSpPr>
          <p:nvPr>
            <p:ph type="body" sz="quarter" idx="12" hasCustomPrompt="1"/>
          </p:nvPr>
        </p:nvSpPr>
        <p:spPr>
          <a:xfrm>
            <a:off x="462768" y="5347768"/>
            <a:ext cx="8027999" cy="354012"/>
          </a:xfrm>
        </p:spPr>
        <p:txBody>
          <a:bodyPr anchor="b"/>
          <a:lstStyle>
            <a:lvl1pPr marL="0" indent="0">
              <a:buNone/>
              <a:defRPr sz="1400">
                <a:solidFill>
                  <a:schemeClr val="bg1"/>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1" name="Picture 10" descr="IMS_HEALTH.png"/>
          <p:cNvPicPr>
            <a:picLocks noChangeAspect="1"/>
          </p:cNvPicPr>
          <p:nvPr userDrawn="1"/>
        </p:nvPicPr>
        <p:blipFill rotWithShape="1">
          <a:blip r:embed="rId2" cstate="email">
            <a:extLst>
              <a:ext uri="{28A0092B-C50C-407E-A947-70E740481C1C}">
                <a14:useLocalDpi xmlns:a14="http://schemas.microsoft.com/office/drawing/2010/main" val="0"/>
              </a:ext>
            </a:extLst>
          </a:blip>
          <a:srcRect b="24155"/>
          <a:stretch/>
        </p:blipFill>
        <p:spPr>
          <a:xfrm>
            <a:off x="7236848" y="6274620"/>
            <a:ext cx="1464069" cy="373871"/>
          </a:xfrm>
          <a:prstGeom prst="rect">
            <a:avLst/>
          </a:prstGeom>
        </p:spPr>
      </p:pic>
    </p:spTree>
    <p:extLst>
      <p:ext uri="{BB962C8B-B14F-4D97-AF65-F5344CB8AC3E}">
        <p14:creationId xmlns:p14="http://schemas.microsoft.com/office/powerpoint/2010/main" val="2544275080"/>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5" name="Rectangle 4"/>
          <p:cNvSpPr/>
          <p:nvPr userDrawn="1"/>
        </p:nvSpPr>
        <p:spPr>
          <a:xfrm>
            <a:off x="0" y="6096000"/>
            <a:ext cx="9144000" cy="762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4" name="Text Placeholder 13"/>
          <p:cNvSpPr>
            <a:spLocks noGrp="1"/>
          </p:cNvSpPr>
          <p:nvPr>
            <p:ph type="body" sz="quarter" idx="10" hasCustomPrompt="1"/>
          </p:nvPr>
        </p:nvSpPr>
        <p:spPr>
          <a:xfrm>
            <a:off x="462766" y="1752604"/>
            <a:ext cx="8013248" cy="1484093"/>
          </a:xfrm>
        </p:spPr>
        <p:txBody>
          <a:bodyPr anchor="b" anchorCtr="0"/>
          <a:lstStyle>
            <a:lvl1pPr marL="0" indent="0">
              <a:lnSpc>
                <a:spcPct val="100000"/>
              </a:lnSpc>
              <a:spcBef>
                <a:spcPts val="0"/>
              </a:spcBef>
              <a:buNone/>
              <a:defRPr sz="5000">
                <a:solidFill>
                  <a:schemeClr val="bg1"/>
                </a:solidFill>
              </a:defRPr>
            </a:lvl1pPr>
          </a:lstStyle>
          <a:p>
            <a:pPr lvl="0"/>
            <a:r>
              <a:rPr lang="en-GB" dirty="0" smtClean="0"/>
              <a:t>Click to edit section slide</a:t>
            </a:r>
          </a:p>
        </p:txBody>
      </p:sp>
      <p:pic>
        <p:nvPicPr>
          <p:cNvPr id="7" name="Picture 6" descr="IMS_HEALTH.png"/>
          <p:cNvPicPr>
            <a:picLocks noChangeAspect="1"/>
          </p:cNvPicPr>
          <p:nvPr userDrawn="1"/>
        </p:nvPicPr>
        <p:blipFill rotWithShape="1">
          <a:blip r:embed="rId2" cstate="email">
            <a:extLst>
              <a:ext uri="{28A0092B-C50C-407E-A947-70E740481C1C}">
                <a14:useLocalDpi xmlns:a14="http://schemas.microsoft.com/office/drawing/2010/main" val="0"/>
              </a:ext>
            </a:extLst>
          </a:blip>
          <a:srcRect b="24155"/>
          <a:stretch/>
        </p:blipFill>
        <p:spPr>
          <a:xfrm>
            <a:off x="7236848" y="6274620"/>
            <a:ext cx="1464069" cy="373871"/>
          </a:xfrm>
          <a:prstGeom prst="rect">
            <a:avLst/>
          </a:prstGeom>
        </p:spPr>
      </p:pic>
    </p:spTree>
    <p:extLst>
      <p:ext uri="{BB962C8B-B14F-4D97-AF65-F5344CB8AC3E}">
        <p14:creationId xmlns:p14="http://schemas.microsoft.com/office/powerpoint/2010/main" val="3361850383"/>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 preserve="1">
  <p:cSld name="Divider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5465" y="1803099"/>
            <a:ext cx="7772977" cy="1043555"/>
          </a:xfrm>
        </p:spPr>
        <p:txBody>
          <a:bodyPr anchor="b">
            <a:noAutofit/>
          </a:bodyPr>
          <a:lstStyle>
            <a:lvl1pPr>
              <a:defRPr sz="3600"/>
            </a:lvl1pPr>
          </a:lstStyle>
          <a:p>
            <a:r>
              <a:rPr lang="en-US" dirty="0" smtClean="0"/>
              <a:t>Click to edit divider slide</a:t>
            </a:r>
            <a:endParaRPr lang="en-US" dirty="0"/>
          </a:p>
        </p:txBody>
      </p:sp>
      <p:sp>
        <p:nvSpPr>
          <p:cNvPr id="3" name="Subtitle 2"/>
          <p:cNvSpPr>
            <a:spLocks noGrp="1"/>
          </p:cNvSpPr>
          <p:nvPr>
            <p:ph type="subTitle" idx="1" hasCustomPrompt="1"/>
          </p:nvPr>
        </p:nvSpPr>
        <p:spPr>
          <a:xfrm>
            <a:off x="525465" y="2862438"/>
            <a:ext cx="7765049" cy="1753721"/>
          </a:xfrm>
        </p:spPr>
        <p:txBody>
          <a:bodyPr>
            <a:noAutofit/>
          </a:bodyPr>
          <a:lstStyle>
            <a:lvl1pPr marL="0" indent="0" algn="l">
              <a:buNone/>
              <a:defRPr sz="2000">
                <a:solidFill>
                  <a:schemeClr val="tx1"/>
                </a:solidFill>
              </a:defRPr>
            </a:lvl1pPr>
            <a:lvl2pPr marL="410291" indent="0" algn="ctr">
              <a:buNone/>
              <a:defRPr>
                <a:solidFill>
                  <a:schemeClr val="tx1">
                    <a:tint val="75000"/>
                  </a:schemeClr>
                </a:solidFill>
              </a:defRPr>
            </a:lvl2pPr>
            <a:lvl3pPr marL="820583" indent="0" algn="ctr">
              <a:buNone/>
              <a:defRPr>
                <a:solidFill>
                  <a:schemeClr val="tx1">
                    <a:tint val="75000"/>
                  </a:schemeClr>
                </a:solidFill>
              </a:defRPr>
            </a:lvl3pPr>
            <a:lvl4pPr marL="1230874" indent="0" algn="ctr">
              <a:buNone/>
              <a:defRPr>
                <a:solidFill>
                  <a:schemeClr val="tx1">
                    <a:tint val="75000"/>
                  </a:schemeClr>
                </a:solidFill>
              </a:defRPr>
            </a:lvl4pPr>
            <a:lvl5pPr marL="1641165" indent="0" algn="ctr">
              <a:buNone/>
              <a:defRPr>
                <a:solidFill>
                  <a:schemeClr val="tx1">
                    <a:tint val="75000"/>
                  </a:schemeClr>
                </a:solidFill>
              </a:defRPr>
            </a:lvl5pPr>
            <a:lvl6pPr marL="2051456" indent="0" algn="ctr">
              <a:buNone/>
              <a:defRPr>
                <a:solidFill>
                  <a:schemeClr val="tx1">
                    <a:tint val="75000"/>
                  </a:schemeClr>
                </a:solidFill>
              </a:defRPr>
            </a:lvl6pPr>
            <a:lvl7pPr marL="2461748" indent="0" algn="ctr">
              <a:buNone/>
              <a:defRPr>
                <a:solidFill>
                  <a:schemeClr val="tx1">
                    <a:tint val="75000"/>
                  </a:schemeClr>
                </a:solidFill>
              </a:defRPr>
            </a:lvl7pPr>
            <a:lvl8pPr marL="2872039" indent="0" algn="ctr">
              <a:buNone/>
              <a:defRPr>
                <a:solidFill>
                  <a:schemeClr val="tx1">
                    <a:tint val="75000"/>
                  </a:schemeClr>
                </a:solidFill>
              </a:defRPr>
            </a:lvl8pPr>
            <a:lvl9pPr marL="3282330" indent="0" algn="ctr">
              <a:buNone/>
              <a:defRPr>
                <a:solidFill>
                  <a:schemeClr val="tx1">
                    <a:tint val="75000"/>
                  </a:schemeClr>
                </a:solidFill>
              </a:defRPr>
            </a:lvl9pPr>
          </a:lstStyle>
          <a:p>
            <a:r>
              <a:rPr lang="en-US" dirty="0" smtClean="0"/>
              <a:t>Click to edit master subtitle</a:t>
            </a:r>
            <a:endParaRPr lang="en-US" dirty="0"/>
          </a:p>
        </p:txBody>
      </p:sp>
      <p:sp>
        <p:nvSpPr>
          <p:cNvPr id="4" name="Footer Placeholder 3"/>
          <p:cNvSpPr>
            <a:spLocks noGrp="1"/>
          </p:cNvSpPr>
          <p:nvPr>
            <p:ph type="ftr" sz="quarter" idx="10"/>
          </p:nvPr>
        </p:nvSpPr>
        <p:spPr/>
        <p:txBody>
          <a:bodyPr/>
          <a:lstStyle/>
          <a:p>
            <a:r>
              <a:rPr lang="en-GB" smtClean="0"/>
              <a:t>IMS Health Confidential</a:t>
            </a:r>
            <a:endParaRPr lang="en-GB"/>
          </a:p>
        </p:txBody>
      </p:sp>
    </p:spTree>
    <p:extLst>
      <p:ext uri="{BB962C8B-B14F-4D97-AF65-F5344CB8AC3E}">
        <p14:creationId xmlns:p14="http://schemas.microsoft.com/office/powerpoint/2010/main" val="2952436063"/>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6" name="Straight Connector 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2"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
        <p:nvSpPr>
          <p:cNvPr id="2" name="Footer Placeholder 1"/>
          <p:cNvSpPr>
            <a:spLocks noGrp="1"/>
          </p:cNvSpPr>
          <p:nvPr>
            <p:ph type="ftr" sz="quarter" idx="12"/>
          </p:nvPr>
        </p:nvSpPr>
        <p:spPr/>
        <p:txBody>
          <a:bodyPr/>
          <a:lstStyle/>
          <a:p>
            <a:r>
              <a:rPr lang="en-GB" smtClean="0"/>
              <a:t>IMS Health Confidential</a:t>
            </a:r>
            <a:endParaRPr lang="en-GB"/>
          </a:p>
        </p:txBody>
      </p:sp>
    </p:spTree>
    <p:extLst>
      <p:ext uri="{BB962C8B-B14F-4D97-AF65-F5344CB8AC3E}">
        <p14:creationId xmlns:p14="http://schemas.microsoft.com/office/powerpoint/2010/main" val="4001091363"/>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GB" smtClean="0"/>
              <a:t>IMS Health Confidential</a:t>
            </a:r>
            <a:endParaRPr lang="en-GB"/>
          </a:p>
        </p:txBody>
      </p:sp>
      <p:sp>
        <p:nvSpPr>
          <p:cNvPr id="10"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1" name="Straight Connector 10"/>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9827862"/>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1 Column - Bullets">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495445" y="1599640"/>
            <a:ext cx="8279999" cy="4478921"/>
          </a:xfrm>
          <a:prstGeom prst="rect">
            <a:avLst/>
          </a:prstGeom>
        </p:spPr>
        <p:txBody>
          <a:bodyPr vert="horz" wrap="square" lIns="0" tIns="0" rIns="0" bIns="0" rtlCol="0">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2"/>
          </p:nvPr>
        </p:nvSpPr>
        <p:spPr/>
        <p:txBody>
          <a:bodyPr/>
          <a:lstStyle/>
          <a:p>
            <a:r>
              <a:rPr lang="en-GB" smtClean="0"/>
              <a:t>IMS Health Confidential</a:t>
            </a:r>
            <a:endParaRPr lang="en-GB"/>
          </a:p>
        </p:txBody>
      </p:sp>
      <p:sp>
        <p:nvSpPr>
          <p:cNvPr id="10"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1" name="Straight Connector 10"/>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3"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194275865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2 Column - No Bullets">
    <p:spTree>
      <p:nvGrpSpPr>
        <p:cNvPr id="1" name=""/>
        <p:cNvGrpSpPr/>
        <p:nvPr/>
      </p:nvGrpSpPr>
      <p:grpSpPr>
        <a:xfrm>
          <a:off x="0" y="0"/>
          <a:ext cx="0" cy="0"/>
          <a:chOff x="0" y="0"/>
          <a:chExt cx="0" cy="0"/>
        </a:xfrm>
      </p:grpSpPr>
      <p:sp>
        <p:nvSpPr>
          <p:cNvPr id="5" name="Content Placeholder 7"/>
          <p:cNvSpPr>
            <a:spLocks noGrp="1"/>
          </p:cNvSpPr>
          <p:nvPr>
            <p:ph sz="quarter" idx="13" hasCustomPrompt="1"/>
          </p:nvPr>
        </p:nvSpPr>
        <p:spPr>
          <a:xfrm>
            <a:off x="5810144" y="1599640"/>
            <a:ext cx="2952859" cy="4471786"/>
          </a:xfrm>
        </p:spPr>
        <p:txBody>
          <a:bodyPr wrap="square" tIns="0">
            <a:noAutofit/>
          </a:bodyPr>
          <a:lstStyle>
            <a:lvl1pPr>
              <a:defRPr sz="2000"/>
            </a:lvl1pPr>
            <a:lvl2pPr>
              <a:defRPr sz="1400"/>
            </a:lvl2pPr>
            <a:lvl3pPr>
              <a:defRPr sz="1200"/>
            </a:lvl3pPr>
            <a:lvl4pPr>
              <a:defRPr sz="1050"/>
            </a:lvl4pPr>
            <a:lvl5pPr>
              <a:defRPr sz="1050"/>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7"/>
          <p:cNvSpPr>
            <a:spLocks noGrp="1"/>
          </p:cNvSpPr>
          <p:nvPr>
            <p:ph sz="quarter" idx="12" hasCustomPrompt="1"/>
          </p:nvPr>
        </p:nvSpPr>
        <p:spPr>
          <a:xfrm>
            <a:off x="485715" y="1599640"/>
            <a:ext cx="4966818" cy="4471786"/>
          </a:xfrm>
        </p:spPr>
        <p:txBody>
          <a:bodyPr wrap="square">
            <a:noAutofit/>
          </a:bodyPr>
          <a:lstStyle>
            <a:lvl1pPr marL="0" indent="0">
              <a:spcBef>
                <a:spcPts val="1176"/>
              </a:spcBef>
              <a:buNone/>
              <a:defRPr sz="2000"/>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15"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0" name="Straight Connector 9"/>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1"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858316175"/>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1_Column - Bullets_no subtitle">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485717" y="1080411"/>
            <a:ext cx="8279997" cy="4998150"/>
          </a:xfrm>
          <a:prstGeom prst="rect">
            <a:avLst/>
          </a:prstGeom>
        </p:spPr>
        <p:txBody>
          <a:bodyPr vert="horz" wrap="square" lIns="0" tIns="0" rIns="0" bIns="0" rtlCol="0">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0"/>
          </p:nvPr>
        </p:nvSpPr>
        <p:spPr/>
        <p:txBody>
          <a:bodyPr/>
          <a:lstStyle/>
          <a:p>
            <a:r>
              <a:rPr lang="en-GB" smtClean="0"/>
              <a:t>IMS Health Confidential</a:t>
            </a:r>
            <a:endParaRPr lang="en-GB"/>
          </a:p>
        </p:txBody>
      </p:sp>
      <p:sp>
        <p:nvSpPr>
          <p:cNvPr id="9"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0" name="Straight Connector 9"/>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6724502"/>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 Column - Tex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5716" y="1599640"/>
            <a:ext cx="8279999" cy="4478920"/>
          </a:xfrm>
          <a:prstGeom prst="rect">
            <a:avLst/>
          </a:prstGeom>
        </p:spPr>
        <p:txBody>
          <a:bodyPr vert="horz" wrap="square" lIns="0" tIns="0" rIns="0" bIns="0" rtlCol="0">
            <a:noAutofit/>
          </a:bodyPr>
          <a:lstStyle>
            <a:lvl1pPr marL="0" indent="0">
              <a:buNone/>
              <a:defRPr/>
            </a:lvl1pPr>
            <a:lvl2pPr marL="301752" indent="0">
              <a:buNone/>
              <a:defRPr/>
            </a:lvl2pPr>
            <a:lvl3pPr marL="612648" indent="0">
              <a:buNone/>
              <a:defRPr/>
            </a:lvl3pPr>
            <a:lvl4pPr marL="932688" indent="0">
              <a:buNone/>
              <a:defRPr/>
            </a:lvl4pPr>
            <a:lvl5pPr marL="1252728" indent="0">
              <a:buNone/>
              <a:defRPr/>
            </a:lvl5pPr>
          </a:lstStyle>
          <a:p>
            <a:pPr lvl="0"/>
            <a:r>
              <a:rPr lang="en-US" dirty="0" smtClean="0"/>
              <a:t>Click to edit text styles</a:t>
            </a:r>
          </a:p>
        </p:txBody>
      </p:sp>
      <p:sp>
        <p:nvSpPr>
          <p:cNvPr id="2" name="Footer Placeholder 1"/>
          <p:cNvSpPr>
            <a:spLocks noGrp="1"/>
          </p:cNvSpPr>
          <p:nvPr>
            <p:ph type="ftr" sz="quarter" idx="12"/>
          </p:nvPr>
        </p:nvSpPr>
        <p:spPr/>
        <p:txBody>
          <a:bodyPr/>
          <a:lstStyle/>
          <a:p>
            <a:r>
              <a:rPr lang="en-GB" smtClean="0"/>
              <a:t>IMS Health Confidential</a:t>
            </a:r>
            <a:endParaRPr lang="en-GB"/>
          </a:p>
        </p:txBody>
      </p:sp>
      <p:sp>
        <p:nvSpPr>
          <p:cNvPr id="13"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4" name="Straight Connector 13"/>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9"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2302836655"/>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2 Column - Bullets">
    <p:spTree>
      <p:nvGrpSpPr>
        <p:cNvPr id="1" name=""/>
        <p:cNvGrpSpPr/>
        <p:nvPr/>
      </p:nvGrpSpPr>
      <p:grpSpPr>
        <a:xfrm>
          <a:off x="0" y="0"/>
          <a:ext cx="0" cy="0"/>
          <a:chOff x="0" y="0"/>
          <a:chExt cx="0" cy="0"/>
        </a:xfrm>
      </p:grpSpPr>
      <p:sp>
        <p:nvSpPr>
          <p:cNvPr id="5" name="Content Placeholder 7"/>
          <p:cNvSpPr>
            <a:spLocks noGrp="1"/>
          </p:cNvSpPr>
          <p:nvPr>
            <p:ph sz="quarter" idx="12" hasCustomPrompt="1"/>
          </p:nvPr>
        </p:nvSpPr>
        <p:spPr>
          <a:xfrm>
            <a:off x="485714" y="1599643"/>
            <a:ext cx="3968496" cy="4500325"/>
          </a:xfrm>
        </p:spPr>
        <p:txBody>
          <a:bodyPr wrap="square">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7"/>
          <p:cNvSpPr>
            <a:spLocks noGrp="1"/>
          </p:cNvSpPr>
          <p:nvPr>
            <p:ph sz="quarter" idx="13" hasCustomPrompt="1"/>
          </p:nvPr>
        </p:nvSpPr>
        <p:spPr>
          <a:xfrm>
            <a:off x="4735021" y="1599643"/>
            <a:ext cx="4030694" cy="4500325"/>
          </a:xfrm>
        </p:spPr>
        <p:txBody>
          <a:bodyPr wrap="square">
            <a:noAutofit/>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13"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4" name="Straight Connector 13"/>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0"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1595436478"/>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2 Column - No Bullets">
    <p:spTree>
      <p:nvGrpSpPr>
        <p:cNvPr id="1" name=""/>
        <p:cNvGrpSpPr/>
        <p:nvPr/>
      </p:nvGrpSpPr>
      <p:grpSpPr>
        <a:xfrm>
          <a:off x="0" y="0"/>
          <a:ext cx="0" cy="0"/>
          <a:chOff x="0" y="0"/>
          <a:chExt cx="0" cy="0"/>
        </a:xfrm>
      </p:grpSpPr>
      <p:sp>
        <p:nvSpPr>
          <p:cNvPr id="8" name="Content Placeholder 7"/>
          <p:cNvSpPr>
            <a:spLocks noGrp="1"/>
          </p:cNvSpPr>
          <p:nvPr>
            <p:ph sz="quarter" idx="12" hasCustomPrompt="1"/>
          </p:nvPr>
        </p:nvSpPr>
        <p:spPr>
          <a:xfrm>
            <a:off x="485715" y="1599639"/>
            <a:ext cx="3978226" cy="4493189"/>
          </a:xfrm>
        </p:spPr>
        <p:txBody>
          <a:bodyPr wrap="square">
            <a:noAutofit/>
          </a:bodyPr>
          <a:lstStyle>
            <a:lvl1pPr marL="0" indent="0">
              <a:spcBef>
                <a:spcPts val="1176"/>
              </a:spcBef>
              <a:buNone/>
              <a:defRPr/>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10" name="Content Placeholder 7"/>
          <p:cNvSpPr>
            <a:spLocks noGrp="1"/>
          </p:cNvSpPr>
          <p:nvPr>
            <p:ph sz="quarter" idx="13" hasCustomPrompt="1"/>
          </p:nvPr>
        </p:nvSpPr>
        <p:spPr>
          <a:xfrm>
            <a:off x="4756549" y="1599639"/>
            <a:ext cx="4009166" cy="4493189"/>
          </a:xfrm>
        </p:spPr>
        <p:txBody>
          <a:bodyPr wrap="square">
            <a:noAutofit/>
          </a:bodyPr>
          <a:lstStyle>
            <a:lvl1pPr marL="0" indent="0">
              <a:spcBef>
                <a:spcPts val="1176"/>
              </a:spcBef>
              <a:buNone/>
              <a:defRPr/>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15"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6" name="Straight Connector 1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2"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3019200893"/>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1_2 Column - Bullets">
    <p:spTree>
      <p:nvGrpSpPr>
        <p:cNvPr id="1" name=""/>
        <p:cNvGrpSpPr/>
        <p:nvPr/>
      </p:nvGrpSpPr>
      <p:grpSpPr>
        <a:xfrm>
          <a:off x="0" y="0"/>
          <a:ext cx="0" cy="0"/>
          <a:chOff x="0" y="0"/>
          <a:chExt cx="0" cy="0"/>
        </a:xfrm>
      </p:grpSpPr>
      <p:sp>
        <p:nvSpPr>
          <p:cNvPr id="8" name="Content Placeholder 7"/>
          <p:cNvSpPr>
            <a:spLocks noGrp="1"/>
          </p:cNvSpPr>
          <p:nvPr>
            <p:ph sz="quarter" idx="12" hasCustomPrompt="1"/>
          </p:nvPr>
        </p:nvSpPr>
        <p:spPr>
          <a:xfrm>
            <a:off x="485715" y="1599640"/>
            <a:ext cx="5112054" cy="4478921"/>
          </a:xfrm>
        </p:spPr>
        <p:txBody>
          <a:bodyPr wrap="square">
            <a:noAutofit/>
            <a:scene3d>
              <a:camera prst="orthographicFront"/>
              <a:lightRig rig="threePt" dir="t"/>
            </a:scene3d>
          </a:bodyPr>
          <a:lstStyle>
            <a:lvl1pPr marL="0" indent="0">
              <a:spcBef>
                <a:spcPts val="1176"/>
              </a:spcBef>
              <a:buNone/>
              <a:defRPr sz="2000"/>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2" name="Content Placeholder 7"/>
          <p:cNvSpPr>
            <a:spLocks noGrp="1"/>
          </p:cNvSpPr>
          <p:nvPr>
            <p:ph sz="quarter" idx="13" hasCustomPrompt="1"/>
          </p:nvPr>
        </p:nvSpPr>
        <p:spPr>
          <a:xfrm>
            <a:off x="6062143" y="1599640"/>
            <a:ext cx="2700858" cy="4478921"/>
          </a:xfrm>
        </p:spPr>
        <p:txBody>
          <a:bodyPr wrap="square" tIns="0">
            <a:noAutofit/>
            <a:scene3d>
              <a:camera prst="orthographicFront"/>
              <a:lightRig rig="threePt" dir="t"/>
            </a:scene3d>
          </a:bodyPr>
          <a:lstStyle>
            <a:lvl1pPr>
              <a:defRPr sz="2000"/>
            </a:lvl1pPr>
            <a:lvl2pPr>
              <a:defRPr sz="1400"/>
            </a:lvl2pPr>
            <a:lvl3pPr>
              <a:defRPr sz="1200"/>
            </a:lvl3pPr>
            <a:lvl4pPr>
              <a:defRPr sz="1050"/>
            </a:lvl4pPr>
            <a:lvl5pPr>
              <a:defRPr sz="1050"/>
            </a:lvl5p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3" name="Straight Connector 22"/>
          <p:cNvCxnSpPr/>
          <p:nvPr userDrawn="1"/>
        </p:nvCxnSpPr>
        <p:spPr>
          <a:xfrm>
            <a:off x="5827479" y="1612775"/>
            <a:ext cx="8911" cy="4473031"/>
          </a:xfrm>
          <a:prstGeom prst="line">
            <a:avLst/>
          </a:prstGeom>
          <a:ln w="6350" cmpd="sng">
            <a:solidFill>
              <a:schemeClr val="tx2"/>
            </a:solidFill>
          </a:ln>
        </p:spPr>
        <p:style>
          <a:lnRef idx="1">
            <a:schemeClr val="dk1"/>
          </a:lnRef>
          <a:fillRef idx="0">
            <a:schemeClr val="dk1"/>
          </a:fillRef>
          <a:effectRef idx="0">
            <a:schemeClr val="dk1"/>
          </a:effectRef>
          <a:fontRef idx="minor">
            <a:schemeClr val="tx1"/>
          </a:fontRef>
        </p:style>
      </p:cxnSp>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15"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6" name="Straight Connector 1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0"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1410623814"/>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2_2 Column - No Bullets">
    <p:spTree>
      <p:nvGrpSpPr>
        <p:cNvPr id="1" name=""/>
        <p:cNvGrpSpPr/>
        <p:nvPr/>
      </p:nvGrpSpPr>
      <p:grpSpPr>
        <a:xfrm>
          <a:off x="0" y="0"/>
          <a:ext cx="0" cy="0"/>
          <a:chOff x="0" y="0"/>
          <a:chExt cx="0" cy="0"/>
        </a:xfrm>
      </p:grpSpPr>
      <p:sp>
        <p:nvSpPr>
          <p:cNvPr id="5" name="Content Placeholder 7"/>
          <p:cNvSpPr>
            <a:spLocks noGrp="1"/>
          </p:cNvSpPr>
          <p:nvPr>
            <p:ph sz="quarter" idx="13" hasCustomPrompt="1"/>
          </p:nvPr>
        </p:nvSpPr>
        <p:spPr>
          <a:xfrm>
            <a:off x="5810144" y="1599640"/>
            <a:ext cx="2952859" cy="4471786"/>
          </a:xfrm>
        </p:spPr>
        <p:txBody>
          <a:bodyPr wrap="square" tIns="0">
            <a:noAutofit/>
          </a:bodyPr>
          <a:lstStyle>
            <a:lvl1pPr>
              <a:defRPr sz="2000"/>
            </a:lvl1pPr>
            <a:lvl2pPr>
              <a:defRPr sz="1400"/>
            </a:lvl2pPr>
            <a:lvl3pPr>
              <a:defRPr sz="1200"/>
            </a:lvl3pPr>
            <a:lvl4pPr>
              <a:defRPr sz="1050"/>
            </a:lvl4pPr>
            <a:lvl5pPr>
              <a:defRPr sz="1050"/>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7"/>
          <p:cNvSpPr>
            <a:spLocks noGrp="1"/>
          </p:cNvSpPr>
          <p:nvPr>
            <p:ph sz="quarter" idx="12" hasCustomPrompt="1"/>
          </p:nvPr>
        </p:nvSpPr>
        <p:spPr>
          <a:xfrm>
            <a:off x="485715" y="1599640"/>
            <a:ext cx="4966818" cy="4471786"/>
          </a:xfrm>
        </p:spPr>
        <p:txBody>
          <a:bodyPr wrap="square">
            <a:noAutofit/>
          </a:bodyPr>
          <a:lstStyle>
            <a:lvl1pPr marL="0" indent="0">
              <a:spcBef>
                <a:spcPts val="1176"/>
              </a:spcBef>
              <a:buNone/>
              <a:defRPr sz="2000"/>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15"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6" name="Straight Connector 1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0"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817626482"/>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3_2 Column - No Bullets">
    <p:spTree>
      <p:nvGrpSpPr>
        <p:cNvPr id="1" name=""/>
        <p:cNvGrpSpPr/>
        <p:nvPr/>
      </p:nvGrpSpPr>
      <p:grpSpPr>
        <a:xfrm>
          <a:off x="0" y="0"/>
          <a:ext cx="0" cy="0"/>
          <a:chOff x="0" y="0"/>
          <a:chExt cx="0" cy="0"/>
        </a:xfrm>
      </p:grpSpPr>
      <p:sp>
        <p:nvSpPr>
          <p:cNvPr id="5" name="Content Placeholder 7"/>
          <p:cNvSpPr>
            <a:spLocks noGrp="1"/>
          </p:cNvSpPr>
          <p:nvPr>
            <p:ph sz="quarter" idx="13" hasCustomPrompt="1"/>
          </p:nvPr>
        </p:nvSpPr>
        <p:spPr>
          <a:xfrm>
            <a:off x="5810144" y="1599640"/>
            <a:ext cx="2952859" cy="4471786"/>
          </a:xfrm>
        </p:spPr>
        <p:txBody>
          <a:bodyPr wrap="square" tIns="0">
            <a:noAutofit/>
          </a:bodyPr>
          <a:lstStyle>
            <a:lvl1pPr>
              <a:defRPr sz="2000"/>
            </a:lvl1pPr>
            <a:lvl2pPr>
              <a:defRPr sz="1400"/>
            </a:lvl2pPr>
            <a:lvl3pPr>
              <a:defRPr sz="1200"/>
            </a:lvl3pPr>
            <a:lvl4pPr>
              <a:defRPr sz="1050"/>
            </a:lvl4pPr>
            <a:lvl5pPr>
              <a:defRPr sz="1050"/>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7"/>
          <p:cNvSpPr>
            <a:spLocks noGrp="1"/>
          </p:cNvSpPr>
          <p:nvPr>
            <p:ph sz="quarter" idx="12" hasCustomPrompt="1"/>
          </p:nvPr>
        </p:nvSpPr>
        <p:spPr>
          <a:xfrm>
            <a:off x="485715" y="1599640"/>
            <a:ext cx="4966818" cy="4471786"/>
          </a:xfrm>
        </p:spPr>
        <p:txBody>
          <a:bodyPr wrap="square">
            <a:noAutofit/>
          </a:bodyPr>
          <a:lstStyle>
            <a:lvl1pPr marL="0" indent="0">
              <a:spcBef>
                <a:spcPts val="1176"/>
              </a:spcBef>
              <a:buNone/>
              <a:defRPr sz="2000"/>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15"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0" name="Straight Connector 9"/>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1"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25653094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ver with image">
    <p:spTree>
      <p:nvGrpSpPr>
        <p:cNvPr id="1" name=""/>
        <p:cNvGrpSpPr/>
        <p:nvPr/>
      </p:nvGrpSpPr>
      <p:grpSpPr>
        <a:xfrm>
          <a:off x="0" y="0"/>
          <a:ext cx="0" cy="0"/>
          <a:chOff x="0" y="0"/>
          <a:chExt cx="0" cy="0"/>
        </a:xfrm>
      </p:grpSpPr>
      <p:pic>
        <p:nvPicPr>
          <p:cNvPr id="17" name="Picture 16" descr="IMS_Health_PPT_cover_revised_final.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1917703" y="3175"/>
            <a:ext cx="7226300" cy="6099262"/>
          </a:xfrm>
          <a:prstGeom prst="rect">
            <a:avLst/>
          </a:prstGeom>
        </p:spPr>
      </p:pic>
      <p:sp>
        <p:nvSpPr>
          <p:cNvPr id="16" name="Rectangle 15"/>
          <p:cNvSpPr/>
          <p:nvPr userDrawn="1"/>
        </p:nvSpPr>
        <p:spPr>
          <a:xfrm>
            <a:off x="0" y="6102441"/>
            <a:ext cx="9144000" cy="7555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11" name="Title 1"/>
          <p:cNvSpPr>
            <a:spLocks noGrp="1"/>
          </p:cNvSpPr>
          <p:nvPr>
            <p:ph type="ctrTitle" hasCustomPrompt="1"/>
          </p:nvPr>
        </p:nvSpPr>
        <p:spPr>
          <a:xfrm>
            <a:off x="469899" y="1748040"/>
            <a:ext cx="5040000" cy="1494791"/>
          </a:xfrm>
          <a:prstGeom prst="rect">
            <a:avLst/>
          </a:prstGeom>
        </p:spPr>
        <p:txBody>
          <a:bodyPr lIns="0" tIns="0" rIns="0" bIns="0" anchor="b" anchorCtr="0">
            <a:noAutofit/>
          </a:bodyPr>
          <a:lstStyle>
            <a:lvl1pPr algn="l">
              <a:lnSpc>
                <a:spcPct val="90000"/>
              </a:lnSpc>
              <a:defRPr kumimoji="0" lang="en-US" sz="5000" b="0" i="0" u="none" strike="noStrike" kern="1200" cap="none" spc="0" normalizeH="0" baseline="0" dirty="0">
                <a:ln>
                  <a:noFill/>
                </a:ln>
                <a:solidFill>
                  <a:srgbClr val="1C2980"/>
                </a:solidFill>
                <a:effectLst/>
                <a:uLnTx/>
                <a:uFillTx/>
                <a:latin typeface="Arial"/>
                <a:ea typeface="+mn-ea"/>
                <a:cs typeface="Arial"/>
              </a:defRPr>
            </a:lvl1pPr>
          </a:lstStyle>
          <a:p>
            <a:r>
              <a:rPr lang="en-US" dirty="0" smtClean="0"/>
              <a:t>Click to edit master title</a:t>
            </a:r>
            <a:endParaRPr lang="en-US" dirty="0"/>
          </a:p>
        </p:txBody>
      </p:sp>
      <p:sp>
        <p:nvSpPr>
          <p:cNvPr id="12" name="Subtitle 2"/>
          <p:cNvSpPr>
            <a:spLocks noGrp="1"/>
          </p:cNvSpPr>
          <p:nvPr>
            <p:ph type="subTitle" idx="1" hasCustomPrompt="1"/>
          </p:nvPr>
        </p:nvSpPr>
        <p:spPr>
          <a:xfrm>
            <a:off x="469899" y="3249497"/>
            <a:ext cx="5040000" cy="564738"/>
          </a:xfrm>
          <a:prstGeom prst="rect">
            <a:avLst/>
          </a:prstGeom>
        </p:spPr>
        <p:txBody>
          <a:bodyPr lIns="0" tIns="0" rIns="0" bIns="0" anchor="t">
            <a:normAutofit/>
          </a:bodyPr>
          <a:lstStyle>
            <a:lvl1pPr marL="0" indent="0" algn="l">
              <a:buNone/>
              <a:defRPr sz="2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13" name="Text Placeholder 10"/>
          <p:cNvSpPr>
            <a:spLocks noGrp="1"/>
          </p:cNvSpPr>
          <p:nvPr>
            <p:ph type="body" sz="quarter" idx="10" hasCustomPrompt="1"/>
          </p:nvPr>
        </p:nvSpPr>
        <p:spPr>
          <a:xfrm>
            <a:off x="469900" y="4498426"/>
            <a:ext cx="5727290" cy="333026"/>
          </a:xfrm>
          <a:prstGeom prst="rect">
            <a:avLst/>
          </a:prstGeom>
        </p:spPr>
        <p:txBody>
          <a:bodyPr vert="horz" lIns="0" tIns="0" rIns="0" bIns="0" anchor="b" anchorCtr="0">
            <a:noAutofit/>
          </a:bodyPr>
          <a:lstStyle>
            <a:lvl1pPr marL="0" indent="0">
              <a:buNone/>
              <a:defRPr sz="2000" b="1" i="0">
                <a:solidFill>
                  <a:schemeClr val="accent2"/>
                </a:solidFill>
                <a:latin typeface="Arial"/>
                <a:cs typeface="Arial"/>
              </a:defRPr>
            </a:lvl1pPr>
          </a:lstStyle>
          <a:p>
            <a:pPr lvl="0"/>
            <a:r>
              <a:rPr lang="en-US" dirty="0" smtClean="0"/>
              <a:t>Name</a:t>
            </a:r>
          </a:p>
        </p:txBody>
      </p:sp>
      <p:sp>
        <p:nvSpPr>
          <p:cNvPr id="15" name="Text Placeholder 10"/>
          <p:cNvSpPr>
            <a:spLocks noGrp="1"/>
          </p:cNvSpPr>
          <p:nvPr>
            <p:ph type="body" sz="quarter" idx="11" hasCustomPrompt="1"/>
          </p:nvPr>
        </p:nvSpPr>
        <p:spPr>
          <a:xfrm>
            <a:off x="469900" y="4838700"/>
            <a:ext cx="5727290"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chemeClr val="accent2"/>
                </a:solidFill>
                <a:effectLst/>
                <a:uLnTx/>
                <a:uFillTx/>
                <a:latin typeface="Arial"/>
                <a:ea typeface="+mn-ea"/>
                <a:cs typeface="Arial"/>
              </a:defRPr>
            </a:lvl1pPr>
          </a:lstStyle>
          <a:p>
            <a:pPr lvl="0"/>
            <a:r>
              <a:rPr lang="en-US" dirty="0" smtClean="0"/>
              <a:t>Title</a:t>
            </a:r>
            <a:endParaRPr lang="en-US" dirty="0"/>
          </a:p>
        </p:txBody>
      </p:sp>
      <p:sp>
        <p:nvSpPr>
          <p:cNvPr id="22" name="Text Placeholder 6"/>
          <p:cNvSpPr>
            <a:spLocks noGrp="1"/>
          </p:cNvSpPr>
          <p:nvPr>
            <p:ph type="body" sz="quarter" idx="12" hasCustomPrompt="1"/>
          </p:nvPr>
        </p:nvSpPr>
        <p:spPr>
          <a:xfrm>
            <a:off x="469899" y="5347768"/>
            <a:ext cx="5724000" cy="354012"/>
          </a:xfrm>
          <a:prstGeom prst="rect">
            <a:avLst/>
          </a:prstGeom>
        </p:spPr>
        <p:txBody>
          <a:bodyPr anchor="b"/>
          <a:lstStyle>
            <a:lvl1pPr marL="0" indent="0">
              <a:buNone/>
              <a:defRPr sz="1400">
                <a:solidFill>
                  <a:schemeClr val="accent2"/>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0" name="Picture 9" descr="IMS_CG.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6424878" y="6267829"/>
            <a:ext cx="2412905" cy="524721"/>
          </a:xfrm>
          <a:prstGeom prst="rect">
            <a:avLst/>
          </a:prstGeom>
        </p:spPr>
      </p:pic>
    </p:spTree>
    <p:extLst>
      <p:ext uri="{BB962C8B-B14F-4D97-AF65-F5344CB8AC3E}">
        <p14:creationId xmlns:p14="http://schemas.microsoft.com/office/powerpoint/2010/main" val="395124612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ver with image">
    <p:spTree>
      <p:nvGrpSpPr>
        <p:cNvPr id="1" name=""/>
        <p:cNvGrpSpPr/>
        <p:nvPr/>
      </p:nvGrpSpPr>
      <p:grpSpPr>
        <a:xfrm>
          <a:off x="0" y="0"/>
          <a:ext cx="0" cy="0"/>
          <a:chOff x="0" y="0"/>
          <a:chExt cx="0" cy="0"/>
        </a:xfrm>
      </p:grpSpPr>
      <p:pic>
        <p:nvPicPr>
          <p:cNvPr id="17" name="Picture 16" descr="02-Isometric-iPad-Air-Silver-Mock-up-v2.png"/>
          <p:cNvPicPr>
            <a:picLocks noChangeAspect="1"/>
          </p:cNvPicPr>
          <p:nvPr userDrawn="1"/>
        </p:nvPicPr>
        <p:blipFill rotWithShape="1">
          <a:blip r:embed="rId2" cstate="screen">
            <a:extLst>
              <a:ext uri="{28A0092B-C50C-407E-A947-70E740481C1C}">
                <a14:useLocalDpi xmlns:a14="http://schemas.microsoft.com/office/drawing/2010/main"/>
              </a:ext>
            </a:extLst>
          </a:blip>
          <a:srcRect l="-28893"/>
          <a:stretch/>
        </p:blipFill>
        <p:spPr>
          <a:xfrm>
            <a:off x="0" y="4"/>
            <a:ext cx="9144000" cy="5939821"/>
          </a:xfrm>
          <a:prstGeom prst="rect">
            <a:avLst/>
          </a:prstGeom>
        </p:spPr>
      </p:pic>
      <p:sp>
        <p:nvSpPr>
          <p:cNvPr id="16" name="Rectangle 15"/>
          <p:cNvSpPr/>
          <p:nvPr userDrawn="1"/>
        </p:nvSpPr>
        <p:spPr>
          <a:xfrm>
            <a:off x="0" y="5782737"/>
            <a:ext cx="9144000" cy="10752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11" name="Title 1"/>
          <p:cNvSpPr>
            <a:spLocks noGrp="1"/>
          </p:cNvSpPr>
          <p:nvPr>
            <p:ph type="ctrTitle" hasCustomPrompt="1"/>
          </p:nvPr>
        </p:nvSpPr>
        <p:spPr>
          <a:xfrm>
            <a:off x="469899" y="1748040"/>
            <a:ext cx="5040000" cy="1494791"/>
          </a:xfrm>
          <a:prstGeom prst="rect">
            <a:avLst/>
          </a:prstGeom>
        </p:spPr>
        <p:txBody>
          <a:bodyPr lIns="0" tIns="0" rIns="0" bIns="0" anchor="b" anchorCtr="0">
            <a:noAutofit/>
          </a:bodyPr>
          <a:lstStyle>
            <a:lvl1pPr algn="l">
              <a:lnSpc>
                <a:spcPct val="90000"/>
              </a:lnSpc>
              <a:defRPr kumimoji="0" lang="en-US" sz="5000" b="0" i="0" u="none" strike="noStrike" kern="1200" cap="none" spc="0" normalizeH="0" baseline="0" dirty="0">
                <a:ln>
                  <a:noFill/>
                </a:ln>
                <a:solidFill>
                  <a:srgbClr val="1C2980"/>
                </a:solidFill>
                <a:effectLst/>
                <a:uLnTx/>
                <a:uFillTx/>
                <a:latin typeface="Arial"/>
                <a:ea typeface="+mn-ea"/>
                <a:cs typeface="Arial"/>
              </a:defRPr>
            </a:lvl1pPr>
          </a:lstStyle>
          <a:p>
            <a:r>
              <a:rPr lang="en-US" dirty="0" smtClean="0"/>
              <a:t>Click to edit master title</a:t>
            </a:r>
            <a:endParaRPr lang="en-US" dirty="0"/>
          </a:p>
        </p:txBody>
      </p:sp>
      <p:sp>
        <p:nvSpPr>
          <p:cNvPr id="12" name="Subtitle 2"/>
          <p:cNvSpPr>
            <a:spLocks noGrp="1"/>
          </p:cNvSpPr>
          <p:nvPr>
            <p:ph type="subTitle" idx="1" hasCustomPrompt="1"/>
          </p:nvPr>
        </p:nvSpPr>
        <p:spPr>
          <a:xfrm>
            <a:off x="469899" y="3249497"/>
            <a:ext cx="5040000" cy="564738"/>
          </a:xfrm>
          <a:prstGeom prst="rect">
            <a:avLst/>
          </a:prstGeom>
        </p:spPr>
        <p:txBody>
          <a:bodyPr lIns="0" tIns="0" rIns="0" bIns="0" anchor="t">
            <a:normAutofit/>
          </a:bodyPr>
          <a:lstStyle>
            <a:lvl1pPr marL="0" indent="0" algn="l">
              <a:buNone/>
              <a:defRPr sz="2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13" name="Text Placeholder 10"/>
          <p:cNvSpPr>
            <a:spLocks noGrp="1"/>
          </p:cNvSpPr>
          <p:nvPr>
            <p:ph type="body" sz="quarter" idx="10" hasCustomPrompt="1"/>
          </p:nvPr>
        </p:nvSpPr>
        <p:spPr>
          <a:xfrm>
            <a:off x="469900" y="4498426"/>
            <a:ext cx="5727290" cy="333026"/>
          </a:xfrm>
          <a:prstGeom prst="rect">
            <a:avLst/>
          </a:prstGeom>
        </p:spPr>
        <p:txBody>
          <a:bodyPr vert="horz" lIns="0" tIns="0" rIns="0" bIns="0" anchor="b" anchorCtr="0">
            <a:noAutofit/>
          </a:bodyPr>
          <a:lstStyle>
            <a:lvl1pPr marL="0" indent="0">
              <a:buNone/>
              <a:defRPr sz="2000" b="1" i="0">
                <a:solidFill>
                  <a:schemeClr val="accent2"/>
                </a:solidFill>
                <a:latin typeface="Arial"/>
                <a:cs typeface="Arial"/>
              </a:defRPr>
            </a:lvl1pPr>
          </a:lstStyle>
          <a:p>
            <a:pPr lvl="0"/>
            <a:r>
              <a:rPr lang="en-US" dirty="0" smtClean="0"/>
              <a:t>Name</a:t>
            </a:r>
          </a:p>
        </p:txBody>
      </p:sp>
      <p:sp>
        <p:nvSpPr>
          <p:cNvPr id="15" name="Text Placeholder 10"/>
          <p:cNvSpPr>
            <a:spLocks noGrp="1"/>
          </p:cNvSpPr>
          <p:nvPr>
            <p:ph type="body" sz="quarter" idx="11" hasCustomPrompt="1"/>
          </p:nvPr>
        </p:nvSpPr>
        <p:spPr>
          <a:xfrm>
            <a:off x="469900" y="4838700"/>
            <a:ext cx="5727290"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chemeClr val="accent2"/>
                </a:solidFill>
                <a:effectLst/>
                <a:uLnTx/>
                <a:uFillTx/>
                <a:latin typeface="Arial"/>
                <a:ea typeface="+mn-ea"/>
                <a:cs typeface="Arial"/>
              </a:defRPr>
            </a:lvl1pPr>
          </a:lstStyle>
          <a:p>
            <a:pPr lvl="0"/>
            <a:r>
              <a:rPr lang="en-US" dirty="0" smtClean="0"/>
              <a:t>Title</a:t>
            </a:r>
            <a:endParaRPr lang="en-US" dirty="0"/>
          </a:p>
        </p:txBody>
      </p:sp>
      <p:sp>
        <p:nvSpPr>
          <p:cNvPr id="22" name="Text Placeholder 6"/>
          <p:cNvSpPr>
            <a:spLocks noGrp="1"/>
          </p:cNvSpPr>
          <p:nvPr>
            <p:ph type="body" sz="quarter" idx="12" hasCustomPrompt="1"/>
          </p:nvPr>
        </p:nvSpPr>
        <p:spPr>
          <a:xfrm>
            <a:off x="469899" y="5347768"/>
            <a:ext cx="5724000" cy="354012"/>
          </a:xfrm>
          <a:prstGeom prst="rect">
            <a:avLst/>
          </a:prstGeom>
        </p:spPr>
        <p:txBody>
          <a:bodyPr anchor="b"/>
          <a:lstStyle>
            <a:lvl1pPr marL="0" indent="0">
              <a:buNone/>
              <a:defRPr sz="1400">
                <a:solidFill>
                  <a:schemeClr val="accent2"/>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0" name="Picture 9" descr="IMS_CG.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6424878" y="6267829"/>
            <a:ext cx="2412905" cy="524721"/>
          </a:xfrm>
          <a:prstGeom prst="rect">
            <a:avLst/>
          </a:prstGeom>
        </p:spPr>
      </p:pic>
    </p:spTree>
    <p:extLst>
      <p:ext uri="{BB962C8B-B14F-4D97-AF65-F5344CB8AC3E}">
        <p14:creationId xmlns:p14="http://schemas.microsoft.com/office/powerpoint/2010/main" val="12821643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ver 2">
    <p:bg>
      <p:bgPr>
        <a:solidFill>
          <a:schemeClr val="accent1"/>
        </a:solidFill>
        <a:effectLst/>
      </p:bgPr>
    </p:bg>
    <p:spTree>
      <p:nvGrpSpPr>
        <p:cNvPr id="1" name=""/>
        <p:cNvGrpSpPr/>
        <p:nvPr/>
      </p:nvGrpSpPr>
      <p:grpSpPr>
        <a:xfrm>
          <a:off x="0" y="0"/>
          <a:ext cx="0" cy="0"/>
          <a:chOff x="0" y="0"/>
          <a:chExt cx="0" cy="0"/>
        </a:xfrm>
      </p:grpSpPr>
      <p:sp>
        <p:nvSpPr>
          <p:cNvPr id="25" name="Title 1"/>
          <p:cNvSpPr>
            <a:spLocks noGrp="1"/>
          </p:cNvSpPr>
          <p:nvPr>
            <p:ph type="ctrTitle" hasCustomPrompt="1"/>
          </p:nvPr>
        </p:nvSpPr>
        <p:spPr>
          <a:xfrm>
            <a:off x="462766" y="1740905"/>
            <a:ext cx="8013248" cy="1494791"/>
          </a:xfrm>
          <a:prstGeom prst="rect">
            <a:avLst/>
          </a:prstGeom>
        </p:spPr>
        <p:txBody>
          <a:bodyPr lIns="0" tIns="0" rIns="0" bIns="0" anchor="b" anchorCtr="0">
            <a:noAutofit/>
          </a:bodyPr>
          <a:lstStyle>
            <a:lvl1pPr algn="l">
              <a:lnSpc>
                <a:spcPct val="90000"/>
              </a:lnSpc>
              <a:spcBef>
                <a:spcPts val="0"/>
              </a:spcBef>
              <a:defRPr kumimoji="0" lang="en-US" sz="5000" b="0" i="0" u="none" strike="noStrike" kern="1200" cap="none" spc="0" normalizeH="0" baseline="0" dirty="0">
                <a:ln>
                  <a:noFill/>
                </a:ln>
                <a:solidFill>
                  <a:schemeClr val="bg1"/>
                </a:solidFill>
                <a:effectLst/>
                <a:uLnTx/>
                <a:uFillTx/>
                <a:latin typeface="Arial"/>
                <a:ea typeface="+mn-ea"/>
                <a:cs typeface="Arial"/>
              </a:defRPr>
            </a:lvl1pPr>
          </a:lstStyle>
          <a:p>
            <a:r>
              <a:rPr lang="en-US" dirty="0" smtClean="0"/>
              <a:t>Click to edit master title</a:t>
            </a:r>
            <a:endParaRPr lang="en-US" dirty="0"/>
          </a:p>
        </p:txBody>
      </p:sp>
      <p:sp>
        <p:nvSpPr>
          <p:cNvPr id="26" name="Subtitle 2"/>
          <p:cNvSpPr>
            <a:spLocks noGrp="1"/>
          </p:cNvSpPr>
          <p:nvPr>
            <p:ph type="subTitle" idx="1" hasCustomPrompt="1"/>
          </p:nvPr>
        </p:nvSpPr>
        <p:spPr>
          <a:xfrm>
            <a:off x="462769" y="3249497"/>
            <a:ext cx="8013248" cy="564738"/>
          </a:xfrm>
          <a:prstGeom prst="rect">
            <a:avLst/>
          </a:prstGeom>
        </p:spPr>
        <p:txBody>
          <a:bodyPr lIns="0" tIns="0" rIns="0" bIns="0">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2" name="TextBox 1"/>
          <p:cNvSpPr txBox="1"/>
          <p:nvPr userDrawn="1"/>
        </p:nvSpPr>
        <p:spPr>
          <a:xfrm>
            <a:off x="8622831" y="877356"/>
            <a:ext cx="184731" cy="369332"/>
          </a:xfrm>
          <a:prstGeom prst="rect">
            <a:avLst/>
          </a:prstGeom>
          <a:noFill/>
        </p:spPr>
        <p:txBody>
          <a:bodyPr wrap="none" rtlCol="0">
            <a:spAutoFit/>
          </a:bodyPr>
          <a:lstStyle/>
          <a:p>
            <a:endParaRPr lang="en-GB" dirty="0"/>
          </a:p>
        </p:txBody>
      </p:sp>
      <p:sp>
        <p:nvSpPr>
          <p:cNvPr id="12" name="Rectangle 11"/>
          <p:cNvSpPr/>
          <p:nvPr userDrawn="1"/>
        </p:nvSpPr>
        <p:spPr>
          <a:xfrm>
            <a:off x="0" y="6096000"/>
            <a:ext cx="9144000" cy="762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14" name="Text Placeholder 10"/>
          <p:cNvSpPr>
            <a:spLocks noGrp="1"/>
          </p:cNvSpPr>
          <p:nvPr>
            <p:ph type="body" sz="quarter" idx="10" hasCustomPrompt="1"/>
          </p:nvPr>
        </p:nvSpPr>
        <p:spPr>
          <a:xfrm>
            <a:off x="462768" y="4498426"/>
            <a:ext cx="8027999" cy="333026"/>
          </a:xfrm>
          <a:prstGeom prst="rect">
            <a:avLst/>
          </a:prstGeom>
        </p:spPr>
        <p:txBody>
          <a:bodyPr vert="horz" lIns="0" tIns="0" rIns="0" bIns="0" anchor="b" anchorCtr="0">
            <a:noAutofit/>
          </a:bodyPr>
          <a:lstStyle>
            <a:lvl1pPr marL="0" indent="0">
              <a:buNone/>
              <a:defRPr sz="2000" b="1" i="0">
                <a:solidFill>
                  <a:schemeClr val="bg1"/>
                </a:solidFill>
                <a:latin typeface="Arial"/>
                <a:cs typeface="Arial"/>
              </a:defRPr>
            </a:lvl1pPr>
          </a:lstStyle>
          <a:p>
            <a:pPr lvl="0"/>
            <a:r>
              <a:rPr lang="en-US" dirty="0" smtClean="0"/>
              <a:t>Name</a:t>
            </a:r>
          </a:p>
        </p:txBody>
      </p:sp>
      <p:sp>
        <p:nvSpPr>
          <p:cNvPr id="15" name="Text Placeholder 10"/>
          <p:cNvSpPr>
            <a:spLocks noGrp="1"/>
          </p:cNvSpPr>
          <p:nvPr>
            <p:ph type="body" sz="quarter" idx="11" hasCustomPrompt="1"/>
          </p:nvPr>
        </p:nvSpPr>
        <p:spPr>
          <a:xfrm>
            <a:off x="462768" y="4838700"/>
            <a:ext cx="8027999"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chemeClr val="bg1"/>
                </a:solidFill>
                <a:effectLst/>
                <a:uLnTx/>
                <a:uFillTx/>
                <a:latin typeface="Arial"/>
                <a:ea typeface="+mn-ea"/>
                <a:cs typeface="Arial"/>
              </a:defRPr>
            </a:lvl1pPr>
          </a:lstStyle>
          <a:p>
            <a:pPr lvl="0"/>
            <a:r>
              <a:rPr lang="en-US" dirty="0" smtClean="0"/>
              <a:t>Title</a:t>
            </a:r>
            <a:endParaRPr lang="en-US" dirty="0"/>
          </a:p>
        </p:txBody>
      </p:sp>
      <p:sp>
        <p:nvSpPr>
          <p:cNvPr id="16" name="Text Placeholder 6"/>
          <p:cNvSpPr>
            <a:spLocks noGrp="1"/>
          </p:cNvSpPr>
          <p:nvPr>
            <p:ph type="body" sz="quarter" idx="12" hasCustomPrompt="1"/>
          </p:nvPr>
        </p:nvSpPr>
        <p:spPr>
          <a:xfrm>
            <a:off x="462768" y="5347768"/>
            <a:ext cx="8027999" cy="354012"/>
          </a:xfrm>
        </p:spPr>
        <p:txBody>
          <a:bodyPr anchor="b"/>
          <a:lstStyle>
            <a:lvl1pPr marL="0" indent="0">
              <a:buNone/>
              <a:defRPr sz="1400">
                <a:solidFill>
                  <a:schemeClr val="bg1"/>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1" name="Picture 10" descr="IMS_CG.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424878" y="6267829"/>
            <a:ext cx="2412905" cy="524721"/>
          </a:xfrm>
          <a:prstGeom prst="rect">
            <a:avLst/>
          </a:prstGeom>
        </p:spPr>
      </p:pic>
    </p:spTree>
    <p:extLst>
      <p:ext uri="{BB962C8B-B14F-4D97-AF65-F5344CB8AC3E}">
        <p14:creationId xmlns:p14="http://schemas.microsoft.com/office/powerpoint/2010/main" val="79663557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6" name="Rectangle 5"/>
          <p:cNvSpPr/>
          <p:nvPr userDrawn="1"/>
        </p:nvSpPr>
        <p:spPr>
          <a:xfrm>
            <a:off x="0" y="6096000"/>
            <a:ext cx="9144000" cy="762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14" name="Text Placeholder 13"/>
          <p:cNvSpPr>
            <a:spLocks noGrp="1"/>
          </p:cNvSpPr>
          <p:nvPr>
            <p:ph type="body" sz="quarter" idx="10" hasCustomPrompt="1"/>
          </p:nvPr>
        </p:nvSpPr>
        <p:spPr>
          <a:xfrm>
            <a:off x="462766" y="1752604"/>
            <a:ext cx="8013248" cy="1484093"/>
          </a:xfrm>
        </p:spPr>
        <p:txBody>
          <a:bodyPr anchor="b" anchorCtr="0"/>
          <a:lstStyle>
            <a:lvl1pPr marL="0" indent="0">
              <a:lnSpc>
                <a:spcPct val="100000"/>
              </a:lnSpc>
              <a:spcBef>
                <a:spcPts val="0"/>
              </a:spcBef>
              <a:buNone/>
              <a:defRPr sz="5000">
                <a:solidFill>
                  <a:schemeClr val="bg1"/>
                </a:solidFill>
              </a:defRPr>
            </a:lvl1pPr>
          </a:lstStyle>
          <a:p>
            <a:pPr lvl="0"/>
            <a:r>
              <a:rPr lang="en-GB" dirty="0" smtClean="0"/>
              <a:t>Click to edit section slide</a:t>
            </a:r>
          </a:p>
        </p:txBody>
      </p:sp>
      <p:pic>
        <p:nvPicPr>
          <p:cNvPr id="5" name="Picture 4" descr="IMS_CG.png"/>
          <p:cNvPicPr>
            <a:picLocks noChangeAspect="1"/>
          </p:cNvPicPr>
          <p:nvPr userDrawn="1"/>
        </p:nvPicPr>
        <p:blipFill rotWithShape="1">
          <a:blip r:embed="rId2" cstate="email">
            <a:extLst>
              <a:ext uri="{28A0092B-C50C-407E-A947-70E740481C1C}">
                <a14:useLocalDpi xmlns:a14="http://schemas.microsoft.com/office/drawing/2010/main" val="0"/>
              </a:ext>
            </a:extLst>
          </a:blip>
          <a:srcRect b="27454"/>
          <a:stretch/>
        </p:blipFill>
        <p:spPr>
          <a:xfrm>
            <a:off x="6424878" y="6267826"/>
            <a:ext cx="2412905" cy="380662"/>
          </a:xfrm>
          <a:prstGeom prst="rect">
            <a:avLst/>
          </a:prstGeom>
        </p:spPr>
      </p:pic>
    </p:spTree>
    <p:extLst>
      <p:ext uri="{BB962C8B-B14F-4D97-AF65-F5344CB8AC3E}">
        <p14:creationId xmlns:p14="http://schemas.microsoft.com/office/powerpoint/2010/main" val="34118826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over with image">
    <p:spTree>
      <p:nvGrpSpPr>
        <p:cNvPr id="1" name=""/>
        <p:cNvGrpSpPr/>
        <p:nvPr/>
      </p:nvGrpSpPr>
      <p:grpSpPr>
        <a:xfrm>
          <a:off x="0" y="0"/>
          <a:ext cx="0" cy="0"/>
          <a:chOff x="0" y="0"/>
          <a:chExt cx="0" cy="0"/>
        </a:xfrm>
      </p:grpSpPr>
      <p:pic>
        <p:nvPicPr>
          <p:cNvPr id="16" name="Picture 15" descr="02-Isometric-iPad-Air-Silver-Mock-up-v2.png"/>
          <p:cNvPicPr>
            <a:picLocks noChangeAspect="1"/>
          </p:cNvPicPr>
          <p:nvPr userDrawn="1"/>
        </p:nvPicPr>
        <p:blipFill rotWithShape="1">
          <a:blip r:embed="rId2" cstate="screen">
            <a:extLst>
              <a:ext uri="{28A0092B-C50C-407E-A947-70E740481C1C}">
                <a14:useLocalDpi xmlns:a14="http://schemas.microsoft.com/office/drawing/2010/main"/>
              </a:ext>
            </a:extLst>
          </a:blip>
          <a:srcRect l="-28893"/>
          <a:stretch/>
        </p:blipFill>
        <p:spPr>
          <a:xfrm>
            <a:off x="0" y="4"/>
            <a:ext cx="9144000" cy="5939821"/>
          </a:xfrm>
          <a:prstGeom prst="rect">
            <a:avLst/>
          </a:prstGeom>
        </p:spPr>
      </p:pic>
      <p:sp>
        <p:nvSpPr>
          <p:cNvPr id="14" name="Rectangle 13"/>
          <p:cNvSpPr/>
          <p:nvPr userDrawn="1"/>
        </p:nvSpPr>
        <p:spPr>
          <a:xfrm>
            <a:off x="0" y="5782737"/>
            <a:ext cx="9144000" cy="10752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2" name="Title 1"/>
          <p:cNvSpPr>
            <a:spLocks noGrp="1"/>
          </p:cNvSpPr>
          <p:nvPr>
            <p:ph type="ctrTitle" hasCustomPrompt="1"/>
          </p:nvPr>
        </p:nvSpPr>
        <p:spPr>
          <a:xfrm>
            <a:off x="469899" y="1748040"/>
            <a:ext cx="5040000" cy="1494791"/>
          </a:xfrm>
          <a:prstGeom prst="rect">
            <a:avLst/>
          </a:prstGeom>
        </p:spPr>
        <p:txBody>
          <a:bodyPr lIns="0" tIns="0" rIns="0" bIns="0" anchor="b" anchorCtr="0">
            <a:noAutofit/>
          </a:bodyPr>
          <a:lstStyle>
            <a:lvl1pPr algn="l">
              <a:lnSpc>
                <a:spcPct val="90000"/>
              </a:lnSpc>
              <a:defRPr kumimoji="0" lang="en-US" sz="5000" b="0" i="0" u="none" strike="noStrike" kern="1200" cap="none" spc="0" normalizeH="0" baseline="0" dirty="0">
                <a:ln>
                  <a:noFill/>
                </a:ln>
                <a:solidFill>
                  <a:srgbClr val="1C2980"/>
                </a:solidFill>
                <a:effectLst/>
                <a:uLnTx/>
                <a:uFillTx/>
                <a:latin typeface="Arial"/>
                <a:ea typeface="+mn-ea"/>
                <a:cs typeface="Arial"/>
              </a:defRPr>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469899" y="3249497"/>
            <a:ext cx="5040000" cy="564738"/>
          </a:xfrm>
          <a:prstGeom prst="rect">
            <a:avLst/>
          </a:prstGeom>
        </p:spPr>
        <p:txBody>
          <a:bodyPr lIns="0" tIns="0" rIns="0" bIns="0" anchor="t">
            <a:normAutofit/>
          </a:bodyPr>
          <a:lstStyle>
            <a:lvl1pPr marL="0" indent="0" algn="l">
              <a:buNone/>
              <a:defRPr sz="2000">
                <a:solidFill>
                  <a:srgbClr val="17181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11" name="Text Placeholder 10"/>
          <p:cNvSpPr>
            <a:spLocks noGrp="1"/>
          </p:cNvSpPr>
          <p:nvPr>
            <p:ph type="body" sz="quarter" idx="10" hasCustomPrompt="1"/>
          </p:nvPr>
        </p:nvSpPr>
        <p:spPr>
          <a:xfrm>
            <a:off x="469900" y="4498426"/>
            <a:ext cx="5727290" cy="333026"/>
          </a:xfrm>
          <a:prstGeom prst="rect">
            <a:avLst/>
          </a:prstGeom>
        </p:spPr>
        <p:txBody>
          <a:bodyPr vert="horz" lIns="0" tIns="0" rIns="0" bIns="0" anchor="b" anchorCtr="0">
            <a:noAutofit/>
          </a:bodyPr>
          <a:lstStyle>
            <a:lvl1pPr marL="0" indent="0">
              <a:buNone/>
              <a:defRPr sz="2000" b="1" i="0">
                <a:solidFill>
                  <a:srgbClr val="171815"/>
                </a:solidFill>
                <a:latin typeface="Arial"/>
                <a:cs typeface="Arial"/>
              </a:defRPr>
            </a:lvl1pPr>
          </a:lstStyle>
          <a:p>
            <a:pPr lvl="0"/>
            <a:r>
              <a:rPr lang="en-US" dirty="0" smtClean="0"/>
              <a:t>Name</a:t>
            </a:r>
          </a:p>
        </p:txBody>
      </p:sp>
      <p:sp>
        <p:nvSpPr>
          <p:cNvPr id="12" name="Text Placeholder 10"/>
          <p:cNvSpPr>
            <a:spLocks noGrp="1"/>
          </p:cNvSpPr>
          <p:nvPr>
            <p:ph type="body" sz="quarter" idx="11" hasCustomPrompt="1"/>
          </p:nvPr>
        </p:nvSpPr>
        <p:spPr>
          <a:xfrm>
            <a:off x="469900" y="4838700"/>
            <a:ext cx="5727290"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rgbClr val="171815"/>
                </a:solidFill>
                <a:effectLst/>
                <a:uLnTx/>
                <a:uFillTx/>
                <a:latin typeface="Arial"/>
                <a:ea typeface="+mn-ea"/>
                <a:cs typeface="Arial"/>
              </a:defRPr>
            </a:lvl1pPr>
          </a:lstStyle>
          <a:p>
            <a:pPr lvl="0"/>
            <a:r>
              <a:rPr lang="en-US" dirty="0" smtClean="0"/>
              <a:t>Title</a:t>
            </a:r>
            <a:endParaRPr lang="en-US" dirty="0"/>
          </a:p>
        </p:txBody>
      </p:sp>
      <p:sp>
        <p:nvSpPr>
          <p:cNvPr id="13" name="Text Placeholder 6"/>
          <p:cNvSpPr>
            <a:spLocks noGrp="1"/>
          </p:cNvSpPr>
          <p:nvPr>
            <p:ph type="body" sz="quarter" idx="12" hasCustomPrompt="1"/>
          </p:nvPr>
        </p:nvSpPr>
        <p:spPr>
          <a:xfrm>
            <a:off x="469899" y="5347768"/>
            <a:ext cx="5724000" cy="354012"/>
          </a:xfrm>
        </p:spPr>
        <p:txBody>
          <a:bodyPr anchor="b"/>
          <a:lstStyle>
            <a:lvl1pPr marL="0" indent="0">
              <a:buNone/>
              <a:defRPr sz="1400">
                <a:solidFill>
                  <a:srgbClr val="171815"/>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0" name="Picture 9" descr="IMS_HEALTH.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236848" y="6274616"/>
            <a:ext cx="1464069" cy="492940"/>
          </a:xfrm>
          <a:prstGeom prst="rect">
            <a:avLst/>
          </a:prstGeom>
        </p:spPr>
      </p:pic>
    </p:spTree>
    <p:extLst>
      <p:ext uri="{BB962C8B-B14F-4D97-AF65-F5344CB8AC3E}">
        <p14:creationId xmlns:p14="http://schemas.microsoft.com/office/powerpoint/2010/main" val="6297548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4" name="Footer Placeholder 6"/>
          <p:cNvSpPr>
            <a:spLocks noGrp="1"/>
          </p:cNvSpPr>
          <p:nvPr>
            <p:ph type="ftr" sz="quarter" idx="3"/>
          </p:nvPr>
        </p:nvSpPr>
        <p:spPr>
          <a:xfrm>
            <a:off x="622302" y="6318254"/>
            <a:ext cx="5727700" cy="365125"/>
          </a:xfrm>
          <a:prstGeom prst="rect">
            <a:avLst/>
          </a:prstGeom>
        </p:spPr>
        <p:txBody>
          <a:bodyPr vert="horz" lIns="91440" tIns="45720" rIns="91440" bIns="45720" rtlCol="0" anchor="ctr"/>
          <a:lstStyle>
            <a:lvl1pPr algn="l">
              <a:defRPr sz="900">
                <a:solidFill>
                  <a:srgbClr val="8EAFBF"/>
                </a:solidFill>
              </a:defRPr>
            </a:lvl1pPr>
          </a:lstStyle>
          <a:p>
            <a:r>
              <a:rPr lang="en-GB" smtClean="0"/>
              <a:t>IMS Health Confidential</a:t>
            </a:r>
            <a:endParaRPr lang="en-GB"/>
          </a:p>
        </p:txBody>
      </p:sp>
      <p:sp>
        <p:nvSpPr>
          <p:cNvPr id="7" name="Title 1"/>
          <p:cNvSpPr>
            <a:spLocks noGrp="1"/>
          </p:cNvSpPr>
          <p:nvPr>
            <p:ph type="ctrTitle" hasCustomPrompt="1"/>
          </p:nvPr>
        </p:nvSpPr>
        <p:spPr>
          <a:xfrm>
            <a:off x="525465" y="1803099"/>
            <a:ext cx="7772977" cy="1043555"/>
          </a:xfrm>
          <a:prstGeom prst="rect">
            <a:avLst/>
          </a:prstGeom>
        </p:spPr>
        <p:txBody>
          <a:bodyPr anchor="b">
            <a:noAutofit/>
          </a:bodyPr>
          <a:lstStyle>
            <a:lvl1pPr>
              <a:defRPr sz="3600"/>
            </a:lvl1pPr>
          </a:lstStyle>
          <a:p>
            <a:r>
              <a:rPr lang="en-US" dirty="0" smtClean="0"/>
              <a:t>Click to edit divider slide</a:t>
            </a:r>
            <a:endParaRPr lang="en-US" dirty="0"/>
          </a:p>
        </p:txBody>
      </p:sp>
      <p:sp>
        <p:nvSpPr>
          <p:cNvPr id="8" name="Subtitle 2"/>
          <p:cNvSpPr>
            <a:spLocks noGrp="1"/>
          </p:cNvSpPr>
          <p:nvPr>
            <p:ph type="subTitle" idx="1" hasCustomPrompt="1"/>
          </p:nvPr>
        </p:nvSpPr>
        <p:spPr>
          <a:xfrm>
            <a:off x="525465" y="2862438"/>
            <a:ext cx="7765049" cy="1753721"/>
          </a:xfrm>
          <a:prstGeom prst="rect">
            <a:avLst/>
          </a:prstGeom>
        </p:spPr>
        <p:txBody>
          <a:bodyPr>
            <a:noAutofit/>
          </a:bodyPr>
          <a:lstStyle>
            <a:lvl1pPr marL="0" indent="0" algn="l">
              <a:buNone/>
              <a:defRPr sz="2000">
                <a:solidFill>
                  <a:srgbClr val="1C2980"/>
                </a:solidFill>
              </a:defRPr>
            </a:lvl1pPr>
            <a:lvl2pPr marL="410291" indent="0" algn="ctr">
              <a:buNone/>
              <a:defRPr>
                <a:solidFill>
                  <a:schemeClr val="tx1">
                    <a:tint val="75000"/>
                  </a:schemeClr>
                </a:solidFill>
              </a:defRPr>
            </a:lvl2pPr>
            <a:lvl3pPr marL="820583" indent="0" algn="ctr">
              <a:buNone/>
              <a:defRPr>
                <a:solidFill>
                  <a:schemeClr val="tx1">
                    <a:tint val="75000"/>
                  </a:schemeClr>
                </a:solidFill>
              </a:defRPr>
            </a:lvl3pPr>
            <a:lvl4pPr marL="1230874" indent="0" algn="ctr">
              <a:buNone/>
              <a:defRPr>
                <a:solidFill>
                  <a:schemeClr val="tx1">
                    <a:tint val="75000"/>
                  </a:schemeClr>
                </a:solidFill>
              </a:defRPr>
            </a:lvl4pPr>
            <a:lvl5pPr marL="1641165" indent="0" algn="ctr">
              <a:buNone/>
              <a:defRPr>
                <a:solidFill>
                  <a:schemeClr val="tx1">
                    <a:tint val="75000"/>
                  </a:schemeClr>
                </a:solidFill>
              </a:defRPr>
            </a:lvl5pPr>
            <a:lvl6pPr marL="2051456" indent="0" algn="ctr">
              <a:buNone/>
              <a:defRPr>
                <a:solidFill>
                  <a:schemeClr val="tx1">
                    <a:tint val="75000"/>
                  </a:schemeClr>
                </a:solidFill>
              </a:defRPr>
            </a:lvl6pPr>
            <a:lvl7pPr marL="2461748" indent="0" algn="ctr">
              <a:buNone/>
              <a:defRPr>
                <a:solidFill>
                  <a:schemeClr val="tx1">
                    <a:tint val="75000"/>
                  </a:schemeClr>
                </a:solidFill>
              </a:defRPr>
            </a:lvl7pPr>
            <a:lvl8pPr marL="2872039" indent="0" algn="ctr">
              <a:buNone/>
              <a:defRPr>
                <a:solidFill>
                  <a:schemeClr val="tx1">
                    <a:tint val="75000"/>
                  </a:schemeClr>
                </a:solidFill>
              </a:defRPr>
            </a:lvl8pPr>
            <a:lvl9pPr marL="3282330" indent="0" algn="ctr">
              <a:buNone/>
              <a:defRPr>
                <a:solidFill>
                  <a:schemeClr val="tx1">
                    <a:tint val="75000"/>
                  </a:schemeClr>
                </a:solidFill>
              </a:defRPr>
            </a:lvl9pPr>
          </a:lstStyle>
          <a:p>
            <a:r>
              <a:rPr lang="en-US" dirty="0" smtClean="0"/>
              <a:t>Click to edit master subtitle</a:t>
            </a:r>
            <a:endParaRPr lang="en-US" dirty="0"/>
          </a:p>
        </p:txBody>
      </p:sp>
    </p:spTree>
    <p:extLst>
      <p:ext uri="{BB962C8B-B14F-4D97-AF65-F5344CB8AC3E}">
        <p14:creationId xmlns:p14="http://schemas.microsoft.com/office/powerpoint/2010/main" val="255416348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lang="en-GB" smtClean="0"/>
              <a:t>IMS Health Confidential</a:t>
            </a:r>
            <a:endParaRPr lang="en-GB"/>
          </a:p>
        </p:txBody>
      </p:sp>
      <p:sp>
        <p:nvSpPr>
          <p:cNvPr id="12" name="Title 1"/>
          <p:cNvSpPr>
            <a:spLocks noGrp="1"/>
          </p:cNvSpPr>
          <p:nvPr>
            <p:ph type="title" hasCustomPrompt="1"/>
          </p:nvPr>
        </p:nvSpPr>
        <p:spPr>
          <a:xfrm>
            <a:off x="485714" y="75203"/>
            <a:ext cx="8280000" cy="849228"/>
          </a:xfrm>
          <a:prstGeom prst="rect">
            <a:avLst/>
          </a:prstGeom>
        </p:spPr>
        <p:txBody>
          <a:bodyPr wrap="square">
            <a:noAutofit/>
          </a:bodyPr>
          <a:lstStyle>
            <a:lvl1pPr>
              <a:defRPr sz="2400" baseline="0"/>
            </a:lvl1pPr>
          </a:lstStyle>
          <a:p>
            <a:r>
              <a:rPr lang="en-US" dirty="0" smtClean="0"/>
              <a:t>Click to edit title</a:t>
            </a:r>
            <a:endParaRPr lang="en-US" dirty="0"/>
          </a:p>
        </p:txBody>
      </p:sp>
      <p:cxnSp>
        <p:nvCxnSpPr>
          <p:cNvPr id="13" name="Straight Connector 12"/>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6" name="Text Placeholder 2"/>
          <p:cNvSpPr>
            <a:spLocks noGrp="1"/>
          </p:cNvSpPr>
          <p:nvPr>
            <p:ph type="body" sz="quarter" idx="11" hasCustomPrompt="1"/>
          </p:nvPr>
        </p:nvSpPr>
        <p:spPr>
          <a:xfrm>
            <a:off x="485714" y="1088233"/>
            <a:ext cx="8280000" cy="270843"/>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16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310529353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GB" smtClean="0"/>
              <a:t>IMS Health Confidential</a:t>
            </a:r>
            <a:endParaRPr lang="en-GB"/>
          </a:p>
        </p:txBody>
      </p:sp>
      <p:sp>
        <p:nvSpPr>
          <p:cNvPr id="5" name="Title 1"/>
          <p:cNvSpPr>
            <a:spLocks noGrp="1"/>
          </p:cNvSpPr>
          <p:nvPr>
            <p:ph type="title" hasCustomPrompt="1"/>
          </p:nvPr>
        </p:nvSpPr>
        <p:spPr>
          <a:xfrm>
            <a:off x="485714" y="75203"/>
            <a:ext cx="8280000" cy="849228"/>
          </a:xfrm>
          <a:prstGeom prst="rect">
            <a:avLst/>
          </a:prstGeom>
        </p:spPr>
        <p:txBody>
          <a:bodyPr wrap="square">
            <a:noAutofit/>
          </a:bodyPr>
          <a:lstStyle>
            <a:lvl1pPr>
              <a:defRPr sz="2400" baseline="0"/>
            </a:lvl1pPr>
          </a:lstStyle>
          <a:p>
            <a:r>
              <a:rPr lang="en-US" dirty="0" smtClean="0"/>
              <a:t>Click to edit title</a:t>
            </a:r>
            <a:endParaRPr lang="en-US" dirty="0"/>
          </a:p>
        </p:txBody>
      </p:sp>
      <p:cxnSp>
        <p:nvCxnSpPr>
          <p:cNvPr id="6" name="Straight Connector 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467305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Column - Bullets">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lang="en-GB" smtClean="0"/>
              <a:t>IMS Health Confidential</a:t>
            </a:r>
            <a:endParaRPr lang="en-GB"/>
          </a:p>
        </p:txBody>
      </p:sp>
      <p:sp>
        <p:nvSpPr>
          <p:cNvPr id="11" name="Text Placeholder 2"/>
          <p:cNvSpPr>
            <a:spLocks noGrp="1"/>
          </p:cNvSpPr>
          <p:nvPr>
            <p:ph idx="1" hasCustomPrompt="1"/>
          </p:nvPr>
        </p:nvSpPr>
        <p:spPr>
          <a:xfrm>
            <a:off x="495445" y="1599640"/>
            <a:ext cx="8279999" cy="4478921"/>
          </a:xfrm>
          <a:prstGeom prst="rect">
            <a:avLst/>
          </a:prstGeom>
        </p:spPr>
        <p:txBody>
          <a:bodyPr vert="horz" wrap="square" lIns="0" tIns="0" rIns="0" bIns="0" rtlCol="0">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3" name="Straight Connector 12"/>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7" name="Text Placeholder 2"/>
          <p:cNvSpPr>
            <a:spLocks noGrp="1"/>
          </p:cNvSpPr>
          <p:nvPr>
            <p:ph type="body" sz="quarter" idx="11" hasCustomPrompt="1"/>
          </p:nvPr>
        </p:nvSpPr>
        <p:spPr>
          <a:xfrm>
            <a:off x="485714" y="1088233"/>
            <a:ext cx="8280000" cy="270843"/>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16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235057874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lumn - Bullets_no subtitl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GB" smtClean="0"/>
              <a:t>IMS Health Confidential</a:t>
            </a:r>
            <a:endParaRPr lang="en-GB"/>
          </a:p>
        </p:txBody>
      </p:sp>
      <p:sp>
        <p:nvSpPr>
          <p:cNvPr id="6" name="Text Placeholder 2"/>
          <p:cNvSpPr>
            <a:spLocks noGrp="1"/>
          </p:cNvSpPr>
          <p:nvPr>
            <p:ph idx="1" hasCustomPrompt="1"/>
          </p:nvPr>
        </p:nvSpPr>
        <p:spPr>
          <a:xfrm>
            <a:off x="485717" y="1080411"/>
            <a:ext cx="8279997" cy="4998150"/>
          </a:xfrm>
          <a:prstGeom prst="rect">
            <a:avLst/>
          </a:prstGeom>
        </p:spPr>
        <p:txBody>
          <a:bodyPr vert="horz" wrap="square" lIns="0" tIns="0" rIns="0" bIns="0" rtlCol="0">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8" name="Straight Connector 7"/>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416679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Column - Text">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lang="en-GB" smtClean="0"/>
              <a:t>IMS Health Confidential</a:t>
            </a:r>
            <a:endParaRPr lang="en-GB"/>
          </a:p>
        </p:txBody>
      </p:sp>
      <p:sp>
        <p:nvSpPr>
          <p:cNvPr id="7" name="Text Placeholder 2"/>
          <p:cNvSpPr>
            <a:spLocks noGrp="1"/>
          </p:cNvSpPr>
          <p:nvPr>
            <p:ph idx="1" hasCustomPrompt="1"/>
          </p:nvPr>
        </p:nvSpPr>
        <p:spPr>
          <a:xfrm>
            <a:off x="485716" y="1599640"/>
            <a:ext cx="8279999" cy="4478920"/>
          </a:xfrm>
          <a:prstGeom prst="rect">
            <a:avLst/>
          </a:prstGeom>
        </p:spPr>
        <p:txBody>
          <a:bodyPr vert="horz" wrap="square" lIns="0" tIns="0" rIns="0" bIns="0" rtlCol="0">
            <a:noAutofit/>
          </a:bodyPr>
          <a:lstStyle>
            <a:lvl1pPr marL="0" indent="0">
              <a:buNone/>
              <a:defRPr/>
            </a:lvl1pPr>
            <a:lvl2pPr marL="301752" indent="0">
              <a:buNone/>
              <a:defRPr/>
            </a:lvl2pPr>
            <a:lvl3pPr marL="612648" indent="0">
              <a:buNone/>
              <a:defRPr/>
            </a:lvl3pPr>
            <a:lvl4pPr marL="932688" indent="0">
              <a:buNone/>
              <a:defRPr/>
            </a:lvl4pPr>
            <a:lvl5pPr marL="1252728" indent="0">
              <a:buNone/>
              <a:defRPr/>
            </a:lvl5pPr>
          </a:lstStyle>
          <a:p>
            <a:pPr lvl="0"/>
            <a:r>
              <a:rPr lang="en-US" dirty="0" smtClean="0"/>
              <a:t>Click to edit text styles</a:t>
            </a:r>
          </a:p>
        </p:txBody>
      </p:sp>
      <p:sp>
        <p:nvSpPr>
          <p:cNvPr id="8"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0" name="Straight Connector 9"/>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9" name="Text Placeholder 2"/>
          <p:cNvSpPr>
            <a:spLocks noGrp="1"/>
          </p:cNvSpPr>
          <p:nvPr>
            <p:ph type="body" sz="quarter" idx="11" hasCustomPrompt="1"/>
          </p:nvPr>
        </p:nvSpPr>
        <p:spPr>
          <a:xfrm>
            <a:off x="485714" y="1088233"/>
            <a:ext cx="8280000" cy="270843"/>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16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89910029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lumn - Bullets">
    <p:spTree>
      <p:nvGrpSpPr>
        <p:cNvPr id="1" name=""/>
        <p:cNvGrpSpPr/>
        <p:nvPr/>
      </p:nvGrpSpPr>
      <p:grpSpPr>
        <a:xfrm>
          <a:off x="0" y="0"/>
          <a:ext cx="0" cy="0"/>
          <a:chOff x="0" y="0"/>
          <a:chExt cx="0" cy="0"/>
        </a:xfrm>
      </p:grpSpPr>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8" name="Content Placeholder 7"/>
          <p:cNvSpPr>
            <a:spLocks noGrp="1"/>
          </p:cNvSpPr>
          <p:nvPr>
            <p:ph sz="quarter" idx="12" hasCustomPrompt="1"/>
          </p:nvPr>
        </p:nvSpPr>
        <p:spPr>
          <a:xfrm>
            <a:off x="485714" y="1599643"/>
            <a:ext cx="3968496" cy="4500325"/>
          </a:xfrm>
          <a:prstGeom prst="rect">
            <a:avLst/>
          </a:prstGeom>
        </p:spPr>
        <p:txBody>
          <a:bodyPr wrap="square">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7"/>
          <p:cNvSpPr>
            <a:spLocks noGrp="1"/>
          </p:cNvSpPr>
          <p:nvPr>
            <p:ph sz="quarter" idx="13" hasCustomPrompt="1"/>
          </p:nvPr>
        </p:nvSpPr>
        <p:spPr>
          <a:xfrm>
            <a:off x="4735021" y="1599643"/>
            <a:ext cx="4030694" cy="4500325"/>
          </a:xfrm>
          <a:prstGeom prst="rect">
            <a:avLst/>
          </a:prstGeom>
        </p:spPr>
        <p:txBody>
          <a:bodyPr wrap="square">
            <a:noAutofit/>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6" name="Straight Connector 1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0" name="Text Placeholder 2"/>
          <p:cNvSpPr>
            <a:spLocks noGrp="1"/>
          </p:cNvSpPr>
          <p:nvPr>
            <p:ph type="body" sz="quarter" idx="11" hasCustomPrompt="1"/>
          </p:nvPr>
        </p:nvSpPr>
        <p:spPr>
          <a:xfrm>
            <a:off x="485714" y="1088233"/>
            <a:ext cx="8280000" cy="270843"/>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16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214723931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 No Bullets">
    <p:spTree>
      <p:nvGrpSpPr>
        <p:cNvPr id="1" name=""/>
        <p:cNvGrpSpPr/>
        <p:nvPr/>
      </p:nvGrpSpPr>
      <p:grpSpPr>
        <a:xfrm>
          <a:off x="0" y="0"/>
          <a:ext cx="0" cy="0"/>
          <a:chOff x="0" y="0"/>
          <a:chExt cx="0" cy="0"/>
        </a:xfrm>
      </p:grpSpPr>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8" name="Content Placeholder 7"/>
          <p:cNvSpPr>
            <a:spLocks noGrp="1"/>
          </p:cNvSpPr>
          <p:nvPr>
            <p:ph sz="quarter" idx="12" hasCustomPrompt="1"/>
          </p:nvPr>
        </p:nvSpPr>
        <p:spPr>
          <a:xfrm>
            <a:off x="485715" y="1599639"/>
            <a:ext cx="3978226" cy="4493189"/>
          </a:xfrm>
          <a:prstGeom prst="rect">
            <a:avLst/>
          </a:prstGeom>
        </p:spPr>
        <p:txBody>
          <a:bodyPr wrap="square">
            <a:noAutofit/>
          </a:bodyPr>
          <a:lstStyle>
            <a:lvl1pPr marL="0" indent="0">
              <a:spcBef>
                <a:spcPts val="1176"/>
              </a:spcBef>
              <a:buNone/>
              <a:defRPr/>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9" name="Content Placeholder 7"/>
          <p:cNvSpPr>
            <a:spLocks noGrp="1"/>
          </p:cNvSpPr>
          <p:nvPr>
            <p:ph sz="quarter" idx="13" hasCustomPrompt="1"/>
          </p:nvPr>
        </p:nvSpPr>
        <p:spPr>
          <a:xfrm>
            <a:off x="4756549" y="1599639"/>
            <a:ext cx="4009166" cy="4493189"/>
          </a:xfrm>
          <a:prstGeom prst="rect">
            <a:avLst/>
          </a:prstGeom>
        </p:spPr>
        <p:txBody>
          <a:bodyPr wrap="square">
            <a:noAutofit/>
          </a:bodyPr>
          <a:lstStyle>
            <a:lvl1pPr marL="0" indent="0">
              <a:spcBef>
                <a:spcPts val="1176"/>
              </a:spcBef>
              <a:buNone/>
              <a:defRPr/>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10"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3" name="Straight Connector 12"/>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1" name="Text Placeholder 2"/>
          <p:cNvSpPr>
            <a:spLocks noGrp="1"/>
          </p:cNvSpPr>
          <p:nvPr>
            <p:ph type="body" sz="quarter" idx="11" hasCustomPrompt="1"/>
          </p:nvPr>
        </p:nvSpPr>
        <p:spPr>
          <a:xfrm>
            <a:off x="485714" y="1088233"/>
            <a:ext cx="8280000" cy="270843"/>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16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63054745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2 Column - No Bullets">
    <p:spTree>
      <p:nvGrpSpPr>
        <p:cNvPr id="1" name=""/>
        <p:cNvGrpSpPr/>
        <p:nvPr/>
      </p:nvGrpSpPr>
      <p:grpSpPr>
        <a:xfrm>
          <a:off x="0" y="0"/>
          <a:ext cx="0" cy="0"/>
          <a:chOff x="0" y="0"/>
          <a:chExt cx="0" cy="0"/>
        </a:xfrm>
      </p:grpSpPr>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11" name="Content Placeholder 7"/>
          <p:cNvSpPr>
            <a:spLocks noGrp="1"/>
          </p:cNvSpPr>
          <p:nvPr>
            <p:ph sz="quarter" idx="12" hasCustomPrompt="1"/>
          </p:nvPr>
        </p:nvSpPr>
        <p:spPr>
          <a:xfrm>
            <a:off x="485715" y="1599640"/>
            <a:ext cx="5112054" cy="4478921"/>
          </a:xfrm>
          <a:prstGeom prst="rect">
            <a:avLst/>
          </a:prstGeom>
        </p:spPr>
        <p:txBody>
          <a:bodyPr wrap="square">
            <a:noAutofit/>
            <a:scene3d>
              <a:camera prst="orthographicFront"/>
              <a:lightRig rig="threePt" dir="t"/>
            </a:scene3d>
          </a:bodyPr>
          <a:lstStyle>
            <a:lvl1pPr marL="0" indent="0">
              <a:spcBef>
                <a:spcPts val="1176"/>
              </a:spcBef>
              <a:buNone/>
              <a:defRPr sz="1600"/>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12" name="Content Placeholder 7"/>
          <p:cNvSpPr>
            <a:spLocks noGrp="1"/>
          </p:cNvSpPr>
          <p:nvPr>
            <p:ph sz="quarter" idx="13" hasCustomPrompt="1"/>
          </p:nvPr>
        </p:nvSpPr>
        <p:spPr>
          <a:xfrm>
            <a:off x="6062143" y="1599640"/>
            <a:ext cx="2700858" cy="4478921"/>
          </a:xfrm>
          <a:prstGeom prst="rect">
            <a:avLst/>
          </a:prstGeom>
        </p:spPr>
        <p:txBody>
          <a:bodyPr wrap="square" tIns="0">
            <a:noAutofit/>
            <a:scene3d>
              <a:camera prst="orthographicFront"/>
              <a:lightRig rig="threePt" dir="t"/>
            </a:scene3d>
          </a:bodyPr>
          <a:lstStyle>
            <a:lvl1pPr>
              <a:defRPr sz="1600"/>
            </a:lvl1pPr>
            <a:lvl2pPr>
              <a:defRPr sz="1600"/>
            </a:lvl2pPr>
            <a:lvl3pPr>
              <a:defRPr sz="1600"/>
            </a:lvl3pPr>
            <a:lvl4pPr>
              <a:defRPr sz="1600"/>
            </a:lvl4pPr>
            <a:lvl5pPr>
              <a:defRPr sz="1600"/>
            </a:lvl5p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4" name="Straight Connector 13"/>
          <p:cNvCxnSpPr/>
          <p:nvPr userDrawn="1"/>
        </p:nvCxnSpPr>
        <p:spPr>
          <a:xfrm>
            <a:off x="5827479" y="1612775"/>
            <a:ext cx="8911" cy="4473031"/>
          </a:xfrm>
          <a:prstGeom prst="line">
            <a:avLst/>
          </a:prstGeom>
          <a:ln w="6350" cmpd="sng">
            <a:solidFill>
              <a:schemeClr val="tx2"/>
            </a:solidFill>
          </a:ln>
        </p:spPr>
        <p:style>
          <a:lnRef idx="1">
            <a:schemeClr val="dk1"/>
          </a:lnRef>
          <a:fillRef idx="0">
            <a:schemeClr val="dk1"/>
          </a:fillRef>
          <a:effectRef idx="0">
            <a:schemeClr val="dk1"/>
          </a:effectRef>
          <a:fontRef idx="minor">
            <a:schemeClr val="tx1"/>
          </a:fontRef>
        </p:style>
      </p:cxnSp>
      <p:sp>
        <p:nvSpPr>
          <p:cNvPr id="15"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6" name="Straight Connector 1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9" name="Text Placeholder 2"/>
          <p:cNvSpPr>
            <a:spLocks noGrp="1"/>
          </p:cNvSpPr>
          <p:nvPr>
            <p:ph type="body" sz="quarter" idx="11" hasCustomPrompt="1"/>
          </p:nvPr>
        </p:nvSpPr>
        <p:spPr>
          <a:xfrm>
            <a:off x="485714" y="1088233"/>
            <a:ext cx="8280000" cy="270843"/>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16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406724398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2 Column - Bullets">
    <p:spTree>
      <p:nvGrpSpPr>
        <p:cNvPr id="1" name=""/>
        <p:cNvGrpSpPr/>
        <p:nvPr/>
      </p:nvGrpSpPr>
      <p:grpSpPr>
        <a:xfrm>
          <a:off x="0" y="0"/>
          <a:ext cx="0" cy="0"/>
          <a:chOff x="0" y="0"/>
          <a:chExt cx="0" cy="0"/>
        </a:xfrm>
      </p:grpSpPr>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8" name="Content Placeholder 7"/>
          <p:cNvSpPr>
            <a:spLocks noGrp="1"/>
          </p:cNvSpPr>
          <p:nvPr>
            <p:ph sz="quarter" idx="13" hasCustomPrompt="1"/>
          </p:nvPr>
        </p:nvSpPr>
        <p:spPr>
          <a:xfrm>
            <a:off x="5810144" y="1599640"/>
            <a:ext cx="2952859" cy="4471786"/>
          </a:xfrm>
          <a:prstGeom prst="rect">
            <a:avLst/>
          </a:prstGeom>
        </p:spPr>
        <p:txBody>
          <a:bodyPr wrap="square" tIns="0">
            <a:noAutofit/>
          </a:bodyPr>
          <a:lstStyle>
            <a:lvl1pPr>
              <a:defRPr sz="1600"/>
            </a:lvl1pPr>
            <a:lvl2pPr>
              <a:defRPr sz="1600"/>
            </a:lvl2pPr>
            <a:lvl3pPr>
              <a:defRPr sz="1600"/>
            </a:lvl3pPr>
            <a:lvl4pPr>
              <a:defRPr sz="1600"/>
            </a:lvl4pPr>
            <a:lvl5pPr>
              <a:defRPr sz="1600"/>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7"/>
          <p:cNvSpPr>
            <a:spLocks noGrp="1"/>
          </p:cNvSpPr>
          <p:nvPr>
            <p:ph sz="quarter" idx="12" hasCustomPrompt="1"/>
          </p:nvPr>
        </p:nvSpPr>
        <p:spPr>
          <a:xfrm>
            <a:off x="485715" y="1599640"/>
            <a:ext cx="4966818" cy="4471786"/>
          </a:xfrm>
          <a:prstGeom prst="rect">
            <a:avLst/>
          </a:prstGeom>
        </p:spPr>
        <p:txBody>
          <a:bodyPr wrap="square">
            <a:noAutofit/>
          </a:bodyPr>
          <a:lstStyle>
            <a:lvl1pPr marL="0" indent="0">
              <a:spcBef>
                <a:spcPts val="1176"/>
              </a:spcBef>
              <a:buNone/>
              <a:defRPr sz="1600"/>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10"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1" name="Straight Connector 10"/>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2" name="Text Placeholder 2"/>
          <p:cNvSpPr>
            <a:spLocks noGrp="1"/>
          </p:cNvSpPr>
          <p:nvPr>
            <p:ph type="body" sz="quarter" idx="11" hasCustomPrompt="1"/>
          </p:nvPr>
        </p:nvSpPr>
        <p:spPr>
          <a:xfrm>
            <a:off x="485714" y="1088233"/>
            <a:ext cx="8280000" cy="270843"/>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16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9721284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 2">
    <p:bg>
      <p:bgPr>
        <a:solidFill>
          <a:schemeClr val="accent1"/>
        </a:solidFill>
        <a:effectLst/>
      </p:bgPr>
    </p:bg>
    <p:spTree>
      <p:nvGrpSpPr>
        <p:cNvPr id="1" name=""/>
        <p:cNvGrpSpPr/>
        <p:nvPr/>
      </p:nvGrpSpPr>
      <p:grpSpPr>
        <a:xfrm>
          <a:off x="0" y="0"/>
          <a:ext cx="0" cy="0"/>
          <a:chOff x="0" y="0"/>
          <a:chExt cx="0" cy="0"/>
        </a:xfrm>
      </p:grpSpPr>
      <p:sp>
        <p:nvSpPr>
          <p:cNvPr id="25" name="Title 1"/>
          <p:cNvSpPr>
            <a:spLocks noGrp="1"/>
          </p:cNvSpPr>
          <p:nvPr>
            <p:ph type="ctrTitle" hasCustomPrompt="1"/>
          </p:nvPr>
        </p:nvSpPr>
        <p:spPr>
          <a:xfrm>
            <a:off x="462766" y="1740905"/>
            <a:ext cx="8013248" cy="1494791"/>
          </a:xfrm>
          <a:prstGeom prst="rect">
            <a:avLst/>
          </a:prstGeom>
        </p:spPr>
        <p:txBody>
          <a:bodyPr lIns="0" tIns="0" rIns="0" bIns="0" anchor="b" anchorCtr="0">
            <a:noAutofit/>
          </a:bodyPr>
          <a:lstStyle>
            <a:lvl1pPr algn="l">
              <a:lnSpc>
                <a:spcPct val="90000"/>
              </a:lnSpc>
              <a:spcBef>
                <a:spcPts val="0"/>
              </a:spcBef>
              <a:defRPr kumimoji="0" lang="en-US" sz="5000" b="0" i="0" u="none" strike="noStrike" kern="1200" cap="none" spc="0" normalizeH="0" baseline="0" dirty="0">
                <a:ln>
                  <a:noFill/>
                </a:ln>
                <a:solidFill>
                  <a:schemeClr val="bg1"/>
                </a:solidFill>
                <a:effectLst/>
                <a:uLnTx/>
                <a:uFillTx/>
                <a:latin typeface="Arial"/>
                <a:ea typeface="+mn-ea"/>
                <a:cs typeface="Arial"/>
              </a:defRPr>
            </a:lvl1pPr>
          </a:lstStyle>
          <a:p>
            <a:r>
              <a:rPr lang="en-US" dirty="0" smtClean="0"/>
              <a:t>Click to edit master title</a:t>
            </a:r>
            <a:endParaRPr lang="en-US" dirty="0"/>
          </a:p>
        </p:txBody>
      </p:sp>
      <p:sp>
        <p:nvSpPr>
          <p:cNvPr id="26" name="Subtitle 2"/>
          <p:cNvSpPr>
            <a:spLocks noGrp="1"/>
          </p:cNvSpPr>
          <p:nvPr>
            <p:ph type="subTitle" idx="1" hasCustomPrompt="1"/>
          </p:nvPr>
        </p:nvSpPr>
        <p:spPr>
          <a:xfrm>
            <a:off x="462769" y="3249497"/>
            <a:ext cx="8013248" cy="564738"/>
          </a:xfrm>
          <a:prstGeom prst="rect">
            <a:avLst/>
          </a:prstGeom>
        </p:spPr>
        <p:txBody>
          <a:bodyPr lIns="0" tIns="0" rIns="0" bIns="0">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2" name="TextBox 1"/>
          <p:cNvSpPr txBox="1"/>
          <p:nvPr userDrawn="1"/>
        </p:nvSpPr>
        <p:spPr>
          <a:xfrm>
            <a:off x="8622831" y="877356"/>
            <a:ext cx="184731" cy="369332"/>
          </a:xfrm>
          <a:prstGeom prst="rect">
            <a:avLst/>
          </a:prstGeom>
          <a:noFill/>
        </p:spPr>
        <p:txBody>
          <a:bodyPr wrap="none" rtlCol="0">
            <a:spAutoFit/>
          </a:bodyPr>
          <a:lstStyle/>
          <a:p>
            <a:endParaRPr lang="en-GB" dirty="0"/>
          </a:p>
        </p:txBody>
      </p:sp>
      <p:sp>
        <p:nvSpPr>
          <p:cNvPr id="12" name="Rectangle 11"/>
          <p:cNvSpPr/>
          <p:nvPr userDrawn="1"/>
        </p:nvSpPr>
        <p:spPr>
          <a:xfrm>
            <a:off x="0" y="6096000"/>
            <a:ext cx="9144000" cy="762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14" name="Text Placeholder 10"/>
          <p:cNvSpPr>
            <a:spLocks noGrp="1"/>
          </p:cNvSpPr>
          <p:nvPr>
            <p:ph type="body" sz="quarter" idx="10" hasCustomPrompt="1"/>
          </p:nvPr>
        </p:nvSpPr>
        <p:spPr>
          <a:xfrm>
            <a:off x="462768" y="4498426"/>
            <a:ext cx="8027999" cy="333026"/>
          </a:xfrm>
          <a:prstGeom prst="rect">
            <a:avLst/>
          </a:prstGeom>
        </p:spPr>
        <p:txBody>
          <a:bodyPr vert="horz" lIns="0" tIns="0" rIns="0" bIns="0" anchor="b" anchorCtr="0">
            <a:noAutofit/>
          </a:bodyPr>
          <a:lstStyle>
            <a:lvl1pPr marL="0" indent="0">
              <a:buNone/>
              <a:defRPr sz="2000" b="1" i="0">
                <a:solidFill>
                  <a:schemeClr val="bg1"/>
                </a:solidFill>
                <a:latin typeface="Arial"/>
                <a:cs typeface="Arial"/>
              </a:defRPr>
            </a:lvl1pPr>
          </a:lstStyle>
          <a:p>
            <a:pPr lvl="0"/>
            <a:r>
              <a:rPr lang="en-US" dirty="0" smtClean="0"/>
              <a:t>Name</a:t>
            </a:r>
          </a:p>
        </p:txBody>
      </p:sp>
      <p:sp>
        <p:nvSpPr>
          <p:cNvPr id="15" name="Text Placeholder 10"/>
          <p:cNvSpPr>
            <a:spLocks noGrp="1"/>
          </p:cNvSpPr>
          <p:nvPr>
            <p:ph type="body" sz="quarter" idx="11" hasCustomPrompt="1"/>
          </p:nvPr>
        </p:nvSpPr>
        <p:spPr>
          <a:xfrm>
            <a:off x="462768" y="4838700"/>
            <a:ext cx="8027999"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chemeClr val="bg1"/>
                </a:solidFill>
                <a:effectLst/>
                <a:uLnTx/>
                <a:uFillTx/>
                <a:latin typeface="Arial"/>
                <a:ea typeface="+mn-ea"/>
                <a:cs typeface="Arial"/>
              </a:defRPr>
            </a:lvl1pPr>
          </a:lstStyle>
          <a:p>
            <a:pPr lvl="0"/>
            <a:r>
              <a:rPr lang="en-US" dirty="0" smtClean="0"/>
              <a:t>Title</a:t>
            </a:r>
            <a:endParaRPr lang="en-US" dirty="0"/>
          </a:p>
        </p:txBody>
      </p:sp>
      <p:sp>
        <p:nvSpPr>
          <p:cNvPr id="16" name="Text Placeholder 6"/>
          <p:cNvSpPr>
            <a:spLocks noGrp="1"/>
          </p:cNvSpPr>
          <p:nvPr>
            <p:ph type="body" sz="quarter" idx="12" hasCustomPrompt="1"/>
          </p:nvPr>
        </p:nvSpPr>
        <p:spPr>
          <a:xfrm>
            <a:off x="462768" y="5347768"/>
            <a:ext cx="8027999" cy="354012"/>
          </a:xfrm>
        </p:spPr>
        <p:txBody>
          <a:bodyPr anchor="b"/>
          <a:lstStyle>
            <a:lvl1pPr marL="0" indent="0">
              <a:buNone/>
              <a:defRPr sz="1400">
                <a:solidFill>
                  <a:schemeClr val="bg1"/>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1" name="Picture 10" descr="IMS_HEALTH.png"/>
          <p:cNvPicPr>
            <a:picLocks noChangeAspect="1"/>
          </p:cNvPicPr>
          <p:nvPr userDrawn="1"/>
        </p:nvPicPr>
        <p:blipFill rotWithShape="1">
          <a:blip r:embed="rId2" cstate="email">
            <a:extLst>
              <a:ext uri="{28A0092B-C50C-407E-A947-70E740481C1C}">
                <a14:useLocalDpi xmlns:a14="http://schemas.microsoft.com/office/drawing/2010/main" val="0"/>
              </a:ext>
            </a:extLst>
          </a:blip>
          <a:srcRect b="24155"/>
          <a:stretch/>
        </p:blipFill>
        <p:spPr>
          <a:xfrm>
            <a:off x="7236848" y="6274620"/>
            <a:ext cx="1464069" cy="373871"/>
          </a:xfrm>
          <a:prstGeom prst="rect">
            <a:avLst/>
          </a:prstGeom>
        </p:spPr>
      </p:pic>
    </p:spTree>
    <p:extLst>
      <p:ext uri="{BB962C8B-B14F-4D97-AF65-F5344CB8AC3E}">
        <p14:creationId xmlns:p14="http://schemas.microsoft.com/office/powerpoint/2010/main" val="157772344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2 Column - No Bullets">
    <p:spTree>
      <p:nvGrpSpPr>
        <p:cNvPr id="1" name=""/>
        <p:cNvGrpSpPr/>
        <p:nvPr/>
      </p:nvGrpSpPr>
      <p:grpSpPr>
        <a:xfrm>
          <a:off x="0" y="0"/>
          <a:ext cx="0" cy="0"/>
          <a:chOff x="0" y="0"/>
          <a:chExt cx="0" cy="0"/>
        </a:xfrm>
      </p:grpSpPr>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6"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7" name="Straight Connector 6"/>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8" name="Text Placeholder 2"/>
          <p:cNvSpPr>
            <a:spLocks noGrp="1"/>
          </p:cNvSpPr>
          <p:nvPr>
            <p:ph idx="1" hasCustomPrompt="1"/>
          </p:nvPr>
        </p:nvSpPr>
        <p:spPr>
          <a:xfrm>
            <a:off x="495443" y="1599640"/>
            <a:ext cx="8270271" cy="4478921"/>
          </a:xfrm>
          <a:prstGeom prst="rect">
            <a:avLst/>
          </a:prstGeom>
        </p:spPr>
        <p:txBody>
          <a:bodyPr vert="horz" wrap="square" lIns="0" tIns="0" rIns="0" bIns="0" rtlCol="0">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7895001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ver with image">
    <p:spTree>
      <p:nvGrpSpPr>
        <p:cNvPr id="1" name=""/>
        <p:cNvGrpSpPr/>
        <p:nvPr/>
      </p:nvGrpSpPr>
      <p:grpSpPr>
        <a:xfrm>
          <a:off x="0" y="0"/>
          <a:ext cx="0" cy="0"/>
          <a:chOff x="0" y="0"/>
          <a:chExt cx="0" cy="0"/>
        </a:xfrm>
      </p:grpSpPr>
      <p:pic>
        <p:nvPicPr>
          <p:cNvPr id="17" name="Picture 16" descr="IMS_Health_PPT_cover_revised_final.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1917703" y="3175"/>
            <a:ext cx="7226300" cy="6099262"/>
          </a:xfrm>
          <a:prstGeom prst="rect">
            <a:avLst/>
          </a:prstGeom>
        </p:spPr>
      </p:pic>
      <p:sp>
        <p:nvSpPr>
          <p:cNvPr id="14" name="Rectangle 13"/>
          <p:cNvSpPr/>
          <p:nvPr userDrawn="1"/>
        </p:nvSpPr>
        <p:spPr>
          <a:xfrm>
            <a:off x="0" y="6102441"/>
            <a:ext cx="9144000" cy="7555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2" name="Title 1"/>
          <p:cNvSpPr>
            <a:spLocks noGrp="1"/>
          </p:cNvSpPr>
          <p:nvPr>
            <p:ph type="ctrTitle" hasCustomPrompt="1"/>
          </p:nvPr>
        </p:nvSpPr>
        <p:spPr>
          <a:xfrm>
            <a:off x="469899" y="1748040"/>
            <a:ext cx="5040000" cy="1494791"/>
          </a:xfrm>
          <a:prstGeom prst="rect">
            <a:avLst/>
          </a:prstGeom>
        </p:spPr>
        <p:txBody>
          <a:bodyPr lIns="0" tIns="0" rIns="0" bIns="0" anchor="b" anchorCtr="0">
            <a:noAutofit/>
          </a:bodyPr>
          <a:lstStyle>
            <a:lvl1pPr algn="l">
              <a:lnSpc>
                <a:spcPct val="90000"/>
              </a:lnSpc>
              <a:defRPr kumimoji="0" lang="en-US" sz="5000" b="0" i="0" u="none" strike="noStrike" kern="1200" cap="none" spc="0" normalizeH="0" baseline="0" dirty="0">
                <a:ln>
                  <a:noFill/>
                </a:ln>
                <a:solidFill>
                  <a:srgbClr val="1C2980"/>
                </a:solidFill>
                <a:effectLst/>
                <a:uLnTx/>
                <a:uFillTx/>
                <a:latin typeface="Arial"/>
                <a:ea typeface="+mn-ea"/>
                <a:cs typeface="Arial"/>
              </a:defRPr>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469899" y="3249497"/>
            <a:ext cx="5040000" cy="564738"/>
          </a:xfrm>
          <a:prstGeom prst="rect">
            <a:avLst/>
          </a:prstGeom>
        </p:spPr>
        <p:txBody>
          <a:bodyPr lIns="0" tIns="0" rIns="0" bIns="0" anchor="t">
            <a:normAutofit/>
          </a:bodyPr>
          <a:lstStyle>
            <a:lvl1pPr marL="0" indent="0" algn="l">
              <a:buNone/>
              <a:defRPr sz="2000">
                <a:solidFill>
                  <a:srgbClr val="17181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11" name="Text Placeholder 10"/>
          <p:cNvSpPr>
            <a:spLocks noGrp="1"/>
          </p:cNvSpPr>
          <p:nvPr>
            <p:ph type="body" sz="quarter" idx="10" hasCustomPrompt="1"/>
          </p:nvPr>
        </p:nvSpPr>
        <p:spPr>
          <a:xfrm>
            <a:off x="469900" y="4498426"/>
            <a:ext cx="5727290" cy="333026"/>
          </a:xfrm>
          <a:prstGeom prst="rect">
            <a:avLst/>
          </a:prstGeom>
        </p:spPr>
        <p:txBody>
          <a:bodyPr vert="horz" lIns="0" tIns="0" rIns="0" bIns="0" anchor="b" anchorCtr="0">
            <a:noAutofit/>
          </a:bodyPr>
          <a:lstStyle>
            <a:lvl1pPr marL="0" indent="0">
              <a:buNone/>
              <a:defRPr sz="2000" b="1" i="0">
                <a:solidFill>
                  <a:srgbClr val="171815"/>
                </a:solidFill>
                <a:latin typeface="Arial"/>
                <a:cs typeface="Arial"/>
              </a:defRPr>
            </a:lvl1pPr>
          </a:lstStyle>
          <a:p>
            <a:pPr lvl="0"/>
            <a:r>
              <a:rPr lang="en-US" dirty="0" smtClean="0"/>
              <a:t>Name</a:t>
            </a:r>
          </a:p>
        </p:txBody>
      </p:sp>
      <p:sp>
        <p:nvSpPr>
          <p:cNvPr id="12" name="Text Placeholder 10"/>
          <p:cNvSpPr>
            <a:spLocks noGrp="1"/>
          </p:cNvSpPr>
          <p:nvPr>
            <p:ph type="body" sz="quarter" idx="11" hasCustomPrompt="1"/>
          </p:nvPr>
        </p:nvSpPr>
        <p:spPr>
          <a:xfrm>
            <a:off x="469900" y="4838700"/>
            <a:ext cx="5727290"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rgbClr val="171815"/>
                </a:solidFill>
                <a:effectLst/>
                <a:uLnTx/>
                <a:uFillTx/>
                <a:latin typeface="Arial"/>
                <a:ea typeface="+mn-ea"/>
                <a:cs typeface="Arial"/>
              </a:defRPr>
            </a:lvl1pPr>
          </a:lstStyle>
          <a:p>
            <a:pPr lvl="0"/>
            <a:r>
              <a:rPr lang="en-US" dirty="0" smtClean="0"/>
              <a:t>Title</a:t>
            </a:r>
            <a:endParaRPr lang="en-US" dirty="0"/>
          </a:p>
        </p:txBody>
      </p:sp>
      <p:sp>
        <p:nvSpPr>
          <p:cNvPr id="13" name="Text Placeholder 6"/>
          <p:cNvSpPr>
            <a:spLocks noGrp="1"/>
          </p:cNvSpPr>
          <p:nvPr>
            <p:ph type="body" sz="quarter" idx="12" hasCustomPrompt="1"/>
          </p:nvPr>
        </p:nvSpPr>
        <p:spPr>
          <a:xfrm>
            <a:off x="469899" y="5347768"/>
            <a:ext cx="5724000" cy="354012"/>
          </a:xfrm>
          <a:prstGeom prst="rect">
            <a:avLst/>
          </a:prstGeom>
        </p:spPr>
        <p:txBody>
          <a:bodyPr anchor="b"/>
          <a:lstStyle>
            <a:lvl1pPr marL="0" indent="0">
              <a:buNone/>
              <a:defRPr sz="1400">
                <a:solidFill>
                  <a:srgbClr val="171815"/>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0" name="Picture 9" descr="IMS_INST.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6982867" y="6202903"/>
            <a:ext cx="1782847" cy="522429"/>
          </a:xfrm>
          <a:prstGeom prst="rect">
            <a:avLst/>
          </a:prstGeom>
        </p:spPr>
      </p:pic>
    </p:spTree>
    <p:extLst>
      <p:ext uri="{BB962C8B-B14F-4D97-AF65-F5344CB8AC3E}">
        <p14:creationId xmlns:p14="http://schemas.microsoft.com/office/powerpoint/2010/main" val="281676687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over with image">
    <p:spTree>
      <p:nvGrpSpPr>
        <p:cNvPr id="1" name=""/>
        <p:cNvGrpSpPr/>
        <p:nvPr/>
      </p:nvGrpSpPr>
      <p:grpSpPr>
        <a:xfrm>
          <a:off x="0" y="0"/>
          <a:ext cx="0" cy="0"/>
          <a:chOff x="0" y="0"/>
          <a:chExt cx="0" cy="0"/>
        </a:xfrm>
      </p:grpSpPr>
      <p:sp>
        <p:nvSpPr>
          <p:cNvPr id="17" name="Rectangle 16"/>
          <p:cNvSpPr/>
          <p:nvPr userDrawn="1"/>
        </p:nvSpPr>
        <p:spPr>
          <a:xfrm>
            <a:off x="0" y="6102441"/>
            <a:ext cx="9144000" cy="7555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pic>
        <p:nvPicPr>
          <p:cNvPr id="16" name="Picture 15" descr="02-Isometric-iPad-Air-Silver-Mock-up-v2.png"/>
          <p:cNvPicPr>
            <a:picLocks noChangeAspect="1"/>
          </p:cNvPicPr>
          <p:nvPr userDrawn="1"/>
        </p:nvPicPr>
        <p:blipFill rotWithShape="1">
          <a:blip r:embed="rId2" cstate="screen">
            <a:extLst>
              <a:ext uri="{28A0092B-C50C-407E-A947-70E740481C1C}">
                <a14:useLocalDpi xmlns:a14="http://schemas.microsoft.com/office/drawing/2010/main"/>
              </a:ext>
            </a:extLst>
          </a:blip>
          <a:srcRect l="-28893"/>
          <a:stretch/>
        </p:blipFill>
        <p:spPr>
          <a:xfrm>
            <a:off x="0" y="4"/>
            <a:ext cx="9144000" cy="5939821"/>
          </a:xfrm>
          <a:prstGeom prst="rect">
            <a:avLst/>
          </a:prstGeom>
        </p:spPr>
      </p:pic>
      <p:sp>
        <p:nvSpPr>
          <p:cNvPr id="2" name="Title 1"/>
          <p:cNvSpPr>
            <a:spLocks noGrp="1"/>
          </p:cNvSpPr>
          <p:nvPr>
            <p:ph type="ctrTitle" hasCustomPrompt="1"/>
          </p:nvPr>
        </p:nvSpPr>
        <p:spPr>
          <a:xfrm>
            <a:off x="469899" y="1748040"/>
            <a:ext cx="5040000" cy="1494791"/>
          </a:xfrm>
          <a:prstGeom prst="rect">
            <a:avLst/>
          </a:prstGeom>
        </p:spPr>
        <p:txBody>
          <a:bodyPr lIns="0" tIns="0" rIns="0" bIns="0" anchor="b" anchorCtr="0">
            <a:noAutofit/>
          </a:bodyPr>
          <a:lstStyle>
            <a:lvl1pPr algn="l">
              <a:lnSpc>
                <a:spcPct val="90000"/>
              </a:lnSpc>
              <a:defRPr kumimoji="0" lang="en-US" sz="5000" b="0" i="0" u="none" strike="noStrike" kern="1200" cap="none" spc="0" normalizeH="0" baseline="0" dirty="0">
                <a:ln>
                  <a:noFill/>
                </a:ln>
                <a:solidFill>
                  <a:srgbClr val="1C2980"/>
                </a:solidFill>
                <a:effectLst/>
                <a:uLnTx/>
                <a:uFillTx/>
                <a:latin typeface="Arial"/>
                <a:ea typeface="+mn-ea"/>
                <a:cs typeface="Arial"/>
              </a:defRPr>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469899" y="3249497"/>
            <a:ext cx="5040000" cy="564738"/>
          </a:xfrm>
          <a:prstGeom prst="rect">
            <a:avLst/>
          </a:prstGeom>
        </p:spPr>
        <p:txBody>
          <a:bodyPr lIns="0" tIns="0" rIns="0" bIns="0" anchor="t">
            <a:normAutofit/>
          </a:bodyPr>
          <a:lstStyle>
            <a:lvl1pPr marL="0" indent="0" algn="l">
              <a:buNone/>
              <a:defRPr sz="2000">
                <a:solidFill>
                  <a:srgbClr val="17181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11" name="Text Placeholder 10"/>
          <p:cNvSpPr>
            <a:spLocks noGrp="1"/>
          </p:cNvSpPr>
          <p:nvPr>
            <p:ph type="body" sz="quarter" idx="10" hasCustomPrompt="1"/>
          </p:nvPr>
        </p:nvSpPr>
        <p:spPr>
          <a:xfrm>
            <a:off x="469900" y="4498426"/>
            <a:ext cx="5727290" cy="333026"/>
          </a:xfrm>
          <a:prstGeom prst="rect">
            <a:avLst/>
          </a:prstGeom>
        </p:spPr>
        <p:txBody>
          <a:bodyPr vert="horz" lIns="0" tIns="0" rIns="0" bIns="0" anchor="b" anchorCtr="0">
            <a:noAutofit/>
          </a:bodyPr>
          <a:lstStyle>
            <a:lvl1pPr marL="0" indent="0">
              <a:buNone/>
              <a:defRPr sz="2000" b="1" i="0">
                <a:solidFill>
                  <a:srgbClr val="171815"/>
                </a:solidFill>
                <a:latin typeface="Arial"/>
                <a:cs typeface="Arial"/>
              </a:defRPr>
            </a:lvl1pPr>
          </a:lstStyle>
          <a:p>
            <a:pPr lvl="0"/>
            <a:r>
              <a:rPr lang="en-US" dirty="0" smtClean="0"/>
              <a:t>Name</a:t>
            </a:r>
          </a:p>
        </p:txBody>
      </p:sp>
      <p:sp>
        <p:nvSpPr>
          <p:cNvPr id="12" name="Text Placeholder 10"/>
          <p:cNvSpPr>
            <a:spLocks noGrp="1"/>
          </p:cNvSpPr>
          <p:nvPr>
            <p:ph type="body" sz="quarter" idx="11" hasCustomPrompt="1"/>
          </p:nvPr>
        </p:nvSpPr>
        <p:spPr>
          <a:xfrm>
            <a:off x="469900" y="4838700"/>
            <a:ext cx="5727290"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rgbClr val="171815"/>
                </a:solidFill>
                <a:effectLst/>
                <a:uLnTx/>
                <a:uFillTx/>
                <a:latin typeface="Arial"/>
                <a:ea typeface="+mn-ea"/>
                <a:cs typeface="Arial"/>
              </a:defRPr>
            </a:lvl1pPr>
          </a:lstStyle>
          <a:p>
            <a:pPr lvl="0"/>
            <a:r>
              <a:rPr lang="en-US" dirty="0" smtClean="0"/>
              <a:t>Title</a:t>
            </a:r>
            <a:endParaRPr lang="en-US" dirty="0"/>
          </a:p>
        </p:txBody>
      </p:sp>
      <p:sp>
        <p:nvSpPr>
          <p:cNvPr id="13" name="Text Placeholder 6"/>
          <p:cNvSpPr>
            <a:spLocks noGrp="1"/>
          </p:cNvSpPr>
          <p:nvPr>
            <p:ph type="body" sz="quarter" idx="12" hasCustomPrompt="1"/>
          </p:nvPr>
        </p:nvSpPr>
        <p:spPr>
          <a:xfrm>
            <a:off x="469899" y="5347768"/>
            <a:ext cx="5724000" cy="354012"/>
          </a:xfrm>
          <a:prstGeom prst="rect">
            <a:avLst/>
          </a:prstGeom>
        </p:spPr>
        <p:txBody>
          <a:bodyPr anchor="b"/>
          <a:lstStyle>
            <a:lvl1pPr marL="0" indent="0">
              <a:buNone/>
              <a:defRPr sz="1400">
                <a:solidFill>
                  <a:srgbClr val="171815"/>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4" name="Picture 13" descr="IMS_INST.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6982867" y="6202903"/>
            <a:ext cx="1782847" cy="522429"/>
          </a:xfrm>
          <a:prstGeom prst="rect">
            <a:avLst/>
          </a:prstGeom>
        </p:spPr>
      </p:pic>
    </p:spTree>
    <p:extLst>
      <p:ext uri="{BB962C8B-B14F-4D97-AF65-F5344CB8AC3E}">
        <p14:creationId xmlns:p14="http://schemas.microsoft.com/office/powerpoint/2010/main" val="43528150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ver 2">
    <p:bg>
      <p:bgPr>
        <a:solidFill>
          <a:schemeClr val="accent1"/>
        </a:solidFill>
        <a:effectLst/>
      </p:bgPr>
    </p:bg>
    <p:spTree>
      <p:nvGrpSpPr>
        <p:cNvPr id="1" name=""/>
        <p:cNvGrpSpPr/>
        <p:nvPr/>
      </p:nvGrpSpPr>
      <p:grpSpPr>
        <a:xfrm>
          <a:off x="0" y="0"/>
          <a:ext cx="0" cy="0"/>
          <a:chOff x="0" y="0"/>
          <a:chExt cx="0" cy="0"/>
        </a:xfrm>
      </p:grpSpPr>
      <p:sp>
        <p:nvSpPr>
          <p:cNvPr id="12" name="Rectangle 11"/>
          <p:cNvSpPr/>
          <p:nvPr userDrawn="1"/>
        </p:nvSpPr>
        <p:spPr>
          <a:xfrm>
            <a:off x="0" y="6102441"/>
            <a:ext cx="9144000" cy="7555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25" name="Title 1"/>
          <p:cNvSpPr>
            <a:spLocks noGrp="1"/>
          </p:cNvSpPr>
          <p:nvPr>
            <p:ph type="ctrTitle" hasCustomPrompt="1"/>
          </p:nvPr>
        </p:nvSpPr>
        <p:spPr>
          <a:xfrm>
            <a:off x="462766" y="1740905"/>
            <a:ext cx="8013248" cy="1494791"/>
          </a:xfrm>
          <a:prstGeom prst="rect">
            <a:avLst/>
          </a:prstGeom>
        </p:spPr>
        <p:txBody>
          <a:bodyPr lIns="0" tIns="0" rIns="0" bIns="0" anchor="b" anchorCtr="0">
            <a:noAutofit/>
          </a:bodyPr>
          <a:lstStyle>
            <a:lvl1pPr algn="l">
              <a:lnSpc>
                <a:spcPct val="90000"/>
              </a:lnSpc>
              <a:spcBef>
                <a:spcPts val="0"/>
              </a:spcBef>
              <a:defRPr kumimoji="0" lang="en-US" sz="5000" b="0" i="0" u="none" strike="noStrike" kern="1200" cap="none" spc="0" normalizeH="0" baseline="0" dirty="0">
                <a:ln>
                  <a:noFill/>
                </a:ln>
                <a:solidFill>
                  <a:schemeClr val="bg1"/>
                </a:solidFill>
                <a:effectLst/>
                <a:uLnTx/>
                <a:uFillTx/>
                <a:latin typeface="Arial"/>
                <a:ea typeface="+mn-ea"/>
                <a:cs typeface="Arial"/>
              </a:defRPr>
            </a:lvl1pPr>
          </a:lstStyle>
          <a:p>
            <a:r>
              <a:rPr lang="en-US" dirty="0" smtClean="0"/>
              <a:t>Click to edit master title</a:t>
            </a:r>
            <a:endParaRPr lang="en-US" dirty="0"/>
          </a:p>
        </p:txBody>
      </p:sp>
      <p:sp>
        <p:nvSpPr>
          <p:cNvPr id="26" name="Subtitle 2"/>
          <p:cNvSpPr>
            <a:spLocks noGrp="1"/>
          </p:cNvSpPr>
          <p:nvPr>
            <p:ph type="subTitle" idx="1" hasCustomPrompt="1"/>
          </p:nvPr>
        </p:nvSpPr>
        <p:spPr>
          <a:xfrm>
            <a:off x="462769" y="3249497"/>
            <a:ext cx="8013248" cy="564738"/>
          </a:xfrm>
          <a:prstGeom prst="rect">
            <a:avLst/>
          </a:prstGeom>
        </p:spPr>
        <p:txBody>
          <a:bodyPr lIns="0" tIns="0" rIns="0" bIns="0">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2" name="TextBox 1"/>
          <p:cNvSpPr txBox="1"/>
          <p:nvPr userDrawn="1"/>
        </p:nvSpPr>
        <p:spPr>
          <a:xfrm>
            <a:off x="8622831" y="877356"/>
            <a:ext cx="184731" cy="369332"/>
          </a:xfrm>
          <a:prstGeom prst="rect">
            <a:avLst/>
          </a:prstGeom>
          <a:noFill/>
        </p:spPr>
        <p:txBody>
          <a:bodyPr wrap="none" rtlCol="0">
            <a:spAutoFit/>
          </a:bodyPr>
          <a:lstStyle/>
          <a:p>
            <a:endParaRPr lang="en-GB" dirty="0"/>
          </a:p>
        </p:txBody>
      </p:sp>
      <p:sp>
        <p:nvSpPr>
          <p:cNvPr id="14" name="Text Placeholder 10"/>
          <p:cNvSpPr>
            <a:spLocks noGrp="1"/>
          </p:cNvSpPr>
          <p:nvPr>
            <p:ph type="body" sz="quarter" idx="10" hasCustomPrompt="1"/>
          </p:nvPr>
        </p:nvSpPr>
        <p:spPr>
          <a:xfrm>
            <a:off x="462768" y="4498426"/>
            <a:ext cx="8027999" cy="333026"/>
          </a:xfrm>
          <a:prstGeom prst="rect">
            <a:avLst/>
          </a:prstGeom>
        </p:spPr>
        <p:txBody>
          <a:bodyPr vert="horz" lIns="0" tIns="0" rIns="0" bIns="0" anchor="b" anchorCtr="0">
            <a:noAutofit/>
          </a:bodyPr>
          <a:lstStyle>
            <a:lvl1pPr marL="0" indent="0">
              <a:buNone/>
              <a:defRPr sz="2000" b="1" i="0">
                <a:solidFill>
                  <a:schemeClr val="bg1"/>
                </a:solidFill>
                <a:latin typeface="Arial"/>
                <a:cs typeface="Arial"/>
              </a:defRPr>
            </a:lvl1pPr>
          </a:lstStyle>
          <a:p>
            <a:pPr lvl="0"/>
            <a:r>
              <a:rPr lang="en-US" dirty="0" smtClean="0"/>
              <a:t>Name</a:t>
            </a:r>
          </a:p>
        </p:txBody>
      </p:sp>
      <p:sp>
        <p:nvSpPr>
          <p:cNvPr id="15" name="Text Placeholder 10"/>
          <p:cNvSpPr>
            <a:spLocks noGrp="1"/>
          </p:cNvSpPr>
          <p:nvPr>
            <p:ph type="body" sz="quarter" idx="11" hasCustomPrompt="1"/>
          </p:nvPr>
        </p:nvSpPr>
        <p:spPr>
          <a:xfrm>
            <a:off x="462768" y="4838700"/>
            <a:ext cx="8027999"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chemeClr val="bg1"/>
                </a:solidFill>
                <a:effectLst/>
                <a:uLnTx/>
                <a:uFillTx/>
                <a:latin typeface="Arial"/>
                <a:ea typeface="+mn-ea"/>
                <a:cs typeface="Arial"/>
              </a:defRPr>
            </a:lvl1pPr>
          </a:lstStyle>
          <a:p>
            <a:pPr lvl="0"/>
            <a:r>
              <a:rPr lang="en-US" dirty="0" smtClean="0"/>
              <a:t>Title</a:t>
            </a:r>
            <a:endParaRPr lang="en-US" dirty="0"/>
          </a:p>
        </p:txBody>
      </p:sp>
      <p:sp>
        <p:nvSpPr>
          <p:cNvPr id="16" name="Text Placeholder 6"/>
          <p:cNvSpPr>
            <a:spLocks noGrp="1"/>
          </p:cNvSpPr>
          <p:nvPr>
            <p:ph type="body" sz="quarter" idx="12" hasCustomPrompt="1"/>
          </p:nvPr>
        </p:nvSpPr>
        <p:spPr>
          <a:xfrm>
            <a:off x="462768" y="5347768"/>
            <a:ext cx="8027999" cy="354012"/>
          </a:xfrm>
          <a:prstGeom prst="rect">
            <a:avLst/>
          </a:prstGeom>
        </p:spPr>
        <p:txBody>
          <a:bodyPr anchor="b"/>
          <a:lstStyle>
            <a:lvl1pPr marL="0" indent="0">
              <a:buNone/>
              <a:defRPr sz="1400">
                <a:solidFill>
                  <a:schemeClr val="bg1"/>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1" name="Picture 10" descr="IMS_INST.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982867" y="6202903"/>
            <a:ext cx="1782847" cy="522429"/>
          </a:xfrm>
          <a:prstGeom prst="rect">
            <a:avLst/>
          </a:prstGeom>
        </p:spPr>
      </p:pic>
    </p:spTree>
    <p:extLst>
      <p:ext uri="{BB962C8B-B14F-4D97-AF65-F5344CB8AC3E}">
        <p14:creationId xmlns:p14="http://schemas.microsoft.com/office/powerpoint/2010/main" val="240698446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5" name="Rectangle 4"/>
          <p:cNvSpPr/>
          <p:nvPr userDrawn="1"/>
        </p:nvSpPr>
        <p:spPr>
          <a:xfrm>
            <a:off x="0" y="6102441"/>
            <a:ext cx="9144000" cy="7555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8" name="Text Placeholder 13"/>
          <p:cNvSpPr>
            <a:spLocks noGrp="1"/>
          </p:cNvSpPr>
          <p:nvPr>
            <p:ph type="body" sz="quarter" idx="10" hasCustomPrompt="1"/>
          </p:nvPr>
        </p:nvSpPr>
        <p:spPr>
          <a:xfrm>
            <a:off x="462766" y="1752604"/>
            <a:ext cx="8013248" cy="1484093"/>
          </a:xfrm>
          <a:prstGeom prst="rect">
            <a:avLst/>
          </a:prstGeom>
        </p:spPr>
        <p:txBody>
          <a:bodyPr anchor="b" anchorCtr="0"/>
          <a:lstStyle>
            <a:lvl1pPr marL="0" indent="0">
              <a:lnSpc>
                <a:spcPct val="100000"/>
              </a:lnSpc>
              <a:spcBef>
                <a:spcPts val="0"/>
              </a:spcBef>
              <a:buNone/>
              <a:defRPr sz="5000">
                <a:solidFill>
                  <a:schemeClr val="bg1"/>
                </a:solidFill>
              </a:defRPr>
            </a:lvl1pPr>
          </a:lstStyle>
          <a:p>
            <a:pPr lvl="0"/>
            <a:r>
              <a:rPr lang="en-GB" dirty="0" smtClean="0"/>
              <a:t>Click to edit section slide</a:t>
            </a:r>
          </a:p>
        </p:txBody>
      </p:sp>
      <p:pic>
        <p:nvPicPr>
          <p:cNvPr id="6" name="Picture 5" descr="IMS_INST.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982867" y="6202903"/>
            <a:ext cx="1782847" cy="522429"/>
          </a:xfrm>
          <a:prstGeom prst="rect">
            <a:avLst/>
          </a:prstGeom>
        </p:spPr>
      </p:pic>
    </p:spTree>
    <p:extLst>
      <p:ext uri="{BB962C8B-B14F-4D97-AF65-F5344CB8AC3E}">
        <p14:creationId xmlns:p14="http://schemas.microsoft.com/office/powerpoint/2010/main" val="183874504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Divider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5465" y="1803099"/>
            <a:ext cx="7772977" cy="1043555"/>
          </a:xfrm>
          <a:prstGeom prst="rect">
            <a:avLst/>
          </a:prstGeom>
        </p:spPr>
        <p:txBody>
          <a:bodyPr anchor="b">
            <a:noAutofit/>
          </a:bodyPr>
          <a:lstStyle>
            <a:lvl1pPr>
              <a:defRPr sz="3600"/>
            </a:lvl1pPr>
          </a:lstStyle>
          <a:p>
            <a:r>
              <a:rPr lang="en-US" dirty="0" smtClean="0"/>
              <a:t>Click to edit divider slide</a:t>
            </a:r>
            <a:endParaRPr lang="en-US" dirty="0"/>
          </a:p>
        </p:txBody>
      </p:sp>
      <p:sp>
        <p:nvSpPr>
          <p:cNvPr id="3" name="Subtitle 2"/>
          <p:cNvSpPr>
            <a:spLocks noGrp="1"/>
          </p:cNvSpPr>
          <p:nvPr>
            <p:ph type="subTitle" idx="1" hasCustomPrompt="1"/>
          </p:nvPr>
        </p:nvSpPr>
        <p:spPr>
          <a:xfrm>
            <a:off x="525465" y="2862438"/>
            <a:ext cx="7765049" cy="1753721"/>
          </a:xfrm>
          <a:prstGeom prst="rect">
            <a:avLst/>
          </a:prstGeom>
        </p:spPr>
        <p:txBody>
          <a:bodyPr>
            <a:noAutofit/>
          </a:bodyPr>
          <a:lstStyle>
            <a:lvl1pPr marL="0" indent="0" algn="l">
              <a:buNone/>
              <a:defRPr sz="2000">
                <a:solidFill>
                  <a:schemeClr val="tx1"/>
                </a:solidFill>
              </a:defRPr>
            </a:lvl1pPr>
            <a:lvl2pPr marL="410291" indent="0" algn="ctr">
              <a:buNone/>
              <a:defRPr>
                <a:solidFill>
                  <a:schemeClr val="tx1">
                    <a:tint val="75000"/>
                  </a:schemeClr>
                </a:solidFill>
              </a:defRPr>
            </a:lvl2pPr>
            <a:lvl3pPr marL="820583" indent="0" algn="ctr">
              <a:buNone/>
              <a:defRPr>
                <a:solidFill>
                  <a:schemeClr val="tx1">
                    <a:tint val="75000"/>
                  </a:schemeClr>
                </a:solidFill>
              </a:defRPr>
            </a:lvl3pPr>
            <a:lvl4pPr marL="1230874" indent="0" algn="ctr">
              <a:buNone/>
              <a:defRPr>
                <a:solidFill>
                  <a:schemeClr val="tx1">
                    <a:tint val="75000"/>
                  </a:schemeClr>
                </a:solidFill>
              </a:defRPr>
            </a:lvl4pPr>
            <a:lvl5pPr marL="1641165" indent="0" algn="ctr">
              <a:buNone/>
              <a:defRPr>
                <a:solidFill>
                  <a:schemeClr val="tx1">
                    <a:tint val="75000"/>
                  </a:schemeClr>
                </a:solidFill>
              </a:defRPr>
            </a:lvl5pPr>
            <a:lvl6pPr marL="2051456" indent="0" algn="ctr">
              <a:buNone/>
              <a:defRPr>
                <a:solidFill>
                  <a:schemeClr val="tx1">
                    <a:tint val="75000"/>
                  </a:schemeClr>
                </a:solidFill>
              </a:defRPr>
            </a:lvl6pPr>
            <a:lvl7pPr marL="2461748" indent="0" algn="ctr">
              <a:buNone/>
              <a:defRPr>
                <a:solidFill>
                  <a:schemeClr val="tx1">
                    <a:tint val="75000"/>
                  </a:schemeClr>
                </a:solidFill>
              </a:defRPr>
            </a:lvl7pPr>
            <a:lvl8pPr marL="2872039" indent="0" algn="ctr">
              <a:buNone/>
              <a:defRPr>
                <a:solidFill>
                  <a:schemeClr val="tx1">
                    <a:tint val="75000"/>
                  </a:schemeClr>
                </a:solidFill>
              </a:defRPr>
            </a:lvl8pPr>
            <a:lvl9pPr marL="3282330" indent="0" algn="ctr">
              <a:buNone/>
              <a:defRPr>
                <a:solidFill>
                  <a:schemeClr val="tx1">
                    <a:tint val="75000"/>
                  </a:schemeClr>
                </a:solidFill>
              </a:defRPr>
            </a:lvl9pPr>
          </a:lstStyle>
          <a:p>
            <a:r>
              <a:rPr lang="en-US" dirty="0" smtClean="0"/>
              <a:t>Click to edit master subtitle</a:t>
            </a:r>
            <a:endParaRPr lang="en-US" dirty="0"/>
          </a:p>
        </p:txBody>
      </p:sp>
      <p:sp>
        <p:nvSpPr>
          <p:cNvPr id="4" name="Footer Placeholder 3"/>
          <p:cNvSpPr>
            <a:spLocks noGrp="1"/>
          </p:cNvSpPr>
          <p:nvPr>
            <p:ph type="ftr" sz="quarter" idx="10"/>
          </p:nvPr>
        </p:nvSpPr>
        <p:spPr/>
        <p:txBody>
          <a:bodyPr/>
          <a:lstStyle/>
          <a:p>
            <a:r>
              <a:rPr lang="en-GB" smtClean="0"/>
              <a:t>IMS Health Confidential</a:t>
            </a:r>
            <a:endParaRPr lang="en-GB"/>
          </a:p>
        </p:txBody>
      </p:sp>
    </p:spTree>
    <p:extLst>
      <p:ext uri="{BB962C8B-B14F-4D97-AF65-F5344CB8AC3E}">
        <p14:creationId xmlns:p14="http://schemas.microsoft.com/office/powerpoint/2010/main" val="275569749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6" name="Straight Connector 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2" name="Footer Placeholder 1"/>
          <p:cNvSpPr>
            <a:spLocks noGrp="1"/>
          </p:cNvSpPr>
          <p:nvPr>
            <p:ph type="ftr" sz="quarter" idx="12"/>
          </p:nvPr>
        </p:nvSpPr>
        <p:spPr/>
        <p:txBody>
          <a:bodyPr/>
          <a:lstStyle/>
          <a:p>
            <a:r>
              <a:rPr lang="en-GB" smtClean="0"/>
              <a:t>IMS Health Confidential</a:t>
            </a:r>
            <a:endParaRPr lang="en-GB"/>
          </a:p>
        </p:txBody>
      </p:sp>
      <p:sp>
        <p:nvSpPr>
          <p:cNvPr id="8"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414536030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GB" smtClean="0"/>
              <a:t>IMS Health Confidential</a:t>
            </a:r>
            <a:endParaRPr lang="en-GB"/>
          </a:p>
        </p:txBody>
      </p:sp>
      <p:sp>
        <p:nvSpPr>
          <p:cNvPr id="10"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1" name="Straight Connector 10"/>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00288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 Column - Bullets">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495445" y="1599640"/>
            <a:ext cx="8279999" cy="4478921"/>
          </a:xfrm>
          <a:prstGeom prst="rect">
            <a:avLst/>
          </a:prstGeom>
        </p:spPr>
        <p:txBody>
          <a:bodyPr vert="horz" wrap="square" lIns="0" tIns="0" rIns="0" bIns="0" rtlCol="0">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2"/>
          </p:nvPr>
        </p:nvSpPr>
        <p:spPr/>
        <p:txBody>
          <a:bodyPr/>
          <a:lstStyle/>
          <a:p>
            <a:r>
              <a:rPr lang="en-GB" smtClean="0"/>
              <a:t>IMS Health Confidential</a:t>
            </a:r>
            <a:endParaRPr lang="en-GB"/>
          </a:p>
        </p:txBody>
      </p:sp>
      <p:sp>
        <p:nvSpPr>
          <p:cNvPr id="10"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1" name="Straight Connector 10"/>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8"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182917437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olumn - Bullets_no subtitle">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485717" y="1080411"/>
            <a:ext cx="8279997" cy="4998150"/>
          </a:xfrm>
          <a:prstGeom prst="rect">
            <a:avLst/>
          </a:prstGeom>
        </p:spPr>
        <p:txBody>
          <a:bodyPr vert="horz" wrap="square" lIns="0" tIns="0" rIns="0" bIns="0" rtlCol="0">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0"/>
          </p:nvPr>
        </p:nvSpPr>
        <p:spPr/>
        <p:txBody>
          <a:bodyPr/>
          <a:lstStyle/>
          <a:p>
            <a:r>
              <a:rPr lang="en-GB" smtClean="0"/>
              <a:t>IMS Health Confidential</a:t>
            </a:r>
            <a:endParaRPr lang="en-GB"/>
          </a:p>
        </p:txBody>
      </p:sp>
      <p:sp>
        <p:nvSpPr>
          <p:cNvPr id="9"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0" name="Straight Connector 9"/>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75063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5" name="Rectangle 4"/>
          <p:cNvSpPr/>
          <p:nvPr userDrawn="1"/>
        </p:nvSpPr>
        <p:spPr>
          <a:xfrm>
            <a:off x="0" y="6096000"/>
            <a:ext cx="9144000" cy="762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14" name="Text Placeholder 13"/>
          <p:cNvSpPr>
            <a:spLocks noGrp="1"/>
          </p:cNvSpPr>
          <p:nvPr>
            <p:ph type="body" sz="quarter" idx="10" hasCustomPrompt="1"/>
          </p:nvPr>
        </p:nvSpPr>
        <p:spPr>
          <a:xfrm>
            <a:off x="462766" y="1752604"/>
            <a:ext cx="8013248" cy="1484093"/>
          </a:xfrm>
        </p:spPr>
        <p:txBody>
          <a:bodyPr anchor="b" anchorCtr="0"/>
          <a:lstStyle>
            <a:lvl1pPr marL="0" indent="0">
              <a:lnSpc>
                <a:spcPct val="100000"/>
              </a:lnSpc>
              <a:spcBef>
                <a:spcPts val="0"/>
              </a:spcBef>
              <a:buNone/>
              <a:defRPr sz="5000">
                <a:solidFill>
                  <a:schemeClr val="bg1"/>
                </a:solidFill>
              </a:defRPr>
            </a:lvl1pPr>
          </a:lstStyle>
          <a:p>
            <a:pPr lvl="0"/>
            <a:r>
              <a:rPr lang="en-GB" dirty="0" smtClean="0"/>
              <a:t>Click to edit section slide</a:t>
            </a:r>
          </a:p>
        </p:txBody>
      </p:sp>
      <p:pic>
        <p:nvPicPr>
          <p:cNvPr id="7" name="Picture 6" descr="IMS_HEALTH.png"/>
          <p:cNvPicPr>
            <a:picLocks noChangeAspect="1"/>
          </p:cNvPicPr>
          <p:nvPr userDrawn="1"/>
        </p:nvPicPr>
        <p:blipFill rotWithShape="1">
          <a:blip r:embed="rId2" cstate="email">
            <a:extLst>
              <a:ext uri="{28A0092B-C50C-407E-A947-70E740481C1C}">
                <a14:useLocalDpi xmlns:a14="http://schemas.microsoft.com/office/drawing/2010/main" val="0"/>
              </a:ext>
            </a:extLst>
          </a:blip>
          <a:srcRect b="24155"/>
          <a:stretch/>
        </p:blipFill>
        <p:spPr>
          <a:xfrm>
            <a:off x="7236848" y="6274620"/>
            <a:ext cx="1464069" cy="373871"/>
          </a:xfrm>
          <a:prstGeom prst="rect">
            <a:avLst/>
          </a:prstGeom>
        </p:spPr>
      </p:pic>
    </p:spTree>
    <p:extLst>
      <p:ext uri="{BB962C8B-B14F-4D97-AF65-F5344CB8AC3E}">
        <p14:creationId xmlns:p14="http://schemas.microsoft.com/office/powerpoint/2010/main" val="75052465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 Column - Tex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5716" y="1599640"/>
            <a:ext cx="8279999" cy="4478920"/>
          </a:xfrm>
          <a:prstGeom prst="rect">
            <a:avLst/>
          </a:prstGeom>
        </p:spPr>
        <p:txBody>
          <a:bodyPr vert="horz" wrap="square" lIns="0" tIns="0" rIns="0" bIns="0" rtlCol="0">
            <a:noAutofit/>
          </a:bodyPr>
          <a:lstStyle>
            <a:lvl1pPr marL="0" indent="0">
              <a:buNone/>
              <a:defRPr/>
            </a:lvl1pPr>
            <a:lvl2pPr marL="301752" indent="0">
              <a:buNone/>
              <a:defRPr/>
            </a:lvl2pPr>
            <a:lvl3pPr marL="612648" indent="0">
              <a:buNone/>
              <a:defRPr/>
            </a:lvl3pPr>
            <a:lvl4pPr marL="932688" indent="0">
              <a:buNone/>
              <a:defRPr/>
            </a:lvl4pPr>
            <a:lvl5pPr marL="1252728" indent="0">
              <a:buNone/>
              <a:defRPr/>
            </a:lvl5pPr>
          </a:lstStyle>
          <a:p>
            <a:pPr lvl="0"/>
            <a:r>
              <a:rPr lang="en-US" dirty="0" smtClean="0"/>
              <a:t>Click to edit text styles</a:t>
            </a:r>
          </a:p>
        </p:txBody>
      </p:sp>
      <p:sp>
        <p:nvSpPr>
          <p:cNvPr id="2" name="Footer Placeholder 1"/>
          <p:cNvSpPr>
            <a:spLocks noGrp="1"/>
          </p:cNvSpPr>
          <p:nvPr>
            <p:ph type="ftr" sz="quarter" idx="12"/>
          </p:nvPr>
        </p:nvSpPr>
        <p:spPr/>
        <p:txBody>
          <a:bodyPr/>
          <a:lstStyle/>
          <a:p>
            <a:r>
              <a:rPr lang="en-GB" smtClean="0"/>
              <a:t>IMS Health Confidential</a:t>
            </a:r>
            <a:endParaRPr lang="en-GB"/>
          </a:p>
        </p:txBody>
      </p:sp>
      <p:sp>
        <p:nvSpPr>
          <p:cNvPr id="13"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4" name="Straight Connector 13"/>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8"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162522360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Column - Bullets">
    <p:spTree>
      <p:nvGrpSpPr>
        <p:cNvPr id="1" name=""/>
        <p:cNvGrpSpPr/>
        <p:nvPr/>
      </p:nvGrpSpPr>
      <p:grpSpPr>
        <a:xfrm>
          <a:off x="0" y="0"/>
          <a:ext cx="0" cy="0"/>
          <a:chOff x="0" y="0"/>
          <a:chExt cx="0" cy="0"/>
        </a:xfrm>
      </p:grpSpPr>
      <p:sp>
        <p:nvSpPr>
          <p:cNvPr id="5" name="Content Placeholder 7"/>
          <p:cNvSpPr>
            <a:spLocks noGrp="1"/>
          </p:cNvSpPr>
          <p:nvPr>
            <p:ph sz="quarter" idx="12" hasCustomPrompt="1"/>
          </p:nvPr>
        </p:nvSpPr>
        <p:spPr>
          <a:xfrm>
            <a:off x="485714" y="1599643"/>
            <a:ext cx="3968496" cy="4500325"/>
          </a:xfrm>
          <a:prstGeom prst="rect">
            <a:avLst/>
          </a:prstGeom>
        </p:spPr>
        <p:txBody>
          <a:bodyPr wrap="square">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7"/>
          <p:cNvSpPr>
            <a:spLocks noGrp="1"/>
          </p:cNvSpPr>
          <p:nvPr>
            <p:ph sz="quarter" idx="13" hasCustomPrompt="1"/>
          </p:nvPr>
        </p:nvSpPr>
        <p:spPr>
          <a:xfrm>
            <a:off x="4735021" y="1599643"/>
            <a:ext cx="4030694" cy="4500325"/>
          </a:xfrm>
          <a:prstGeom prst="rect">
            <a:avLst/>
          </a:prstGeom>
        </p:spPr>
        <p:txBody>
          <a:bodyPr wrap="square">
            <a:noAutofit/>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13"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4" name="Straight Connector 13"/>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9"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388962336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 Column - No Bullets">
    <p:spTree>
      <p:nvGrpSpPr>
        <p:cNvPr id="1" name=""/>
        <p:cNvGrpSpPr/>
        <p:nvPr/>
      </p:nvGrpSpPr>
      <p:grpSpPr>
        <a:xfrm>
          <a:off x="0" y="0"/>
          <a:ext cx="0" cy="0"/>
          <a:chOff x="0" y="0"/>
          <a:chExt cx="0" cy="0"/>
        </a:xfrm>
      </p:grpSpPr>
      <p:sp>
        <p:nvSpPr>
          <p:cNvPr id="8" name="Content Placeholder 7"/>
          <p:cNvSpPr>
            <a:spLocks noGrp="1"/>
          </p:cNvSpPr>
          <p:nvPr>
            <p:ph sz="quarter" idx="12" hasCustomPrompt="1"/>
          </p:nvPr>
        </p:nvSpPr>
        <p:spPr>
          <a:xfrm>
            <a:off x="485715" y="1599639"/>
            <a:ext cx="3978226" cy="4493189"/>
          </a:xfrm>
          <a:prstGeom prst="rect">
            <a:avLst/>
          </a:prstGeom>
        </p:spPr>
        <p:txBody>
          <a:bodyPr wrap="square">
            <a:noAutofit/>
          </a:bodyPr>
          <a:lstStyle>
            <a:lvl1pPr marL="0" indent="0">
              <a:spcBef>
                <a:spcPts val="1176"/>
              </a:spcBef>
              <a:buNone/>
              <a:defRPr/>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10" name="Content Placeholder 7"/>
          <p:cNvSpPr>
            <a:spLocks noGrp="1"/>
          </p:cNvSpPr>
          <p:nvPr>
            <p:ph sz="quarter" idx="13" hasCustomPrompt="1"/>
          </p:nvPr>
        </p:nvSpPr>
        <p:spPr>
          <a:xfrm>
            <a:off x="4756549" y="1599639"/>
            <a:ext cx="4009166" cy="4493189"/>
          </a:xfrm>
          <a:prstGeom prst="rect">
            <a:avLst/>
          </a:prstGeom>
        </p:spPr>
        <p:txBody>
          <a:bodyPr wrap="square">
            <a:noAutofit/>
          </a:bodyPr>
          <a:lstStyle>
            <a:lvl1pPr marL="0" indent="0">
              <a:spcBef>
                <a:spcPts val="1176"/>
              </a:spcBef>
              <a:buNone/>
              <a:defRPr/>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15"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6" name="Straight Connector 1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1"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63245823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2 Column - Bullets">
    <p:spTree>
      <p:nvGrpSpPr>
        <p:cNvPr id="1" name=""/>
        <p:cNvGrpSpPr/>
        <p:nvPr/>
      </p:nvGrpSpPr>
      <p:grpSpPr>
        <a:xfrm>
          <a:off x="0" y="0"/>
          <a:ext cx="0" cy="0"/>
          <a:chOff x="0" y="0"/>
          <a:chExt cx="0" cy="0"/>
        </a:xfrm>
      </p:grpSpPr>
      <p:sp>
        <p:nvSpPr>
          <p:cNvPr id="8" name="Content Placeholder 7"/>
          <p:cNvSpPr>
            <a:spLocks noGrp="1"/>
          </p:cNvSpPr>
          <p:nvPr>
            <p:ph sz="quarter" idx="12" hasCustomPrompt="1"/>
          </p:nvPr>
        </p:nvSpPr>
        <p:spPr>
          <a:xfrm>
            <a:off x="485715" y="1599640"/>
            <a:ext cx="5112054" cy="4478921"/>
          </a:xfrm>
          <a:prstGeom prst="rect">
            <a:avLst/>
          </a:prstGeom>
        </p:spPr>
        <p:txBody>
          <a:bodyPr wrap="square">
            <a:noAutofit/>
            <a:scene3d>
              <a:camera prst="orthographicFront"/>
              <a:lightRig rig="threePt" dir="t"/>
            </a:scene3d>
          </a:bodyPr>
          <a:lstStyle>
            <a:lvl1pPr marL="0" indent="0">
              <a:spcBef>
                <a:spcPts val="1176"/>
              </a:spcBef>
              <a:buNone/>
              <a:defRPr sz="2000"/>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2" name="Content Placeholder 7"/>
          <p:cNvSpPr>
            <a:spLocks noGrp="1"/>
          </p:cNvSpPr>
          <p:nvPr>
            <p:ph sz="quarter" idx="13" hasCustomPrompt="1"/>
          </p:nvPr>
        </p:nvSpPr>
        <p:spPr>
          <a:xfrm>
            <a:off x="6062143" y="1599640"/>
            <a:ext cx="2700858" cy="4478921"/>
          </a:xfrm>
          <a:prstGeom prst="rect">
            <a:avLst/>
          </a:prstGeom>
        </p:spPr>
        <p:txBody>
          <a:bodyPr wrap="square" tIns="0">
            <a:noAutofit/>
            <a:scene3d>
              <a:camera prst="orthographicFront"/>
              <a:lightRig rig="threePt" dir="t"/>
            </a:scene3d>
          </a:bodyPr>
          <a:lstStyle>
            <a:lvl1pPr>
              <a:defRPr sz="2000"/>
            </a:lvl1pPr>
            <a:lvl2pPr>
              <a:defRPr sz="1400"/>
            </a:lvl2pPr>
            <a:lvl3pPr>
              <a:defRPr sz="1200"/>
            </a:lvl3pPr>
            <a:lvl4pPr>
              <a:defRPr sz="1050"/>
            </a:lvl4pPr>
            <a:lvl5pPr>
              <a:defRPr sz="1050"/>
            </a:lvl5p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3" name="Straight Connector 22"/>
          <p:cNvCxnSpPr/>
          <p:nvPr userDrawn="1"/>
        </p:nvCxnSpPr>
        <p:spPr>
          <a:xfrm>
            <a:off x="5827479" y="1612775"/>
            <a:ext cx="8911" cy="4473031"/>
          </a:xfrm>
          <a:prstGeom prst="line">
            <a:avLst/>
          </a:prstGeom>
          <a:ln w="6350" cmpd="sng">
            <a:solidFill>
              <a:schemeClr val="tx2"/>
            </a:solidFill>
          </a:ln>
        </p:spPr>
        <p:style>
          <a:lnRef idx="1">
            <a:schemeClr val="dk1"/>
          </a:lnRef>
          <a:fillRef idx="0">
            <a:schemeClr val="dk1"/>
          </a:fillRef>
          <a:effectRef idx="0">
            <a:schemeClr val="dk1"/>
          </a:effectRef>
          <a:fontRef idx="minor">
            <a:schemeClr val="tx1"/>
          </a:fontRef>
        </p:style>
      </p:cxnSp>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15"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6" name="Straight Connector 1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0"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252216373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2 Column - No Bullets">
    <p:spTree>
      <p:nvGrpSpPr>
        <p:cNvPr id="1" name=""/>
        <p:cNvGrpSpPr/>
        <p:nvPr/>
      </p:nvGrpSpPr>
      <p:grpSpPr>
        <a:xfrm>
          <a:off x="0" y="0"/>
          <a:ext cx="0" cy="0"/>
          <a:chOff x="0" y="0"/>
          <a:chExt cx="0" cy="0"/>
        </a:xfrm>
      </p:grpSpPr>
      <p:sp>
        <p:nvSpPr>
          <p:cNvPr id="5" name="Content Placeholder 7"/>
          <p:cNvSpPr>
            <a:spLocks noGrp="1"/>
          </p:cNvSpPr>
          <p:nvPr>
            <p:ph sz="quarter" idx="13" hasCustomPrompt="1"/>
          </p:nvPr>
        </p:nvSpPr>
        <p:spPr>
          <a:xfrm>
            <a:off x="5810144" y="1599640"/>
            <a:ext cx="2952859" cy="4471786"/>
          </a:xfrm>
          <a:prstGeom prst="rect">
            <a:avLst/>
          </a:prstGeom>
        </p:spPr>
        <p:txBody>
          <a:bodyPr wrap="square" tIns="0">
            <a:noAutofit/>
          </a:bodyPr>
          <a:lstStyle>
            <a:lvl1pPr>
              <a:defRPr sz="2000"/>
            </a:lvl1pPr>
            <a:lvl2pPr>
              <a:defRPr sz="1400"/>
            </a:lvl2pPr>
            <a:lvl3pPr>
              <a:defRPr sz="1200"/>
            </a:lvl3pPr>
            <a:lvl4pPr>
              <a:defRPr sz="1050"/>
            </a:lvl4pPr>
            <a:lvl5pPr>
              <a:defRPr sz="1050"/>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7"/>
          <p:cNvSpPr>
            <a:spLocks noGrp="1"/>
          </p:cNvSpPr>
          <p:nvPr>
            <p:ph sz="quarter" idx="12" hasCustomPrompt="1"/>
          </p:nvPr>
        </p:nvSpPr>
        <p:spPr>
          <a:xfrm>
            <a:off x="485715" y="1599640"/>
            <a:ext cx="4966818" cy="4471786"/>
          </a:xfrm>
          <a:prstGeom prst="rect">
            <a:avLst/>
          </a:prstGeom>
        </p:spPr>
        <p:txBody>
          <a:bodyPr wrap="square">
            <a:noAutofit/>
          </a:bodyPr>
          <a:lstStyle>
            <a:lvl1pPr marL="0" indent="0">
              <a:spcBef>
                <a:spcPts val="1176"/>
              </a:spcBef>
              <a:buNone/>
              <a:defRPr sz="2000"/>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15"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6" name="Straight Connector 1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0"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2099425726"/>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97262136"/>
              </p:ext>
            </p:extLst>
          </p:nvPr>
        </p:nvGraphicFramePr>
        <p:xfrm>
          <a:off x="1589" y="1592"/>
          <a:ext cx="1587" cy="1587"/>
        </p:xfrm>
        <a:graphic>
          <a:graphicData uri="http://schemas.openxmlformats.org/presentationml/2006/ole">
            <mc:AlternateContent xmlns:mc="http://schemas.openxmlformats.org/markup-compatibility/2006">
              <mc:Choice xmlns:v="urn:schemas-microsoft-com:vml" Requires="v">
                <p:oleObj spid="_x0000_s7498" name="think-cell Slide" r:id="rId4" imgW="360" imgH="360" progId="">
                  <p:embed/>
                </p:oleObj>
              </mc:Choice>
              <mc:Fallback>
                <p:oleObj name="think-cell Slide" r:id="rId4" imgW="360" imgH="360" progId="">
                  <p:embed/>
                  <p:pic>
                    <p:nvPicPr>
                      <p:cNvPr id="0" name="Picture 1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592"/>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ooter Placeholder 3"/>
          <p:cNvSpPr>
            <a:spLocks noGrp="1"/>
          </p:cNvSpPr>
          <p:nvPr>
            <p:ph type="ftr" sz="quarter" idx="10"/>
          </p:nvPr>
        </p:nvSpPr>
        <p:spPr/>
        <p:txBody>
          <a:bodyPr/>
          <a:lstStyle/>
          <a:p>
            <a:r>
              <a:rPr lang="en-GB" smtClean="0"/>
              <a:t>IMS Health Confidential</a:t>
            </a:r>
            <a:endParaRPr lang="en-GB"/>
          </a:p>
        </p:txBody>
      </p:sp>
      <p:sp>
        <p:nvSpPr>
          <p:cNvPr id="12"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3" name="Straight Connector 12"/>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8" name="Text Placeholder 2"/>
          <p:cNvSpPr>
            <a:spLocks noGrp="1"/>
          </p:cNvSpPr>
          <p:nvPr>
            <p:ph idx="1" hasCustomPrompt="1"/>
          </p:nvPr>
        </p:nvSpPr>
        <p:spPr>
          <a:xfrm>
            <a:off x="495443" y="1599640"/>
            <a:ext cx="8270271" cy="4478921"/>
          </a:xfrm>
          <a:prstGeom prst="rect">
            <a:avLst/>
          </a:prstGeom>
        </p:spPr>
        <p:txBody>
          <a:bodyPr vert="horz" wrap="square" lIns="0" tIns="0" rIns="0" bIns="0" rtlCol="0">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0532483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Slide Layout with Image (2)">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965260" y="2886365"/>
            <a:ext cx="6181534" cy="3971636"/>
          </a:xfrm>
          <a:prstGeom prst="rect">
            <a:avLst/>
          </a:prstGeom>
        </p:spPr>
      </p:pic>
      <p:cxnSp>
        <p:nvCxnSpPr>
          <p:cNvPr id="9" name="Straight Connector 8"/>
          <p:cNvCxnSpPr/>
          <p:nvPr userDrawn="1"/>
        </p:nvCxnSpPr>
        <p:spPr>
          <a:xfrm>
            <a:off x="0" y="2891118"/>
            <a:ext cx="9144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98" name="Rectangle 2"/>
          <p:cNvSpPr>
            <a:spLocks noGrp="1" noChangeArrowheads="1"/>
          </p:cNvSpPr>
          <p:nvPr>
            <p:ph type="ctrTitle" hasCustomPrompt="1"/>
          </p:nvPr>
        </p:nvSpPr>
        <p:spPr>
          <a:xfrm>
            <a:off x="455613" y="1736729"/>
            <a:ext cx="7448550" cy="1050925"/>
          </a:xfrm>
        </p:spPr>
        <p:txBody>
          <a:bodyPr anchor="b"/>
          <a:lstStyle>
            <a:lvl1pPr>
              <a:defRPr cap="none" baseline="0"/>
            </a:lvl1pPr>
          </a:lstStyle>
          <a:p>
            <a:r>
              <a:rPr lang="en-US" dirty="0"/>
              <a:t>Title goes here</a:t>
            </a:r>
            <a:br>
              <a:rPr lang="en-US" dirty="0"/>
            </a:br>
            <a:r>
              <a:rPr lang="en-US" dirty="0"/>
              <a:t>Photo option, choose from a selection</a:t>
            </a:r>
          </a:p>
        </p:txBody>
      </p:sp>
      <p:sp>
        <p:nvSpPr>
          <p:cNvPr id="4099" name="Rectangle 3"/>
          <p:cNvSpPr>
            <a:spLocks noGrp="1" noChangeArrowheads="1"/>
          </p:cNvSpPr>
          <p:nvPr>
            <p:ph type="subTitle" idx="1" hasCustomPrompt="1"/>
          </p:nvPr>
        </p:nvSpPr>
        <p:spPr>
          <a:xfrm>
            <a:off x="455613" y="2970213"/>
            <a:ext cx="7448550" cy="720000"/>
          </a:xfrm>
        </p:spPr>
        <p:txBody>
          <a:bodyPr/>
          <a:lstStyle>
            <a:lvl1pPr marL="0" indent="0">
              <a:spcBef>
                <a:spcPct val="40000"/>
              </a:spcBef>
              <a:buFont typeface="Verdana" pitchFamily="34" charset="0"/>
              <a:buNone/>
              <a:defRPr sz="1800" cap="none" baseline="0">
                <a:solidFill>
                  <a:schemeClr val="accent1"/>
                </a:solidFill>
              </a:defRPr>
            </a:lvl1pPr>
          </a:lstStyle>
          <a:p>
            <a:r>
              <a:rPr dirty="0"/>
              <a:t>Name, Title, Department</a:t>
            </a:r>
          </a:p>
        </p:txBody>
      </p:sp>
      <p:sp>
        <p:nvSpPr>
          <p:cNvPr id="12" name="Date Placeholder 3"/>
          <p:cNvSpPr>
            <a:spLocks noGrp="1"/>
          </p:cNvSpPr>
          <p:nvPr>
            <p:ph type="dt" sz="half" idx="2"/>
          </p:nvPr>
        </p:nvSpPr>
        <p:spPr>
          <a:xfrm>
            <a:off x="460375" y="6217920"/>
            <a:ext cx="6629400" cy="39624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0" algn="l" defTabSz="914400" rtl="0" eaLnBrk="0" latinLnBrk="0" hangingPunct="0">
              <a:defRPr sz="1200" kern="1200">
                <a:solidFill>
                  <a:srgbClr val="002868"/>
                </a:solidFill>
                <a:latin typeface="+mn-lt"/>
                <a:ea typeface="+mn-ea"/>
                <a:cs typeface="+mn-cs"/>
              </a:defRPr>
            </a:lvl1pPr>
          </a:lstStyle>
          <a:p>
            <a:endParaRPr lang="en-GB" dirty="0"/>
          </a:p>
        </p:txBody>
      </p:sp>
      <p:pic>
        <p:nvPicPr>
          <p:cNvPr id="8" name="Picture 7" descr="IMSHlogo_RGB_300px_TM_IA.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6658348" y="366713"/>
            <a:ext cx="2031629" cy="575628"/>
          </a:xfrm>
          <a:prstGeom prst="rect">
            <a:avLst/>
          </a:prstGeom>
        </p:spPr>
      </p:pic>
    </p:spTree>
    <p:extLst>
      <p:ext uri="{BB962C8B-B14F-4D97-AF65-F5344CB8AC3E}">
        <p14:creationId xmlns:p14="http://schemas.microsoft.com/office/powerpoint/2010/main" val="975340060"/>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hasCustomPrompt="1"/>
          </p:nvPr>
        </p:nvSpPr>
        <p:spPr>
          <a:xfrm>
            <a:off x="455613" y="1736729"/>
            <a:ext cx="7448550" cy="1050925"/>
          </a:xfrm>
        </p:spPr>
        <p:txBody>
          <a:bodyPr anchor="b"/>
          <a:lstStyle>
            <a:lvl1pPr>
              <a:defRPr/>
            </a:lvl1pPr>
          </a:lstStyle>
          <a:p>
            <a:r>
              <a:rPr lang="en-US" dirty="0"/>
              <a:t>Click to edit master title style</a:t>
            </a:r>
          </a:p>
        </p:txBody>
      </p:sp>
      <p:sp>
        <p:nvSpPr>
          <p:cNvPr id="4099" name="Rectangle 3"/>
          <p:cNvSpPr>
            <a:spLocks noGrp="1" noChangeArrowheads="1"/>
          </p:cNvSpPr>
          <p:nvPr>
            <p:ph type="subTitle" idx="1" hasCustomPrompt="1"/>
          </p:nvPr>
        </p:nvSpPr>
        <p:spPr>
          <a:xfrm>
            <a:off x="455613" y="2970213"/>
            <a:ext cx="7448550" cy="1050925"/>
          </a:xfrm>
        </p:spPr>
        <p:txBody>
          <a:bodyPr/>
          <a:lstStyle>
            <a:lvl1pPr marL="0" indent="0">
              <a:spcBef>
                <a:spcPct val="40000"/>
              </a:spcBef>
              <a:buFont typeface="Verdana" pitchFamily="34" charset="0"/>
              <a:buNone/>
              <a:defRPr sz="1800" cap="none" baseline="0">
                <a:solidFill>
                  <a:schemeClr val="accent1"/>
                </a:solidFill>
              </a:defRPr>
            </a:lvl1pPr>
          </a:lstStyle>
          <a:p>
            <a:r>
              <a:rPr lang="en-US" dirty="0"/>
              <a:t>Click to edit master subtitle style</a:t>
            </a:r>
          </a:p>
        </p:txBody>
      </p:sp>
      <p:sp>
        <p:nvSpPr>
          <p:cNvPr id="5" name="Date Placeholder 3"/>
          <p:cNvSpPr>
            <a:spLocks noGrp="1"/>
          </p:cNvSpPr>
          <p:nvPr>
            <p:ph type="dt" sz="half" idx="2"/>
          </p:nvPr>
        </p:nvSpPr>
        <p:spPr>
          <a:xfrm>
            <a:off x="460375" y="6217920"/>
            <a:ext cx="6629400" cy="39624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0" algn="l" defTabSz="914400" rtl="0" eaLnBrk="0" latinLnBrk="0" hangingPunct="0">
              <a:defRPr sz="1200" kern="1200">
                <a:solidFill>
                  <a:srgbClr val="002868"/>
                </a:solidFill>
                <a:latin typeface="+mn-lt"/>
                <a:ea typeface="+mn-ea"/>
                <a:cs typeface="+mn-cs"/>
              </a:defRPr>
            </a:lvl1pPr>
          </a:lstStyle>
          <a:p>
            <a:endParaRPr lang="en-GB" dirty="0"/>
          </a:p>
        </p:txBody>
      </p:sp>
      <p:pic>
        <p:nvPicPr>
          <p:cNvPr id="6" name="Picture 5" descr="IMSHlogo_RGB_300px_TM_IA.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658348" y="366713"/>
            <a:ext cx="2031629" cy="575628"/>
          </a:xfrm>
          <a:prstGeom prst="rect">
            <a:avLst/>
          </a:prstGeom>
        </p:spPr>
      </p:pic>
    </p:spTree>
    <p:extLst>
      <p:ext uri="{BB962C8B-B14F-4D97-AF65-F5344CB8AC3E}">
        <p14:creationId xmlns:p14="http://schemas.microsoft.com/office/powerpoint/2010/main" val="1943613841"/>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5" y="4"/>
            <a:ext cx="8226425" cy="818685"/>
          </a:xfrm>
        </p:spPr>
        <p:txBody>
          <a:bodyPr anchor="b"/>
          <a:lstStyle/>
          <a:p>
            <a:r>
              <a:rPr lang="en-US"/>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IMS Health Confidential</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a:t>Click to edit subtitle text styles</a:t>
            </a:r>
            <a:endParaRPr lang="en-GB" dirty="0"/>
          </a:p>
        </p:txBody>
      </p:sp>
    </p:spTree>
    <p:extLst>
      <p:ext uri="{BB962C8B-B14F-4D97-AF65-F5344CB8AC3E}">
        <p14:creationId xmlns:p14="http://schemas.microsoft.com/office/powerpoint/2010/main" val="628825663"/>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en-US"/>
              <a:t>Click to edit Master title style</a:t>
            </a:r>
            <a:endParaRPr dirty="0"/>
          </a:p>
        </p:txBody>
      </p:sp>
      <p:sp>
        <p:nvSpPr>
          <p:cNvPr id="3" name="Content Placeholder 2"/>
          <p:cNvSpPr>
            <a:spLocks noGrp="1"/>
          </p:cNvSpPr>
          <p:nvPr>
            <p:ph sz="half" idx="1"/>
          </p:nvPr>
        </p:nvSpPr>
        <p:spPr>
          <a:xfrm>
            <a:off x="455615" y="1598613"/>
            <a:ext cx="3951287" cy="4387850"/>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28045" y="1598613"/>
            <a:ext cx="3950208" cy="4387850"/>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Date Placeholder 3"/>
          <p:cNvSpPr>
            <a:spLocks noGrp="1"/>
          </p:cNvSpPr>
          <p:nvPr>
            <p:ph type="dt" sz="half" idx="10"/>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endParaRPr lang="en-GB"/>
          </a:p>
        </p:txBody>
      </p:sp>
      <p:sp>
        <p:nvSpPr>
          <p:cNvPr id="10"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IMS Health Confidential</a:t>
            </a:r>
            <a:endParaRPr lang="en-GB"/>
          </a:p>
        </p:txBody>
      </p:sp>
      <p:sp>
        <p:nvSpPr>
          <p:cNvPr id="11"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8" name="Text Placeholder 4"/>
          <p:cNvSpPr>
            <a:spLocks noGrp="1"/>
          </p:cNvSpPr>
          <p:nvPr>
            <p:ph type="body" sz="quarter" idx="11" hasCustomPrompt="1"/>
          </p:nvPr>
        </p:nvSpPr>
        <p:spPr>
          <a:xfrm>
            <a:off x="460375" y="981075"/>
            <a:ext cx="8226000" cy="444500"/>
          </a:xfrm>
        </p:spPr>
        <p:txBody>
          <a:bodyPr/>
          <a:lstStyle>
            <a:lvl1pPr marL="0" indent="0">
              <a:buNone/>
              <a:defRPr>
                <a:solidFill>
                  <a:schemeClr val="accent1"/>
                </a:solidFill>
              </a:defRPr>
            </a:lvl1pPr>
          </a:lstStyle>
          <a:p>
            <a:pPr lvl="0"/>
            <a:r>
              <a:rPr lang="en-US" dirty="0"/>
              <a:t>Click to edit subtitle text styles</a:t>
            </a:r>
            <a:endParaRPr lang="en-GB" dirty="0"/>
          </a:p>
        </p:txBody>
      </p:sp>
    </p:spTree>
    <p:extLst>
      <p:ext uri="{BB962C8B-B14F-4D97-AF65-F5344CB8AC3E}">
        <p14:creationId xmlns:p14="http://schemas.microsoft.com/office/powerpoint/2010/main" val="203875627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Divider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5465" y="1803099"/>
            <a:ext cx="7772977" cy="1043555"/>
          </a:xfrm>
        </p:spPr>
        <p:txBody>
          <a:bodyPr anchor="b">
            <a:noAutofit/>
          </a:bodyPr>
          <a:lstStyle>
            <a:lvl1pPr>
              <a:defRPr sz="3600"/>
            </a:lvl1pPr>
          </a:lstStyle>
          <a:p>
            <a:r>
              <a:rPr lang="en-US" dirty="0" smtClean="0"/>
              <a:t>Click to edit divider slide</a:t>
            </a:r>
            <a:endParaRPr lang="en-US" dirty="0"/>
          </a:p>
        </p:txBody>
      </p:sp>
      <p:sp>
        <p:nvSpPr>
          <p:cNvPr id="3" name="Subtitle 2"/>
          <p:cNvSpPr>
            <a:spLocks noGrp="1"/>
          </p:cNvSpPr>
          <p:nvPr>
            <p:ph type="subTitle" idx="1" hasCustomPrompt="1"/>
          </p:nvPr>
        </p:nvSpPr>
        <p:spPr>
          <a:xfrm>
            <a:off x="525465" y="2862438"/>
            <a:ext cx="7765049" cy="1753721"/>
          </a:xfrm>
        </p:spPr>
        <p:txBody>
          <a:bodyPr>
            <a:noAutofit/>
          </a:bodyPr>
          <a:lstStyle>
            <a:lvl1pPr marL="0" indent="0" algn="l">
              <a:buNone/>
              <a:defRPr sz="2000">
                <a:solidFill>
                  <a:schemeClr val="tx1"/>
                </a:solidFill>
              </a:defRPr>
            </a:lvl1pPr>
            <a:lvl2pPr marL="410291" indent="0" algn="ctr">
              <a:buNone/>
              <a:defRPr>
                <a:solidFill>
                  <a:schemeClr val="tx1">
                    <a:tint val="75000"/>
                  </a:schemeClr>
                </a:solidFill>
              </a:defRPr>
            </a:lvl2pPr>
            <a:lvl3pPr marL="820583" indent="0" algn="ctr">
              <a:buNone/>
              <a:defRPr>
                <a:solidFill>
                  <a:schemeClr val="tx1">
                    <a:tint val="75000"/>
                  </a:schemeClr>
                </a:solidFill>
              </a:defRPr>
            </a:lvl3pPr>
            <a:lvl4pPr marL="1230874" indent="0" algn="ctr">
              <a:buNone/>
              <a:defRPr>
                <a:solidFill>
                  <a:schemeClr val="tx1">
                    <a:tint val="75000"/>
                  </a:schemeClr>
                </a:solidFill>
              </a:defRPr>
            </a:lvl4pPr>
            <a:lvl5pPr marL="1641165" indent="0" algn="ctr">
              <a:buNone/>
              <a:defRPr>
                <a:solidFill>
                  <a:schemeClr val="tx1">
                    <a:tint val="75000"/>
                  </a:schemeClr>
                </a:solidFill>
              </a:defRPr>
            </a:lvl5pPr>
            <a:lvl6pPr marL="2051456" indent="0" algn="ctr">
              <a:buNone/>
              <a:defRPr>
                <a:solidFill>
                  <a:schemeClr val="tx1">
                    <a:tint val="75000"/>
                  </a:schemeClr>
                </a:solidFill>
              </a:defRPr>
            </a:lvl6pPr>
            <a:lvl7pPr marL="2461748" indent="0" algn="ctr">
              <a:buNone/>
              <a:defRPr>
                <a:solidFill>
                  <a:schemeClr val="tx1">
                    <a:tint val="75000"/>
                  </a:schemeClr>
                </a:solidFill>
              </a:defRPr>
            </a:lvl7pPr>
            <a:lvl8pPr marL="2872039" indent="0" algn="ctr">
              <a:buNone/>
              <a:defRPr>
                <a:solidFill>
                  <a:schemeClr val="tx1">
                    <a:tint val="75000"/>
                  </a:schemeClr>
                </a:solidFill>
              </a:defRPr>
            </a:lvl8pPr>
            <a:lvl9pPr marL="3282330" indent="0" algn="ctr">
              <a:buNone/>
              <a:defRPr>
                <a:solidFill>
                  <a:schemeClr val="tx1">
                    <a:tint val="75000"/>
                  </a:schemeClr>
                </a:solidFill>
              </a:defRPr>
            </a:lvl9pPr>
          </a:lstStyle>
          <a:p>
            <a:r>
              <a:rPr lang="en-US" dirty="0" smtClean="0"/>
              <a:t>Click to edit master subtitle</a:t>
            </a:r>
            <a:endParaRPr lang="en-US" dirty="0"/>
          </a:p>
        </p:txBody>
      </p:sp>
      <p:sp>
        <p:nvSpPr>
          <p:cNvPr id="4" name="Footer Placeholder 3"/>
          <p:cNvSpPr>
            <a:spLocks noGrp="1"/>
          </p:cNvSpPr>
          <p:nvPr>
            <p:ph type="ftr" sz="quarter" idx="10"/>
          </p:nvPr>
        </p:nvSpPr>
        <p:spPr/>
        <p:txBody>
          <a:bodyPr/>
          <a:lstStyle/>
          <a:p>
            <a:r>
              <a:rPr lang="en-GB" smtClean="0"/>
              <a:t>IMS Health Confidential</a:t>
            </a:r>
            <a:endParaRPr lang="en-GB"/>
          </a:p>
        </p:txBody>
      </p:sp>
    </p:spTree>
    <p:extLst>
      <p:ext uri="{BB962C8B-B14F-4D97-AF65-F5344CB8AC3E}">
        <p14:creationId xmlns:p14="http://schemas.microsoft.com/office/powerpoint/2010/main" val="1079450599"/>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23"/>
            <a:ext cx="8229600" cy="817200"/>
          </a:xfrm>
        </p:spPr>
        <p:txBody>
          <a:bodyPr/>
          <a:lstStyle>
            <a:lvl1pPr>
              <a:defRPr>
                <a:solidFill>
                  <a:srgbClr val="002868"/>
                </a:solidFill>
              </a:defRPr>
            </a:lvl1pPr>
          </a:lstStyle>
          <a:p>
            <a:r>
              <a:rPr lang="en-US"/>
              <a:t>Click to edit Master title style</a:t>
            </a:r>
            <a:endParaRPr dirty="0"/>
          </a:p>
        </p:txBody>
      </p:sp>
      <p:sp>
        <p:nvSpPr>
          <p:cNvPr id="3" name="Text Placeholder 2"/>
          <p:cNvSpPr>
            <a:spLocks noGrp="1"/>
          </p:cNvSpPr>
          <p:nvPr>
            <p:ph type="body" idx="1"/>
          </p:nvPr>
        </p:nvSpPr>
        <p:spPr>
          <a:xfrm>
            <a:off x="457201" y="1535113"/>
            <a:ext cx="3949700" cy="639762"/>
          </a:xfrm>
        </p:spPr>
        <p:txBody>
          <a:bodyPr anchor="b">
            <a:noAutofit/>
          </a:bodyPr>
          <a:lstStyle>
            <a:lvl1pPr marL="0" indent="0">
              <a:buNone/>
              <a:defRPr sz="1800" b="1">
                <a:solidFill>
                  <a:srgbClr val="00286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3949700" cy="3951288"/>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572001" y="1535113"/>
            <a:ext cx="4114800" cy="639762"/>
          </a:xfrm>
        </p:spPr>
        <p:txBody>
          <a:bodyPr anchor="b">
            <a:noAutofit/>
          </a:bodyPr>
          <a:lstStyle>
            <a:lvl1pPr marL="0" indent="0">
              <a:buNone/>
              <a:defRPr sz="1800" b="1">
                <a:solidFill>
                  <a:srgbClr val="00286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1" y="2174875"/>
            <a:ext cx="4114800" cy="3951288"/>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Date Placeholder 3"/>
          <p:cNvSpPr>
            <a:spLocks noGrp="1"/>
          </p:cNvSpPr>
          <p:nvPr>
            <p:ph type="dt" sz="half" idx="10"/>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endParaRPr lang="en-GB"/>
          </a:p>
        </p:txBody>
      </p:sp>
      <p:sp>
        <p:nvSpPr>
          <p:cNvPr id="12" name="Footer Placeholder 4"/>
          <p:cNvSpPr>
            <a:spLocks noGrp="1"/>
          </p:cNvSpPr>
          <p:nvPr>
            <p:ph type="ftr" sz="quarter" idx="11"/>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IMS Health Confidential</a:t>
            </a:r>
            <a:endParaRPr lang="en-GB"/>
          </a:p>
        </p:txBody>
      </p:sp>
      <p:sp>
        <p:nvSpPr>
          <p:cNvPr id="13" name="Slide Number Placeholder 5"/>
          <p:cNvSpPr>
            <a:spLocks noGrp="1"/>
          </p:cNvSpPr>
          <p:nvPr>
            <p:ph type="sldNum" sz="quarter" idx="12"/>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10" name="Text Placeholder 4"/>
          <p:cNvSpPr>
            <a:spLocks noGrp="1"/>
          </p:cNvSpPr>
          <p:nvPr>
            <p:ph type="body" sz="quarter" idx="13" hasCustomPrompt="1"/>
          </p:nvPr>
        </p:nvSpPr>
        <p:spPr>
          <a:xfrm>
            <a:off x="460375" y="981075"/>
            <a:ext cx="8226000" cy="444500"/>
          </a:xfrm>
        </p:spPr>
        <p:txBody>
          <a:bodyPr/>
          <a:lstStyle>
            <a:lvl1pPr marL="0" indent="0">
              <a:buNone/>
              <a:defRPr>
                <a:solidFill>
                  <a:schemeClr val="accent1"/>
                </a:solidFill>
              </a:defRPr>
            </a:lvl1pPr>
          </a:lstStyle>
          <a:p>
            <a:pPr lvl="0"/>
            <a:r>
              <a:rPr lang="en-US" dirty="0"/>
              <a:t>Click to edit subtitle text styles</a:t>
            </a:r>
            <a:endParaRPr lang="en-GB" dirty="0"/>
          </a:p>
        </p:txBody>
      </p:sp>
    </p:spTree>
    <p:extLst>
      <p:ext uri="{BB962C8B-B14F-4D97-AF65-F5344CB8AC3E}">
        <p14:creationId xmlns:p14="http://schemas.microsoft.com/office/powerpoint/2010/main" val="4116146670"/>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5615" y="-1"/>
            <a:ext cx="8226425" cy="817200"/>
          </a:xfrm>
        </p:spPr>
        <p:txBody>
          <a:bodyPr/>
          <a:lstStyle>
            <a:lvl1pPr>
              <a:defRPr>
                <a:solidFill>
                  <a:srgbClr val="002868"/>
                </a:solidFill>
              </a:defRPr>
            </a:lvl1pPr>
          </a:lstStyle>
          <a:p>
            <a:r>
              <a:rPr lang="en-US"/>
              <a:t>Click to edit Master title style</a:t>
            </a:r>
            <a:endParaRPr dirty="0"/>
          </a:p>
        </p:txBody>
      </p:sp>
      <p:sp>
        <p:nvSpPr>
          <p:cNvPr id="3" name="Chart Placeholder 2"/>
          <p:cNvSpPr>
            <a:spLocks noGrp="1"/>
          </p:cNvSpPr>
          <p:nvPr>
            <p:ph type="chart" idx="1"/>
          </p:nvPr>
        </p:nvSpPr>
        <p:spPr>
          <a:xfrm>
            <a:off x="455615" y="1598613"/>
            <a:ext cx="8226425" cy="4387850"/>
          </a:xfrm>
        </p:spPr>
        <p:txBody>
          <a:bodyPr/>
          <a:lstStyle>
            <a:lvl1pPr>
              <a:buFontTx/>
              <a:buNone/>
              <a:defRPr>
                <a:solidFill>
                  <a:srgbClr val="002868"/>
                </a:solidFill>
              </a:defRPr>
            </a:lvl1pPr>
          </a:lstStyle>
          <a:p>
            <a:r>
              <a:rPr lang="en-US"/>
              <a:t>Click icon to add chart</a:t>
            </a:r>
            <a:endParaRPr/>
          </a:p>
        </p:txBody>
      </p:sp>
      <p:sp>
        <p:nvSpPr>
          <p:cNvPr id="8"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endParaRPr lang="en-GB"/>
          </a:p>
        </p:txBody>
      </p:sp>
      <p:sp>
        <p:nvSpPr>
          <p:cNvPr id="9"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IMS Health Confidential</a:t>
            </a:r>
            <a:endParaRPr lang="en-GB"/>
          </a:p>
        </p:txBody>
      </p:sp>
      <p:sp>
        <p:nvSpPr>
          <p:cNvPr id="10"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7"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a:t>Click to edit subtitle text styles</a:t>
            </a:r>
            <a:endParaRPr lang="en-GB" dirty="0"/>
          </a:p>
        </p:txBody>
      </p:sp>
    </p:spTree>
    <p:extLst>
      <p:ext uri="{BB962C8B-B14F-4D97-AF65-F5344CB8AC3E}">
        <p14:creationId xmlns:p14="http://schemas.microsoft.com/office/powerpoint/2010/main" val="2653233421"/>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2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en-US"/>
              <a:t>Click to edit Master title style</a:t>
            </a:r>
            <a:endParaRPr dirty="0"/>
          </a:p>
        </p:txBody>
      </p:sp>
      <p:sp>
        <p:nvSpPr>
          <p:cNvPr id="12" name="Chart Placeholder 11"/>
          <p:cNvSpPr>
            <a:spLocks noGrp="1"/>
          </p:cNvSpPr>
          <p:nvPr>
            <p:ph type="chart" sz="quarter" idx="11"/>
          </p:nvPr>
        </p:nvSpPr>
        <p:spPr>
          <a:xfrm>
            <a:off x="460377" y="1600203"/>
            <a:ext cx="3946525" cy="4379913"/>
          </a:xfrm>
        </p:spPr>
        <p:txBody>
          <a:bodyPr/>
          <a:lstStyle>
            <a:lvl1pPr>
              <a:buFontTx/>
              <a:buNone/>
              <a:defRPr>
                <a:solidFill>
                  <a:srgbClr val="002868"/>
                </a:solidFill>
              </a:defRPr>
            </a:lvl1pPr>
          </a:lstStyle>
          <a:p>
            <a:r>
              <a:rPr lang="en-US"/>
              <a:t>Click icon to add chart</a:t>
            </a:r>
            <a:endParaRPr/>
          </a:p>
        </p:txBody>
      </p:sp>
      <p:sp>
        <p:nvSpPr>
          <p:cNvPr id="13" name="Chart Placeholder 11"/>
          <p:cNvSpPr>
            <a:spLocks noGrp="1"/>
          </p:cNvSpPr>
          <p:nvPr>
            <p:ph type="chart" sz="quarter" idx="12"/>
          </p:nvPr>
        </p:nvSpPr>
        <p:spPr>
          <a:xfrm>
            <a:off x="4737102" y="1600203"/>
            <a:ext cx="3946525" cy="4379913"/>
          </a:xfrm>
        </p:spPr>
        <p:txBody>
          <a:bodyPr/>
          <a:lstStyle>
            <a:lvl1pPr>
              <a:buFontTx/>
              <a:buNone/>
              <a:defRPr>
                <a:solidFill>
                  <a:srgbClr val="002868"/>
                </a:solidFill>
              </a:defRPr>
            </a:lvl1pPr>
          </a:lstStyle>
          <a:p>
            <a:r>
              <a:rPr lang="en-US"/>
              <a:t>Click icon to add chart</a:t>
            </a:r>
            <a:endParaRPr/>
          </a:p>
        </p:txBody>
      </p:sp>
      <p:sp>
        <p:nvSpPr>
          <p:cNvPr id="9"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endParaRPr lang="en-GB"/>
          </a:p>
        </p:txBody>
      </p:sp>
      <p:sp>
        <p:nvSpPr>
          <p:cNvPr id="10"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IMS Health Confidential</a:t>
            </a:r>
            <a:endParaRPr lang="en-GB"/>
          </a:p>
        </p:txBody>
      </p:sp>
      <p:sp>
        <p:nvSpPr>
          <p:cNvPr id="11"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8"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a:t>Click to edit subtitle text styles</a:t>
            </a:r>
            <a:endParaRPr lang="en-GB" dirty="0"/>
          </a:p>
        </p:txBody>
      </p:sp>
    </p:spTree>
    <p:extLst>
      <p:ext uri="{BB962C8B-B14F-4D97-AF65-F5344CB8AC3E}">
        <p14:creationId xmlns:p14="http://schemas.microsoft.com/office/powerpoint/2010/main" val="2876042155"/>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4 Content Layout: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en-US"/>
              <a:t>Click to edit Master title style</a:t>
            </a:r>
            <a:endParaRPr dirty="0"/>
          </a:p>
        </p:txBody>
      </p:sp>
      <p:sp>
        <p:nvSpPr>
          <p:cNvPr id="12" name="Chart Placeholder 11"/>
          <p:cNvSpPr>
            <a:spLocks noGrp="1"/>
          </p:cNvSpPr>
          <p:nvPr>
            <p:ph type="chart" sz="quarter" idx="11"/>
          </p:nvPr>
        </p:nvSpPr>
        <p:spPr>
          <a:xfrm>
            <a:off x="460377" y="1600200"/>
            <a:ext cx="3946525" cy="2108200"/>
          </a:xfrm>
        </p:spPr>
        <p:txBody>
          <a:bodyPr/>
          <a:lstStyle>
            <a:lvl1pPr>
              <a:buFontTx/>
              <a:buNone/>
              <a:defRPr>
                <a:solidFill>
                  <a:srgbClr val="002868"/>
                </a:solidFill>
              </a:defRPr>
            </a:lvl1pPr>
          </a:lstStyle>
          <a:p>
            <a:r>
              <a:rPr lang="en-US"/>
              <a:t>Click icon to add chart</a:t>
            </a:r>
            <a:endParaRPr/>
          </a:p>
        </p:txBody>
      </p:sp>
      <p:sp>
        <p:nvSpPr>
          <p:cNvPr id="13" name="Chart Placeholder 11"/>
          <p:cNvSpPr>
            <a:spLocks noGrp="1"/>
          </p:cNvSpPr>
          <p:nvPr>
            <p:ph type="chart" sz="quarter" idx="12"/>
          </p:nvPr>
        </p:nvSpPr>
        <p:spPr>
          <a:xfrm>
            <a:off x="4737102" y="1600200"/>
            <a:ext cx="3946525" cy="2108200"/>
          </a:xfrm>
        </p:spPr>
        <p:txBody>
          <a:bodyPr/>
          <a:lstStyle>
            <a:lvl1pPr>
              <a:buFontTx/>
              <a:buNone/>
              <a:defRPr>
                <a:solidFill>
                  <a:srgbClr val="002868"/>
                </a:solidFill>
              </a:defRPr>
            </a:lvl1pPr>
          </a:lstStyle>
          <a:p>
            <a:r>
              <a:rPr lang="en-US"/>
              <a:t>Click icon to add chart</a:t>
            </a:r>
            <a:endParaRPr/>
          </a:p>
        </p:txBody>
      </p:sp>
      <p:sp>
        <p:nvSpPr>
          <p:cNvPr id="14" name="Chart Placeholder 11"/>
          <p:cNvSpPr>
            <a:spLocks noGrp="1"/>
          </p:cNvSpPr>
          <p:nvPr>
            <p:ph type="chart" sz="quarter" idx="13"/>
          </p:nvPr>
        </p:nvSpPr>
        <p:spPr>
          <a:xfrm>
            <a:off x="460377" y="3871913"/>
            <a:ext cx="3946525" cy="2108200"/>
          </a:xfrm>
        </p:spPr>
        <p:txBody>
          <a:bodyPr/>
          <a:lstStyle>
            <a:lvl1pPr>
              <a:buFontTx/>
              <a:buNone/>
              <a:defRPr>
                <a:solidFill>
                  <a:srgbClr val="002868"/>
                </a:solidFill>
              </a:defRPr>
            </a:lvl1pPr>
          </a:lstStyle>
          <a:p>
            <a:r>
              <a:rPr lang="en-US"/>
              <a:t>Click icon to add chart</a:t>
            </a:r>
            <a:endParaRPr/>
          </a:p>
        </p:txBody>
      </p:sp>
      <p:sp>
        <p:nvSpPr>
          <p:cNvPr id="15" name="Chart Placeholder 11"/>
          <p:cNvSpPr>
            <a:spLocks noGrp="1"/>
          </p:cNvSpPr>
          <p:nvPr>
            <p:ph type="chart" sz="quarter" idx="14"/>
          </p:nvPr>
        </p:nvSpPr>
        <p:spPr>
          <a:xfrm>
            <a:off x="4737102" y="3871913"/>
            <a:ext cx="3946525" cy="2108200"/>
          </a:xfrm>
        </p:spPr>
        <p:txBody>
          <a:bodyPr/>
          <a:lstStyle>
            <a:lvl1pPr>
              <a:buFontTx/>
              <a:buNone/>
              <a:defRPr>
                <a:solidFill>
                  <a:srgbClr val="002868"/>
                </a:solidFill>
              </a:defRPr>
            </a:lvl1pPr>
          </a:lstStyle>
          <a:p>
            <a:r>
              <a:rPr lang="en-US"/>
              <a:t>Click icon to add chart</a:t>
            </a:r>
            <a:endParaRPr/>
          </a:p>
        </p:txBody>
      </p:sp>
      <p:sp>
        <p:nvSpPr>
          <p:cNvPr id="11"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endParaRPr lang="en-GB"/>
          </a:p>
        </p:txBody>
      </p:sp>
      <p:sp>
        <p:nvSpPr>
          <p:cNvPr id="16"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IMS Health Confidential</a:t>
            </a:r>
            <a:endParaRPr lang="en-GB"/>
          </a:p>
        </p:txBody>
      </p:sp>
      <p:sp>
        <p:nvSpPr>
          <p:cNvPr id="17"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10"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a:t>Click to edit subtitle text styles</a:t>
            </a:r>
            <a:endParaRPr lang="en-GB" dirty="0"/>
          </a:p>
        </p:txBody>
      </p:sp>
    </p:spTree>
    <p:extLst>
      <p:ext uri="{BB962C8B-B14F-4D97-AF65-F5344CB8AC3E}">
        <p14:creationId xmlns:p14="http://schemas.microsoft.com/office/powerpoint/2010/main" val="1325504253"/>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2 Content Layout: Chart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en-US"/>
              <a:t>Click to edit Master title style</a:t>
            </a:r>
            <a:endParaRPr dirty="0"/>
          </a:p>
        </p:txBody>
      </p:sp>
      <p:sp>
        <p:nvSpPr>
          <p:cNvPr id="4" name="Content Placeholder 3"/>
          <p:cNvSpPr>
            <a:spLocks noGrp="1"/>
          </p:cNvSpPr>
          <p:nvPr>
            <p:ph sz="half" idx="2"/>
          </p:nvPr>
        </p:nvSpPr>
        <p:spPr>
          <a:xfrm>
            <a:off x="4728045" y="1598613"/>
            <a:ext cx="3950208" cy="4387850"/>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Chart Placeholder 6"/>
          <p:cNvSpPr>
            <a:spLocks noGrp="1"/>
          </p:cNvSpPr>
          <p:nvPr>
            <p:ph type="chart" sz="quarter" idx="11"/>
          </p:nvPr>
        </p:nvSpPr>
        <p:spPr>
          <a:xfrm>
            <a:off x="460377" y="1600203"/>
            <a:ext cx="3946525" cy="4379913"/>
          </a:xfrm>
        </p:spPr>
        <p:txBody>
          <a:bodyPr/>
          <a:lstStyle>
            <a:lvl1pPr>
              <a:buFontTx/>
              <a:buNone/>
              <a:defRPr>
                <a:solidFill>
                  <a:srgbClr val="002868"/>
                </a:solidFill>
              </a:defRPr>
            </a:lvl1pPr>
          </a:lstStyle>
          <a:p>
            <a:r>
              <a:rPr lang="en-US"/>
              <a:t>Click icon to add chart</a:t>
            </a:r>
            <a:endParaRPr dirty="0"/>
          </a:p>
        </p:txBody>
      </p:sp>
      <p:sp>
        <p:nvSpPr>
          <p:cNvPr id="10" name="Date Placeholder 3"/>
          <p:cNvSpPr>
            <a:spLocks noGrp="1"/>
          </p:cNvSpPr>
          <p:nvPr>
            <p:ph type="dt" sz="half" idx="1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endParaRPr lang="en-GB"/>
          </a:p>
        </p:txBody>
      </p:sp>
      <p:sp>
        <p:nvSpPr>
          <p:cNvPr id="11"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IMS Health Confidential</a:t>
            </a:r>
            <a:endParaRPr lang="en-GB"/>
          </a:p>
        </p:txBody>
      </p:sp>
      <p:sp>
        <p:nvSpPr>
          <p:cNvPr id="12"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8"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a:t>Click to edit subtitle text styles</a:t>
            </a:r>
            <a:endParaRPr lang="en-GB" dirty="0"/>
          </a:p>
        </p:txBody>
      </p:sp>
    </p:spTree>
    <p:extLst>
      <p:ext uri="{BB962C8B-B14F-4D97-AF65-F5344CB8AC3E}">
        <p14:creationId xmlns:p14="http://schemas.microsoft.com/office/powerpoint/2010/main" val="77294196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5" y="4"/>
            <a:ext cx="8226425" cy="818685"/>
          </a:xfrm>
        </p:spPr>
        <p:txBody>
          <a:bodyPr anchor="b"/>
          <a:lstStyle/>
          <a:p>
            <a:r>
              <a:rPr lang="en-US"/>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IMS Health Confidential</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a:t>Click to edit Subtitle text styles</a:t>
            </a:r>
            <a:endParaRPr lang="en-GB" dirty="0"/>
          </a:p>
        </p:txBody>
      </p:sp>
    </p:spTree>
    <p:extLst>
      <p:ext uri="{BB962C8B-B14F-4D97-AF65-F5344CB8AC3E}">
        <p14:creationId xmlns:p14="http://schemas.microsoft.com/office/powerpoint/2010/main" val="4274053232"/>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5" y="4"/>
            <a:ext cx="8226425" cy="818685"/>
          </a:xfrm>
        </p:spPr>
        <p:txBody>
          <a:bodyPr anchor="b"/>
          <a:lstStyle/>
          <a:p>
            <a:r>
              <a:rPr lang="en-US"/>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IMS Health Confidential</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a:t>Click to edit Subtitle text styles</a:t>
            </a:r>
            <a:endParaRPr lang="en-GB" dirty="0"/>
          </a:p>
        </p:txBody>
      </p:sp>
    </p:spTree>
    <p:extLst>
      <p:ext uri="{BB962C8B-B14F-4D97-AF65-F5344CB8AC3E}">
        <p14:creationId xmlns:p14="http://schemas.microsoft.com/office/powerpoint/2010/main" val="2831034052"/>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1_Title Slide Layout with Image (2)">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965260" y="2886365"/>
            <a:ext cx="6181534" cy="3971636"/>
          </a:xfrm>
          <a:prstGeom prst="rect">
            <a:avLst/>
          </a:prstGeom>
        </p:spPr>
      </p:pic>
      <p:cxnSp>
        <p:nvCxnSpPr>
          <p:cNvPr id="9" name="Straight Connector 8"/>
          <p:cNvCxnSpPr/>
          <p:nvPr userDrawn="1"/>
        </p:nvCxnSpPr>
        <p:spPr>
          <a:xfrm>
            <a:off x="0" y="2891118"/>
            <a:ext cx="9144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98" name="Rectangle 2"/>
          <p:cNvSpPr>
            <a:spLocks noGrp="1" noChangeArrowheads="1"/>
          </p:cNvSpPr>
          <p:nvPr>
            <p:ph type="ctrTitle" hasCustomPrompt="1"/>
          </p:nvPr>
        </p:nvSpPr>
        <p:spPr>
          <a:xfrm>
            <a:off x="455613" y="1736729"/>
            <a:ext cx="7448550" cy="1050925"/>
          </a:xfrm>
        </p:spPr>
        <p:txBody>
          <a:bodyPr anchor="b"/>
          <a:lstStyle>
            <a:lvl1pPr>
              <a:defRPr cap="none" baseline="0"/>
            </a:lvl1pPr>
          </a:lstStyle>
          <a:p>
            <a:r>
              <a:rPr lang="en-US" dirty="0"/>
              <a:t>Title goes here</a:t>
            </a:r>
            <a:br>
              <a:rPr lang="en-US" dirty="0"/>
            </a:br>
            <a:r>
              <a:rPr lang="en-US" dirty="0"/>
              <a:t>Photo option, choose from a selection</a:t>
            </a:r>
          </a:p>
        </p:txBody>
      </p:sp>
      <p:sp>
        <p:nvSpPr>
          <p:cNvPr id="4099" name="Rectangle 3"/>
          <p:cNvSpPr>
            <a:spLocks noGrp="1" noChangeArrowheads="1"/>
          </p:cNvSpPr>
          <p:nvPr>
            <p:ph type="subTitle" idx="1" hasCustomPrompt="1"/>
          </p:nvPr>
        </p:nvSpPr>
        <p:spPr>
          <a:xfrm>
            <a:off x="455613" y="2970213"/>
            <a:ext cx="7448550" cy="720000"/>
          </a:xfrm>
        </p:spPr>
        <p:txBody>
          <a:bodyPr/>
          <a:lstStyle>
            <a:lvl1pPr marL="0" indent="0">
              <a:spcBef>
                <a:spcPct val="40000"/>
              </a:spcBef>
              <a:buFont typeface="Verdana" pitchFamily="34" charset="0"/>
              <a:buNone/>
              <a:defRPr sz="1800" cap="none" baseline="0">
                <a:solidFill>
                  <a:schemeClr val="accent1"/>
                </a:solidFill>
              </a:defRPr>
            </a:lvl1pPr>
          </a:lstStyle>
          <a:p>
            <a:r>
              <a:rPr dirty="0"/>
              <a:t>Name, Title, Department</a:t>
            </a:r>
          </a:p>
        </p:txBody>
      </p:sp>
      <p:sp>
        <p:nvSpPr>
          <p:cNvPr id="12" name="Date Placeholder 3"/>
          <p:cNvSpPr>
            <a:spLocks noGrp="1"/>
          </p:cNvSpPr>
          <p:nvPr>
            <p:ph type="dt" sz="half" idx="2"/>
          </p:nvPr>
        </p:nvSpPr>
        <p:spPr>
          <a:xfrm>
            <a:off x="460375" y="6217920"/>
            <a:ext cx="6629400" cy="39624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0" algn="l" defTabSz="914400" rtl="0" eaLnBrk="0" latinLnBrk="0" hangingPunct="0">
              <a:defRPr sz="1200" kern="1200">
                <a:solidFill>
                  <a:srgbClr val="002868"/>
                </a:solidFill>
                <a:latin typeface="+mn-lt"/>
                <a:ea typeface="+mn-ea"/>
                <a:cs typeface="+mn-cs"/>
              </a:defRPr>
            </a:lvl1pPr>
          </a:lstStyle>
          <a:p>
            <a:endParaRPr lang="en-GB" dirty="0"/>
          </a:p>
        </p:txBody>
      </p:sp>
      <p:pic>
        <p:nvPicPr>
          <p:cNvPr id="8" name="Picture 7" descr="IMSHlogo_RGB_300px_TM_IA.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6658348" y="366713"/>
            <a:ext cx="2031629" cy="575628"/>
          </a:xfrm>
          <a:prstGeom prst="rect">
            <a:avLst/>
          </a:prstGeom>
        </p:spPr>
      </p:pic>
    </p:spTree>
    <p:extLst>
      <p:ext uri="{BB962C8B-B14F-4D97-AF65-F5344CB8AC3E}">
        <p14:creationId xmlns:p14="http://schemas.microsoft.com/office/powerpoint/2010/main" val="222059696"/>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_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5615" y="-1"/>
            <a:ext cx="8226425" cy="817200"/>
          </a:xfrm>
        </p:spPr>
        <p:txBody>
          <a:bodyPr/>
          <a:lstStyle>
            <a:lvl1pPr>
              <a:defRPr>
                <a:solidFill>
                  <a:srgbClr val="002868"/>
                </a:solidFill>
              </a:defRPr>
            </a:lvl1pPr>
          </a:lstStyle>
          <a:p>
            <a:r>
              <a:rPr lang="en-US"/>
              <a:t>Click to edit Master title style</a:t>
            </a:r>
            <a:endParaRPr dirty="0"/>
          </a:p>
        </p:txBody>
      </p:sp>
      <p:sp>
        <p:nvSpPr>
          <p:cNvPr id="3" name="Chart Placeholder 2"/>
          <p:cNvSpPr>
            <a:spLocks noGrp="1"/>
          </p:cNvSpPr>
          <p:nvPr>
            <p:ph type="chart" idx="1"/>
          </p:nvPr>
        </p:nvSpPr>
        <p:spPr>
          <a:xfrm>
            <a:off x="455615" y="1598613"/>
            <a:ext cx="8226425" cy="4387850"/>
          </a:xfrm>
        </p:spPr>
        <p:txBody>
          <a:bodyPr/>
          <a:lstStyle>
            <a:lvl1pPr>
              <a:buFontTx/>
              <a:buNone/>
              <a:defRPr>
                <a:solidFill>
                  <a:srgbClr val="002868"/>
                </a:solidFill>
              </a:defRPr>
            </a:lvl1pPr>
          </a:lstStyle>
          <a:p>
            <a:r>
              <a:rPr lang="en-US"/>
              <a:t>Click icon to add chart</a:t>
            </a:r>
            <a:endParaRPr/>
          </a:p>
        </p:txBody>
      </p:sp>
      <p:sp>
        <p:nvSpPr>
          <p:cNvPr id="8"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endParaRPr lang="en-GB"/>
          </a:p>
        </p:txBody>
      </p:sp>
      <p:sp>
        <p:nvSpPr>
          <p:cNvPr id="9"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IMS Health Confidential</a:t>
            </a:r>
            <a:endParaRPr lang="en-GB"/>
          </a:p>
        </p:txBody>
      </p:sp>
      <p:sp>
        <p:nvSpPr>
          <p:cNvPr id="10"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7"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a:t>Click to edit subtitle text styles</a:t>
            </a:r>
            <a:endParaRPr lang="en-GB" dirty="0"/>
          </a:p>
        </p:txBody>
      </p:sp>
    </p:spTree>
    <p:extLst>
      <p:ext uri="{BB962C8B-B14F-4D97-AF65-F5344CB8AC3E}">
        <p14:creationId xmlns:p14="http://schemas.microsoft.com/office/powerpoint/2010/main" val="3644919598"/>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7"/>
          <p:cNvSpPr>
            <a:spLocks noGrp="1"/>
          </p:cNvSpPr>
          <p:nvPr>
            <p:ph type="ftr" sz="quarter" idx="10"/>
          </p:nvPr>
        </p:nvSpPr>
        <p:spPr bwMode="auto">
          <a:xfrm>
            <a:off x="481330" y="6356350"/>
            <a:ext cx="6858000" cy="137160"/>
          </a:xfrm>
          <a:prstGeom prst="rect">
            <a:avLst/>
          </a:prstGeom>
          <a:effectLst/>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defRPr>
            </a:lvl1pPr>
          </a:lstStyle>
          <a:p>
            <a:r>
              <a:rPr lang="en-GB" smtClean="0"/>
              <a:t>IMS Health Confidential</a:t>
            </a:r>
            <a:endParaRPr lang="en-GB"/>
          </a:p>
        </p:txBody>
      </p:sp>
      <p:sp>
        <p:nvSpPr>
          <p:cNvPr id="7" name="Slide Number Placeholder 10"/>
          <p:cNvSpPr>
            <a:spLocks noGrp="1"/>
          </p:cNvSpPr>
          <p:nvPr>
            <p:ph type="sldNum" sz="quarter" idx="11"/>
          </p:nvPr>
        </p:nvSpPr>
        <p:spPr bwMode="auto">
          <a:xfrm>
            <a:off x="481330" y="6492875"/>
            <a:ext cx="228600" cy="137160"/>
          </a:xfrm>
          <a:prstGeom prst="rect">
            <a:avLst/>
          </a:prstGeom>
          <a:effectLst/>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defRPr>
            </a:lvl1pPr>
          </a:lstStyle>
          <a:p>
            <a:fld id="{44C89149-30CD-43A5-9EEE-B96557CD6905}" type="slidenum">
              <a:rPr lang="en-GB" smtClean="0"/>
              <a:pPr/>
              <a:t>‹#›</a:t>
            </a:fld>
            <a:endParaRPr lang="en-GB"/>
          </a:p>
        </p:txBody>
      </p:sp>
      <p:sp>
        <p:nvSpPr>
          <p:cNvPr id="8" name="Date Placeholder 12"/>
          <p:cNvSpPr>
            <a:spLocks noGrp="1"/>
          </p:cNvSpPr>
          <p:nvPr>
            <p:ph type="dt" sz="quarter" idx="12"/>
          </p:nvPr>
        </p:nvSpPr>
        <p:spPr bwMode="auto">
          <a:xfrm>
            <a:off x="716929" y="6492875"/>
            <a:ext cx="6629400" cy="137160"/>
          </a:xfrm>
          <a:prstGeom prst="rect">
            <a:avLst/>
          </a:prstGeom>
          <a:effectLst/>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defRPr>
            </a:lvl1pPr>
          </a:lstStyle>
          <a:p>
            <a:endParaRPr lang="en-GB"/>
          </a:p>
        </p:txBody>
      </p:sp>
    </p:spTree>
    <p:extLst>
      <p:ext uri="{BB962C8B-B14F-4D97-AF65-F5344CB8AC3E}">
        <p14:creationId xmlns:p14="http://schemas.microsoft.com/office/powerpoint/2010/main" val="3225116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6" name="Straight Connector 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2"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
        <p:nvSpPr>
          <p:cNvPr id="2" name="Footer Placeholder 1"/>
          <p:cNvSpPr>
            <a:spLocks noGrp="1"/>
          </p:cNvSpPr>
          <p:nvPr>
            <p:ph type="ftr" sz="quarter" idx="12"/>
          </p:nvPr>
        </p:nvSpPr>
        <p:spPr/>
        <p:txBody>
          <a:bodyPr/>
          <a:lstStyle/>
          <a:p>
            <a:r>
              <a:rPr lang="en-GB" smtClean="0"/>
              <a:t>IMS Health Confidential</a:t>
            </a:r>
            <a:endParaRPr lang="en-GB"/>
          </a:p>
        </p:txBody>
      </p:sp>
    </p:spTree>
    <p:extLst>
      <p:ext uri="{BB962C8B-B14F-4D97-AF65-F5344CB8AC3E}">
        <p14:creationId xmlns:p14="http://schemas.microsoft.com/office/powerpoint/2010/main" val="3402448670"/>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622302" y="6318254"/>
            <a:ext cx="5727700" cy="365125"/>
          </a:xfrm>
          <a:prstGeom prst="rect">
            <a:avLst/>
          </a:prstGeom>
        </p:spPr>
        <p:txBody>
          <a:bodyPr/>
          <a:lstStyle/>
          <a:p>
            <a:r>
              <a:rPr lang="en-GB" smtClean="0"/>
              <a:t>IMS Health Confidential</a:t>
            </a:r>
            <a:endParaRPr lang="en-GB" dirty="0"/>
          </a:p>
        </p:txBody>
      </p:sp>
      <p:sp>
        <p:nvSpPr>
          <p:cNvPr id="10"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a:t>Click to edit title</a:t>
            </a:r>
          </a:p>
        </p:txBody>
      </p:sp>
      <p:cxnSp>
        <p:nvCxnSpPr>
          <p:cNvPr id="11" name="Straight Connector 10"/>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736030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5" y="4"/>
            <a:ext cx="8226425" cy="818685"/>
          </a:xfrm>
        </p:spPr>
        <p:txBody>
          <a:bodyPr anchor="b"/>
          <a:lstStyle/>
          <a:p>
            <a:r>
              <a:rPr lang="en-US"/>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IMS Health Confidential</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a:t>Click to edit subtitle text styles</a:t>
            </a:r>
            <a:endParaRPr lang="en-GB" dirty="0"/>
          </a:p>
        </p:txBody>
      </p:sp>
    </p:spTree>
    <p:extLst>
      <p:ext uri="{BB962C8B-B14F-4D97-AF65-F5344CB8AC3E}">
        <p14:creationId xmlns:p14="http://schemas.microsoft.com/office/powerpoint/2010/main" val="1637866354"/>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Case Study">
    <p:spTree>
      <p:nvGrpSpPr>
        <p:cNvPr id="1" name=""/>
        <p:cNvGrpSpPr/>
        <p:nvPr/>
      </p:nvGrpSpPr>
      <p:grpSpPr>
        <a:xfrm>
          <a:off x="0" y="0"/>
          <a:ext cx="0" cy="0"/>
          <a:chOff x="0" y="0"/>
          <a:chExt cx="0" cy="0"/>
        </a:xfrm>
      </p:grpSpPr>
      <p:sp>
        <p:nvSpPr>
          <p:cNvPr id="4" name="Rectangle 3"/>
          <p:cNvSpPr/>
          <p:nvPr userDrawn="1"/>
        </p:nvSpPr>
        <p:spPr>
          <a:xfrm>
            <a:off x="455613" y="870333"/>
            <a:ext cx="8396440" cy="881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err="1">
              <a:solidFill>
                <a:prstClr val="white"/>
              </a:solidFill>
            </a:endParaRPr>
          </a:p>
        </p:txBody>
      </p:sp>
      <p:sp>
        <p:nvSpPr>
          <p:cNvPr id="2" name="Title 1"/>
          <p:cNvSpPr>
            <a:spLocks noGrp="1"/>
          </p:cNvSpPr>
          <p:nvPr>
            <p:ph type="title"/>
          </p:nvPr>
        </p:nvSpPr>
        <p:spPr>
          <a:xfrm>
            <a:off x="455615" y="2"/>
            <a:ext cx="8226425" cy="1002535"/>
          </a:xfrm>
        </p:spPr>
        <p:txBody>
          <a:bodyPr anchor="b"/>
          <a:lstStyle>
            <a:lvl1pPr>
              <a:defRPr/>
            </a:lvl1pPr>
          </a:lstStyle>
          <a:p>
            <a:r>
              <a:rPr lang="en-US" dirty="0"/>
              <a:t>Click to edit Master title style</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IMS Health Confidential</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A02068D6-4182-4A3D-8E12-4B6DD7DAFA08}" type="slidenum">
              <a:rPr lang="en-GB" smtClean="0"/>
              <a:pPr/>
              <a:t>‹#›</a:t>
            </a:fld>
            <a:endParaRPr lang="en-GB"/>
          </a:p>
        </p:txBody>
      </p:sp>
      <p:sp>
        <p:nvSpPr>
          <p:cNvPr id="5" name="Text Placeholder 4"/>
          <p:cNvSpPr>
            <a:spLocks noGrp="1"/>
          </p:cNvSpPr>
          <p:nvPr>
            <p:ph type="body" sz="quarter" idx="10" hasCustomPrompt="1"/>
          </p:nvPr>
        </p:nvSpPr>
        <p:spPr>
          <a:xfrm>
            <a:off x="460375" y="1107769"/>
            <a:ext cx="8226000" cy="444500"/>
          </a:xfrm>
        </p:spPr>
        <p:txBody>
          <a:bodyPr/>
          <a:lstStyle>
            <a:lvl1pPr marL="0" indent="0">
              <a:buNone/>
              <a:defRPr>
                <a:solidFill>
                  <a:schemeClr val="accent1"/>
                </a:solidFill>
              </a:defRPr>
            </a:lvl1pPr>
          </a:lstStyle>
          <a:p>
            <a:pPr lvl="0"/>
            <a:r>
              <a:rPr lang="en-US" dirty="0"/>
              <a:t>Click to edit subtitle text styles</a:t>
            </a:r>
            <a:endParaRPr lang="en-GB" dirty="0"/>
          </a:p>
        </p:txBody>
      </p:sp>
      <p:cxnSp>
        <p:nvCxnSpPr>
          <p:cNvPr id="8" name="Straight Connector 7"/>
          <p:cNvCxnSpPr/>
          <p:nvPr userDrawn="1"/>
        </p:nvCxnSpPr>
        <p:spPr>
          <a:xfrm>
            <a:off x="455615" y="1059111"/>
            <a:ext cx="822642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072907"/>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ver with image">
    <p:spTree>
      <p:nvGrpSpPr>
        <p:cNvPr id="1" name=""/>
        <p:cNvGrpSpPr/>
        <p:nvPr/>
      </p:nvGrpSpPr>
      <p:grpSpPr>
        <a:xfrm>
          <a:off x="0" y="0"/>
          <a:ext cx="0" cy="0"/>
          <a:chOff x="0" y="0"/>
          <a:chExt cx="0" cy="0"/>
        </a:xfrm>
      </p:grpSpPr>
      <p:pic>
        <p:nvPicPr>
          <p:cNvPr id="15" name="Picture 14" descr="IMS_Health_PPT_cover_revised_final.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353582" y="3177"/>
            <a:ext cx="6790423" cy="6854824"/>
          </a:xfrm>
          <a:prstGeom prst="rect">
            <a:avLst/>
          </a:prstGeom>
        </p:spPr>
      </p:pic>
      <p:sp>
        <p:nvSpPr>
          <p:cNvPr id="10" name="Rectangle 9"/>
          <p:cNvSpPr/>
          <p:nvPr userDrawn="1"/>
        </p:nvSpPr>
        <p:spPr>
          <a:xfrm>
            <a:off x="0" y="5943600"/>
            <a:ext cx="9144000" cy="914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ctrTitle" hasCustomPrompt="1"/>
          </p:nvPr>
        </p:nvSpPr>
        <p:spPr>
          <a:xfrm>
            <a:off x="469903" y="1330562"/>
            <a:ext cx="5336893" cy="1912268"/>
          </a:xfrm>
          <a:prstGeom prst="rect">
            <a:avLst/>
          </a:prstGeom>
        </p:spPr>
        <p:txBody>
          <a:bodyPr lIns="0" tIns="0" rIns="0" bIns="0" anchor="b" anchorCtr="0">
            <a:noAutofit/>
          </a:bodyPr>
          <a:lstStyle>
            <a:lvl1pPr algn="l">
              <a:lnSpc>
                <a:spcPct val="90000"/>
              </a:lnSpc>
              <a:defRPr kumimoji="0" lang="en-US" sz="5000" b="0" i="0" u="none" strike="noStrike" kern="1200" cap="none" spc="0" normalizeH="0" baseline="0" dirty="0">
                <a:ln>
                  <a:noFill/>
                </a:ln>
                <a:solidFill>
                  <a:srgbClr val="1C2980"/>
                </a:solidFill>
                <a:effectLst/>
                <a:uLnTx/>
                <a:uFillTx/>
                <a:latin typeface="Arial"/>
                <a:ea typeface="+mn-ea"/>
                <a:cs typeface="Arial"/>
              </a:defRPr>
            </a:lvl1pPr>
          </a:lstStyle>
          <a:p>
            <a:r>
              <a:rPr lang="en-US" dirty="0" smtClean="0"/>
              <a:t>Click to edit </a:t>
            </a:r>
            <a:br>
              <a:rPr lang="en-US" dirty="0" smtClean="0"/>
            </a:br>
            <a:r>
              <a:rPr lang="en-US" dirty="0" smtClean="0"/>
              <a:t>master title</a:t>
            </a:r>
            <a:endParaRPr lang="en-US" dirty="0"/>
          </a:p>
        </p:txBody>
      </p:sp>
      <p:sp>
        <p:nvSpPr>
          <p:cNvPr id="3" name="Subtitle 2"/>
          <p:cNvSpPr>
            <a:spLocks noGrp="1"/>
          </p:cNvSpPr>
          <p:nvPr>
            <p:ph type="subTitle" idx="1" hasCustomPrompt="1"/>
          </p:nvPr>
        </p:nvSpPr>
        <p:spPr>
          <a:xfrm>
            <a:off x="469903" y="3303828"/>
            <a:ext cx="5336893" cy="564739"/>
          </a:xfrm>
          <a:prstGeom prst="rect">
            <a:avLst/>
          </a:prstGeom>
        </p:spPr>
        <p:txBody>
          <a:bodyPr lIns="0" tIns="0" rIns="0" bIns="0" anchor="t">
            <a:noAutofit/>
          </a:bodyPr>
          <a:lstStyle>
            <a:lvl1pPr marL="0" indent="0" algn="l">
              <a:buNone/>
              <a:defRPr sz="2000">
                <a:solidFill>
                  <a:srgbClr val="17181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11" name="Text Placeholder 10"/>
          <p:cNvSpPr>
            <a:spLocks noGrp="1"/>
          </p:cNvSpPr>
          <p:nvPr>
            <p:ph type="body" sz="quarter" idx="10" hasCustomPrompt="1"/>
          </p:nvPr>
        </p:nvSpPr>
        <p:spPr>
          <a:xfrm>
            <a:off x="469903" y="4444101"/>
            <a:ext cx="5336893" cy="333027"/>
          </a:xfrm>
          <a:prstGeom prst="rect">
            <a:avLst/>
          </a:prstGeom>
        </p:spPr>
        <p:txBody>
          <a:bodyPr vert="horz" lIns="0" tIns="0" rIns="0" bIns="0" anchor="b" anchorCtr="0">
            <a:noAutofit/>
          </a:bodyPr>
          <a:lstStyle>
            <a:lvl1pPr marL="0" indent="0">
              <a:buNone/>
              <a:defRPr sz="2000" b="1" i="0">
                <a:solidFill>
                  <a:srgbClr val="171815"/>
                </a:solidFill>
                <a:latin typeface="Arial"/>
                <a:cs typeface="Arial"/>
              </a:defRPr>
            </a:lvl1pPr>
          </a:lstStyle>
          <a:p>
            <a:pPr lvl="0"/>
            <a:r>
              <a:rPr lang="en-US" dirty="0" smtClean="0"/>
              <a:t>Name</a:t>
            </a:r>
          </a:p>
        </p:txBody>
      </p:sp>
      <p:sp>
        <p:nvSpPr>
          <p:cNvPr id="12" name="Text Placeholder 10"/>
          <p:cNvSpPr>
            <a:spLocks noGrp="1"/>
          </p:cNvSpPr>
          <p:nvPr>
            <p:ph type="body" sz="quarter" idx="11" hasCustomPrompt="1"/>
          </p:nvPr>
        </p:nvSpPr>
        <p:spPr>
          <a:xfrm>
            <a:off x="469903" y="4838700"/>
            <a:ext cx="5336893"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rgbClr val="171815"/>
                </a:solidFill>
                <a:effectLst/>
                <a:uLnTx/>
                <a:uFillTx/>
                <a:latin typeface="Arial"/>
                <a:ea typeface="+mn-ea"/>
                <a:cs typeface="Arial"/>
              </a:defRPr>
            </a:lvl1pPr>
          </a:lstStyle>
          <a:p>
            <a:pPr lvl="0"/>
            <a:r>
              <a:rPr lang="en-US" dirty="0" smtClean="0"/>
              <a:t>Title</a:t>
            </a:r>
            <a:endParaRPr lang="en-US" dirty="0"/>
          </a:p>
        </p:txBody>
      </p:sp>
      <p:sp>
        <p:nvSpPr>
          <p:cNvPr id="13" name="Text Placeholder 6"/>
          <p:cNvSpPr>
            <a:spLocks noGrp="1"/>
          </p:cNvSpPr>
          <p:nvPr>
            <p:ph type="body" sz="quarter" idx="12" hasCustomPrompt="1"/>
          </p:nvPr>
        </p:nvSpPr>
        <p:spPr>
          <a:xfrm>
            <a:off x="469904" y="5347770"/>
            <a:ext cx="5333827" cy="354012"/>
          </a:xfrm>
        </p:spPr>
        <p:txBody>
          <a:bodyPr anchor="b">
            <a:noAutofit/>
          </a:bodyPr>
          <a:lstStyle>
            <a:lvl1pPr marL="0" indent="0">
              <a:buNone/>
              <a:defRPr sz="1400">
                <a:solidFill>
                  <a:srgbClr val="171815"/>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6" name="Picture 15" descr="IMS_HEALTH.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620602" y="6272801"/>
            <a:ext cx="1152813" cy="517523"/>
          </a:xfrm>
          <a:prstGeom prst="rect">
            <a:avLst/>
          </a:prstGeom>
        </p:spPr>
      </p:pic>
    </p:spTree>
    <p:extLst>
      <p:ext uri="{BB962C8B-B14F-4D97-AF65-F5344CB8AC3E}">
        <p14:creationId xmlns:p14="http://schemas.microsoft.com/office/powerpoint/2010/main" val="32698414"/>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Cover with image">
    <p:spTree>
      <p:nvGrpSpPr>
        <p:cNvPr id="1" name=""/>
        <p:cNvGrpSpPr/>
        <p:nvPr/>
      </p:nvGrpSpPr>
      <p:grpSpPr>
        <a:xfrm>
          <a:off x="0" y="0"/>
          <a:ext cx="0" cy="0"/>
          <a:chOff x="0" y="0"/>
          <a:chExt cx="0" cy="0"/>
        </a:xfrm>
      </p:grpSpPr>
      <p:pic>
        <p:nvPicPr>
          <p:cNvPr id="12" name="Picture 11" descr="02-Isometric-iPad-Air-Silver-Mock-up-v2.png"/>
          <p:cNvPicPr>
            <a:picLocks noChangeAspect="1"/>
          </p:cNvPicPr>
          <p:nvPr userDrawn="1"/>
        </p:nvPicPr>
        <p:blipFill rotWithShape="1">
          <a:blip r:embed="rId2" cstate="screen">
            <a:extLst>
              <a:ext uri="{28A0092B-C50C-407E-A947-70E740481C1C}">
                <a14:useLocalDpi xmlns:a14="http://schemas.microsoft.com/office/drawing/2010/main"/>
              </a:ext>
            </a:extLst>
          </a:blip>
          <a:srcRect l="-8588"/>
          <a:stretch/>
        </p:blipFill>
        <p:spPr>
          <a:xfrm>
            <a:off x="1201026" y="6"/>
            <a:ext cx="7942974" cy="6674953"/>
          </a:xfrm>
          <a:prstGeom prst="rect">
            <a:avLst/>
          </a:prstGeom>
        </p:spPr>
      </p:pic>
      <p:sp>
        <p:nvSpPr>
          <p:cNvPr id="15" name="Title 1"/>
          <p:cNvSpPr>
            <a:spLocks noGrp="1"/>
          </p:cNvSpPr>
          <p:nvPr>
            <p:ph type="ctrTitle" hasCustomPrompt="1"/>
          </p:nvPr>
        </p:nvSpPr>
        <p:spPr>
          <a:xfrm>
            <a:off x="469903" y="1330562"/>
            <a:ext cx="5336893" cy="1912268"/>
          </a:xfrm>
          <a:prstGeom prst="rect">
            <a:avLst/>
          </a:prstGeom>
        </p:spPr>
        <p:txBody>
          <a:bodyPr lIns="0" tIns="0" rIns="0" bIns="0" anchor="b" anchorCtr="0">
            <a:noAutofit/>
          </a:bodyPr>
          <a:lstStyle>
            <a:lvl1pPr algn="l">
              <a:lnSpc>
                <a:spcPct val="90000"/>
              </a:lnSpc>
              <a:defRPr kumimoji="0" lang="en-US" sz="5000" b="0" i="0" u="none" strike="noStrike" kern="1200" cap="none" spc="0" normalizeH="0" baseline="0" dirty="0">
                <a:ln>
                  <a:noFill/>
                </a:ln>
                <a:solidFill>
                  <a:srgbClr val="1C2980"/>
                </a:solidFill>
                <a:effectLst/>
                <a:uLnTx/>
                <a:uFillTx/>
                <a:latin typeface="Arial"/>
                <a:ea typeface="+mn-ea"/>
                <a:cs typeface="Arial"/>
              </a:defRPr>
            </a:lvl1pPr>
          </a:lstStyle>
          <a:p>
            <a:r>
              <a:rPr lang="en-US" dirty="0" smtClean="0"/>
              <a:t>Click to edit </a:t>
            </a:r>
            <a:br>
              <a:rPr lang="en-US" dirty="0" smtClean="0"/>
            </a:br>
            <a:r>
              <a:rPr lang="en-US" dirty="0" smtClean="0"/>
              <a:t>master title</a:t>
            </a:r>
            <a:endParaRPr lang="en-US" dirty="0"/>
          </a:p>
        </p:txBody>
      </p:sp>
      <p:sp>
        <p:nvSpPr>
          <p:cNvPr id="17" name="Subtitle 2"/>
          <p:cNvSpPr>
            <a:spLocks noGrp="1"/>
          </p:cNvSpPr>
          <p:nvPr>
            <p:ph type="subTitle" idx="1" hasCustomPrompt="1"/>
          </p:nvPr>
        </p:nvSpPr>
        <p:spPr>
          <a:xfrm>
            <a:off x="469903" y="3303828"/>
            <a:ext cx="5336893" cy="564739"/>
          </a:xfrm>
          <a:prstGeom prst="rect">
            <a:avLst/>
          </a:prstGeom>
        </p:spPr>
        <p:txBody>
          <a:bodyPr lIns="0" tIns="0" rIns="0" bIns="0" anchor="t">
            <a:noAutofit/>
          </a:bodyPr>
          <a:lstStyle>
            <a:lvl1pPr marL="0" indent="0" algn="l">
              <a:buNone/>
              <a:defRPr sz="2000">
                <a:solidFill>
                  <a:srgbClr val="17181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18" name="Text Placeholder 10"/>
          <p:cNvSpPr>
            <a:spLocks noGrp="1"/>
          </p:cNvSpPr>
          <p:nvPr>
            <p:ph type="body" sz="quarter" idx="10" hasCustomPrompt="1"/>
          </p:nvPr>
        </p:nvSpPr>
        <p:spPr>
          <a:xfrm>
            <a:off x="469903" y="4444101"/>
            <a:ext cx="5336893" cy="333027"/>
          </a:xfrm>
          <a:prstGeom prst="rect">
            <a:avLst/>
          </a:prstGeom>
        </p:spPr>
        <p:txBody>
          <a:bodyPr vert="horz" lIns="0" tIns="0" rIns="0" bIns="0" anchor="b" anchorCtr="0">
            <a:noAutofit/>
          </a:bodyPr>
          <a:lstStyle>
            <a:lvl1pPr marL="0" indent="0">
              <a:buNone/>
              <a:defRPr sz="2000" b="1" i="0">
                <a:solidFill>
                  <a:srgbClr val="171815"/>
                </a:solidFill>
                <a:latin typeface="Arial"/>
                <a:cs typeface="Arial"/>
              </a:defRPr>
            </a:lvl1pPr>
          </a:lstStyle>
          <a:p>
            <a:pPr lvl="0"/>
            <a:r>
              <a:rPr lang="en-US" dirty="0" smtClean="0"/>
              <a:t>Name</a:t>
            </a:r>
          </a:p>
        </p:txBody>
      </p:sp>
      <p:sp>
        <p:nvSpPr>
          <p:cNvPr id="19" name="Text Placeholder 10"/>
          <p:cNvSpPr>
            <a:spLocks noGrp="1"/>
          </p:cNvSpPr>
          <p:nvPr>
            <p:ph type="body" sz="quarter" idx="11" hasCustomPrompt="1"/>
          </p:nvPr>
        </p:nvSpPr>
        <p:spPr>
          <a:xfrm>
            <a:off x="469903" y="4838700"/>
            <a:ext cx="5336893"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rgbClr val="171815"/>
                </a:solidFill>
                <a:effectLst/>
                <a:uLnTx/>
                <a:uFillTx/>
                <a:latin typeface="Arial"/>
                <a:ea typeface="+mn-ea"/>
                <a:cs typeface="Arial"/>
              </a:defRPr>
            </a:lvl1pPr>
          </a:lstStyle>
          <a:p>
            <a:pPr lvl="0"/>
            <a:r>
              <a:rPr lang="en-US" dirty="0" smtClean="0"/>
              <a:t>Title</a:t>
            </a:r>
            <a:endParaRPr lang="en-US" dirty="0"/>
          </a:p>
        </p:txBody>
      </p:sp>
      <p:sp>
        <p:nvSpPr>
          <p:cNvPr id="20" name="Text Placeholder 6"/>
          <p:cNvSpPr>
            <a:spLocks noGrp="1"/>
          </p:cNvSpPr>
          <p:nvPr>
            <p:ph type="body" sz="quarter" idx="12" hasCustomPrompt="1"/>
          </p:nvPr>
        </p:nvSpPr>
        <p:spPr>
          <a:xfrm>
            <a:off x="469904" y="5347770"/>
            <a:ext cx="5333827" cy="354012"/>
          </a:xfrm>
        </p:spPr>
        <p:txBody>
          <a:bodyPr anchor="b">
            <a:noAutofit/>
          </a:bodyPr>
          <a:lstStyle>
            <a:lvl1pPr marL="0" indent="0">
              <a:buNone/>
              <a:defRPr sz="1400">
                <a:solidFill>
                  <a:srgbClr val="171815"/>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sp>
        <p:nvSpPr>
          <p:cNvPr id="11" name="Rectangle 10"/>
          <p:cNvSpPr/>
          <p:nvPr userDrawn="1"/>
        </p:nvSpPr>
        <p:spPr>
          <a:xfrm>
            <a:off x="0" y="5943600"/>
            <a:ext cx="9144000" cy="914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3" name="Picture 12" descr="IMS_HEALTH.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620602" y="6272801"/>
            <a:ext cx="1152813" cy="517523"/>
          </a:xfrm>
          <a:prstGeom prst="rect">
            <a:avLst/>
          </a:prstGeom>
        </p:spPr>
      </p:pic>
    </p:spTree>
    <p:extLst>
      <p:ext uri="{BB962C8B-B14F-4D97-AF65-F5344CB8AC3E}">
        <p14:creationId xmlns:p14="http://schemas.microsoft.com/office/powerpoint/2010/main" val="1061760032"/>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ver 2">
    <p:bg>
      <p:bgPr>
        <a:solidFill>
          <a:schemeClr val="accent1"/>
        </a:solidFill>
        <a:effectLst/>
      </p:bgPr>
    </p:bg>
    <p:spTree>
      <p:nvGrpSpPr>
        <p:cNvPr id="1" name=""/>
        <p:cNvGrpSpPr/>
        <p:nvPr/>
      </p:nvGrpSpPr>
      <p:grpSpPr>
        <a:xfrm>
          <a:off x="0" y="0"/>
          <a:ext cx="0" cy="0"/>
          <a:chOff x="0" y="0"/>
          <a:chExt cx="0" cy="0"/>
        </a:xfrm>
      </p:grpSpPr>
      <p:sp>
        <p:nvSpPr>
          <p:cNvPr id="12" name="Title 1"/>
          <p:cNvSpPr>
            <a:spLocks noGrp="1"/>
          </p:cNvSpPr>
          <p:nvPr>
            <p:ph type="ctrTitle" hasCustomPrompt="1"/>
          </p:nvPr>
        </p:nvSpPr>
        <p:spPr>
          <a:xfrm>
            <a:off x="462766" y="1118825"/>
            <a:ext cx="8013248" cy="1494791"/>
          </a:xfrm>
          <a:prstGeom prst="rect">
            <a:avLst/>
          </a:prstGeom>
        </p:spPr>
        <p:txBody>
          <a:bodyPr lIns="0" tIns="0" rIns="0" bIns="0" anchor="b" anchorCtr="0">
            <a:noAutofit/>
          </a:bodyPr>
          <a:lstStyle>
            <a:lvl1pPr algn="l">
              <a:lnSpc>
                <a:spcPct val="90000"/>
              </a:lnSpc>
              <a:spcBef>
                <a:spcPts val="0"/>
              </a:spcBef>
              <a:defRPr kumimoji="0" lang="en-US" sz="5000" b="0" i="0" u="none" strike="noStrike" kern="1200" cap="none" spc="0" normalizeH="0" baseline="0" dirty="0">
                <a:ln>
                  <a:noFill/>
                </a:ln>
                <a:solidFill>
                  <a:schemeClr val="bg1"/>
                </a:solidFill>
                <a:effectLst/>
                <a:uLnTx/>
                <a:uFillTx/>
                <a:latin typeface="Arial"/>
                <a:ea typeface="+mn-ea"/>
                <a:cs typeface="Arial"/>
              </a:defRPr>
            </a:lvl1pPr>
          </a:lstStyle>
          <a:p>
            <a:r>
              <a:rPr lang="en-US" dirty="0" smtClean="0"/>
              <a:t>Click to edit master title</a:t>
            </a:r>
            <a:endParaRPr lang="en-US" dirty="0"/>
          </a:p>
        </p:txBody>
      </p:sp>
      <p:sp>
        <p:nvSpPr>
          <p:cNvPr id="13" name="Subtitle 2"/>
          <p:cNvSpPr>
            <a:spLocks noGrp="1"/>
          </p:cNvSpPr>
          <p:nvPr>
            <p:ph type="subTitle" idx="1" hasCustomPrompt="1"/>
          </p:nvPr>
        </p:nvSpPr>
        <p:spPr>
          <a:xfrm>
            <a:off x="462769" y="2681749"/>
            <a:ext cx="8013248" cy="564739"/>
          </a:xfrm>
          <a:prstGeom prst="rect">
            <a:avLst/>
          </a:prstGeom>
        </p:spPr>
        <p:txBody>
          <a:bodyPr lIns="0" tIns="0" rIns="0" bIns="0">
            <a:no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17" name="Text Placeholder 10"/>
          <p:cNvSpPr>
            <a:spLocks noGrp="1"/>
          </p:cNvSpPr>
          <p:nvPr>
            <p:ph type="body" sz="quarter" idx="10" hasCustomPrompt="1"/>
          </p:nvPr>
        </p:nvSpPr>
        <p:spPr>
          <a:xfrm>
            <a:off x="462772" y="3822018"/>
            <a:ext cx="8027999" cy="333027"/>
          </a:xfrm>
          <a:prstGeom prst="rect">
            <a:avLst/>
          </a:prstGeom>
        </p:spPr>
        <p:txBody>
          <a:bodyPr vert="horz" lIns="0" tIns="0" rIns="0" bIns="0" anchor="b" anchorCtr="0">
            <a:noAutofit/>
          </a:bodyPr>
          <a:lstStyle>
            <a:lvl1pPr marL="0" indent="0">
              <a:buNone/>
              <a:defRPr sz="2000" b="1" i="0">
                <a:solidFill>
                  <a:schemeClr val="bg1"/>
                </a:solidFill>
                <a:latin typeface="Arial"/>
                <a:cs typeface="Arial"/>
              </a:defRPr>
            </a:lvl1pPr>
          </a:lstStyle>
          <a:p>
            <a:pPr lvl="0"/>
            <a:r>
              <a:rPr lang="en-US" dirty="0" smtClean="0"/>
              <a:t>Name</a:t>
            </a:r>
          </a:p>
        </p:txBody>
      </p:sp>
      <p:sp>
        <p:nvSpPr>
          <p:cNvPr id="18" name="Text Placeholder 10"/>
          <p:cNvSpPr>
            <a:spLocks noGrp="1"/>
          </p:cNvSpPr>
          <p:nvPr>
            <p:ph type="body" sz="quarter" idx="11" hasCustomPrompt="1"/>
          </p:nvPr>
        </p:nvSpPr>
        <p:spPr>
          <a:xfrm>
            <a:off x="462772" y="4216620"/>
            <a:ext cx="8027999"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chemeClr val="bg1"/>
                </a:solidFill>
                <a:effectLst/>
                <a:uLnTx/>
                <a:uFillTx/>
                <a:latin typeface="Arial"/>
                <a:ea typeface="+mn-ea"/>
                <a:cs typeface="Arial"/>
              </a:defRPr>
            </a:lvl1pPr>
          </a:lstStyle>
          <a:p>
            <a:pPr lvl="0"/>
            <a:r>
              <a:rPr lang="en-US" dirty="0" smtClean="0"/>
              <a:t>Title</a:t>
            </a:r>
            <a:endParaRPr lang="en-US" dirty="0"/>
          </a:p>
        </p:txBody>
      </p:sp>
      <p:sp>
        <p:nvSpPr>
          <p:cNvPr id="19" name="Text Placeholder 6"/>
          <p:cNvSpPr>
            <a:spLocks noGrp="1"/>
          </p:cNvSpPr>
          <p:nvPr>
            <p:ph type="body" sz="quarter" idx="12" hasCustomPrompt="1"/>
          </p:nvPr>
        </p:nvSpPr>
        <p:spPr>
          <a:xfrm>
            <a:off x="462772" y="4725690"/>
            <a:ext cx="8027999" cy="354012"/>
          </a:xfrm>
        </p:spPr>
        <p:txBody>
          <a:bodyPr anchor="b">
            <a:noAutofit/>
          </a:bodyPr>
          <a:lstStyle>
            <a:lvl1pPr marL="0" indent="0">
              <a:buNone/>
              <a:defRPr sz="1400">
                <a:solidFill>
                  <a:schemeClr val="bg1"/>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sp>
        <p:nvSpPr>
          <p:cNvPr id="9" name="Rectangle 8"/>
          <p:cNvSpPr/>
          <p:nvPr userDrawn="1"/>
        </p:nvSpPr>
        <p:spPr>
          <a:xfrm>
            <a:off x="0" y="5943600"/>
            <a:ext cx="9144000" cy="914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1" name="Picture 10" descr="IMS_HEALTH.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620602" y="6272801"/>
            <a:ext cx="1152813" cy="517523"/>
          </a:xfrm>
          <a:prstGeom prst="rect">
            <a:avLst/>
          </a:prstGeom>
        </p:spPr>
      </p:pic>
    </p:spTree>
    <p:extLst>
      <p:ext uri="{BB962C8B-B14F-4D97-AF65-F5344CB8AC3E}">
        <p14:creationId xmlns:p14="http://schemas.microsoft.com/office/powerpoint/2010/main" val="509359316"/>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5" name="Rectangle 4"/>
          <p:cNvSpPr/>
          <p:nvPr userDrawn="1"/>
        </p:nvSpPr>
        <p:spPr>
          <a:xfrm>
            <a:off x="0" y="5943600"/>
            <a:ext cx="9144000" cy="914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Title 1"/>
          <p:cNvSpPr>
            <a:spLocks noGrp="1"/>
          </p:cNvSpPr>
          <p:nvPr>
            <p:ph type="ctrTitle" hasCustomPrompt="1"/>
          </p:nvPr>
        </p:nvSpPr>
        <p:spPr>
          <a:xfrm>
            <a:off x="462766" y="1118825"/>
            <a:ext cx="8013248" cy="1494791"/>
          </a:xfrm>
          <a:prstGeom prst="rect">
            <a:avLst/>
          </a:prstGeom>
        </p:spPr>
        <p:txBody>
          <a:bodyPr lIns="0" tIns="0" rIns="0" bIns="0" anchor="b" anchorCtr="0">
            <a:noAutofit/>
          </a:bodyPr>
          <a:lstStyle>
            <a:lvl1pPr algn="l">
              <a:lnSpc>
                <a:spcPct val="90000"/>
              </a:lnSpc>
              <a:spcBef>
                <a:spcPts val="0"/>
              </a:spcBef>
              <a:defRPr kumimoji="0" lang="en-US" sz="5000" b="0" i="0" u="none" strike="noStrike" kern="1200" cap="none" spc="0" normalizeH="0" baseline="0" dirty="0">
                <a:ln>
                  <a:noFill/>
                </a:ln>
                <a:solidFill>
                  <a:schemeClr val="bg1"/>
                </a:solidFill>
                <a:effectLst/>
                <a:uLnTx/>
                <a:uFillTx/>
                <a:latin typeface="Arial"/>
                <a:ea typeface="+mn-ea"/>
                <a:cs typeface="Arial"/>
              </a:defRPr>
            </a:lvl1pPr>
          </a:lstStyle>
          <a:p>
            <a:pPr lvl="0"/>
            <a:r>
              <a:rPr lang="en-GB" dirty="0" smtClean="0"/>
              <a:t>Click to edit section slide</a:t>
            </a:r>
          </a:p>
        </p:txBody>
      </p:sp>
      <p:pic>
        <p:nvPicPr>
          <p:cNvPr id="6" name="Picture 5" descr="IMS_HEALTH.png"/>
          <p:cNvPicPr>
            <a:picLocks noChangeAspect="1"/>
          </p:cNvPicPr>
          <p:nvPr userDrawn="1"/>
        </p:nvPicPr>
        <p:blipFill rotWithShape="1">
          <a:blip r:embed="rId2" cstate="email">
            <a:extLst>
              <a:ext uri="{28A0092B-C50C-407E-A947-70E740481C1C}">
                <a14:useLocalDpi xmlns:a14="http://schemas.microsoft.com/office/drawing/2010/main" val="0"/>
              </a:ext>
            </a:extLst>
          </a:blip>
          <a:srcRect b="27406"/>
          <a:stretch/>
        </p:blipFill>
        <p:spPr>
          <a:xfrm>
            <a:off x="7620602" y="6272798"/>
            <a:ext cx="1152813" cy="375692"/>
          </a:xfrm>
          <a:prstGeom prst="rect">
            <a:avLst/>
          </a:prstGeom>
        </p:spPr>
      </p:pic>
    </p:spTree>
    <p:extLst>
      <p:ext uri="{BB962C8B-B14F-4D97-AF65-F5344CB8AC3E}">
        <p14:creationId xmlns:p14="http://schemas.microsoft.com/office/powerpoint/2010/main" val="2234944385"/>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Divider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5469" y="1803101"/>
            <a:ext cx="7772977" cy="1043555"/>
          </a:xfrm>
          <a:prstGeom prst="rect">
            <a:avLst/>
          </a:prstGeom>
        </p:spPr>
        <p:txBody>
          <a:bodyPr anchor="b">
            <a:noAutofit/>
          </a:bodyPr>
          <a:lstStyle>
            <a:lvl1pPr>
              <a:defRPr sz="3600"/>
            </a:lvl1pPr>
          </a:lstStyle>
          <a:p>
            <a:r>
              <a:rPr lang="en-US" dirty="0" smtClean="0"/>
              <a:t>Click to edit divider slide</a:t>
            </a:r>
            <a:endParaRPr lang="en-US" dirty="0"/>
          </a:p>
        </p:txBody>
      </p:sp>
      <p:sp>
        <p:nvSpPr>
          <p:cNvPr id="3" name="Subtitle 2"/>
          <p:cNvSpPr>
            <a:spLocks noGrp="1"/>
          </p:cNvSpPr>
          <p:nvPr>
            <p:ph type="subTitle" idx="1" hasCustomPrompt="1"/>
          </p:nvPr>
        </p:nvSpPr>
        <p:spPr>
          <a:xfrm>
            <a:off x="525469" y="2931561"/>
            <a:ext cx="7765049" cy="1753721"/>
          </a:xfrm>
        </p:spPr>
        <p:txBody>
          <a:bodyPr>
            <a:noAutofit/>
          </a:bodyPr>
          <a:lstStyle>
            <a:lvl1pPr marL="0" indent="0" algn="l">
              <a:buNone/>
              <a:defRPr sz="2000">
                <a:solidFill>
                  <a:schemeClr val="tx1"/>
                </a:solidFill>
              </a:defRPr>
            </a:lvl1pPr>
            <a:lvl2pPr marL="410291" indent="0" algn="ctr">
              <a:buNone/>
              <a:defRPr>
                <a:solidFill>
                  <a:schemeClr val="tx1">
                    <a:tint val="75000"/>
                  </a:schemeClr>
                </a:solidFill>
              </a:defRPr>
            </a:lvl2pPr>
            <a:lvl3pPr marL="820583" indent="0" algn="ctr">
              <a:buNone/>
              <a:defRPr>
                <a:solidFill>
                  <a:schemeClr val="tx1">
                    <a:tint val="75000"/>
                  </a:schemeClr>
                </a:solidFill>
              </a:defRPr>
            </a:lvl3pPr>
            <a:lvl4pPr marL="1230874" indent="0" algn="ctr">
              <a:buNone/>
              <a:defRPr>
                <a:solidFill>
                  <a:schemeClr val="tx1">
                    <a:tint val="75000"/>
                  </a:schemeClr>
                </a:solidFill>
              </a:defRPr>
            </a:lvl4pPr>
            <a:lvl5pPr marL="1641165" indent="0" algn="ctr">
              <a:buNone/>
              <a:defRPr>
                <a:solidFill>
                  <a:schemeClr val="tx1">
                    <a:tint val="75000"/>
                  </a:schemeClr>
                </a:solidFill>
              </a:defRPr>
            </a:lvl5pPr>
            <a:lvl6pPr marL="2051456" indent="0" algn="ctr">
              <a:buNone/>
              <a:defRPr>
                <a:solidFill>
                  <a:schemeClr val="tx1">
                    <a:tint val="75000"/>
                  </a:schemeClr>
                </a:solidFill>
              </a:defRPr>
            </a:lvl6pPr>
            <a:lvl7pPr marL="2461748" indent="0" algn="ctr">
              <a:buNone/>
              <a:defRPr>
                <a:solidFill>
                  <a:schemeClr val="tx1">
                    <a:tint val="75000"/>
                  </a:schemeClr>
                </a:solidFill>
              </a:defRPr>
            </a:lvl7pPr>
            <a:lvl8pPr marL="2872039" indent="0" algn="ctr">
              <a:buNone/>
              <a:defRPr>
                <a:solidFill>
                  <a:schemeClr val="tx1">
                    <a:tint val="75000"/>
                  </a:schemeClr>
                </a:solidFill>
              </a:defRPr>
            </a:lvl8pPr>
            <a:lvl9pPr marL="3282330" indent="0" algn="ctr">
              <a:buNone/>
              <a:defRPr>
                <a:solidFill>
                  <a:schemeClr val="tx1">
                    <a:tint val="75000"/>
                  </a:schemeClr>
                </a:solidFill>
              </a:defRPr>
            </a:lvl9pPr>
          </a:lstStyle>
          <a:p>
            <a:r>
              <a:rPr lang="en-US" dirty="0" smtClean="0"/>
              <a:t>Click to edit master subtitle</a:t>
            </a:r>
            <a:endParaRPr lang="en-US" dirty="0"/>
          </a:p>
        </p:txBody>
      </p:sp>
      <p:sp>
        <p:nvSpPr>
          <p:cNvPr id="4" name="Footer Placeholder 3"/>
          <p:cNvSpPr>
            <a:spLocks noGrp="1"/>
          </p:cNvSpPr>
          <p:nvPr>
            <p:ph type="ftr" sz="quarter" idx="10"/>
          </p:nvPr>
        </p:nvSpPr>
        <p:spPr/>
        <p:txBody>
          <a:bodyPr>
            <a:noAutofit/>
          </a:bodyPr>
          <a:lstStyle/>
          <a:p>
            <a:r>
              <a:rPr lang="en-GB" smtClean="0"/>
              <a:t>IMS Health Confidential</a:t>
            </a:r>
            <a:endParaRPr lang="en-GB"/>
          </a:p>
        </p:txBody>
      </p:sp>
    </p:spTree>
    <p:extLst>
      <p:ext uri="{BB962C8B-B14F-4D97-AF65-F5344CB8AC3E}">
        <p14:creationId xmlns:p14="http://schemas.microsoft.com/office/powerpoint/2010/main" val="2586154531"/>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85714" y="146886"/>
            <a:ext cx="8280000" cy="1028111"/>
          </a:xfrm>
          <a:prstGeom prst="rect">
            <a:avLst/>
          </a:prstGeom>
        </p:spPr>
        <p:txBody>
          <a:bodyPr wrap="square">
            <a:noAutofit/>
          </a:bodyPr>
          <a:lstStyle>
            <a:lvl1pPr>
              <a:defRPr sz="3000" baseline="0"/>
            </a:lvl1pPr>
          </a:lstStyle>
          <a:p>
            <a:r>
              <a:rPr lang="en-US" dirty="0" smtClean="0"/>
              <a:t>Click to edit title</a:t>
            </a:r>
            <a:endParaRPr lang="en-US" dirty="0"/>
          </a:p>
        </p:txBody>
      </p:sp>
      <p:cxnSp>
        <p:nvCxnSpPr>
          <p:cNvPr id="6" name="Straight Connector 5"/>
          <p:cNvCxnSpPr/>
          <p:nvPr userDrawn="1"/>
        </p:nvCxnSpPr>
        <p:spPr>
          <a:xfrm>
            <a:off x="485714" y="125059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2" name="Text Placeholder 2"/>
          <p:cNvSpPr>
            <a:spLocks noGrp="1"/>
          </p:cNvSpPr>
          <p:nvPr>
            <p:ph type="body" sz="quarter" idx="11" hasCustomPrompt="1"/>
          </p:nvPr>
        </p:nvSpPr>
        <p:spPr>
          <a:xfrm>
            <a:off x="485714" y="1338791"/>
            <a:ext cx="8280000" cy="338554"/>
          </a:xfrm>
        </p:spPr>
        <p:txBody>
          <a:bodyPr wrap="square">
            <a:spAutoFit/>
          </a:bodyPr>
          <a:lstStyle>
            <a:lvl1pPr marL="0" indent="0">
              <a:buNone/>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Click to edit subtitle</a:t>
            </a:r>
            <a:endParaRPr lang="en-GB" dirty="0"/>
          </a:p>
        </p:txBody>
      </p:sp>
      <p:sp>
        <p:nvSpPr>
          <p:cNvPr id="2" name="Footer Placeholder 1"/>
          <p:cNvSpPr>
            <a:spLocks noGrp="1"/>
          </p:cNvSpPr>
          <p:nvPr>
            <p:ph type="ftr" sz="quarter" idx="12"/>
          </p:nvPr>
        </p:nvSpPr>
        <p:spPr/>
        <p:txBody>
          <a:bodyPr>
            <a:noAutofit/>
          </a:bodyPr>
          <a:lstStyle/>
          <a:p>
            <a:r>
              <a:rPr lang="en-GB" smtClean="0"/>
              <a:t>IMS Health Confidential</a:t>
            </a:r>
            <a:endParaRPr lang="en-GB"/>
          </a:p>
        </p:txBody>
      </p:sp>
    </p:spTree>
    <p:extLst>
      <p:ext uri="{BB962C8B-B14F-4D97-AF65-F5344CB8AC3E}">
        <p14:creationId xmlns:p14="http://schemas.microsoft.com/office/powerpoint/2010/main" val="1469550130"/>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noAutofit/>
          </a:bodyPr>
          <a:lstStyle/>
          <a:p>
            <a:r>
              <a:rPr lang="en-GB" smtClean="0"/>
              <a:t>IMS Health Confidential</a:t>
            </a:r>
            <a:endParaRPr lang="en-GB"/>
          </a:p>
        </p:txBody>
      </p:sp>
      <p:sp>
        <p:nvSpPr>
          <p:cNvPr id="5" name="Title 1"/>
          <p:cNvSpPr>
            <a:spLocks noGrp="1"/>
          </p:cNvSpPr>
          <p:nvPr>
            <p:ph type="title" hasCustomPrompt="1"/>
          </p:nvPr>
        </p:nvSpPr>
        <p:spPr>
          <a:xfrm>
            <a:off x="485714" y="146886"/>
            <a:ext cx="8280000" cy="1028111"/>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6" name="Straight Connector 5"/>
          <p:cNvCxnSpPr/>
          <p:nvPr userDrawn="1"/>
        </p:nvCxnSpPr>
        <p:spPr>
          <a:xfrm>
            <a:off x="485714" y="125059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4" name="TextBox 3"/>
          <p:cNvSpPr txBox="1"/>
          <p:nvPr userDrawn="1"/>
        </p:nvSpPr>
        <p:spPr>
          <a:xfrm>
            <a:off x="-673854" y="768960"/>
            <a:ext cx="914400" cy="1219200"/>
          </a:xfrm>
          <a:prstGeom prst="rect">
            <a:avLst/>
          </a:prstGeom>
          <a:noFill/>
          <a:ln>
            <a:noFill/>
          </a:ln>
        </p:spPr>
        <p:txBody>
          <a:bodyPr wrap="none" rtlCol="0">
            <a:noAutofit/>
          </a:bodyPr>
          <a:lstStyle/>
          <a:p>
            <a:endParaRPr lang="en-GB" sz="1400" dirty="0" smtClean="0">
              <a:solidFill>
                <a:srgbClr val="000000"/>
              </a:solidFill>
              <a:latin typeface="Arial"/>
            </a:endParaRPr>
          </a:p>
        </p:txBody>
      </p:sp>
    </p:spTree>
    <p:extLst>
      <p:ext uri="{BB962C8B-B14F-4D97-AF65-F5344CB8AC3E}">
        <p14:creationId xmlns:p14="http://schemas.microsoft.com/office/powerpoint/2010/main" val="127985815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GB" smtClean="0"/>
              <a:t>IMS Health Confidential</a:t>
            </a:r>
            <a:endParaRPr lang="en-GB"/>
          </a:p>
        </p:txBody>
      </p:sp>
      <p:sp>
        <p:nvSpPr>
          <p:cNvPr id="10"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1" name="Straight Connector 10"/>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4893461"/>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 Column - Bullets">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485719" y="2013126"/>
            <a:ext cx="8279999" cy="4065441"/>
          </a:xfrm>
          <a:prstGeom prst="rect">
            <a:avLst/>
          </a:prstGeom>
        </p:spPr>
        <p:txBody>
          <a:bodyPr vert="horz" wrap="square" lIns="0" tIns="0" rIns="0" bIns="0" rtlCol="0">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2"/>
          </p:nvPr>
        </p:nvSpPr>
        <p:spPr/>
        <p:txBody>
          <a:bodyPr>
            <a:noAutofit/>
          </a:bodyPr>
          <a:lstStyle/>
          <a:p>
            <a:r>
              <a:rPr lang="en-GB" smtClean="0"/>
              <a:t>IMS Health Confidential</a:t>
            </a:r>
            <a:endParaRPr lang="en-GB"/>
          </a:p>
        </p:txBody>
      </p:sp>
      <p:sp>
        <p:nvSpPr>
          <p:cNvPr id="8" name="Title 1"/>
          <p:cNvSpPr>
            <a:spLocks noGrp="1"/>
          </p:cNvSpPr>
          <p:nvPr>
            <p:ph type="title" hasCustomPrompt="1"/>
          </p:nvPr>
        </p:nvSpPr>
        <p:spPr>
          <a:xfrm>
            <a:off x="485714" y="146886"/>
            <a:ext cx="8280000" cy="1028111"/>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9" name="Straight Connector 8"/>
          <p:cNvCxnSpPr/>
          <p:nvPr userDrawn="1"/>
        </p:nvCxnSpPr>
        <p:spPr>
          <a:xfrm>
            <a:off x="485714" y="125059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7" name="Text Placeholder 2"/>
          <p:cNvSpPr>
            <a:spLocks noGrp="1"/>
          </p:cNvSpPr>
          <p:nvPr>
            <p:ph type="body" sz="quarter" idx="11" hasCustomPrompt="1"/>
          </p:nvPr>
        </p:nvSpPr>
        <p:spPr>
          <a:xfrm>
            <a:off x="485714" y="1338791"/>
            <a:ext cx="8280000" cy="338554"/>
          </a:xfrm>
        </p:spPr>
        <p:txBody>
          <a:bodyPr wrap="square">
            <a:spAutoFit/>
          </a:bodyPr>
          <a:lstStyle>
            <a:lvl1pPr marL="0" indent="0">
              <a:buNone/>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Click to edit subtitle</a:t>
            </a:r>
            <a:endParaRPr lang="en-GB" dirty="0"/>
          </a:p>
        </p:txBody>
      </p:sp>
    </p:spTree>
    <p:extLst>
      <p:ext uri="{BB962C8B-B14F-4D97-AF65-F5344CB8AC3E}">
        <p14:creationId xmlns:p14="http://schemas.microsoft.com/office/powerpoint/2010/main" val="70196767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olumn - Bullets_no subtitle">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485717" y="1365123"/>
            <a:ext cx="8279997" cy="4713441"/>
          </a:xfrm>
          <a:prstGeom prst="rect">
            <a:avLst/>
          </a:prstGeom>
        </p:spPr>
        <p:txBody>
          <a:bodyPr vert="horz" wrap="square" lIns="0" tIns="0" rIns="0" bIns="0" rtlCol="0">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0"/>
          </p:nvPr>
        </p:nvSpPr>
        <p:spPr/>
        <p:txBody>
          <a:bodyPr/>
          <a:lstStyle/>
          <a:p>
            <a:r>
              <a:rPr lang="en-GB" smtClean="0"/>
              <a:t>IMS Health Confidential</a:t>
            </a:r>
            <a:endParaRPr lang="en-GB"/>
          </a:p>
        </p:txBody>
      </p:sp>
      <p:sp>
        <p:nvSpPr>
          <p:cNvPr id="6" name="Title 1"/>
          <p:cNvSpPr>
            <a:spLocks noGrp="1"/>
          </p:cNvSpPr>
          <p:nvPr>
            <p:ph type="title" hasCustomPrompt="1"/>
          </p:nvPr>
        </p:nvSpPr>
        <p:spPr>
          <a:xfrm>
            <a:off x="485714" y="146886"/>
            <a:ext cx="8280000" cy="1028111"/>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7" name="Straight Connector 6"/>
          <p:cNvCxnSpPr/>
          <p:nvPr userDrawn="1"/>
        </p:nvCxnSpPr>
        <p:spPr>
          <a:xfrm>
            <a:off x="485714" y="125059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0243788"/>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 Column - Tex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5720" y="2013120"/>
            <a:ext cx="8279999" cy="4074080"/>
          </a:xfrm>
          <a:prstGeom prst="rect">
            <a:avLst/>
          </a:prstGeom>
        </p:spPr>
        <p:txBody>
          <a:bodyPr vert="horz" wrap="square" lIns="0" tIns="0" rIns="0" bIns="0" rtlCol="0">
            <a:noAutofit/>
          </a:bodyPr>
          <a:lstStyle>
            <a:lvl1pPr marL="0" indent="0">
              <a:buNone/>
              <a:defRPr/>
            </a:lvl1pPr>
            <a:lvl2pPr marL="301752" indent="0">
              <a:buNone/>
              <a:defRPr/>
            </a:lvl2pPr>
            <a:lvl3pPr marL="612648" indent="0">
              <a:buNone/>
              <a:defRPr/>
            </a:lvl3pPr>
            <a:lvl4pPr marL="932688" indent="0">
              <a:buNone/>
              <a:defRPr/>
            </a:lvl4pPr>
            <a:lvl5pPr marL="1252728" indent="0">
              <a:buNone/>
              <a:defRPr/>
            </a:lvl5pPr>
          </a:lstStyle>
          <a:p>
            <a:pPr lvl="0"/>
            <a:r>
              <a:rPr lang="en-US" dirty="0" smtClean="0"/>
              <a:t>Click to edit text styles</a:t>
            </a:r>
          </a:p>
        </p:txBody>
      </p:sp>
      <p:sp>
        <p:nvSpPr>
          <p:cNvPr id="2" name="Footer Placeholder 1"/>
          <p:cNvSpPr>
            <a:spLocks noGrp="1"/>
          </p:cNvSpPr>
          <p:nvPr>
            <p:ph type="ftr" sz="quarter" idx="12"/>
          </p:nvPr>
        </p:nvSpPr>
        <p:spPr/>
        <p:txBody>
          <a:bodyPr>
            <a:noAutofit/>
          </a:bodyPr>
          <a:lstStyle/>
          <a:p>
            <a:r>
              <a:rPr lang="en-GB" smtClean="0"/>
              <a:t>IMS Health Confidential</a:t>
            </a:r>
            <a:endParaRPr lang="en-GB"/>
          </a:p>
        </p:txBody>
      </p:sp>
      <p:sp>
        <p:nvSpPr>
          <p:cNvPr id="8" name="Title 1"/>
          <p:cNvSpPr>
            <a:spLocks noGrp="1"/>
          </p:cNvSpPr>
          <p:nvPr>
            <p:ph type="title" hasCustomPrompt="1"/>
          </p:nvPr>
        </p:nvSpPr>
        <p:spPr>
          <a:xfrm>
            <a:off x="485714" y="146886"/>
            <a:ext cx="8280000" cy="1028111"/>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9" name="Straight Connector 8"/>
          <p:cNvCxnSpPr/>
          <p:nvPr userDrawn="1"/>
        </p:nvCxnSpPr>
        <p:spPr>
          <a:xfrm>
            <a:off x="485714" y="125059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7" name="Text Placeholder 2"/>
          <p:cNvSpPr>
            <a:spLocks noGrp="1"/>
          </p:cNvSpPr>
          <p:nvPr>
            <p:ph type="body" sz="quarter" idx="11" hasCustomPrompt="1"/>
          </p:nvPr>
        </p:nvSpPr>
        <p:spPr>
          <a:xfrm>
            <a:off x="485714" y="1338791"/>
            <a:ext cx="8280000" cy="338554"/>
          </a:xfrm>
        </p:spPr>
        <p:txBody>
          <a:bodyPr wrap="square">
            <a:spAutoFit/>
          </a:bodyPr>
          <a:lstStyle>
            <a:lvl1pPr marL="0" indent="0">
              <a:buNone/>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Click to edit subtitle</a:t>
            </a:r>
            <a:endParaRPr lang="en-GB" dirty="0"/>
          </a:p>
        </p:txBody>
      </p:sp>
    </p:spTree>
    <p:extLst>
      <p:ext uri="{BB962C8B-B14F-4D97-AF65-F5344CB8AC3E}">
        <p14:creationId xmlns:p14="http://schemas.microsoft.com/office/powerpoint/2010/main" val="1374773188"/>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 Column - Bullets">
    <p:spTree>
      <p:nvGrpSpPr>
        <p:cNvPr id="1" name=""/>
        <p:cNvGrpSpPr/>
        <p:nvPr/>
      </p:nvGrpSpPr>
      <p:grpSpPr>
        <a:xfrm>
          <a:off x="0" y="0"/>
          <a:ext cx="0" cy="0"/>
          <a:chOff x="0" y="0"/>
          <a:chExt cx="0" cy="0"/>
        </a:xfrm>
      </p:grpSpPr>
      <p:sp>
        <p:nvSpPr>
          <p:cNvPr id="5" name="Content Placeholder 7"/>
          <p:cNvSpPr>
            <a:spLocks noGrp="1"/>
          </p:cNvSpPr>
          <p:nvPr>
            <p:ph sz="quarter" idx="12" hasCustomPrompt="1"/>
          </p:nvPr>
        </p:nvSpPr>
        <p:spPr>
          <a:xfrm>
            <a:off x="485714" y="2013120"/>
            <a:ext cx="3968496" cy="4086845"/>
          </a:xfrm>
        </p:spPr>
        <p:txBody>
          <a:bodyPr wrap="square">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7"/>
          <p:cNvSpPr>
            <a:spLocks noGrp="1"/>
          </p:cNvSpPr>
          <p:nvPr>
            <p:ph sz="quarter" idx="13" hasCustomPrompt="1"/>
          </p:nvPr>
        </p:nvSpPr>
        <p:spPr>
          <a:xfrm>
            <a:off x="4735021" y="2013120"/>
            <a:ext cx="4030694" cy="4086845"/>
          </a:xfrm>
        </p:spPr>
        <p:txBody>
          <a:bodyPr wrap="square">
            <a:noAutofit/>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4"/>
          </p:nvPr>
        </p:nvSpPr>
        <p:spPr/>
        <p:txBody>
          <a:bodyPr>
            <a:noAutofit/>
          </a:bodyPr>
          <a:lstStyle/>
          <a:p>
            <a:r>
              <a:rPr lang="en-GB" smtClean="0"/>
              <a:t>IMS Health Confidential</a:t>
            </a:r>
            <a:endParaRPr lang="en-GB"/>
          </a:p>
        </p:txBody>
      </p:sp>
      <p:sp>
        <p:nvSpPr>
          <p:cNvPr id="9" name="Title 1"/>
          <p:cNvSpPr>
            <a:spLocks noGrp="1"/>
          </p:cNvSpPr>
          <p:nvPr>
            <p:ph type="title" hasCustomPrompt="1"/>
          </p:nvPr>
        </p:nvSpPr>
        <p:spPr>
          <a:xfrm>
            <a:off x="485714" y="146886"/>
            <a:ext cx="8280000" cy="1028111"/>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0" name="Straight Connector 9"/>
          <p:cNvCxnSpPr/>
          <p:nvPr userDrawn="1"/>
        </p:nvCxnSpPr>
        <p:spPr>
          <a:xfrm>
            <a:off x="485714" y="125059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8" name="Text Placeholder 2"/>
          <p:cNvSpPr>
            <a:spLocks noGrp="1"/>
          </p:cNvSpPr>
          <p:nvPr>
            <p:ph type="body" sz="quarter" idx="11" hasCustomPrompt="1"/>
          </p:nvPr>
        </p:nvSpPr>
        <p:spPr>
          <a:xfrm>
            <a:off x="485714" y="1338791"/>
            <a:ext cx="8280000" cy="338554"/>
          </a:xfrm>
        </p:spPr>
        <p:txBody>
          <a:bodyPr wrap="square">
            <a:spAutoFit/>
          </a:bodyPr>
          <a:lstStyle>
            <a:lvl1pPr marL="0" indent="0">
              <a:buNone/>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Click to edit subtitle</a:t>
            </a:r>
            <a:endParaRPr lang="en-GB" dirty="0"/>
          </a:p>
        </p:txBody>
      </p:sp>
    </p:spTree>
    <p:extLst>
      <p:ext uri="{BB962C8B-B14F-4D97-AF65-F5344CB8AC3E}">
        <p14:creationId xmlns:p14="http://schemas.microsoft.com/office/powerpoint/2010/main" val="262066933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 Column - No Bullets">
    <p:spTree>
      <p:nvGrpSpPr>
        <p:cNvPr id="1" name=""/>
        <p:cNvGrpSpPr/>
        <p:nvPr/>
      </p:nvGrpSpPr>
      <p:grpSpPr>
        <a:xfrm>
          <a:off x="0" y="0"/>
          <a:ext cx="0" cy="0"/>
          <a:chOff x="0" y="0"/>
          <a:chExt cx="0" cy="0"/>
        </a:xfrm>
      </p:grpSpPr>
      <p:sp>
        <p:nvSpPr>
          <p:cNvPr id="8" name="Content Placeholder 7"/>
          <p:cNvSpPr>
            <a:spLocks noGrp="1"/>
          </p:cNvSpPr>
          <p:nvPr>
            <p:ph sz="quarter" idx="12" hasCustomPrompt="1"/>
          </p:nvPr>
        </p:nvSpPr>
        <p:spPr>
          <a:xfrm>
            <a:off x="485715" y="2013124"/>
            <a:ext cx="3978226" cy="4079709"/>
          </a:xfrm>
        </p:spPr>
        <p:txBody>
          <a:bodyPr wrap="square">
            <a:noAutofit/>
          </a:bodyPr>
          <a:lstStyle>
            <a:lvl1pPr marL="0" indent="0">
              <a:spcBef>
                <a:spcPts val="1176"/>
              </a:spcBef>
              <a:buNone/>
              <a:defRPr/>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10" name="Content Placeholder 7"/>
          <p:cNvSpPr>
            <a:spLocks noGrp="1"/>
          </p:cNvSpPr>
          <p:nvPr>
            <p:ph sz="quarter" idx="13" hasCustomPrompt="1"/>
          </p:nvPr>
        </p:nvSpPr>
        <p:spPr>
          <a:xfrm>
            <a:off x="4756549" y="2013124"/>
            <a:ext cx="4009166" cy="4079709"/>
          </a:xfrm>
        </p:spPr>
        <p:txBody>
          <a:bodyPr wrap="square">
            <a:noAutofit/>
          </a:bodyPr>
          <a:lstStyle>
            <a:lvl1pPr marL="0" indent="0">
              <a:spcBef>
                <a:spcPts val="1176"/>
              </a:spcBef>
              <a:buNone/>
              <a:defRPr/>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11" name="Title 1"/>
          <p:cNvSpPr>
            <a:spLocks noGrp="1"/>
          </p:cNvSpPr>
          <p:nvPr>
            <p:ph type="title" hasCustomPrompt="1"/>
          </p:nvPr>
        </p:nvSpPr>
        <p:spPr>
          <a:xfrm>
            <a:off x="485714" y="146886"/>
            <a:ext cx="8280000" cy="1028111"/>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2" name="Straight Connector 11"/>
          <p:cNvCxnSpPr/>
          <p:nvPr userDrawn="1"/>
        </p:nvCxnSpPr>
        <p:spPr>
          <a:xfrm>
            <a:off x="485714" y="125059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9" name="Text Placeholder 2"/>
          <p:cNvSpPr>
            <a:spLocks noGrp="1"/>
          </p:cNvSpPr>
          <p:nvPr>
            <p:ph type="body" sz="quarter" idx="11" hasCustomPrompt="1"/>
          </p:nvPr>
        </p:nvSpPr>
        <p:spPr>
          <a:xfrm>
            <a:off x="485714" y="1338791"/>
            <a:ext cx="8280000" cy="338554"/>
          </a:xfrm>
        </p:spPr>
        <p:txBody>
          <a:bodyPr wrap="square">
            <a:spAutoFit/>
          </a:bodyPr>
          <a:lstStyle>
            <a:lvl1pPr marL="0" indent="0">
              <a:buNone/>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Click to edit subtitle</a:t>
            </a:r>
            <a:endParaRPr lang="en-GB" dirty="0"/>
          </a:p>
        </p:txBody>
      </p:sp>
    </p:spTree>
    <p:extLst>
      <p:ext uri="{BB962C8B-B14F-4D97-AF65-F5344CB8AC3E}">
        <p14:creationId xmlns:p14="http://schemas.microsoft.com/office/powerpoint/2010/main" val="179944224"/>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2 Column - Bullets">
    <p:spTree>
      <p:nvGrpSpPr>
        <p:cNvPr id="1" name=""/>
        <p:cNvGrpSpPr/>
        <p:nvPr/>
      </p:nvGrpSpPr>
      <p:grpSpPr>
        <a:xfrm>
          <a:off x="0" y="0"/>
          <a:ext cx="0" cy="0"/>
          <a:chOff x="0" y="0"/>
          <a:chExt cx="0" cy="0"/>
        </a:xfrm>
      </p:grpSpPr>
      <p:sp>
        <p:nvSpPr>
          <p:cNvPr id="8" name="Content Placeholder 7"/>
          <p:cNvSpPr>
            <a:spLocks noGrp="1"/>
          </p:cNvSpPr>
          <p:nvPr>
            <p:ph sz="quarter" idx="12" hasCustomPrompt="1"/>
          </p:nvPr>
        </p:nvSpPr>
        <p:spPr>
          <a:xfrm>
            <a:off x="485715" y="2013123"/>
            <a:ext cx="5112054" cy="4052853"/>
          </a:xfrm>
        </p:spPr>
        <p:txBody>
          <a:bodyPr wrap="square">
            <a:noAutofit/>
            <a:scene3d>
              <a:camera prst="orthographicFront"/>
              <a:lightRig rig="threePt" dir="t"/>
            </a:scene3d>
          </a:bodyPr>
          <a:lstStyle>
            <a:lvl1pPr marL="0" indent="0">
              <a:spcBef>
                <a:spcPts val="1176"/>
              </a:spcBef>
              <a:buNone/>
              <a:defRPr sz="2000"/>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2" name="Content Placeholder 7"/>
          <p:cNvSpPr>
            <a:spLocks noGrp="1"/>
          </p:cNvSpPr>
          <p:nvPr>
            <p:ph sz="quarter" idx="13" hasCustomPrompt="1"/>
          </p:nvPr>
        </p:nvSpPr>
        <p:spPr>
          <a:xfrm>
            <a:off x="6062143" y="2013123"/>
            <a:ext cx="2700858" cy="4052853"/>
          </a:xfrm>
        </p:spPr>
        <p:txBody>
          <a:bodyPr wrap="square" tIns="0">
            <a:noAutofit/>
            <a:scene3d>
              <a:camera prst="orthographicFront"/>
              <a:lightRig rig="threePt" dir="t"/>
            </a:scene3d>
          </a:bodyPr>
          <a:lstStyle>
            <a:lvl1pPr>
              <a:defRPr sz="2000"/>
            </a:lvl1pPr>
            <a:lvl2pPr>
              <a:defRPr sz="1400"/>
            </a:lvl2pPr>
            <a:lvl3pPr>
              <a:defRPr sz="1200"/>
            </a:lvl3pPr>
            <a:lvl4pPr>
              <a:defRPr sz="1050"/>
            </a:lvl4pPr>
            <a:lvl5pPr>
              <a:defRPr sz="1050"/>
            </a:lvl5p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3" name="Straight Connector 22"/>
          <p:cNvCxnSpPr/>
          <p:nvPr userDrawn="1"/>
        </p:nvCxnSpPr>
        <p:spPr>
          <a:xfrm>
            <a:off x="5836389" y="2025708"/>
            <a:ext cx="0" cy="4060095"/>
          </a:xfrm>
          <a:prstGeom prst="line">
            <a:avLst/>
          </a:prstGeom>
          <a:ln w="6350" cmpd="sng">
            <a:solidFill>
              <a:schemeClr val="tx2"/>
            </a:solidFill>
          </a:ln>
        </p:spPr>
        <p:style>
          <a:lnRef idx="1">
            <a:schemeClr val="dk1"/>
          </a:lnRef>
          <a:fillRef idx="0">
            <a:schemeClr val="dk1"/>
          </a:fillRef>
          <a:effectRef idx="0">
            <a:schemeClr val="dk1"/>
          </a:effectRef>
          <a:fontRef idx="minor">
            <a:schemeClr val="tx1"/>
          </a:fontRef>
        </p:style>
      </p:cxnSp>
      <p:sp>
        <p:nvSpPr>
          <p:cNvPr id="2" name="Footer Placeholder 1"/>
          <p:cNvSpPr>
            <a:spLocks noGrp="1"/>
          </p:cNvSpPr>
          <p:nvPr>
            <p:ph type="ftr" sz="quarter" idx="14"/>
          </p:nvPr>
        </p:nvSpPr>
        <p:spPr/>
        <p:txBody>
          <a:bodyPr>
            <a:noAutofit/>
          </a:bodyPr>
          <a:lstStyle/>
          <a:p>
            <a:r>
              <a:rPr lang="en-GB" smtClean="0"/>
              <a:t>IMS Health Confidential</a:t>
            </a:r>
            <a:endParaRPr lang="en-GB"/>
          </a:p>
        </p:txBody>
      </p:sp>
      <p:sp>
        <p:nvSpPr>
          <p:cNvPr id="10" name="Title 1"/>
          <p:cNvSpPr>
            <a:spLocks noGrp="1"/>
          </p:cNvSpPr>
          <p:nvPr>
            <p:ph type="title" hasCustomPrompt="1"/>
          </p:nvPr>
        </p:nvSpPr>
        <p:spPr>
          <a:xfrm>
            <a:off x="485714" y="146886"/>
            <a:ext cx="8280000" cy="1028111"/>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1" name="Straight Connector 10"/>
          <p:cNvCxnSpPr/>
          <p:nvPr userDrawn="1"/>
        </p:nvCxnSpPr>
        <p:spPr>
          <a:xfrm>
            <a:off x="485714" y="125059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9" name="Text Placeholder 2"/>
          <p:cNvSpPr>
            <a:spLocks noGrp="1"/>
          </p:cNvSpPr>
          <p:nvPr>
            <p:ph type="body" sz="quarter" idx="11" hasCustomPrompt="1"/>
          </p:nvPr>
        </p:nvSpPr>
        <p:spPr>
          <a:xfrm>
            <a:off x="485714" y="1338791"/>
            <a:ext cx="8280000" cy="338554"/>
          </a:xfrm>
        </p:spPr>
        <p:txBody>
          <a:bodyPr wrap="square">
            <a:spAutoFit/>
          </a:bodyPr>
          <a:lstStyle>
            <a:lvl1pPr marL="0" indent="0">
              <a:buNone/>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Click to edit subtitle</a:t>
            </a:r>
            <a:endParaRPr lang="en-GB" dirty="0"/>
          </a:p>
        </p:txBody>
      </p:sp>
    </p:spTree>
    <p:extLst>
      <p:ext uri="{BB962C8B-B14F-4D97-AF65-F5344CB8AC3E}">
        <p14:creationId xmlns:p14="http://schemas.microsoft.com/office/powerpoint/2010/main" val="4225352623"/>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2 Column - No Bullets">
    <p:spTree>
      <p:nvGrpSpPr>
        <p:cNvPr id="1" name=""/>
        <p:cNvGrpSpPr/>
        <p:nvPr/>
      </p:nvGrpSpPr>
      <p:grpSpPr>
        <a:xfrm>
          <a:off x="0" y="0"/>
          <a:ext cx="0" cy="0"/>
          <a:chOff x="0" y="0"/>
          <a:chExt cx="0" cy="0"/>
        </a:xfrm>
      </p:grpSpPr>
      <p:sp>
        <p:nvSpPr>
          <p:cNvPr id="5" name="Content Placeholder 7"/>
          <p:cNvSpPr>
            <a:spLocks noGrp="1"/>
          </p:cNvSpPr>
          <p:nvPr>
            <p:ph sz="quarter" idx="13" hasCustomPrompt="1"/>
          </p:nvPr>
        </p:nvSpPr>
        <p:spPr>
          <a:xfrm>
            <a:off x="5810144" y="2013122"/>
            <a:ext cx="2952859" cy="4041027"/>
          </a:xfrm>
        </p:spPr>
        <p:txBody>
          <a:bodyPr wrap="square" tIns="0">
            <a:noAutofit/>
          </a:bodyPr>
          <a:lstStyle>
            <a:lvl1pPr>
              <a:defRPr sz="2000"/>
            </a:lvl1pPr>
            <a:lvl2pPr>
              <a:defRPr sz="1400"/>
            </a:lvl2pPr>
            <a:lvl3pPr>
              <a:defRPr sz="1200"/>
            </a:lvl3pPr>
            <a:lvl4pPr>
              <a:defRPr sz="1050"/>
            </a:lvl4pPr>
            <a:lvl5pPr>
              <a:defRPr sz="1050"/>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7"/>
          <p:cNvSpPr>
            <a:spLocks noGrp="1"/>
          </p:cNvSpPr>
          <p:nvPr>
            <p:ph sz="quarter" idx="12" hasCustomPrompt="1"/>
          </p:nvPr>
        </p:nvSpPr>
        <p:spPr>
          <a:xfrm>
            <a:off x="485715" y="2013122"/>
            <a:ext cx="4966818" cy="4041027"/>
          </a:xfrm>
        </p:spPr>
        <p:txBody>
          <a:bodyPr wrap="square">
            <a:noAutofit/>
          </a:bodyPr>
          <a:lstStyle>
            <a:lvl1pPr marL="0" indent="0">
              <a:spcBef>
                <a:spcPts val="1176"/>
              </a:spcBef>
              <a:buNone/>
              <a:defRPr sz="2000"/>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 name="Footer Placeholder 1"/>
          <p:cNvSpPr>
            <a:spLocks noGrp="1"/>
          </p:cNvSpPr>
          <p:nvPr>
            <p:ph type="ftr" sz="quarter" idx="14"/>
          </p:nvPr>
        </p:nvSpPr>
        <p:spPr/>
        <p:txBody>
          <a:bodyPr>
            <a:noAutofit/>
          </a:bodyPr>
          <a:lstStyle/>
          <a:p>
            <a:r>
              <a:rPr lang="en-GB" smtClean="0"/>
              <a:t>IMS Health Confidential</a:t>
            </a:r>
            <a:endParaRPr lang="en-GB"/>
          </a:p>
        </p:txBody>
      </p:sp>
      <p:sp>
        <p:nvSpPr>
          <p:cNvPr id="10" name="Title 1"/>
          <p:cNvSpPr>
            <a:spLocks noGrp="1"/>
          </p:cNvSpPr>
          <p:nvPr>
            <p:ph type="title" hasCustomPrompt="1"/>
          </p:nvPr>
        </p:nvSpPr>
        <p:spPr>
          <a:xfrm>
            <a:off x="485714" y="146886"/>
            <a:ext cx="8280000" cy="1028111"/>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1" name="Straight Connector 10"/>
          <p:cNvCxnSpPr/>
          <p:nvPr userDrawn="1"/>
        </p:nvCxnSpPr>
        <p:spPr>
          <a:xfrm>
            <a:off x="485714" y="125059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8" name="Text Placeholder 2"/>
          <p:cNvSpPr>
            <a:spLocks noGrp="1"/>
          </p:cNvSpPr>
          <p:nvPr>
            <p:ph type="body" sz="quarter" idx="11" hasCustomPrompt="1"/>
          </p:nvPr>
        </p:nvSpPr>
        <p:spPr>
          <a:xfrm>
            <a:off x="485714" y="1338791"/>
            <a:ext cx="8280000" cy="338554"/>
          </a:xfrm>
        </p:spPr>
        <p:txBody>
          <a:bodyPr wrap="square">
            <a:spAutoFit/>
          </a:bodyPr>
          <a:lstStyle>
            <a:lvl1pPr marL="0" indent="0">
              <a:buNone/>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Click to edit subtitle</a:t>
            </a:r>
            <a:endParaRPr lang="en-GB" dirty="0"/>
          </a:p>
        </p:txBody>
      </p:sp>
    </p:spTree>
    <p:extLst>
      <p:ext uri="{BB962C8B-B14F-4D97-AF65-F5344CB8AC3E}">
        <p14:creationId xmlns:p14="http://schemas.microsoft.com/office/powerpoint/2010/main" val="3666221391"/>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2_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91" y="1593"/>
          <a:ext cx="1587" cy="1587"/>
        </p:xfrm>
        <a:graphic>
          <a:graphicData uri="http://schemas.openxmlformats.org/presentationml/2006/ole">
            <mc:AlternateContent xmlns:mc="http://schemas.openxmlformats.org/markup-compatibility/2006">
              <mc:Choice xmlns:v="urn:schemas-microsoft-com:vml" Requires="v">
                <p:oleObj spid="_x0000_s11512" name="think-cell Slide" r:id="rId4" imgW="360" imgH="360" progId="">
                  <p:embed/>
                </p:oleObj>
              </mc:Choice>
              <mc:Fallback>
                <p:oleObj name="think-cell Slide" r:id="rId4" imgW="360" imgH="360" progId="">
                  <p:embed/>
                  <p:pic>
                    <p:nvPicPr>
                      <p:cNvPr id="0" name="Picture 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1" y="1593"/>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ooter Placeholder 3"/>
          <p:cNvSpPr>
            <a:spLocks noGrp="1"/>
          </p:cNvSpPr>
          <p:nvPr>
            <p:ph type="ftr" sz="quarter" idx="10"/>
          </p:nvPr>
        </p:nvSpPr>
        <p:spPr/>
        <p:txBody>
          <a:bodyPr>
            <a:noAutofit/>
          </a:bodyPr>
          <a:lstStyle/>
          <a:p>
            <a:r>
              <a:rPr lang="en-GB" smtClean="0"/>
              <a:t>IMS Health Confidential</a:t>
            </a:r>
            <a:endParaRPr lang="en-GB"/>
          </a:p>
        </p:txBody>
      </p:sp>
      <p:sp>
        <p:nvSpPr>
          <p:cNvPr id="8" name="Text Placeholder 2"/>
          <p:cNvSpPr>
            <a:spLocks noGrp="1"/>
          </p:cNvSpPr>
          <p:nvPr>
            <p:ph idx="1" hasCustomPrompt="1"/>
          </p:nvPr>
        </p:nvSpPr>
        <p:spPr>
          <a:xfrm>
            <a:off x="495449" y="2013126"/>
            <a:ext cx="8270271" cy="4056801"/>
          </a:xfrm>
          <a:prstGeom prst="rect">
            <a:avLst/>
          </a:prstGeom>
        </p:spPr>
        <p:txBody>
          <a:bodyPr vert="horz" wrap="square" lIns="0" tIns="0" rIns="0" bIns="0" rtlCol="0">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1"/>
          <p:cNvSpPr>
            <a:spLocks noGrp="1"/>
          </p:cNvSpPr>
          <p:nvPr>
            <p:ph type="title" hasCustomPrompt="1"/>
          </p:nvPr>
        </p:nvSpPr>
        <p:spPr>
          <a:xfrm>
            <a:off x="485714" y="146886"/>
            <a:ext cx="8280000" cy="1028111"/>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9" name="Straight Connector 8"/>
          <p:cNvCxnSpPr/>
          <p:nvPr userDrawn="1"/>
        </p:nvCxnSpPr>
        <p:spPr>
          <a:xfrm>
            <a:off x="485714" y="125059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2163819"/>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Cover with image">
    <p:spTree>
      <p:nvGrpSpPr>
        <p:cNvPr id="1" name=""/>
        <p:cNvGrpSpPr/>
        <p:nvPr/>
      </p:nvGrpSpPr>
      <p:grpSpPr>
        <a:xfrm>
          <a:off x="0" y="0"/>
          <a:ext cx="0" cy="0"/>
          <a:chOff x="0" y="0"/>
          <a:chExt cx="0" cy="0"/>
        </a:xfrm>
      </p:grpSpPr>
      <p:sp>
        <p:nvSpPr>
          <p:cNvPr id="14" name="Rectangle 13"/>
          <p:cNvSpPr/>
          <p:nvPr userDrawn="1"/>
        </p:nvSpPr>
        <p:spPr>
          <a:xfrm>
            <a:off x="0" y="6096000"/>
            <a:ext cx="9144000" cy="76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dirty="0">
              <a:solidFill>
                <a:prstClr val="white"/>
              </a:solidFill>
            </a:endParaRPr>
          </a:p>
        </p:txBody>
      </p:sp>
      <p:pic>
        <p:nvPicPr>
          <p:cNvPr id="15" name="Picture 14" descr="IMS_Health_PPT_cover_revised_final.jpg"/>
          <p:cNvPicPr>
            <a:picLocks noChangeAspect="1"/>
          </p:cNvPicPr>
          <p:nvPr userDrawn="1"/>
        </p:nvPicPr>
        <p:blipFill>
          <a:blip r:embed="rId2" cstate="print"/>
          <a:srcRect t="2299" r="37731" b="18835"/>
          <a:stretch>
            <a:fillRect/>
          </a:stretch>
        </p:blipFill>
        <p:spPr>
          <a:xfrm>
            <a:off x="1917703" y="3175"/>
            <a:ext cx="7226300" cy="6099262"/>
          </a:xfrm>
          <a:prstGeom prst="rect">
            <a:avLst/>
          </a:prstGeom>
        </p:spPr>
      </p:pic>
      <p:sp>
        <p:nvSpPr>
          <p:cNvPr id="2" name="Title 1"/>
          <p:cNvSpPr>
            <a:spLocks noGrp="1"/>
          </p:cNvSpPr>
          <p:nvPr>
            <p:ph type="ctrTitle" hasCustomPrompt="1"/>
          </p:nvPr>
        </p:nvSpPr>
        <p:spPr>
          <a:xfrm>
            <a:off x="469899" y="1748040"/>
            <a:ext cx="5040000" cy="1494791"/>
          </a:xfrm>
          <a:prstGeom prst="rect">
            <a:avLst/>
          </a:prstGeom>
        </p:spPr>
        <p:txBody>
          <a:bodyPr lIns="0" tIns="0" rIns="0" bIns="0" anchor="b" anchorCtr="0">
            <a:noAutofit/>
          </a:bodyPr>
          <a:lstStyle>
            <a:lvl1pPr algn="l">
              <a:lnSpc>
                <a:spcPct val="90000"/>
              </a:lnSpc>
              <a:defRPr kumimoji="0" lang="en-US" sz="5000" b="0" i="0" u="none" strike="noStrike" kern="1200" cap="none" spc="0" normalizeH="0" baseline="0" dirty="0">
                <a:ln>
                  <a:noFill/>
                </a:ln>
                <a:solidFill>
                  <a:srgbClr val="1C2980"/>
                </a:solidFill>
                <a:effectLst/>
                <a:uLnTx/>
                <a:uFillTx/>
                <a:latin typeface="Arial"/>
                <a:ea typeface="+mn-ea"/>
                <a:cs typeface="Arial"/>
              </a:defRPr>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469899" y="3249497"/>
            <a:ext cx="5040000" cy="564738"/>
          </a:xfrm>
          <a:prstGeom prst="rect">
            <a:avLst/>
          </a:prstGeom>
        </p:spPr>
        <p:txBody>
          <a:bodyPr lIns="0" tIns="0" rIns="0" bIns="0" anchor="t">
            <a:normAutofit/>
          </a:bodyPr>
          <a:lstStyle>
            <a:lvl1pPr marL="0" indent="0" algn="l">
              <a:buNone/>
              <a:defRPr sz="2000">
                <a:solidFill>
                  <a:srgbClr val="17181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11" name="Text Placeholder 10"/>
          <p:cNvSpPr>
            <a:spLocks noGrp="1"/>
          </p:cNvSpPr>
          <p:nvPr>
            <p:ph type="body" sz="quarter" idx="10" hasCustomPrompt="1"/>
          </p:nvPr>
        </p:nvSpPr>
        <p:spPr>
          <a:xfrm>
            <a:off x="469900" y="4498426"/>
            <a:ext cx="5727290" cy="333026"/>
          </a:xfrm>
          <a:prstGeom prst="rect">
            <a:avLst/>
          </a:prstGeom>
        </p:spPr>
        <p:txBody>
          <a:bodyPr vert="horz" lIns="0" tIns="0" rIns="0" bIns="0" anchor="b" anchorCtr="0">
            <a:noAutofit/>
          </a:bodyPr>
          <a:lstStyle>
            <a:lvl1pPr marL="0" indent="0">
              <a:buNone/>
              <a:defRPr sz="2000" b="1" i="0">
                <a:solidFill>
                  <a:srgbClr val="171815"/>
                </a:solidFill>
                <a:latin typeface="Arial"/>
                <a:cs typeface="Arial"/>
              </a:defRPr>
            </a:lvl1pPr>
          </a:lstStyle>
          <a:p>
            <a:pPr lvl="0"/>
            <a:r>
              <a:rPr lang="en-US" dirty="0" smtClean="0"/>
              <a:t>Name</a:t>
            </a:r>
          </a:p>
        </p:txBody>
      </p:sp>
      <p:sp>
        <p:nvSpPr>
          <p:cNvPr id="12" name="Text Placeholder 10"/>
          <p:cNvSpPr>
            <a:spLocks noGrp="1"/>
          </p:cNvSpPr>
          <p:nvPr>
            <p:ph type="body" sz="quarter" idx="11" hasCustomPrompt="1"/>
          </p:nvPr>
        </p:nvSpPr>
        <p:spPr>
          <a:xfrm>
            <a:off x="469900" y="4838700"/>
            <a:ext cx="5727290"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rgbClr val="171815"/>
                </a:solidFill>
                <a:effectLst/>
                <a:uLnTx/>
                <a:uFillTx/>
                <a:latin typeface="Arial"/>
                <a:ea typeface="+mn-ea"/>
                <a:cs typeface="Arial"/>
              </a:defRPr>
            </a:lvl1pPr>
          </a:lstStyle>
          <a:p>
            <a:pPr lvl="0"/>
            <a:r>
              <a:rPr lang="en-US" dirty="0" smtClean="0"/>
              <a:t>Title</a:t>
            </a:r>
            <a:endParaRPr lang="en-US" dirty="0"/>
          </a:p>
        </p:txBody>
      </p:sp>
      <p:sp>
        <p:nvSpPr>
          <p:cNvPr id="13" name="Text Placeholder 6"/>
          <p:cNvSpPr>
            <a:spLocks noGrp="1"/>
          </p:cNvSpPr>
          <p:nvPr>
            <p:ph type="body" sz="quarter" idx="12" hasCustomPrompt="1"/>
          </p:nvPr>
        </p:nvSpPr>
        <p:spPr>
          <a:xfrm>
            <a:off x="469899" y="5347768"/>
            <a:ext cx="5724000" cy="354012"/>
          </a:xfrm>
        </p:spPr>
        <p:txBody>
          <a:bodyPr anchor="b"/>
          <a:lstStyle>
            <a:lvl1pPr marL="0" indent="0">
              <a:buNone/>
              <a:defRPr sz="1400">
                <a:solidFill>
                  <a:srgbClr val="171815"/>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8" name="Picture 17" descr="IMSHlogo2015_RGB_TM_IA.eps"/>
          <p:cNvPicPr>
            <a:picLocks noChangeAspect="1"/>
          </p:cNvPicPr>
          <p:nvPr userDrawn="1"/>
        </p:nvPicPr>
        <p:blipFill rotWithShape="1">
          <a:blip r:embed="rId3" cstate="email">
            <a:extLst>
              <a:ext uri="{28A0092B-C50C-407E-A947-70E740481C1C}">
                <a14:useLocalDpi xmlns:a14="http://schemas.microsoft.com/office/drawing/2010/main" val="0"/>
              </a:ext>
            </a:extLst>
          </a:blip>
          <a:srcRect b="-4517"/>
          <a:stretch/>
        </p:blipFill>
        <p:spPr>
          <a:xfrm>
            <a:off x="7266112" y="6323080"/>
            <a:ext cx="1433388" cy="422896"/>
          </a:xfrm>
          <a:prstGeom prst="rect">
            <a:avLst/>
          </a:prstGeom>
        </p:spPr>
      </p:pic>
    </p:spTree>
    <p:extLst>
      <p:ext uri="{BB962C8B-B14F-4D97-AF65-F5344CB8AC3E}">
        <p14:creationId xmlns:p14="http://schemas.microsoft.com/office/powerpoint/2010/main" val="1961003948"/>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_Cover with image">
    <p:spTree>
      <p:nvGrpSpPr>
        <p:cNvPr id="1" name=""/>
        <p:cNvGrpSpPr/>
        <p:nvPr/>
      </p:nvGrpSpPr>
      <p:grpSpPr>
        <a:xfrm>
          <a:off x="0" y="0"/>
          <a:ext cx="0" cy="0"/>
          <a:chOff x="0" y="0"/>
          <a:chExt cx="0" cy="0"/>
        </a:xfrm>
      </p:grpSpPr>
      <p:pic>
        <p:nvPicPr>
          <p:cNvPr id="16" name="Picture 15" descr="02-Isometric-iPad-Air-Silver-Mock-up-v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28893"/>
          <a:stretch/>
        </p:blipFill>
        <p:spPr>
          <a:xfrm>
            <a:off x="0" y="4"/>
            <a:ext cx="9144000" cy="5939821"/>
          </a:xfrm>
          <a:prstGeom prst="rect">
            <a:avLst/>
          </a:prstGeom>
        </p:spPr>
      </p:pic>
      <p:sp>
        <p:nvSpPr>
          <p:cNvPr id="14" name="Rectangle 13"/>
          <p:cNvSpPr/>
          <p:nvPr userDrawn="1"/>
        </p:nvSpPr>
        <p:spPr>
          <a:xfrm>
            <a:off x="0" y="5782737"/>
            <a:ext cx="9144000" cy="10752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dirty="0">
              <a:solidFill>
                <a:prstClr val="white"/>
              </a:solidFill>
            </a:endParaRPr>
          </a:p>
        </p:txBody>
      </p:sp>
      <p:sp>
        <p:nvSpPr>
          <p:cNvPr id="2" name="Title 1"/>
          <p:cNvSpPr>
            <a:spLocks noGrp="1"/>
          </p:cNvSpPr>
          <p:nvPr>
            <p:ph type="ctrTitle" hasCustomPrompt="1"/>
          </p:nvPr>
        </p:nvSpPr>
        <p:spPr>
          <a:xfrm>
            <a:off x="469899" y="1748040"/>
            <a:ext cx="5040000" cy="1494791"/>
          </a:xfrm>
          <a:prstGeom prst="rect">
            <a:avLst/>
          </a:prstGeom>
        </p:spPr>
        <p:txBody>
          <a:bodyPr lIns="0" tIns="0" rIns="0" bIns="0" anchor="b" anchorCtr="0">
            <a:noAutofit/>
          </a:bodyPr>
          <a:lstStyle>
            <a:lvl1pPr algn="l">
              <a:lnSpc>
                <a:spcPct val="90000"/>
              </a:lnSpc>
              <a:defRPr kumimoji="0" lang="en-US" sz="5000" b="0" i="0" u="none" strike="noStrike" kern="1200" cap="none" spc="0" normalizeH="0" baseline="0" dirty="0">
                <a:ln>
                  <a:noFill/>
                </a:ln>
                <a:solidFill>
                  <a:srgbClr val="1C2980"/>
                </a:solidFill>
                <a:effectLst/>
                <a:uLnTx/>
                <a:uFillTx/>
                <a:latin typeface="Arial"/>
                <a:ea typeface="+mn-ea"/>
                <a:cs typeface="Arial"/>
              </a:defRPr>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469899" y="3249497"/>
            <a:ext cx="5040000" cy="564738"/>
          </a:xfrm>
          <a:prstGeom prst="rect">
            <a:avLst/>
          </a:prstGeom>
        </p:spPr>
        <p:txBody>
          <a:bodyPr lIns="0" tIns="0" rIns="0" bIns="0" anchor="t">
            <a:normAutofit/>
          </a:bodyPr>
          <a:lstStyle>
            <a:lvl1pPr marL="0" indent="0" algn="l">
              <a:buNone/>
              <a:defRPr sz="2000">
                <a:solidFill>
                  <a:srgbClr val="17181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11" name="Text Placeholder 10"/>
          <p:cNvSpPr>
            <a:spLocks noGrp="1"/>
          </p:cNvSpPr>
          <p:nvPr>
            <p:ph type="body" sz="quarter" idx="10" hasCustomPrompt="1"/>
          </p:nvPr>
        </p:nvSpPr>
        <p:spPr>
          <a:xfrm>
            <a:off x="469900" y="4498426"/>
            <a:ext cx="5727290" cy="333026"/>
          </a:xfrm>
          <a:prstGeom prst="rect">
            <a:avLst/>
          </a:prstGeom>
        </p:spPr>
        <p:txBody>
          <a:bodyPr vert="horz" lIns="0" tIns="0" rIns="0" bIns="0" anchor="b" anchorCtr="0">
            <a:noAutofit/>
          </a:bodyPr>
          <a:lstStyle>
            <a:lvl1pPr marL="0" indent="0">
              <a:buNone/>
              <a:defRPr sz="2000" b="1" i="0">
                <a:solidFill>
                  <a:srgbClr val="171815"/>
                </a:solidFill>
                <a:latin typeface="Arial"/>
                <a:cs typeface="Arial"/>
              </a:defRPr>
            </a:lvl1pPr>
          </a:lstStyle>
          <a:p>
            <a:pPr lvl="0"/>
            <a:r>
              <a:rPr lang="en-US" dirty="0" smtClean="0"/>
              <a:t>Name</a:t>
            </a:r>
          </a:p>
        </p:txBody>
      </p:sp>
      <p:sp>
        <p:nvSpPr>
          <p:cNvPr id="12" name="Text Placeholder 10"/>
          <p:cNvSpPr>
            <a:spLocks noGrp="1"/>
          </p:cNvSpPr>
          <p:nvPr>
            <p:ph type="body" sz="quarter" idx="11" hasCustomPrompt="1"/>
          </p:nvPr>
        </p:nvSpPr>
        <p:spPr>
          <a:xfrm>
            <a:off x="469900" y="4838700"/>
            <a:ext cx="5727290"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rgbClr val="171815"/>
                </a:solidFill>
                <a:effectLst/>
                <a:uLnTx/>
                <a:uFillTx/>
                <a:latin typeface="Arial"/>
                <a:ea typeface="+mn-ea"/>
                <a:cs typeface="Arial"/>
              </a:defRPr>
            </a:lvl1pPr>
          </a:lstStyle>
          <a:p>
            <a:pPr lvl="0"/>
            <a:r>
              <a:rPr lang="en-US" dirty="0" smtClean="0"/>
              <a:t>Title</a:t>
            </a:r>
            <a:endParaRPr lang="en-US" dirty="0"/>
          </a:p>
        </p:txBody>
      </p:sp>
      <p:sp>
        <p:nvSpPr>
          <p:cNvPr id="13" name="Text Placeholder 6"/>
          <p:cNvSpPr>
            <a:spLocks noGrp="1"/>
          </p:cNvSpPr>
          <p:nvPr>
            <p:ph type="body" sz="quarter" idx="12" hasCustomPrompt="1"/>
          </p:nvPr>
        </p:nvSpPr>
        <p:spPr>
          <a:xfrm>
            <a:off x="469899" y="5347768"/>
            <a:ext cx="5724000" cy="354012"/>
          </a:xfrm>
        </p:spPr>
        <p:txBody>
          <a:bodyPr anchor="b"/>
          <a:lstStyle>
            <a:lvl1pPr marL="0" indent="0">
              <a:buNone/>
              <a:defRPr sz="1400">
                <a:solidFill>
                  <a:srgbClr val="171815"/>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0" name="Picture 9" descr="IMSHlogo2015_RGB_TM_IA.eps"/>
          <p:cNvPicPr>
            <a:picLocks noChangeAspect="1"/>
          </p:cNvPicPr>
          <p:nvPr userDrawn="1"/>
        </p:nvPicPr>
        <p:blipFill rotWithShape="1">
          <a:blip r:embed="rId3" cstate="email">
            <a:extLst>
              <a:ext uri="{28A0092B-C50C-407E-A947-70E740481C1C}">
                <a14:useLocalDpi xmlns:a14="http://schemas.microsoft.com/office/drawing/2010/main" val="0"/>
              </a:ext>
            </a:extLst>
          </a:blip>
          <a:srcRect b="-4517"/>
          <a:stretch/>
        </p:blipFill>
        <p:spPr>
          <a:xfrm>
            <a:off x="7266112" y="6323080"/>
            <a:ext cx="1433388" cy="422896"/>
          </a:xfrm>
          <a:prstGeom prst="rect">
            <a:avLst/>
          </a:prstGeom>
        </p:spPr>
      </p:pic>
    </p:spTree>
    <p:extLst>
      <p:ext uri="{BB962C8B-B14F-4D97-AF65-F5344CB8AC3E}">
        <p14:creationId xmlns:p14="http://schemas.microsoft.com/office/powerpoint/2010/main" val="40036625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lumn - Bullets">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495445" y="1599640"/>
            <a:ext cx="8279999" cy="4478921"/>
          </a:xfrm>
          <a:prstGeom prst="rect">
            <a:avLst/>
          </a:prstGeom>
        </p:spPr>
        <p:txBody>
          <a:bodyPr vert="horz" wrap="square" lIns="0" tIns="0" rIns="0" bIns="0" rtlCol="0">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2"/>
          </p:nvPr>
        </p:nvSpPr>
        <p:spPr/>
        <p:txBody>
          <a:bodyPr/>
          <a:lstStyle/>
          <a:p>
            <a:r>
              <a:rPr lang="en-GB" smtClean="0"/>
              <a:t>IMS Health Confidential</a:t>
            </a:r>
            <a:endParaRPr lang="en-GB"/>
          </a:p>
        </p:txBody>
      </p:sp>
      <p:sp>
        <p:nvSpPr>
          <p:cNvPr id="10"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1" name="Straight Connector 10"/>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3"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157006084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Cover 2">
    <p:bg>
      <p:bgPr>
        <a:solidFill>
          <a:schemeClr val="accent1"/>
        </a:solidFill>
        <a:effectLst/>
      </p:bgPr>
    </p:bg>
    <p:spTree>
      <p:nvGrpSpPr>
        <p:cNvPr id="1" name=""/>
        <p:cNvGrpSpPr/>
        <p:nvPr/>
      </p:nvGrpSpPr>
      <p:grpSpPr>
        <a:xfrm>
          <a:off x="0" y="0"/>
          <a:ext cx="0" cy="0"/>
          <a:chOff x="0" y="0"/>
          <a:chExt cx="0" cy="0"/>
        </a:xfrm>
      </p:grpSpPr>
      <p:sp>
        <p:nvSpPr>
          <p:cNvPr id="25" name="Title 1"/>
          <p:cNvSpPr>
            <a:spLocks noGrp="1"/>
          </p:cNvSpPr>
          <p:nvPr>
            <p:ph type="ctrTitle" hasCustomPrompt="1"/>
          </p:nvPr>
        </p:nvSpPr>
        <p:spPr>
          <a:xfrm>
            <a:off x="462766" y="1740905"/>
            <a:ext cx="8013248" cy="1494791"/>
          </a:xfrm>
          <a:prstGeom prst="rect">
            <a:avLst/>
          </a:prstGeom>
        </p:spPr>
        <p:txBody>
          <a:bodyPr lIns="0" tIns="0" rIns="0" bIns="0" anchor="b" anchorCtr="0">
            <a:noAutofit/>
          </a:bodyPr>
          <a:lstStyle>
            <a:lvl1pPr algn="l">
              <a:lnSpc>
                <a:spcPct val="90000"/>
              </a:lnSpc>
              <a:spcBef>
                <a:spcPts val="0"/>
              </a:spcBef>
              <a:defRPr kumimoji="0" lang="en-US" sz="5000" b="0" i="0" u="none" strike="noStrike" kern="1200" cap="none" spc="0" normalizeH="0" baseline="0" dirty="0">
                <a:ln>
                  <a:noFill/>
                </a:ln>
                <a:solidFill>
                  <a:schemeClr val="bg1"/>
                </a:solidFill>
                <a:effectLst/>
                <a:uLnTx/>
                <a:uFillTx/>
                <a:latin typeface="Arial"/>
                <a:ea typeface="+mn-ea"/>
                <a:cs typeface="Arial"/>
              </a:defRPr>
            </a:lvl1pPr>
          </a:lstStyle>
          <a:p>
            <a:r>
              <a:rPr lang="en-US" dirty="0" smtClean="0"/>
              <a:t>Click to edit master title</a:t>
            </a:r>
            <a:endParaRPr lang="en-US" dirty="0"/>
          </a:p>
        </p:txBody>
      </p:sp>
      <p:sp>
        <p:nvSpPr>
          <p:cNvPr id="26" name="Subtitle 2"/>
          <p:cNvSpPr>
            <a:spLocks noGrp="1"/>
          </p:cNvSpPr>
          <p:nvPr>
            <p:ph type="subTitle" idx="1" hasCustomPrompt="1"/>
          </p:nvPr>
        </p:nvSpPr>
        <p:spPr>
          <a:xfrm>
            <a:off x="462769" y="3249497"/>
            <a:ext cx="8013248" cy="564738"/>
          </a:xfrm>
          <a:prstGeom prst="rect">
            <a:avLst/>
          </a:prstGeom>
        </p:spPr>
        <p:txBody>
          <a:bodyPr lIns="0" tIns="0" rIns="0" bIns="0">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2" name="TextBox 1"/>
          <p:cNvSpPr txBox="1"/>
          <p:nvPr userDrawn="1"/>
        </p:nvSpPr>
        <p:spPr>
          <a:xfrm>
            <a:off x="8622831" y="877356"/>
            <a:ext cx="184731" cy="369332"/>
          </a:xfrm>
          <a:prstGeom prst="rect">
            <a:avLst/>
          </a:prstGeom>
          <a:noFill/>
        </p:spPr>
        <p:txBody>
          <a:bodyPr wrap="none" rtlCol="0">
            <a:spAutoFit/>
          </a:bodyPr>
          <a:lstStyle/>
          <a:p>
            <a:pPr defTabSz="457200" fontAlgn="auto">
              <a:spcBef>
                <a:spcPts val="0"/>
              </a:spcBef>
              <a:spcAft>
                <a:spcPts val="0"/>
              </a:spcAft>
            </a:pPr>
            <a:endParaRPr lang="en-GB" dirty="0">
              <a:solidFill>
                <a:srgbClr val="000000"/>
              </a:solidFill>
              <a:latin typeface="Arial"/>
            </a:endParaRPr>
          </a:p>
        </p:txBody>
      </p:sp>
      <p:sp>
        <p:nvSpPr>
          <p:cNvPr id="12" name="Rectangle 11"/>
          <p:cNvSpPr/>
          <p:nvPr userDrawn="1"/>
        </p:nvSpPr>
        <p:spPr>
          <a:xfrm>
            <a:off x="0" y="6096000"/>
            <a:ext cx="9144000" cy="762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dirty="0">
              <a:solidFill>
                <a:prstClr val="white"/>
              </a:solidFill>
            </a:endParaRPr>
          </a:p>
        </p:txBody>
      </p:sp>
      <p:sp>
        <p:nvSpPr>
          <p:cNvPr id="14" name="Text Placeholder 10"/>
          <p:cNvSpPr>
            <a:spLocks noGrp="1"/>
          </p:cNvSpPr>
          <p:nvPr>
            <p:ph type="body" sz="quarter" idx="10" hasCustomPrompt="1"/>
          </p:nvPr>
        </p:nvSpPr>
        <p:spPr>
          <a:xfrm>
            <a:off x="462768" y="4498426"/>
            <a:ext cx="8027999" cy="333026"/>
          </a:xfrm>
          <a:prstGeom prst="rect">
            <a:avLst/>
          </a:prstGeom>
        </p:spPr>
        <p:txBody>
          <a:bodyPr vert="horz" lIns="0" tIns="0" rIns="0" bIns="0" anchor="b" anchorCtr="0">
            <a:noAutofit/>
          </a:bodyPr>
          <a:lstStyle>
            <a:lvl1pPr marL="0" indent="0">
              <a:buNone/>
              <a:defRPr sz="2000" b="1" i="0">
                <a:solidFill>
                  <a:schemeClr val="bg1"/>
                </a:solidFill>
                <a:latin typeface="Arial"/>
                <a:cs typeface="Arial"/>
              </a:defRPr>
            </a:lvl1pPr>
          </a:lstStyle>
          <a:p>
            <a:pPr lvl="0"/>
            <a:r>
              <a:rPr lang="en-US" dirty="0" smtClean="0"/>
              <a:t>Name</a:t>
            </a:r>
          </a:p>
        </p:txBody>
      </p:sp>
      <p:sp>
        <p:nvSpPr>
          <p:cNvPr id="15" name="Text Placeholder 10"/>
          <p:cNvSpPr>
            <a:spLocks noGrp="1"/>
          </p:cNvSpPr>
          <p:nvPr>
            <p:ph type="body" sz="quarter" idx="11" hasCustomPrompt="1"/>
          </p:nvPr>
        </p:nvSpPr>
        <p:spPr>
          <a:xfrm>
            <a:off x="462768" y="4838700"/>
            <a:ext cx="8027999"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chemeClr val="bg1"/>
                </a:solidFill>
                <a:effectLst/>
                <a:uLnTx/>
                <a:uFillTx/>
                <a:latin typeface="Arial"/>
                <a:ea typeface="+mn-ea"/>
                <a:cs typeface="Arial"/>
              </a:defRPr>
            </a:lvl1pPr>
          </a:lstStyle>
          <a:p>
            <a:pPr lvl="0"/>
            <a:r>
              <a:rPr lang="en-US" dirty="0" smtClean="0"/>
              <a:t>Title</a:t>
            </a:r>
            <a:endParaRPr lang="en-US" dirty="0"/>
          </a:p>
        </p:txBody>
      </p:sp>
      <p:sp>
        <p:nvSpPr>
          <p:cNvPr id="16" name="Text Placeholder 6"/>
          <p:cNvSpPr>
            <a:spLocks noGrp="1"/>
          </p:cNvSpPr>
          <p:nvPr>
            <p:ph type="body" sz="quarter" idx="12" hasCustomPrompt="1"/>
          </p:nvPr>
        </p:nvSpPr>
        <p:spPr>
          <a:xfrm>
            <a:off x="462768" y="5347768"/>
            <a:ext cx="8027999" cy="354012"/>
          </a:xfrm>
        </p:spPr>
        <p:txBody>
          <a:bodyPr anchor="b"/>
          <a:lstStyle>
            <a:lvl1pPr marL="0" indent="0">
              <a:buNone/>
              <a:defRPr sz="1400">
                <a:solidFill>
                  <a:schemeClr val="bg1"/>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3" name="Picture 12" descr="IMSHlogo2015_RGB_TM_IA.eps"/>
          <p:cNvPicPr>
            <a:picLocks noChangeAspect="1"/>
          </p:cNvPicPr>
          <p:nvPr userDrawn="1"/>
        </p:nvPicPr>
        <p:blipFill rotWithShape="1">
          <a:blip r:embed="rId2" cstate="email">
            <a:extLst>
              <a:ext uri="{28A0092B-C50C-407E-A947-70E740481C1C}">
                <a14:useLocalDpi xmlns:a14="http://schemas.microsoft.com/office/drawing/2010/main" val="0"/>
              </a:ext>
            </a:extLst>
          </a:blip>
          <a:srcRect b="33230"/>
          <a:stretch/>
        </p:blipFill>
        <p:spPr>
          <a:xfrm>
            <a:off x="7268195" y="6325448"/>
            <a:ext cx="1433388" cy="270164"/>
          </a:xfrm>
          <a:prstGeom prst="rect">
            <a:avLst/>
          </a:prstGeom>
        </p:spPr>
      </p:pic>
    </p:spTree>
    <p:extLst>
      <p:ext uri="{BB962C8B-B14F-4D97-AF65-F5344CB8AC3E}">
        <p14:creationId xmlns:p14="http://schemas.microsoft.com/office/powerpoint/2010/main" val="158281353"/>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5" name="Rectangle 4"/>
          <p:cNvSpPr/>
          <p:nvPr userDrawn="1"/>
        </p:nvSpPr>
        <p:spPr>
          <a:xfrm>
            <a:off x="0" y="6096000"/>
            <a:ext cx="9144000" cy="762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dirty="0">
              <a:solidFill>
                <a:prstClr val="white"/>
              </a:solidFill>
            </a:endParaRPr>
          </a:p>
        </p:txBody>
      </p:sp>
      <p:pic>
        <p:nvPicPr>
          <p:cNvPr id="7" name="Picture 6" descr="IMSHlogo2015_RGB_TM_IA.eps"/>
          <p:cNvPicPr>
            <a:picLocks noChangeAspect="1"/>
          </p:cNvPicPr>
          <p:nvPr userDrawn="1"/>
        </p:nvPicPr>
        <p:blipFill rotWithShape="1">
          <a:blip r:embed="rId2" cstate="email">
            <a:extLst>
              <a:ext uri="{28A0092B-C50C-407E-A947-70E740481C1C}">
                <a14:useLocalDpi xmlns:a14="http://schemas.microsoft.com/office/drawing/2010/main" val="0"/>
              </a:ext>
            </a:extLst>
          </a:blip>
          <a:srcRect b="33230"/>
          <a:stretch/>
        </p:blipFill>
        <p:spPr>
          <a:xfrm>
            <a:off x="7268195" y="6325448"/>
            <a:ext cx="1433388" cy="270164"/>
          </a:xfrm>
          <a:prstGeom prst="rect">
            <a:avLst/>
          </a:prstGeom>
        </p:spPr>
      </p:pic>
      <p:sp>
        <p:nvSpPr>
          <p:cNvPr id="14" name="Text Placeholder 13"/>
          <p:cNvSpPr>
            <a:spLocks noGrp="1"/>
          </p:cNvSpPr>
          <p:nvPr>
            <p:ph type="body" sz="quarter" idx="10" hasCustomPrompt="1"/>
          </p:nvPr>
        </p:nvSpPr>
        <p:spPr>
          <a:xfrm>
            <a:off x="462766" y="1752604"/>
            <a:ext cx="8013248" cy="1484093"/>
          </a:xfrm>
        </p:spPr>
        <p:txBody>
          <a:bodyPr anchor="b" anchorCtr="0"/>
          <a:lstStyle>
            <a:lvl1pPr marL="0" indent="0">
              <a:lnSpc>
                <a:spcPct val="100000"/>
              </a:lnSpc>
              <a:spcBef>
                <a:spcPts val="0"/>
              </a:spcBef>
              <a:buNone/>
              <a:defRPr sz="5000">
                <a:solidFill>
                  <a:schemeClr val="bg1"/>
                </a:solidFill>
              </a:defRPr>
            </a:lvl1pPr>
          </a:lstStyle>
          <a:p>
            <a:pPr lvl="0"/>
            <a:r>
              <a:rPr lang="en-GB" dirty="0" smtClean="0"/>
              <a:t>Click to edit section slide</a:t>
            </a:r>
          </a:p>
        </p:txBody>
      </p:sp>
    </p:spTree>
    <p:extLst>
      <p:ext uri="{BB962C8B-B14F-4D97-AF65-F5344CB8AC3E}">
        <p14:creationId xmlns:p14="http://schemas.microsoft.com/office/powerpoint/2010/main" val="630555993"/>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Divider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5465" y="1803099"/>
            <a:ext cx="7772977" cy="1043555"/>
          </a:xfrm>
        </p:spPr>
        <p:txBody>
          <a:bodyPr anchor="b">
            <a:noAutofit/>
          </a:bodyPr>
          <a:lstStyle>
            <a:lvl1pPr>
              <a:defRPr sz="3600"/>
            </a:lvl1pPr>
          </a:lstStyle>
          <a:p>
            <a:r>
              <a:rPr lang="en-US" dirty="0" smtClean="0"/>
              <a:t>Click to edit divider slide</a:t>
            </a:r>
            <a:endParaRPr lang="en-US" dirty="0"/>
          </a:p>
        </p:txBody>
      </p:sp>
      <p:sp>
        <p:nvSpPr>
          <p:cNvPr id="3" name="Subtitle 2"/>
          <p:cNvSpPr>
            <a:spLocks noGrp="1"/>
          </p:cNvSpPr>
          <p:nvPr>
            <p:ph type="subTitle" idx="1" hasCustomPrompt="1"/>
          </p:nvPr>
        </p:nvSpPr>
        <p:spPr>
          <a:xfrm>
            <a:off x="525465" y="2862438"/>
            <a:ext cx="7765049" cy="1753721"/>
          </a:xfrm>
        </p:spPr>
        <p:txBody>
          <a:bodyPr>
            <a:noAutofit/>
          </a:bodyPr>
          <a:lstStyle>
            <a:lvl1pPr marL="0" indent="0" algn="l">
              <a:buNone/>
              <a:defRPr sz="2000">
                <a:solidFill>
                  <a:schemeClr val="tx1"/>
                </a:solidFill>
              </a:defRPr>
            </a:lvl1pPr>
            <a:lvl2pPr marL="410291" indent="0" algn="ctr">
              <a:buNone/>
              <a:defRPr>
                <a:solidFill>
                  <a:schemeClr val="tx1">
                    <a:tint val="75000"/>
                  </a:schemeClr>
                </a:solidFill>
              </a:defRPr>
            </a:lvl2pPr>
            <a:lvl3pPr marL="820583" indent="0" algn="ctr">
              <a:buNone/>
              <a:defRPr>
                <a:solidFill>
                  <a:schemeClr val="tx1">
                    <a:tint val="75000"/>
                  </a:schemeClr>
                </a:solidFill>
              </a:defRPr>
            </a:lvl3pPr>
            <a:lvl4pPr marL="1230874" indent="0" algn="ctr">
              <a:buNone/>
              <a:defRPr>
                <a:solidFill>
                  <a:schemeClr val="tx1">
                    <a:tint val="75000"/>
                  </a:schemeClr>
                </a:solidFill>
              </a:defRPr>
            </a:lvl4pPr>
            <a:lvl5pPr marL="1641165" indent="0" algn="ctr">
              <a:buNone/>
              <a:defRPr>
                <a:solidFill>
                  <a:schemeClr val="tx1">
                    <a:tint val="75000"/>
                  </a:schemeClr>
                </a:solidFill>
              </a:defRPr>
            </a:lvl5pPr>
            <a:lvl6pPr marL="2051456" indent="0" algn="ctr">
              <a:buNone/>
              <a:defRPr>
                <a:solidFill>
                  <a:schemeClr val="tx1">
                    <a:tint val="75000"/>
                  </a:schemeClr>
                </a:solidFill>
              </a:defRPr>
            </a:lvl6pPr>
            <a:lvl7pPr marL="2461748" indent="0" algn="ctr">
              <a:buNone/>
              <a:defRPr>
                <a:solidFill>
                  <a:schemeClr val="tx1">
                    <a:tint val="75000"/>
                  </a:schemeClr>
                </a:solidFill>
              </a:defRPr>
            </a:lvl7pPr>
            <a:lvl8pPr marL="2872039" indent="0" algn="ctr">
              <a:buNone/>
              <a:defRPr>
                <a:solidFill>
                  <a:schemeClr val="tx1">
                    <a:tint val="75000"/>
                  </a:schemeClr>
                </a:solidFill>
              </a:defRPr>
            </a:lvl8pPr>
            <a:lvl9pPr marL="3282330" indent="0" algn="ctr">
              <a:buNone/>
              <a:defRPr>
                <a:solidFill>
                  <a:schemeClr val="tx1">
                    <a:tint val="75000"/>
                  </a:schemeClr>
                </a:solidFill>
              </a:defRPr>
            </a:lvl9pPr>
          </a:lstStyle>
          <a:p>
            <a:r>
              <a:rPr lang="en-US" dirty="0" smtClean="0"/>
              <a:t>Click to edit master subtitle</a:t>
            </a:r>
            <a:endParaRPr lang="en-US" dirty="0"/>
          </a:p>
        </p:txBody>
      </p:sp>
      <p:sp>
        <p:nvSpPr>
          <p:cNvPr id="4" name="Footer Placeholder 3"/>
          <p:cNvSpPr>
            <a:spLocks noGrp="1"/>
          </p:cNvSpPr>
          <p:nvPr>
            <p:ph type="ftr" sz="quarter" idx="10"/>
          </p:nvPr>
        </p:nvSpPr>
        <p:spPr/>
        <p:txBody>
          <a:bodyPr/>
          <a:lstStyle/>
          <a:p>
            <a:r>
              <a:rPr lang="en-GB" smtClean="0"/>
              <a:t>IMS Health Confidential</a:t>
            </a:r>
            <a:endParaRPr lang="en-GB" dirty="0"/>
          </a:p>
        </p:txBody>
      </p:sp>
    </p:spTree>
    <p:extLst>
      <p:ext uri="{BB962C8B-B14F-4D97-AF65-F5344CB8AC3E}">
        <p14:creationId xmlns:p14="http://schemas.microsoft.com/office/powerpoint/2010/main" val="2769264851"/>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6" name="Straight Connector 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2"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
        <p:nvSpPr>
          <p:cNvPr id="2" name="Footer Placeholder 1"/>
          <p:cNvSpPr>
            <a:spLocks noGrp="1"/>
          </p:cNvSpPr>
          <p:nvPr>
            <p:ph type="ftr" sz="quarter" idx="12"/>
          </p:nvPr>
        </p:nvSpPr>
        <p:spPr/>
        <p:txBody>
          <a:bodyPr/>
          <a:lstStyle/>
          <a:p>
            <a:r>
              <a:rPr lang="en-GB" smtClean="0"/>
              <a:t>IMS Health Confidential</a:t>
            </a:r>
            <a:endParaRPr lang="en-GB" dirty="0"/>
          </a:p>
        </p:txBody>
      </p:sp>
    </p:spTree>
    <p:extLst>
      <p:ext uri="{BB962C8B-B14F-4D97-AF65-F5344CB8AC3E}">
        <p14:creationId xmlns:p14="http://schemas.microsoft.com/office/powerpoint/2010/main" val="3475167714"/>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GB" smtClean="0"/>
              <a:t>IMS Health Confidential</a:t>
            </a:r>
            <a:endParaRPr lang="en-GB" dirty="0"/>
          </a:p>
        </p:txBody>
      </p:sp>
      <p:sp>
        <p:nvSpPr>
          <p:cNvPr id="10"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1" name="Straight Connector 10"/>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0520719"/>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 Column - Bullets">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495445" y="1599640"/>
            <a:ext cx="8279999" cy="4478921"/>
          </a:xfrm>
          <a:prstGeom prst="rect">
            <a:avLst/>
          </a:prstGeom>
        </p:spPr>
        <p:txBody>
          <a:bodyPr vert="horz" wrap="square" lIns="0" tIns="0" rIns="0" bIns="0" rtlCol="0">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2"/>
          </p:nvPr>
        </p:nvSpPr>
        <p:spPr/>
        <p:txBody>
          <a:bodyPr/>
          <a:lstStyle/>
          <a:p>
            <a:r>
              <a:rPr lang="en-GB" smtClean="0"/>
              <a:t>IMS Health Confidential</a:t>
            </a:r>
            <a:endParaRPr lang="en-GB" dirty="0"/>
          </a:p>
        </p:txBody>
      </p:sp>
      <p:sp>
        <p:nvSpPr>
          <p:cNvPr id="10"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1" name="Straight Connector 10"/>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3"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2575045593"/>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Column - Bullets_no subtitle">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485717" y="1080411"/>
            <a:ext cx="8279997" cy="4998150"/>
          </a:xfrm>
          <a:prstGeom prst="rect">
            <a:avLst/>
          </a:prstGeom>
        </p:spPr>
        <p:txBody>
          <a:bodyPr vert="horz" wrap="square" lIns="0" tIns="0" rIns="0" bIns="0" rtlCol="0">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0"/>
          </p:nvPr>
        </p:nvSpPr>
        <p:spPr/>
        <p:txBody>
          <a:bodyPr/>
          <a:lstStyle/>
          <a:p>
            <a:r>
              <a:rPr lang="en-GB" smtClean="0"/>
              <a:t>IMS Health Confidential</a:t>
            </a:r>
            <a:endParaRPr lang="en-GB" dirty="0"/>
          </a:p>
        </p:txBody>
      </p:sp>
      <p:sp>
        <p:nvSpPr>
          <p:cNvPr id="9"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0" name="Straight Connector 9"/>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9285830"/>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 Column - Tex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5716" y="1599640"/>
            <a:ext cx="8279999" cy="4478920"/>
          </a:xfrm>
          <a:prstGeom prst="rect">
            <a:avLst/>
          </a:prstGeom>
        </p:spPr>
        <p:txBody>
          <a:bodyPr vert="horz" wrap="square" lIns="0" tIns="0" rIns="0" bIns="0" rtlCol="0">
            <a:noAutofit/>
          </a:bodyPr>
          <a:lstStyle>
            <a:lvl1pPr marL="0" indent="0">
              <a:buNone/>
              <a:defRPr/>
            </a:lvl1pPr>
            <a:lvl2pPr marL="301752" indent="0">
              <a:buNone/>
              <a:defRPr/>
            </a:lvl2pPr>
            <a:lvl3pPr marL="612648" indent="0">
              <a:buNone/>
              <a:defRPr/>
            </a:lvl3pPr>
            <a:lvl4pPr marL="932688" indent="0">
              <a:buNone/>
              <a:defRPr/>
            </a:lvl4pPr>
            <a:lvl5pPr marL="1252728" indent="0">
              <a:buNone/>
              <a:defRPr/>
            </a:lvl5pPr>
          </a:lstStyle>
          <a:p>
            <a:pPr lvl="0"/>
            <a:r>
              <a:rPr lang="en-US" dirty="0" smtClean="0"/>
              <a:t>Click to edit text styles</a:t>
            </a:r>
          </a:p>
        </p:txBody>
      </p:sp>
      <p:sp>
        <p:nvSpPr>
          <p:cNvPr id="2" name="Footer Placeholder 1"/>
          <p:cNvSpPr>
            <a:spLocks noGrp="1"/>
          </p:cNvSpPr>
          <p:nvPr>
            <p:ph type="ftr" sz="quarter" idx="12"/>
          </p:nvPr>
        </p:nvSpPr>
        <p:spPr/>
        <p:txBody>
          <a:bodyPr/>
          <a:lstStyle/>
          <a:p>
            <a:r>
              <a:rPr lang="en-GB" smtClean="0"/>
              <a:t>IMS Health Confidential</a:t>
            </a:r>
            <a:endParaRPr lang="en-GB" dirty="0"/>
          </a:p>
        </p:txBody>
      </p:sp>
      <p:sp>
        <p:nvSpPr>
          <p:cNvPr id="13"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4" name="Straight Connector 13"/>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9"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690867057"/>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 Column - Bullets">
    <p:spTree>
      <p:nvGrpSpPr>
        <p:cNvPr id="1" name=""/>
        <p:cNvGrpSpPr/>
        <p:nvPr/>
      </p:nvGrpSpPr>
      <p:grpSpPr>
        <a:xfrm>
          <a:off x="0" y="0"/>
          <a:ext cx="0" cy="0"/>
          <a:chOff x="0" y="0"/>
          <a:chExt cx="0" cy="0"/>
        </a:xfrm>
      </p:grpSpPr>
      <p:sp>
        <p:nvSpPr>
          <p:cNvPr id="5" name="Content Placeholder 7"/>
          <p:cNvSpPr>
            <a:spLocks noGrp="1"/>
          </p:cNvSpPr>
          <p:nvPr>
            <p:ph sz="quarter" idx="12" hasCustomPrompt="1"/>
          </p:nvPr>
        </p:nvSpPr>
        <p:spPr>
          <a:xfrm>
            <a:off x="485714" y="1599643"/>
            <a:ext cx="3968496" cy="4500325"/>
          </a:xfrm>
        </p:spPr>
        <p:txBody>
          <a:bodyPr wrap="square">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7"/>
          <p:cNvSpPr>
            <a:spLocks noGrp="1"/>
          </p:cNvSpPr>
          <p:nvPr>
            <p:ph sz="quarter" idx="13" hasCustomPrompt="1"/>
          </p:nvPr>
        </p:nvSpPr>
        <p:spPr>
          <a:xfrm>
            <a:off x="4735021" y="1599643"/>
            <a:ext cx="4030694" cy="4500325"/>
          </a:xfrm>
        </p:spPr>
        <p:txBody>
          <a:bodyPr wrap="square">
            <a:noAutofit/>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4"/>
          </p:nvPr>
        </p:nvSpPr>
        <p:spPr/>
        <p:txBody>
          <a:bodyPr/>
          <a:lstStyle/>
          <a:p>
            <a:r>
              <a:rPr lang="en-GB" smtClean="0"/>
              <a:t>IMS Health Confidential</a:t>
            </a:r>
            <a:endParaRPr lang="en-GB" dirty="0"/>
          </a:p>
        </p:txBody>
      </p:sp>
      <p:sp>
        <p:nvSpPr>
          <p:cNvPr id="13"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4" name="Straight Connector 13"/>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0"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2666447573"/>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 Column - No Bullets">
    <p:spTree>
      <p:nvGrpSpPr>
        <p:cNvPr id="1" name=""/>
        <p:cNvGrpSpPr/>
        <p:nvPr/>
      </p:nvGrpSpPr>
      <p:grpSpPr>
        <a:xfrm>
          <a:off x="0" y="0"/>
          <a:ext cx="0" cy="0"/>
          <a:chOff x="0" y="0"/>
          <a:chExt cx="0" cy="0"/>
        </a:xfrm>
      </p:grpSpPr>
      <p:sp>
        <p:nvSpPr>
          <p:cNvPr id="8" name="Content Placeholder 7"/>
          <p:cNvSpPr>
            <a:spLocks noGrp="1"/>
          </p:cNvSpPr>
          <p:nvPr>
            <p:ph sz="quarter" idx="12" hasCustomPrompt="1"/>
          </p:nvPr>
        </p:nvSpPr>
        <p:spPr>
          <a:xfrm>
            <a:off x="485715" y="1599639"/>
            <a:ext cx="3978226" cy="4493189"/>
          </a:xfrm>
        </p:spPr>
        <p:txBody>
          <a:bodyPr wrap="square">
            <a:noAutofit/>
          </a:bodyPr>
          <a:lstStyle>
            <a:lvl1pPr marL="0" indent="0">
              <a:spcBef>
                <a:spcPts val="1176"/>
              </a:spcBef>
              <a:buNone/>
              <a:defRPr/>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10" name="Content Placeholder 7"/>
          <p:cNvSpPr>
            <a:spLocks noGrp="1"/>
          </p:cNvSpPr>
          <p:nvPr>
            <p:ph sz="quarter" idx="13" hasCustomPrompt="1"/>
          </p:nvPr>
        </p:nvSpPr>
        <p:spPr>
          <a:xfrm>
            <a:off x="4756549" y="1599639"/>
            <a:ext cx="4009166" cy="4493189"/>
          </a:xfrm>
        </p:spPr>
        <p:txBody>
          <a:bodyPr wrap="square">
            <a:noAutofit/>
          </a:bodyPr>
          <a:lstStyle>
            <a:lvl1pPr marL="0" indent="0">
              <a:spcBef>
                <a:spcPts val="1176"/>
              </a:spcBef>
              <a:buNone/>
              <a:defRPr/>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 name="Footer Placeholder 1"/>
          <p:cNvSpPr>
            <a:spLocks noGrp="1"/>
          </p:cNvSpPr>
          <p:nvPr>
            <p:ph type="ftr" sz="quarter" idx="14"/>
          </p:nvPr>
        </p:nvSpPr>
        <p:spPr/>
        <p:txBody>
          <a:bodyPr/>
          <a:lstStyle/>
          <a:p>
            <a:r>
              <a:rPr lang="en-GB" smtClean="0"/>
              <a:t>IMS Health Confidential</a:t>
            </a:r>
            <a:endParaRPr lang="en-GB" dirty="0"/>
          </a:p>
        </p:txBody>
      </p:sp>
      <p:sp>
        <p:nvSpPr>
          <p:cNvPr id="15"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6" name="Straight Connector 1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2"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275465714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lumn - Bullets_no subtitle">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485717" y="1080411"/>
            <a:ext cx="8279997" cy="4998150"/>
          </a:xfrm>
          <a:prstGeom prst="rect">
            <a:avLst/>
          </a:prstGeom>
        </p:spPr>
        <p:txBody>
          <a:bodyPr vert="horz" wrap="square" lIns="0" tIns="0" rIns="0" bIns="0" rtlCol="0">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0"/>
          </p:nvPr>
        </p:nvSpPr>
        <p:spPr/>
        <p:txBody>
          <a:bodyPr/>
          <a:lstStyle/>
          <a:p>
            <a:r>
              <a:rPr lang="en-GB" smtClean="0"/>
              <a:t>IMS Health Confidential</a:t>
            </a:r>
            <a:endParaRPr lang="en-GB"/>
          </a:p>
        </p:txBody>
      </p:sp>
      <p:sp>
        <p:nvSpPr>
          <p:cNvPr id="9"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0" name="Straight Connector 9"/>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3463372"/>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2 Column - Bullets">
    <p:spTree>
      <p:nvGrpSpPr>
        <p:cNvPr id="1" name=""/>
        <p:cNvGrpSpPr/>
        <p:nvPr/>
      </p:nvGrpSpPr>
      <p:grpSpPr>
        <a:xfrm>
          <a:off x="0" y="0"/>
          <a:ext cx="0" cy="0"/>
          <a:chOff x="0" y="0"/>
          <a:chExt cx="0" cy="0"/>
        </a:xfrm>
      </p:grpSpPr>
      <p:sp>
        <p:nvSpPr>
          <p:cNvPr id="8" name="Content Placeholder 7"/>
          <p:cNvSpPr>
            <a:spLocks noGrp="1"/>
          </p:cNvSpPr>
          <p:nvPr>
            <p:ph sz="quarter" idx="12" hasCustomPrompt="1"/>
          </p:nvPr>
        </p:nvSpPr>
        <p:spPr>
          <a:xfrm>
            <a:off x="485715" y="1599640"/>
            <a:ext cx="5112054" cy="4478921"/>
          </a:xfrm>
        </p:spPr>
        <p:txBody>
          <a:bodyPr wrap="square">
            <a:noAutofit/>
            <a:scene3d>
              <a:camera prst="orthographicFront"/>
              <a:lightRig rig="threePt" dir="t"/>
            </a:scene3d>
          </a:bodyPr>
          <a:lstStyle>
            <a:lvl1pPr marL="0" indent="0">
              <a:spcBef>
                <a:spcPts val="1176"/>
              </a:spcBef>
              <a:buNone/>
              <a:defRPr sz="2000"/>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2" name="Content Placeholder 7"/>
          <p:cNvSpPr>
            <a:spLocks noGrp="1"/>
          </p:cNvSpPr>
          <p:nvPr>
            <p:ph sz="quarter" idx="13" hasCustomPrompt="1"/>
          </p:nvPr>
        </p:nvSpPr>
        <p:spPr>
          <a:xfrm>
            <a:off x="6062143" y="1599640"/>
            <a:ext cx="2700858" cy="4478921"/>
          </a:xfrm>
        </p:spPr>
        <p:txBody>
          <a:bodyPr wrap="square" tIns="0">
            <a:noAutofit/>
            <a:scene3d>
              <a:camera prst="orthographicFront"/>
              <a:lightRig rig="threePt" dir="t"/>
            </a:scene3d>
          </a:bodyPr>
          <a:lstStyle>
            <a:lvl1pPr>
              <a:defRPr sz="2000"/>
            </a:lvl1pPr>
            <a:lvl2pPr>
              <a:defRPr sz="1400"/>
            </a:lvl2pPr>
            <a:lvl3pPr>
              <a:defRPr sz="1200"/>
            </a:lvl3pPr>
            <a:lvl4pPr>
              <a:defRPr sz="1050"/>
            </a:lvl4pPr>
            <a:lvl5pPr>
              <a:defRPr sz="1050"/>
            </a:lvl5p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3" name="Straight Connector 22"/>
          <p:cNvCxnSpPr/>
          <p:nvPr userDrawn="1"/>
        </p:nvCxnSpPr>
        <p:spPr>
          <a:xfrm>
            <a:off x="5827479" y="1612775"/>
            <a:ext cx="8911" cy="4473031"/>
          </a:xfrm>
          <a:prstGeom prst="line">
            <a:avLst/>
          </a:prstGeom>
          <a:ln w="6350" cmpd="sng">
            <a:solidFill>
              <a:schemeClr val="tx2"/>
            </a:solidFill>
          </a:ln>
        </p:spPr>
        <p:style>
          <a:lnRef idx="1">
            <a:schemeClr val="dk1"/>
          </a:lnRef>
          <a:fillRef idx="0">
            <a:schemeClr val="dk1"/>
          </a:fillRef>
          <a:effectRef idx="0">
            <a:schemeClr val="dk1"/>
          </a:effectRef>
          <a:fontRef idx="minor">
            <a:schemeClr val="tx1"/>
          </a:fontRef>
        </p:style>
      </p:cxnSp>
      <p:sp>
        <p:nvSpPr>
          <p:cNvPr id="2" name="Footer Placeholder 1"/>
          <p:cNvSpPr>
            <a:spLocks noGrp="1"/>
          </p:cNvSpPr>
          <p:nvPr>
            <p:ph type="ftr" sz="quarter" idx="14"/>
          </p:nvPr>
        </p:nvSpPr>
        <p:spPr/>
        <p:txBody>
          <a:bodyPr/>
          <a:lstStyle/>
          <a:p>
            <a:r>
              <a:rPr lang="en-GB" smtClean="0"/>
              <a:t>IMS Health Confidential</a:t>
            </a:r>
            <a:endParaRPr lang="en-GB" dirty="0"/>
          </a:p>
        </p:txBody>
      </p:sp>
      <p:sp>
        <p:nvSpPr>
          <p:cNvPr id="15"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6" name="Straight Connector 1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0"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994178938"/>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2 Column - No Bullets">
    <p:spTree>
      <p:nvGrpSpPr>
        <p:cNvPr id="1" name=""/>
        <p:cNvGrpSpPr/>
        <p:nvPr/>
      </p:nvGrpSpPr>
      <p:grpSpPr>
        <a:xfrm>
          <a:off x="0" y="0"/>
          <a:ext cx="0" cy="0"/>
          <a:chOff x="0" y="0"/>
          <a:chExt cx="0" cy="0"/>
        </a:xfrm>
      </p:grpSpPr>
      <p:sp>
        <p:nvSpPr>
          <p:cNvPr id="5" name="Content Placeholder 7"/>
          <p:cNvSpPr>
            <a:spLocks noGrp="1"/>
          </p:cNvSpPr>
          <p:nvPr>
            <p:ph sz="quarter" idx="13" hasCustomPrompt="1"/>
          </p:nvPr>
        </p:nvSpPr>
        <p:spPr>
          <a:xfrm>
            <a:off x="5810144" y="1599640"/>
            <a:ext cx="2952859" cy="4471786"/>
          </a:xfrm>
        </p:spPr>
        <p:txBody>
          <a:bodyPr wrap="square" tIns="0">
            <a:noAutofit/>
          </a:bodyPr>
          <a:lstStyle>
            <a:lvl1pPr>
              <a:defRPr sz="2000"/>
            </a:lvl1pPr>
            <a:lvl2pPr>
              <a:defRPr sz="1400"/>
            </a:lvl2pPr>
            <a:lvl3pPr>
              <a:defRPr sz="1200"/>
            </a:lvl3pPr>
            <a:lvl4pPr>
              <a:defRPr sz="1050"/>
            </a:lvl4pPr>
            <a:lvl5pPr>
              <a:defRPr sz="1050"/>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7"/>
          <p:cNvSpPr>
            <a:spLocks noGrp="1"/>
          </p:cNvSpPr>
          <p:nvPr>
            <p:ph sz="quarter" idx="12" hasCustomPrompt="1"/>
          </p:nvPr>
        </p:nvSpPr>
        <p:spPr>
          <a:xfrm>
            <a:off x="485715" y="1599640"/>
            <a:ext cx="4966818" cy="4471786"/>
          </a:xfrm>
        </p:spPr>
        <p:txBody>
          <a:bodyPr wrap="square">
            <a:noAutofit/>
          </a:bodyPr>
          <a:lstStyle>
            <a:lvl1pPr marL="0" indent="0">
              <a:spcBef>
                <a:spcPts val="1176"/>
              </a:spcBef>
              <a:buNone/>
              <a:defRPr sz="2000"/>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 name="Footer Placeholder 1"/>
          <p:cNvSpPr>
            <a:spLocks noGrp="1"/>
          </p:cNvSpPr>
          <p:nvPr>
            <p:ph type="ftr" sz="quarter" idx="14"/>
          </p:nvPr>
        </p:nvSpPr>
        <p:spPr/>
        <p:txBody>
          <a:bodyPr/>
          <a:lstStyle/>
          <a:p>
            <a:r>
              <a:rPr lang="en-GB" smtClean="0"/>
              <a:t>IMS Health Confidential</a:t>
            </a:r>
            <a:endParaRPr lang="en-GB" dirty="0"/>
          </a:p>
        </p:txBody>
      </p:sp>
      <p:sp>
        <p:nvSpPr>
          <p:cNvPr id="15"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6" name="Straight Connector 1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0"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2342635261"/>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9" y="1592"/>
          <a:ext cx="1587" cy="1587"/>
        </p:xfrm>
        <a:graphic>
          <a:graphicData uri="http://schemas.openxmlformats.org/presentationml/2006/ole">
            <mc:AlternateContent xmlns:mc="http://schemas.openxmlformats.org/markup-compatibility/2006">
              <mc:Choice xmlns:v="urn:schemas-microsoft-com:vml" Requires="v">
                <p:oleObj spid="_x0000_s12536" name="think-cell Slide" r:id="rId4" imgW="360" imgH="360" progId="">
                  <p:embed/>
                </p:oleObj>
              </mc:Choice>
              <mc:Fallback>
                <p:oleObj name="think-cell Slide" r:id="rId4" imgW="360" imgH="360" progId="">
                  <p:embed/>
                  <p:pic>
                    <p:nvPicPr>
                      <p:cNvPr id="0" name="Picture 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592"/>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ooter Placeholder 3"/>
          <p:cNvSpPr>
            <a:spLocks noGrp="1"/>
          </p:cNvSpPr>
          <p:nvPr>
            <p:ph type="ftr" sz="quarter" idx="10"/>
          </p:nvPr>
        </p:nvSpPr>
        <p:spPr/>
        <p:txBody>
          <a:bodyPr/>
          <a:lstStyle/>
          <a:p>
            <a:r>
              <a:rPr lang="en-GB" smtClean="0"/>
              <a:t>IMS Health Confidential</a:t>
            </a:r>
            <a:endParaRPr lang="en-GB" dirty="0"/>
          </a:p>
        </p:txBody>
      </p:sp>
      <p:sp>
        <p:nvSpPr>
          <p:cNvPr id="12"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3" name="Straight Connector 12"/>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8" name="Text Placeholder 2"/>
          <p:cNvSpPr>
            <a:spLocks noGrp="1"/>
          </p:cNvSpPr>
          <p:nvPr>
            <p:ph idx="1" hasCustomPrompt="1"/>
          </p:nvPr>
        </p:nvSpPr>
        <p:spPr>
          <a:xfrm>
            <a:off x="495443" y="1599640"/>
            <a:ext cx="8270271" cy="4478921"/>
          </a:xfrm>
          <a:prstGeom prst="rect">
            <a:avLst/>
          </a:prstGeom>
        </p:spPr>
        <p:txBody>
          <a:bodyPr vert="horz" wrap="square" lIns="0" tIns="0" rIns="0" bIns="0" rtlCol="0">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01494279"/>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_2 Column - No Bullets">
    <p:spTree>
      <p:nvGrpSpPr>
        <p:cNvPr id="1" name=""/>
        <p:cNvGrpSpPr/>
        <p:nvPr/>
      </p:nvGrpSpPr>
      <p:grpSpPr>
        <a:xfrm>
          <a:off x="0" y="0"/>
          <a:ext cx="0" cy="0"/>
          <a:chOff x="0" y="0"/>
          <a:chExt cx="0" cy="0"/>
        </a:xfrm>
      </p:grpSpPr>
      <p:sp>
        <p:nvSpPr>
          <p:cNvPr id="5" name="Content Placeholder 7"/>
          <p:cNvSpPr>
            <a:spLocks noGrp="1"/>
          </p:cNvSpPr>
          <p:nvPr>
            <p:ph sz="quarter" idx="13" hasCustomPrompt="1"/>
          </p:nvPr>
        </p:nvSpPr>
        <p:spPr>
          <a:xfrm>
            <a:off x="5810144" y="1599640"/>
            <a:ext cx="2952859" cy="4471786"/>
          </a:xfrm>
        </p:spPr>
        <p:txBody>
          <a:bodyPr wrap="square" tIns="0">
            <a:noAutofit/>
          </a:bodyPr>
          <a:lstStyle>
            <a:lvl1pPr>
              <a:defRPr sz="2000"/>
            </a:lvl1pPr>
            <a:lvl2pPr>
              <a:defRPr sz="1400"/>
            </a:lvl2pPr>
            <a:lvl3pPr>
              <a:defRPr sz="1200"/>
            </a:lvl3pPr>
            <a:lvl4pPr>
              <a:defRPr sz="1050"/>
            </a:lvl4pPr>
            <a:lvl5pPr>
              <a:defRPr sz="1050"/>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7"/>
          <p:cNvSpPr>
            <a:spLocks noGrp="1"/>
          </p:cNvSpPr>
          <p:nvPr>
            <p:ph sz="quarter" idx="12" hasCustomPrompt="1"/>
          </p:nvPr>
        </p:nvSpPr>
        <p:spPr>
          <a:xfrm>
            <a:off x="485715" y="1599640"/>
            <a:ext cx="4966818" cy="4471786"/>
          </a:xfrm>
        </p:spPr>
        <p:txBody>
          <a:bodyPr wrap="square">
            <a:noAutofit/>
          </a:bodyPr>
          <a:lstStyle>
            <a:lvl1pPr marL="0" indent="0">
              <a:spcBef>
                <a:spcPts val="1176"/>
              </a:spcBef>
              <a:buNone/>
              <a:defRPr sz="2000"/>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 name="Footer Placeholder 1"/>
          <p:cNvSpPr>
            <a:spLocks noGrp="1"/>
          </p:cNvSpPr>
          <p:nvPr>
            <p:ph type="ftr" sz="quarter" idx="14"/>
          </p:nvPr>
        </p:nvSpPr>
        <p:spPr/>
        <p:txBody>
          <a:bodyPr/>
          <a:lstStyle/>
          <a:p>
            <a:r>
              <a:rPr lang="en-GB" smtClean="0"/>
              <a:t>IMS Health Confidential</a:t>
            </a:r>
            <a:endParaRPr lang="en-GB" dirty="0"/>
          </a:p>
        </p:txBody>
      </p:sp>
      <p:sp>
        <p:nvSpPr>
          <p:cNvPr id="15"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0" name="Straight Connector 9"/>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1"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3209102207"/>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Title and Text with Bullets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16" name="Date Placeholder 3"/>
          <p:cNvSpPr>
            <a:spLocks noGrp="1"/>
          </p:cNvSpPr>
          <p:nvPr>
            <p:ph type="dt" sz="half" idx="2"/>
          </p:nvPr>
        </p:nvSpPr>
        <p:spPr>
          <a:xfrm>
            <a:off x="713232"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pPr fontAlgn="auto">
              <a:spcBef>
                <a:spcPts val="0"/>
              </a:spcBef>
              <a:spcAft>
                <a:spcPts val="0"/>
              </a:spcAft>
            </a:pPr>
            <a:endParaRPr lang="en-GB" dirty="0"/>
          </a:p>
        </p:txBody>
      </p:sp>
      <p:sp>
        <p:nvSpPr>
          <p:cNvPr id="17"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IMS Health Confidential</a:t>
            </a:r>
            <a:endParaRPr lang="en-GB" dirty="0"/>
          </a:p>
        </p:txBody>
      </p:sp>
      <p:sp>
        <p:nvSpPr>
          <p:cNvPr id="18"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pPr fontAlgn="auto">
              <a:spcBef>
                <a:spcPts val="0"/>
              </a:spcBef>
              <a:spcAft>
                <a:spcPts val="0"/>
              </a:spcAft>
            </a:pPr>
            <a:fld id="{078CA1E6-1B09-488D-A1FF-E8A47C315D27}" type="slidenum">
              <a:rPr lang="en-GB" smtClean="0"/>
              <a:pPr fontAlgn="auto">
                <a:spcBef>
                  <a:spcPts val="0"/>
                </a:spcBef>
                <a:spcAft>
                  <a:spcPts val="0"/>
                </a:spcAft>
              </a:pPr>
              <a:t>‹#›</a:t>
            </a:fld>
            <a:endParaRPr lang="en-GB" dirty="0"/>
          </a:p>
        </p:txBody>
      </p:sp>
      <p:cxnSp>
        <p:nvCxnSpPr>
          <p:cNvPr id="19" name="Straight Connector 18"/>
          <p:cNvCxnSpPr/>
          <p:nvPr userDrawn="1"/>
        </p:nvCxnSpPr>
        <p:spPr>
          <a:xfrm>
            <a:off x="455615" y="6237312"/>
            <a:ext cx="8226425" cy="0"/>
          </a:xfrm>
          <a:prstGeom prst="line">
            <a:avLst/>
          </a:prstGeom>
          <a:ln w="19050">
            <a:solidFill>
              <a:srgbClr val="002868"/>
            </a:solidFill>
          </a:ln>
        </p:spPr>
        <p:style>
          <a:lnRef idx="1">
            <a:schemeClr val="accent1"/>
          </a:lnRef>
          <a:fillRef idx="0">
            <a:schemeClr val="accent1"/>
          </a:fillRef>
          <a:effectRef idx="0">
            <a:schemeClr val="accent1"/>
          </a:effectRef>
          <a:fontRef idx="minor">
            <a:schemeClr val="tx1"/>
          </a:fontRef>
        </p:style>
      </p:cxnSp>
      <p:sp>
        <p:nvSpPr>
          <p:cNvPr id="8" name="Content Placeholder 9"/>
          <p:cNvSpPr>
            <a:spLocks noGrp="1"/>
          </p:cNvSpPr>
          <p:nvPr>
            <p:ph sz="quarter" idx="15"/>
          </p:nvPr>
        </p:nvSpPr>
        <p:spPr>
          <a:xfrm>
            <a:off x="457200" y="1219200"/>
            <a:ext cx="8229600" cy="4953000"/>
          </a:xfrm>
        </p:spPr>
        <p:txBody>
          <a:bodyPr/>
          <a:lstStyle>
            <a:lvl5pPr>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1225218"/>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1_3 rows">
    <p:spTree>
      <p:nvGrpSpPr>
        <p:cNvPr id="1" name=""/>
        <p:cNvGrpSpPr/>
        <p:nvPr/>
      </p:nvGrpSpPr>
      <p:grpSpPr>
        <a:xfrm>
          <a:off x="0" y="0"/>
          <a:ext cx="0" cy="0"/>
          <a:chOff x="0" y="0"/>
          <a:chExt cx="0" cy="0"/>
        </a:xfrm>
      </p:grpSpPr>
      <p:sp>
        <p:nvSpPr>
          <p:cNvPr id="3" name="Rectangle 2"/>
          <p:cNvSpPr>
            <a:spLocks/>
          </p:cNvSpPr>
          <p:nvPr userDrawn="1"/>
        </p:nvSpPr>
        <p:spPr>
          <a:xfrm>
            <a:off x="69852" y="69854"/>
            <a:ext cx="8351838" cy="1019175"/>
          </a:xfrm>
          <a:prstGeom prst="rect">
            <a:avLst/>
          </a:prstGeom>
          <a:solidFill>
            <a:srgbClr val="030645"/>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algn="ctr" defTabSz="457200" fontAlgn="auto">
              <a:spcBef>
                <a:spcPts val="0"/>
              </a:spcBef>
              <a:spcAft>
                <a:spcPts val="0"/>
              </a:spcAft>
            </a:pPr>
            <a:endParaRPr lang="en-GB" dirty="0">
              <a:solidFill>
                <a:srgbClr val="FFFFFF"/>
              </a:solidFill>
              <a:cs typeface="Arial" charset="0"/>
            </a:endParaRPr>
          </a:p>
        </p:txBody>
      </p:sp>
      <p:sp>
        <p:nvSpPr>
          <p:cNvPr id="4" name="Rectangle 3"/>
          <p:cNvSpPr>
            <a:spLocks/>
          </p:cNvSpPr>
          <p:nvPr userDrawn="1"/>
        </p:nvSpPr>
        <p:spPr>
          <a:xfrm>
            <a:off x="8459792" y="69854"/>
            <a:ext cx="604837" cy="1019175"/>
          </a:xfrm>
          <a:prstGeom prst="rect">
            <a:avLst/>
          </a:prstGeom>
          <a:solidFill>
            <a:srgbClr val="FF9902"/>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algn="ctr" defTabSz="457200" fontAlgn="auto">
              <a:spcBef>
                <a:spcPts val="0"/>
              </a:spcBef>
              <a:spcAft>
                <a:spcPts val="0"/>
              </a:spcAft>
            </a:pPr>
            <a:endParaRPr lang="en-GB" dirty="0">
              <a:solidFill>
                <a:srgbClr val="FFFFFF"/>
              </a:solidFill>
              <a:cs typeface="Arial" charset="0"/>
            </a:endParaRPr>
          </a:p>
        </p:txBody>
      </p:sp>
      <p:sp>
        <p:nvSpPr>
          <p:cNvPr id="5" name="Text Placeholder 2"/>
          <p:cNvSpPr txBox="1">
            <a:spLocks/>
          </p:cNvSpPr>
          <p:nvPr userDrawn="1"/>
        </p:nvSpPr>
        <p:spPr bwMode="gray">
          <a:xfrm>
            <a:off x="341313" y="1598615"/>
            <a:ext cx="8413750"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0" fontAlgn="auto" hangingPunct="0">
              <a:spcBef>
                <a:spcPts val="388"/>
              </a:spcBef>
              <a:spcAft>
                <a:spcPts val="0"/>
              </a:spcAft>
              <a:buClr>
                <a:srgbClr val="030645"/>
              </a:buClr>
              <a:buFont typeface="Wingdings" pitchFamily="2" charset="2"/>
              <a:buNone/>
            </a:pPr>
            <a:endParaRPr lang="en-GB" altLang="en-US" sz="1400" dirty="0">
              <a:solidFill>
                <a:srgbClr val="000000"/>
              </a:solidFill>
              <a:latin typeface="Arial"/>
            </a:endParaRPr>
          </a:p>
          <a:p>
            <a:pPr defTabSz="457200" eaLnBrk="0" fontAlgn="auto" hangingPunct="0">
              <a:spcBef>
                <a:spcPts val="388"/>
              </a:spcBef>
              <a:spcAft>
                <a:spcPts val="0"/>
              </a:spcAft>
              <a:buClr>
                <a:srgbClr val="030645"/>
              </a:buClr>
              <a:buFont typeface="Wingdings" pitchFamily="2" charset="2"/>
              <a:buNone/>
            </a:pPr>
            <a:endParaRPr lang="en-GB" altLang="en-US" sz="1400" dirty="0">
              <a:solidFill>
                <a:srgbClr val="000000"/>
              </a:solidFill>
              <a:latin typeface="Arial"/>
            </a:endParaRPr>
          </a:p>
          <a:p>
            <a:pPr defTabSz="457200" eaLnBrk="0" fontAlgn="auto" hangingPunct="0">
              <a:spcBef>
                <a:spcPts val="388"/>
              </a:spcBef>
              <a:spcAft>
                <a:spcPts val="0"/>
              </a:spcAft>
              <a:buClr>
                <a:srgbClr val="030645"/>
              </a:buClr>
              <a:buFont typeface="Wingdings" pitchFamily="2" charset="2"/>
              <a:buChar char="§"/>
            </a:pPr>
            <a:endParaRPr lang="en-GB" altLang="en-US" sz="1400" baseline="30000" dirty="0">
              <a:solidFill>
                <a:srgbClr val="000000"/>
              </a:solidFill>
              <a:latin typeface="Arial"/>
            </a:endParaRPr>
          </a:p>
          <a:p>
            <a:pPr defTabSz="457200" eaLnBrk="0" fontAlgn="auto" hangingPunct="0">
              <a:spcBef>
                <a:spcPts val="388"/>
              </a:spcBef>
              <a:spcAft>
                <a:spcPts val="0"/>
              </a:spcAft>
              <a:buClr>
                <a:srgbClr val="030645"/>
              </a:buClr>
              <a:buFont typeface="Wingdings" pitchFamily="2" charset="2"/>
              <a:buNone/>
            </a:pPr>
            <a:endParaRPr lang="en-GB" altLang="en-US" sz="1400" baseline="30000" dirty="0">
              <a:solidFill>
                <a:srgbClr val="000000"/>
              </a:solidFill>
              <a:latin typeface="Arial"/>
            </a:endParaRPr>
          </a:p>
          <a:p>
            <a:pPr defTabSz="457200" eaLnBrk="0" fontAlgn="auto" hangingPunct="0">
              <a:spcBef>
                <a:spcPts val="388"/>
              </a:spcBef>
              <a:spcAft>
                <a:spcPts val="0"/>
              </a:spcAft>
              <a:buClr>
                <a:srgbClr val="030645"/>
              </a:buClr>
              <a:buFont typeface="Wingdings" pitchFamily="2" charset="2"/>
              <a:buChar char="§"/>
            </a:pPr>
            <a:endParaRPr lang="en-GB" altLang="en-US" sz="1400" baseline="30000" dirty="0">
              <a:solidFill>
                <a:srgbClr val="000000"/>
              </a:solidFill>
              <a:latin typeface="Arial"/>
            </a:endParaRPr>
          </a:p>
          <a:p>
            <a:pPr defTabSz="457200" eaLnBrk="0" fontAlgn="auto" hangingPunct="0">
              <a:spcBef>
                <a:spcPts val="388"/>
              </a:spcBef>
              <a:spcAft>
                <a:spcPts val="0"/>
              </a:spcAft>
              <a:buClr>
                <a:srgbClr val="030645"/>
              </a:buClr>
              <a:buFont typeface="Wingdings" pitchFamily="2" charset="2"/>
              <a:buChar char="§"/>
            </a:pPr>
            <a:endParaRPr lang="en-GB" altLang="en-US" sz="1400" baseline="30000" dirty="0">
              <a:solidFill>
                <a:srgbClr val="000000"/>
              </a:solidFill>
              <a:latin typeface="Arial"/>
            </a:endParaRPr>
          </a:p>
          <a:p>
            <a:pPr defTabSz="457200" eaLnBrk="0" fontAlgn="auto" hangingPunct="0">
              <a:spcBef>
                <a:spcPts val="388"/>
              </a:spcBef>
              <a:spcAft>
                <a:spcPts val="0"/>
              </a:spcAft>
              <a:buClr>
                <a:srgbClr val="030645"/>
              </a:buClr>
              <a:buFont typeface="Wingdings" pitchFamily="2" charset="2"/>
              <a:buChar char="§"/>
            </a:pPr>
            <a:endParaRPr lang="en-GB" altLang="en-US" sz="1400" baseline="30000" dirty="0">
              <a:solidFill>
                <a:srgbClr val="000000"/>
              </a:solidFill>
              <a:latin typeface="Arial"/>
            </a:endParaRPr>
          </a:p>
          <a:p>
            <a:pPr defTabSz="457200" eaLnBrk="0" fontAlgn="auto" hangingPunct="0">
              <a:spcBef>
                <a:spcPts val="388"/>
              </a:spcBef>
              <a:spcAft>
                <a:spcPts val="0"/>
              </a:spcAft>
              <a:buClr>
                <a:srgbClr val="030645"/>
              </a:buClr>
              <a:buFont typeface="Wingdings" pitchFamily="2" charset="2"/>
              <a:buChar char="§"/>
            </a:pPr>
            <a:endParaRPr lang="en-GB" altLang="en-US" sz="1400" baseline="30000" dirty="0">
              <a:solidFill>
                <a:srgbClr val="000000"/>
              </a:solidFill>
              <a:latin typeface="Arial"/>
            </a:endParaRPr>
          </a:p>
          <a:p>
            <a:pPr defTabSz="457200" eaLnBrk="0" fontAlgn="auto" hangingPunct="0">
              <a:spcBef>
                <a:spcPts val="388"/>
              </a:spcBef>
              <a:spcAft>
                <a:spcPts val="0"/>
              </a:spcAft>
              <a:buClr>
                <a:srgbClr val="030645"/>
              </a:buClr>
              <a:buFont typeface="Wingdings" pitchFamily="2" charset="2"/>
              <a:buChar char="§"/>
            </a:pPr>
            <a:endParaRPr lang="en-GB" altLang="en-US" sz="1400" baseline="30000" dirty="0">
              <a:solidFill>
                <a:srgbClr val="000000"/>
              </a:solidFill>
              <a:latin typeface="Arial"/>
            </a:endParaRPr>
          </a:p>
          <a:p>
            <a:pPr defTabSz="457200" eaLnBrk="0" fontAlgn="auto" hangingPunct="0">
              <a:spcBef>
                <a:spcPts val="388"/>
              </a:spcBef>
              <a:spcAft>
                <a:spcPts val="0"/>
              </a:spcAft>
              <a:buClr>
                <a:srgbClr val="030645"/>
              </a:buClr>
              <a:buFont typeface="Wingdings" pitchFamily="2" charset="2"/>
              <a:buChar char="§"/>
            </a:pPr>
            <a:endParaRPr lang="en-GB" altLang="en-US" sz="1400" baseline="30000" dirty="0">
              <a:solidFill>
                <a:srgbClr val="000000"/>
              </a:solidFill>
              <a:latin typeface="Arial"/>
            </a:endParaRPr>
          </a:p>
          <a:p>
            <a:pPr defTabSz="457200" eaLnBrk="0" fontAlgn="auto" hangingPunct="0">
              <a:spcBef>
                <a:spcPts val="388"/>
              </a:spcBef>
              <a:spcAft>
                <a:spcPts val="0"/>
              </a:spcAft>
              <a:buClr>
                <a:srgbClr val="030645"/>
              </a:buClr>
              <a:buFont typeface="Wingdings" pitchFamily="2" charset="2"/>
              <a:buChar char="§"/>
            </a:pPr>
            <a:endParaRPr lang="en-GB" altLang="en-US" sz="1400" baseline="30000" dirty="0">
              <a:solidFill>
                <a:srgbClr val="000000"/>
              </a:solidFill>
              <a:latin typeface="Arial"/>
            </a:endParaRPr>
          </a:p>
          <a:p>
            <a:pPr defTabSz="457200" eaLnBrk="0" fontAlgn="auto" hangingPunct="0">
              <a:spcBef>
                <a:spcPts val="388"/>
              </a:spcBef>
              <a:spcAft>
                <a:spcPts val="0"/>
              </a:spcAft>
              <a:buClr>
                <a:srgbClr val="030645"/>
              </a:buClr>
              <a:buFont typeface="Wingdings" pitchFamily="2" charset="2"/>
              <a:buChar char="§"/>
            </a:pPr>
            <a:endParaRPr lang="en-GB" altLang="en-US" sz="1400" baseline="30000" dirty="0">
              <a:solidFill>
                <a:srgbClr val="000000"/>
              </a:solidFill>
              <a:latin typeface="Arial"/>
            </a:endParaRPr>
          </a:p>
          <a:p>
            <a:pPr defTabSz="457200" eaLnBrk="0" fontAlgn="auto" hangingPunct="0">
              <a:spcBef>
                <a:spcPts val="388"/>
              </a:spcBef>
              <a:spcAft>
                <a:spcPts val="0"/>
              </a:spcAft>
              <a:buClr>
                <a:srgbClr val="030645"/>
              </a:buClr>
              <a:buFont typeface="Wingdings" pitchFamily="2" charset="2"/>
              <a:buChar char="§"/>
            </a:pPr>
            <a:endParaRPr lang="en-GB" altLang="en-US" sz="1400" baseline="30000" dirty="0">
              <a:solidFill>
                <a:srgbClr val="000000"/>
              </a:solidFill>
              <a:latin typeface="Arial"/>
            </a:endParaRPr>
          </a:p>
          <a:p>
            <a:pPr defTabSz="457200" eaLnBrk="0" fontAlgn="auto" hangingPunct="0">
              <a:spcBef>
                <a:spcPts val="388"/>
              </a:spcBef>
              <a:spcAft>
                <a:spcPts val="0"/>
              </a:spcAft>
              <a:buClr>
                <a:srgbClr val="030645"/>
              </a:buClr>
              <a:buFont typeface="Wingdings" pitchFamily="2" charset="2"/>
              <a:buNone/>
            </a:pPr>
            <a:endParaRPr lang="en-GB" altLang="en-US" sz="1400" baseline="30000" dirty="0">
              <a:solidFill>
                <a:srgbClr val="000000"/>
              </a:solidFill>
              <a:latin typeface="Arial"/>
            </a:endParaRPr>
          </a:p>
          <a:p>
            <a:pPr defTabSz="457200" eaLnBrk="0" fontAlgn="auto" hangingPunct="0">
              <a:spcBef>
                <a:spcPts val="388"/>
              </a:spcBef>
              <a:spcAft>
                <a:spcPts val="0"/>
              </a:spcAft>
              <a:buClr>
                <a:srgbClr val="030645"/>
              </a:buClr>
              <a:buFont typeface="Wingdings" pitchFamily="2" charset="2"/>
              <a:buNone/>
            </a:pPr>
            <a:endParaRPr lang="en-GB" altLang="en-US" sz="1400" dirty="0">
              <a:solidFill>
                <a:srgbClr val="000000"/>
              </a:solidFill>
              <a:latin typeface="Arial"/>
            </a:endParaRPr>
          </a:p>
        </p:txBody>
      </p:sp>
      <p:sp>
        <p:nvSpPr>
          <p:cNvPr id="8" name="Title 1"/>
          <p:cNvSpPr>
            <a:spLocks noGrp="1"/>
          </p:cNvSpPr>
          <p:nvPr>
            <p:ph type="title"/>
          </p:nvPr>
        </p:nvSpPr>
        <p:spPr>
          <a:xfrm>
            <a:off x="70337" y="70341"/>
            <a:ext cx="8016222" cy="1034983"/>
          </a:xfrm>
          <a:prstGeom prst="rect">
            <a:avLst/>
          </a:prstGeom>
        </p:spPr>
        <p:txBody>
          <a:bodyPr>
            <a:normAutofit/>
          </a:bodyPr>
          <a:lstStyle>
            <a:lvl1pPr>
              <a:lnSpc>
                <a:spcPct val="100000"/>
              </a:lnSpc>
              <a:defRPr sz="1800" b="1">
                <a:solidFill>
                  <a:schemeClr val="bg1"/>
                </a:solidFill>
                <a:latin typeface="+mj-lt"/>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a:xfrm>
            <a:off x="6780213" y="6356355"/>
            <a:ext cx="2057400" cy="365125"/>
          </a:xfrm>
          <a:prstGeom prst="rect">
            <a:avLst/>
          </a:prstGeom>
        </p:spPr>
        <p:txBody>
          <a:bodyPr/>
          <a:lstStyle>
            <a:lvl1pPr>
              <a:defRPr/>
            </a:lvl1pPr>
          </a:lstStyle>
          <a:p>
            <a:pPr defTabSz="457200" fontAlgn="auto">
              <a:spcBef>
                <a:spcPts val="0"/>
              </a:spcBef>
              <a:spcAft>
                <a:spcPts val="0"/>
              </a:spcAft>
            </a:pPr>
            <a:fld id="{AC97D427-745A-4D04-922F-484EA75BC423}" type="slidenum">
              <a:rPr lang="en-GB" smtClean="0">
                <a:solidFill>
                  <a:srgbClr val="000000"/>
                </a:solidFill>
                <a:latin typeface="Arial"/>
              </a:rPr>
              <a:pPr defTabSz="457200" fontAlgn="auto">
                <a:spcBef>
                  <a:spcPts val="0"/>
                </a:spcBef>
                <a:spcAft>
                  <a:spcPts val="0"/>
                </a:spcAft>
              </a:pPr>
              <a:t>‹#›</a:t>
            </a:fld>
            <a:endParaRPr lang="en-GB" dirty="0">
              <a:solidFill>
                <a:srgbClr val="000000"/>
              </a:solidFill>
              <a:latin typeface="Arial"/>
            </a:endParaRPr>
          </a:p>
        </p:txBody>
      </p:sp>
    </p:spTree>
    <p:extLst>
      <p:ext uri="{BB962C8B-B14F-4D97-AF65-F5344CB8AC3E}">
        <p14:creationId xmlns:p14="http://schemas.microsoft.com/office/powerpoint/2010/main" val="147804368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Bullets 1">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495445" y="1599640"/>
            <a:ext cx="8279999" cy="4478921"/>
          </a:xfrm>
          <a:prstGeom prst="rect">
            <a:avLst/>
          </a:prstGeom>
        </p:spPr>
        <p:txBody>
          <a:bodyPr vert="horz" wrap="square" lIns="0" tIns="0" rIns="0" bIns="0" rtlCol="0">
            <a:noAutofit/>
          </a:bodyPr>
          <a:lstStyle>
            <a:lvl1pPr>
              <a:buClr>
                <a:srgbClr val="40BEF6"/>
              </a:buClr>
              <a:defRPr/>
            </a:lvl1pPr>
            <a:lvl2pPr>
              <a:buClr>
                <a:srgbClr val="40BEF6"/>
              </a:buClr>
              <a:defRPr/>
            </a:lvl2pPr>
            <a:lvl3pPr>
              <a:buClr>
                <a:srgbClr val="40BEF6"/>
              </a:buClr>
              <a:defRPr/>
            </a:lvl3pPr>
            <a:lvl4pPr>
              <a:buClr>
                <a:srgbClr val="40BEF6"/>
              </a:buClr>
              <a:defRPr/>
            </a:lvl4pPr>
            <a:lvl5pPr>
              <a:buClr>
                <a:srgbClr val="40BEF6"/>
              </a:buClr>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1"/>
          <p:cNvSpPr>
            <a:spLocks noGrp="1"/>
          </p:cNvSpPr>
          <p:nvPr>
            <p:ph type="title" hasCustomPrompt="1"/>
          </p:nvPr>
        </p:nvSpPr>
        <p:spPr>
          <a:xfrm>
            <a:off x="485714" y="75203"/>
            <a:ext cx="8280000" cy="849228"/>
          </a:xfrm>
        </p:spPr>
        <p:txBody>
          <a:bodyPr wrap="square">
            <a:noAutofit/>
          </a:bodyPr>
          <a:lstStyle>
            <a:lvl1pPr>
              <a:defRPr sz="3000" baseline="0"/>
            </a:lvl1pPr>
          </a:lstStyle>
          <a:p>
            <a:r>
              <a:rPr lang="en-US" dirty="0" smtClean="0"/>
              <a:t>Click to edit title</a:t>
            </a:r>
            <a:endParaRPr lang="en-US" dirty="0"/>
          </a:p>
        </p:txBody>
      </p:sp>
      <p:cxnSp>
        <p:nvCxnSpPr>
          <p:cNvPr id="11" name="Straight Connector 10"/>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3" name="Text Placeholder 2"/>
          <p:cNvSpPr>
            <a:spLocks noGrp="1"/>
          </p:cNvSpPr>
          <p:nvPr>
            <p:ph type="body" sz="quarter" idx="11" hasCustomPrompt="1"/>
          </p:nvPr>
        </p:nvSpPr>
        <p:spPr>
          <a:xfrm>
            <a:off x="485714" y="1088229"/>
            <a:ext cx="8280000" cy="338554"/>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rgbClr val="40BEF6"/>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
        <p:nvSpPr>
          <p:cNvPr id="15" name="Text Placeholder 20"/>
          <p:cNvSpPr>
            <a:spLocks noGrp="1"/>
          </p:cNvSpPr>
          <p:nvPr>
            <p:ph type="body" sz="quarter" idx="10" hasCustomPrompt="1"/>
          </p:nvPr>
        </p:nvSpPr>
        <p:spPr>
          <a:xfrm>
            <a:off x="721806" y="6351140"/>
            <a:ext cx="6266225" cy="334963"/>
          </a:xfrm>
        </p:spPr>
        <p:txBody>
          <a:bodyPr anchor="ctr"/>
          <a:lstStyle>
            <a:lvl1pPr marL="0" indent="0">
              <a:buNone/>
              <a:defRPr sz="900" baseline="0">
                <a:solidFill>
                  <a:schemeClr val="bg1">
                    <a:lumMod val="50000"/>
                  </a:schemeClr>
                </a:solidFill>
              </a:defRPr>
            </a:lvl1pPr>
          </a:lstStyle>
          <a:p>
            <a:pPr lvl="0"/>
            <a:r>
              <a:rPr lang="en-GB" dirty="0" smtClean="0"/>
              <a:t>Enter Source here</a:t>
            </a:r>
            <a:endParaRPr lang="en-GB" dirty="0"/>
          </a:p>
        </p:txBody>
      </p:sp>
    </p:spTree>
    <p:extLst>
      <p:ext uri="{BB962C8B-B14F-4D97-AF65-F5344CB8AC3E}">
        <p14:creationId xmlns:p14="http://schemas.microsoft.com/office/powerpoint/2010/main" val="707080192"/>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pic>
        <p:nvPicPr>
          <p:cNvPr id="39938" name="Picture 2"/>
          <p:cNvPicPr>
            <a:picLocks noChangeAspect="1" noChangeArrowheads="1"/>
          </p:cNvPicPr>
          <p:nvPr userDrawn="1"/>
        </p:nvPicPr>
        <p:blipFill>
          <a:blip r:embed="rId2" cstate="print"/>
          <a:srcRect/>
          <a:stretch>
            <a:fillRect/>
          </a:stretch>
        </p:blipFill>
        <p:spPr bwMode="auto">
          <a:xfrm>
            <a:off x="3409950" y="0"/>
            <a:ext cx="5734050" cy="2552700"/>
          </a:xfrm>
          <a:prstGeom prst="rect">
            <a:avLst/>
          </a:prstGeom>
          <a:noFill/>
          <a:ln w="9525">
            <a:noFill/>
            <a:miter lim="800000"/>
            <a:headEnd/>
            <a:tailEnd/>
          </a:ln>
        </p:spPr>
      </p:pic>
      <p:sp>
        <p:nvSpPr>
          <p:cNvPr id="14" name="Rectangle 13"/>
          <p:cNvSpPr/>
          <p:nvPr userDrawn="1"/>
        </p:nvSpPr>
        <p:spPr>
          <a:xfrm>
            <a:off x="0" y="6096000"/>
            <a:ext cx="9144000" cy="76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ctrTitle" hasCustomPrompt="1"/>
          </p:nvPr>
        </p:nvSpPr>
        <p:spPr>
          <a:xfrm>
            <a:off x="469899" y="1748040"/>
            <a:ext cx="5040000" cy="1494791"/>
          </a:xfrm>
          <a:prstGeom prst="rect">
            <a:avLst/>
          </a:prstGeom>
        </p:spPr>
        <p:txBody>
          <a:bodyPr lIns="0" tIns="0" rIns="0" bIns="0" anchor="b" anchorCtr="0">
            <a:noAutofit/>
          </a:bodyPr>
          <a:lstStyle>
            <a:lvl1pPr algn="l">
              <a:lnSpc>
                <a:spcPct val="90000"/>
              </a:lnSpc>
              <a:defRPr kumimoji="0" lang="en-US" sz="4000" b="0" i="0" u="none" strike="noStrike" kern="1200" cap="none" spc="0" normalizeH="0" baseline="0" dirty="0">
                <a:ln>
                  <a:noFill/>
                </a:ln>
                <a:solidFill>
                  <a:srgbClr val="1C2980"/>
                </a:solidFill>
                <a:effectLst/>
                <a:uLnTx/>
                <a:uFillTx/>
                <a:latin typeface="Arial"/>
                <a:ea typeface="+mn-ea"/>
                <a:cs typeface="Arial"/>
              </a:defRPr>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469899" y="3249497"/>
            <a:ext cx="5040000" cy="564738"/>
          </a:xfrm>
          <a:prstGeom prst="rect">
            <a:avLst/>
          </a:prstGeom>
        </p:spPr>
        <p:txBody>
          <a:bodyPr lIns="0" tIns="0" rIns="0" bIns="0" anchor="t">
            <a:normAutofit/>
          </a:bodyPr>
          <a:lstStyle>
            <a:lvl1pPr marL="0" indent="0" algn="l">
              <a:buNone/>
              <a:defRPr sz="2800">
                <a:solidFill>
                  <a:srgbClr val="17181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11" name="Text Placeholder 10"/>
          <p:cNvSpPr>
            <a:spLocks noGrp="1"/>
          </p:cNvSpPr>
          <p:nvPr>
            <p:ph type="body" sz="quarter" idx="10" hasCustomPrompt="1"/>
          </p:nvPr>
        </p:nvSpPr>
        <p:spPr>
          <a:xfrm>
            <a:off x="469900" y="4498426"/>
            <a:ext cx="5727290" cy="333026"/>
          </a:xfrm>
          <a:prstGeom prst="rect">
            <a:avLst/>
          </a:prstGeom>
        </p:spPr>
        <p:txBody>
          <a:bodyPr vert="horz" lIns="0" tIns="0" rIns="0" bIns="0" anchor="b" anchorCtr="0">
            <a:noAutofit/>
          </a:bodyPr>
          <a:lstStyle>
            <a:lvl1pPr marL="0" indent="0">
              <a:buNone/>
              <a:defRPr sz="2000" b="1" i="0">
                <a:solidFill>
                  <a:srgbClr val="171815"/>
                </a:solidFill>
                <a:latin typeface="Arial"/>
                <a:cs typeface="Arial"/>
              </a:defRPr>
            </a:lvl1pPr>
          </a:lstStyle>
          <a:p>
            <a:pPr lvl="0"/>
            <a:r>
              <a:rPr lang="en-US" dirty="0" smtClean="0"/>
              <a:t>Name or date</a:t>
            </a:r>
          </a:p>
        </p:txBody>
      </p:sp>
      <p:pic>
        <p:nvPicPr>
          <p:cNvPr id="18" name="Picture 17" descr="IMSHlogo2015_RGB_TM_IA.eps"/>
          <p:cNvPicPr>
            <a:picLocks noChangeAspect="1"/>
          </p:cNvPicPr>
          <p:nvPr userDrawn="1"/>
        </p:nvPicPr>
        <p:blipFill rotWithShape="1">
          <a:blip r:embed="rId3" cstate="email">
            <a:extLst>
              <a:ext uri="{28A0092B-C50C-407E-A947-70E740481C1C}">
                <a14:useLocalDpi xmlns:a14="http://schemas.microsoft.com/office/drawing/2010/main" val="0"/>
              </a:ext>
            </a:extLst>
          </a:blip>
          <a:srcRect b="-4517"/>
          <a:stretch/>
        </p:blipFill>
        <p:spPr>
          <a:xfrm>
            <a:off x="7266112" y="6323080"/>
            <a:ext cx="1433388" cy="422896"/>
          </a:xfrm>
          <a:prstGeom prst="rect">
            <a:avLst/>
          </a:prstGeom>
        </p:spPr>
      </p:pic>
    </p:spTree>
    <p:extLst>
      <p:ext uri="{BB962C8B-B14F-4D97-AF65-F5344CB8AC3E}">
        <p14:creationId xmlns:p14="http://schemas.microsoft.com/office/powerpoint/2010/main" val="2935662650"/>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pic>
        <p:nvPicPr>
          <p:cNvPr id="16" name="Picture 15" descr="02-Isometric-iPad-Air-Silver-Mock-up-v2.png"/>
          <p:cNvPicPr>
            <a:picLocks noChangeAspect="1"/>
          </p:cNvPicPr>
          <p:nvPr/>
        </p:nvPicPr>
        <p:blipFill rotWithShape="1">
          <a:blip r:embed="rId2" cstate="email">
            <a:extLst>
              <a:ext uri="{28A0092B-C50C-407E-A947-70E740481C1C}">
                <a14:useLocalDpi xmlns:a14="http://schemas.microsoft.com/office/drawing/2010/main" val="0"/>
              </a:ext>
            </a:extLst>
          </a:blip>
          <a:srcRect l="-12357" t="29638" r="57232" b="17311"/>
          <a:stretch/>
        </p:blipFill>
        <p:spPr>
          <a:xfrm>
            <a:off x="0" y="4"/>
            <a:ext cx="9144000" cy="5939821"/>
          </a:xfrm>
          <a:prstGeom prst="rect">
            <a:avLst/>
          </a:prstGeom>
        </p:spPr>
      </p:pic>
      <p:sp>
        <p:nvSpPr>
          <p:cNvPr id="14" name="Rectangle 13"/>
          <p:cNvSpPr/>
          <p:nvPr/>
        </p:nvSpPr>
        <p:spPr>
          <a:xfrm>
            <a:off x="0" y="5782737"/>
            <a:ext cx="9144000" cy="10752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ctrTitle" hasCustomPrompt="1"/>
          </p:nvPr>
        </p:nvSpPr>
        <p:spPr>
          <a:xfrm>
            <a:off x="469899" y="1748040"/>
            <a:ext cx="5040000" cy="1494791"/>
          </a:xfrm>
          <a:prstGeom prst="rect">
            <a:avLst/>
          </a:prstGeom>
        </p:spPr>
        <p:txBody>
          <a:bodyPr lIns="0" tIns="0" rIns="0" bIns="0" anchor="b" anchorCtr="0">
            <a:noAutofit/>
          </a:bodyPr>
          <a:lstStyle>
            <a:lvl1pPr algn="l">
              <a:lnSpc>
                <a:spcPct val="90000"/>
              </a:lnSpc>
              <a:defRPr kumimoji="0" lang="en-US" sz="4000" b="0" i="0" u="none" strike="noStrike" kern="1200" cap="none" spc="0" normalizeH="0" baseline="0" dirty="0">
                <a:ln>
                  <a:noFill/>
                </a:ln>
                <a:solidFill>
                  <a:srgbClr val="1C2980"/>
                </a:solidFill>
                <a:effectLst/>
                <a:uLnTx/>
                <a:uFillTx/>
                <a:latin typeface="Arial"/>
                <a:ea typeface="+mn-ea"/>
                <a:cs typeface="Arial"/>
              </a:defRPr>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469899" y="3249497"/>
            <a:ext cx="5040000" cy="564738"/>
          </a:xfrm>
          <a:prstGeom prst="rect">
            <a:avLst/>
          </a:prstGeom>
        </p:spPr>
        <p:txBody>
          <a:bodyPr lIns="0" tIns="0" rIns="0" bIns="0" anchor="t">
            <a:normAutofit/>
          </a:bodyPr>
          <a:lstStyle>
            <a:lvl1pPr marL="0" indent="0" algn="l">
              <a:buNone/>
              <a:defRPr sz="2800">
                <a:solidFill>
                  <a:srgbClr val="17181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11" name="Text Placeholder 10"/>
          <p:cNvSpPr>
            <a:spLocks noGrp="1"/>
          </p:cNvSpPr>
          <p:nvPr>
            <p:ph type="body" sz="quarter" idx="10" hasCustomPrompt="1"/>
          </p:nvPr>
        </p:nvSpPr>
        <p:spPr>
          <a:xfrm>
            <a:off x="469900" y="4498426"/>
            <a:ext cx="5727290" cy="333026"/>
          </a:xfrm>
          <a:prstGeom prst="rect">
            <a:avLst/>
          </a:prstGeom>
        </p:spPr>
        <p:txBody>
          <a:bodyPr vert="horz" lIns="0" tIns="0" rIns="0" bIns="0" anchor="b" anchorCtr="0">
            <a:noAutofit/>
          </a:bodyPr>
          <a:lstStyle>
            <a:lvl1pPr marL="0" indent="0">
              <a:buNone/>
              <a:defRPr sz="2000" b="1" i="0">
                <a:solidFill>
                  <a:srgbClr val="171815"/>
                </a:solidFill>
                <a:latin typeface="Arial"/>
                <a:cs typeface="Arial"/>
              </a:defRPr>
            </a:lvl1pPr>
          </a:lstStyle>
          <a:p>
            <a:pPr lvl="0"/>
            <a:r>
              <a:rPr lang="en-US" dirty="0" smtClean="0"/>
              <a:t>Name or date</a:t>
            </a:r>
          </a:p>
        </p:txBody>
      </p:sp>
      <p:pic>
        <p:nvPicPr>
          <p:cNvPr id="10" name="Picture 9" descr="IMSHlogo2015_RGB_TM_IA.eps"/>
          <p:cNvPicPr>
            <a:picLocks noChangeAspect="1"/>
          </p:cNvPicPr>
          <p:nvPr/>
        </p:nvPicPr>
        <p:blipFill rotWithShape="1">
          <a:blip r:embed="rId3" cstate="email">
            <a:extLst>
              <a:ext uri="{28A0092B-C50C-407E-A947-70E740481C1C}">
                <a14:useLocalDpi xmlns:a14="http://schemas.microsoft.com/office/drawing/2010/main" val="0"/>
              </a:ext>
            </a:extLst>
          </a:blip>
          <a:srcRect b="-4517"/>
          <a:stretch/>
        </p:blipFill>
        <p:spPr>
          <a:xfrm>
            <a:off x="7266112" y="6323080"/>
            <a:ext cx="1433388" cy="422896"/>
          </a:xfrm>
          <a:prstGeom prst="rect">
            <a:avLst/>
          </a:prstGeom>
        </p:spPr>
      </p:pic>
    </p:spTree>
    <p:extLst>
      <p:ext uri="{BB962C8B-B14F-4D97-AF65-F5344CB8AC3E}">
        <p14:creationId xmlns:p14="http://schemas.microsoft.com/office/powerpoint/2010/main" val="57380946"/>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9" y="1592"/>
          <a:ext cx="1587" cy="1587"/>
        </p:xfrm>
        <a:graphic>
          <a:graphicData uri="http://schemas.openxmlformats.org/presentationml/2006/ole">
            <mc:AlternateContent xmlns:mc="http://schemas.openxmlformats.org/markup-compatibility/2006">
              <mc:Choice xmlns:v="urn:schemas-microsoft-com:vml" Requires="v">
                <p:oleObj spid="_x0000_s14583" name="think-cell Slide" r:id="rId4" imgW="216" imgH="216" progId="">
                  <p:embed/>
                </p:oleObj>
              </mc:Choice>
              <mc:Fallback>
                <p:oleObj name="think-cell Slide" r:id="rId4" imgW="216" imgH="216" progId="">
                  <p:embed/>
                  <p:pic>
                    <p:nvPicPr>
                      <p:cNvPr id="0" name="Picture 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592"/>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Placeholder 2"/>
          <p:cNvSpPr>
            <a:spLocks noGrp="1"/>
          </p:cNvSpPr>
          <p:nvPr>
            <p:ph idx="1" hasCustomPrompt="1"/>
          </p:nvPr>
        </p:nvSpPr>
        <p:spPr>
          <a:xfrm>
            <a:off x="495445" y="1199627"/>
            <a:ext cx="8279999" cy="4878934"/>
          </a:xfrm>
          <a:prstGeom prst="rect">
            <a:avLst/>
          </a:prstGeom>
        </p:spPr>
        <p:txBody>
          <a:bodyPr vert="horz" wrap="square" lIns="0" tIns="0" rIns="0" bIns="0" rtlCol="0">
            <a:noAutofit/>
          </a:bodyPr>
          <a:lstStyle>
            <a:lvl1pPr>
              <a:buClr>
                <a:srgbClr val="25B4FF"/>
              </a:buClr>
              <a:defRPr/>
            </a:lvl1pPr>
            <a:lvl2pPr>
              <a:buClr>
                <a:srgbClr val="25B4FF"/>
              </a:buClr>
              <a:defRPr/>
            </a:lvl2pPr>
            <a:lvl3pPr>
              <a:buClr>
                <a:srgbClr val="25B4FF"/>
              </a:buClr>
              <a:defRPr/>
            </a:lvl3pPr>
            <a:lvl4pPr>
              <a:buClr>
                <a:srgbClr val="25B4FF"/>
              </a:buClr>
              <a:defRPr/>
            </a:lvl4pPr>
            <a:lvl5pPr>
              <a:buClr>
                <a:srgbClr val="25B4FF"/>
              </a:buClr>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8" name="Title 7"/>
          <p:cNvSpPr>
            <a:spLocks noGrp="1"/>
          </p:cNvSpPr>
          <p:nvPr>
            <p:ph type="title" hasCustomPrompt="1"/>
          </p:nvPr>
        </p:nvSpPr>
        <p:spPr/>
        <p:txBody>
          <a:bodyPr/>
          <a:lstStyle/>
          <a:p>
            <a:r>
              <a:rPr lang="en-US" dirty="0" smtClean="0"/>
              <a:t>Click to edit title</a:t>
            </a:r>
            <a:endParaRPr lang="en-GB" dirty="0"/>
          </a:p>
        </p:txBody>
      </p:sp>
      <p:sp>
        <p:nvSpPr>
          <p:cNvPr id="21" name="Text Placeholder 20"/>
          <p:cNvSpPr>
            <a:spLocks noGrp="1"/>
          </p:cNvSpPr>
          <p:nvPr>
            <p:ph type="body" sz="quarter" idx="10" hasCustomPrompt="1"/>
          </p:nvPr>
        </p:nvSpPr>
        <p:spPr>
          <a:xfrm>
            <a:off x="721806" y="6351140"/>
            <a:ext cx="6266225" cy="334963"/>
          </a:xfrm>
        </p:spPr>
        <p:txBody>
          <a:bodyPr anchor="ctr"/>
          <a:lstStyle>
            <a:lvl1pPr marL="0" indent="0">
              <a:buNone/>
              <a:defRPr sz="900" baseline="0">
                <a:solidFill>
                  <a:srgbClr val="545454"/>
                </a:solidFill>
              </a:defRPr>
            </a:lvl1pPr>
          </a:lstStyle>
          <a:p>
            <a:pPr lvl="0"/>
            <a:r>
              <a:rPr lang="en-GB" dirty="0" smtClean="0"/>
              <a:t>Enter Source here</a:t>
            </a:r>
            <a:endParaRPr lang="en-GB" dirty="0"/>
          </a:p>
        </p:txBody>
      </p:sp>
    </p:spTree>
    <p:extLst>
      <p:ext uri="{BB962C8B-B14F-4D97-AF65-F5344CB8AC3E}">
        <p14:creationId xmlns:p14="http://schemas.microsoft.com/office/powerpoint/2010/main" val="104652451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49.xml"/><Relationship Id="rId13" Type="http://schemas.openxmlformats.org/officeDocument/2006/relationships/slideLayout" Target="../slideLayouts/slideLayout154.xml"/><Relationship Id="rId3" Type="http://schemas.openxmlformats.org/officeDocument/2006/relationships/slideLayout" Target="../slideLayouts/slideLayout144.xml"/><Relationship Id="rId7" Type="http://schemas.openxmlformats.org/officeDocument/2006/relationships/slideLayout" Target="../slideLayouts/slideLayout148.xml"/><Relationship Id="rId12" Type="http://schemas.openxmlformats.org/officeDocument/2006/relationships/slideLayout" Target="../slideLayouts/slideLayout153.xml"/><Relationship Id="rId17" Type="http://schemas.openxmlformats.org/officeDocument/2006/relationships/image" Target="../media/image19.png"/><Relationship Id="rId2" Type="http://schemas.openxmlformats.org/officeDocument/2006/relationships/slideLayout" Target="../slideLayouts/slideLayout143.xml"/><Relationship Id="rId16" Type="http://schemas.openxmlformats.org/officeDocument/2006/relationships/theme" Target="../theme/theme10.xml"/><Relationship Id="rId1" Type="http://schemas.openxmlformats.org/officeDocument/2006/relationships/slideLayout" Target="../slideLayouts/slideLayout142.xml"/><Relationship Id="rId6" Type="http://schemas.openxmlformats.org/officeDocument/2006/relationships/slideLayout" Target="../slideLayouts/slideLayout147.xml"/><Relationship Id="rId11" Type="http://schemas.openxmlformats.org/officeDocument/2006/relationships/slideLayout" Target="../slideLayouts/slideLayout152.xml"/><Relationship Id="rId5" Type="http://schemas.openxmlformats.org/officeDocument/2006/relationships/slideLayout" Target="../slideLayouts/slideLayout146.xml"/><Relationship Id="rId15" Type="http://schemas.openxmlformats.org/officeDocument/2006/relationships/slideLayout" Target="../slideLayouts/slideLayout156.xml"/><Relationship Id="rId10" Type="http://schemas.openxmlformats.org/officeDocument/2006/relationships/slideLayout" Target="../slideLayouts/slideLayout151.xml"/><Relationship Id="rId4" Type="http://schemas.openxmlformats.org/officeDocument/2006/relationships/slideLayout" Target="../slideLayouts/slideLayout145.xml"/><Relationship Id="rId9" Type="http://schemas.openxmlformats.org/officeDocument/2006/relationships/slideLayout" Target="../slideLayouts/slideLayout150.xml"/><Relationship Id="rId14" Type="http://schemas.openxmlformats.org/officeDocument/2006/relationships/slideLayout" Target="../slideLayouts/slideLayout15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4.pn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image" Target="../media/image5.png"/><Relationship Id="rId2" Type="http://schemas.openxmlformats.org/officeDocument/2006/relationships/slideLayout" Target="../slideLayouts/slideLayout32.xml"/><Relationship Id="rId16" Type="http://schemas.openxmlformats.org/officeDocument/2006/relationships/theme" Target="../theme/theme3.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4.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image" Target="../media/image7.png"/><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tags" Target="../tags/tag2.xml"/><Relationship Id="rId3" Type="http://schemas.openxmlformats.org/officeDocument/2006/relationships/slideLayout" Target="../slideLayouts/slideLayout65.xml"/><Relationship Id="rId21" Type="http://schemas.openxmlformats.org/officeDocument/2006/relationships/image" Target="../media/image11.png"/><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vmlDrawing" Target="../drawings/vmlDrawing2.vml"/><Relationship Id="rId2" Type="http://schemas.openxmlformats.org/officeDocument/2006/relationships/slideLayout" Target="../slideLayouts/slideLayout64.xml"/><Relationship Id="rId16" Type="http://schemas.openxmlformats.org/officeDocument/2006/relationships/theme" Target="../theme/theme5.xml"/><Relationship Id="rId20" Type="http://schemas.openxmlformats.org/officeDocument/2006/relationships/image" Target="../media/image10.emf"/><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19" Type="http://schemas.openxmlformats.org/officeDocument/2006/relationships/oleObject" Target="../embeddings/oleObject2.bin"/><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18" Type="http://schemas.openxmlformats.org/officeDocument/2006/relationships/slideLayout" Target="../slideLayouts/slideLayout95.xml"/><Relationship Id="rId3" Type="http://schemas.openxmlformats.org/officeDocument/2006/relationships/slideLayout" Target="../slideLayouts/slideLayout80.xml"/><Relationship Id="rId21" Type="http://schemas.openxmlformats.org/officeDocument/2006/relationships/image" Target="../media/image14.emf"/><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20" Type="http://schemas.openxmlformats.org/officeDocument/2006/relationships/theme" Target="../theme/theme6.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10" Type="http://schemas.openxmlformats.org/officeDocument/2006/relationships/slideLayout" Target="../slideLayouts/slideLayout87.xml"/><Relationship Id="rId19" Type="http://schemas.openxmlformats.org/officeDocument/2006/relationships/slideLayout" Target="../slideLayouts/slideLayout96.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s>
</file>

<file path=ppt/slideMasters/_rels/slideMaster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99.xml"/><Relationship Id="rId7" Type="http://schemas.openxmlformats.org/officeDocument/2006/relationships/tags" Target="../tags/tag5.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vmlDrawing" Target="../drawings/vmlDrawing5.vml"/><Relationship Id="rId5" Type="http://schemas.openxmlformats.org/officeDocument/2006/relationships/theme" Target="../theme/theme7.xml"/><Relationship Id="rId10" Type="http://schemas.openxmlformats.org/officeDocument/2006/relationships/image" Target="../media/image14.emf"/><Relationship Id="rId4" Type="http://schemas.openxmlformats.org/officeDocument/2006/relationships/slideLayout" Target="../slideLayouts/slideLayout100.xml"/><Relationship Id="rId9" Type="http://schemas.openxmlformats.org/officeDocument/2006/relationships/image" Target="../media/image10.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slideLayout" Target="../slideLayouts/slideLayout118.xml"/><Relationship Id="rId3" Type="http://schemas.openxmlformats.org/officeDocument/2006/relationships/slideLayout" Target="../slideLayouts/slideLayout103.xml"/><Relationship Id="rId21" Type="http://schemas.openxmlformats.org/officeDocument/2006/relationships/slideLayout" Target="../slideLayouts/slideLayout121.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20" Type="http://schemas.openxmlformats.org/officeDocument/2006/relationships/slideLayout" Target="../slideLayouts/slideLayout120.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23" Type="http://schemas.openxmlformats.org/officeDocument/2006/relationships/image" Target="../media/image19.png"/><Relationship Id="rId10" Type="http://schemas.openxmlformats.org/officeDocument/2006/relationships/slideLayout" Target="../slideLayouts/slideLayout110.xml"/><Relationship Id="rId19" Type="http://schemas.openxmlformats.org/officeDocument/2006/relationships/slideLayout" Target="../slideLayouts/slideLayout119.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 Id="rId22"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slideLayout" Target="../slideLayouts/slideLayout134.xml"/><Relationship Id="rId18" Type="http://schemas.openxmlformats.org/officeDocument/2006/relationships/slideLayout" Target="../slideLayouts/slideLayout139.xml"/><Relationship Id="rId3" Type="http://schemas.openxmlformats.org/officeDocument/2006/relationships/slideLayout" Target="../slideLayouts/slideLayout124.xml"/><Relationship Id="rId21" Type="http://schemas.openxmlformats.org/officeDocument/2006/relationships/theme" Target="../theme/theme9.xml"/><Relationship Id="rId7" Type="http://schemas.openxmlformats.org/officeDocument/2006/relationships/slideLayout" Target="../slideLayouts/slideLayout128.xml"/><Relationship Id="rId12" Type="http://schemas.openxmlformats.org/officeDocument/2006/relationships/slideLayout" Target="../slideLayouts/slideLayout133.xml"/><Relationship Id="rId17" Type="http://schemas.openxmlformats.org/officeDocument/2006/relationships/slideLayout" Target="../slideLayouts/slideLayout138.xml"/><Relationship Id="rId2" Type="http://schemas.openxmlformats.org/officeDocument/2006/relationships/slideLayout" Target="../slideLayouts/slideLayout123.xml"/><Relationship Id="rId16" Type="http://schemas.openxmlformats.org/officeDocument/2006/relationships/slideLayout" Target="../slideLayouts/slideLayout137.xml"/><Relationship Id="rId20" Type="http://schemas.openxmlformats.org/officeDocument/2006/relationships/slideLayout" Target="../slideLayouts/slideLayout141.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5" Type="http://schemas.openxmlformats.org/officeDocument/2006/relationships/slideLayout" Target="../slideLayouts/slideLayout136.xml"/><Relationship Id="rId10" Type="http://schemas.openxmlformats.org/officeDocument/2006/relationships/slideLayout" Target="../slideLayouts/slideLayout131.xml"/><Relationship Id="rId19" Type="http://schemas.openxmlformats.org/officeDocument/2006/relationships/slideLayout" Target="../slideLayouts/slideLayout140.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slideLayout" Target="../slideLayouts/slideLayout135.xml"/><Relationship Id="rId22" Type="http://schemas.openxmlformats.org/officeDocument/2006/relationships/image" Target="../media/image1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445" y="75203"/>
            <a:ext cx="8270269" cy="849228"/>
          </a:xfrm>
          <a:prstGeom prst="rect">
            <a:avLst/>
          </a:prstGeom>
        </p:spPr>
        <p:txBody>
          <a:bodyPr vert="horz" lIns="0" tIns="0" rIns="0" bIns="0" rtlCol="0" anchor="b" anchorCtr="0">
            <a:normAutofit/>
          </a:bodyPr>
          <a:lstStyle/>
          <a:p>
            <a:r>
              <a:rPr lang="en-US" dirty="0" smtClean="0"/>
              <a:t>Click to edit title</a:t>
            </a:r>
            <a:endParaRPr lang="en-US" dirty="0"/>
          </a:p>
        </p:txBody>
      </p:sp>
      <p:sp>
        <p:nvSpPr>
          <p:cNvPr id="3" name="Text Placeholder 2"/>
          <p:cNvSpPr>
            <a:spLocks noGrp="1"/>
          </p:cNvSpPr>
          <p:nvPr>
            <p:ph type="body" idx="1"/>
          </p:nvPr>
        </p:nvSpPr>
        <p:spPr>
          <a:xfrm>
            <a:off x="495445" y="1599643"/>
            <a:ext cx="8270269" cy="4486055"/>
          </a:xfrm>
          <a:prstGeom prst="rect">
            <a:avLst/>
          </a:prstGeom>
        </p:spPr>
        <p:txBody>
          <a:bodyPr vert="horz" lIns="0" tIns="0" rIns="0" bIns="0" rtlCol="0">
            <a:no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Box 8"/>
          <p:cNvSpPr txBox="1"/>
          <p:nvPr/>
        </p:nvSpPr>
        <p:spPr>
          <a:xfrm>
            <a:off x="147414" y="6427715"/>
            <a:ext cx="215926" cy="146194"/>
          </a:xfrm>
          <a:prstGeom prst="rect">
            <a:avLst/>
          </a:prstGeom>
          <a:noFill/>
        </p:spPr>
        <p:txBody>
          <a:bodyPr wrap="square" lIns="0" tIns="0" rIns="0" bIns="0" rtlCol="0">
            <a:spAutoFit/>
          </a:bodyPr>
          <a:lstStyle/>
          <a:p>
            <a:pPr marL="0" indent="0" algn="ctr">
              <a:buFont typeface="Arial"/>
              <a:buNone/>
            </a:pPr>
            <a:fld id="{DEF0A56F-D2D0-4957-B6A4-1DC911A5477B}" type="slidenum">
              <a:rPr lang="en-GB" sz="950" smtClean="0">
                <a:solidFill>
                  <a:schemeClr val="tx2"/>
                </a:solidFill>
              </a:rPr>
              <a:pPr marL="0" indent="0" algn="ctr">
                <a:buFont typeface="Arial"/>
                <a:buNone/>
              </a:pPr>
              <a:t>‹#›</a:t>
            </a:fld>
            <a:endParaRPr lang="en-US" sz="950" dirty="0">
              <a:solidFill>
                <a:schemeClr val="tx2"/>
              </a:solidFill>
            </a:endParaRPr>
          </a:p>
        </p:txBody>
      </p:sp>
      <p:cxnSp>
        <p:nvCxnSpPr>
          <p:cNvPr id="11" name="Straight Connector 10"/>
          <p:cNvCxnSpPr/>
          <p:nvPr/>
        </p:nvCxnSpPr>
        <p:spPr>
          <a:xfrm>
            <a:off x="495444" y="6353142"/>
            <a:ext cx="0" cy="295349"/>
          </a:xfrm>
          <a:prstGeom prst="line">
            <a:avLst/>
          </a:prstGeom>
          <a:ln w="9525" cmpd="sng">
            <a:solidFill>
              <a:srgbClr val="CACCC5"/>
            </a:solidFill>
          </a:ln>
          <a:effectLst/>
        </p:spPr>
        <p:style>
          <a:lnRef idx="2">
            <a:schemeClr val="accent1"/>
          </a:lnRef>
          <a:fillRef idx="0">
            <a:schemeClr val="accent1"/>
          </a:fillRef>
          <a:effectRef idx="1">
            <a:schemeClr val="accent1"/>
          </a:effectRef>
          <a:fontRef idx="minor">
            <a:schemeClr val="tx1"/>
          </a:fontRef>
        </p:style>
      </p:cxnSp>
      <p:sp>
        <p:nvSpPr>
          <p:cNvPr id="7" name="Footer Placeholder 6"/>
          <p:cNvSpPr>
            <a:spLocks noGrp="1"/>
          </p:cNvSpPr>
          <p:nvPr>
            <p:ph type="ftr" sz="quarter" idx="3"/>
          </p:nvPr>
        </p:nvSpPr>
        <p:spPr>
          <a:xfrm>
            <a:off x="622302" y="6318254"/>
            <a:ext cx="5727700" cy="365125"/>
          </a:xfrm>
          <a:prstGeom prst="rect">
            <a:avLst/>
          </a:prstGeom>
        </p:spPr>
        <p:txBody>
          <a:bodyPr vert="horz" lIns="91440" tIns="45720" rIns="91440" bIns="45720" rtlCol="0" anchor="ctr"/>
          <a:lstStyle>
            <a:lvl1pPr algn="l">
              <a:defRPr sz="900">
                <a:solidFill>
                  <a:srgbClr val="8EAFBF"/>
                </a:solidFill>
              </a:defRPr>
            </a:lvl1pPr>
          </a:lstStyle>
          <a:p>
            <a:r>
              <a:rPr lang="en-GB" smtClean="0"/>
              <a:t>IMS Health Confidential</a:t>
            </a:r>
            <a:endParaRPr lang="en-GB"/>
          </a:p>
        </p:txBody>
      </p:sp>
      <p:pic>
        <p:nvPicPr>
          <p:cNvPr id="8" name="Picture 7" descr="IMS_HEALTH.png"/>
          <p:cNvPicPr>
            <a:picLocks noChangeAspect="1"/>
          </p:cNvPicPr>
          <p:nvPr userDrawn="1"/>
        </p:nvPicPr>
        <p:blipFill rotWithShape="1">
          <a:blip r:embed="rId17" cstate="email">
            <a:extLst>
              <a:ext uri="{28A0092B-C50C-407E-A947-70E740481C1C}">
                <a14:useLocalDpi xmlns:a14="http://schemas.microsoft.com/office/drawing/2010/main" val="0"/>
              </a:ext>
            </a:extLst>
          </a:blip>
          <a:srcRect b="24155"/>
          <a:stretch/>
        </p:blipFill>
        <p:spPr>
          <a:xfrm>
            <a:off x="7236848" y="6274620"/>
            <a:ext cx="1464069" cy="373871"/>
          </a:xfrm>
          <a:prstGeom prst="rect">
            <a:avLst/>
          </a:prstGeom>
        </p:spPr>
      </p:pic>
    </p:spTree>
    <p:extLst>
      <p:ext uri="{BB962C8B-B14F-4D97-AF65-F5344CB8AC3E}">
        <p14:creationId xmlns:p14="http://schemas.microsoft.com/office/powerpoint/2010/main" val="3636604473"/>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672" r:id="rId5"/>
    <p:sldLayoutId id="2147483684" r:id="rId6"/>
    <p:sldLayoutId id="2147483688" r:id="rId7"/>
    <p:sldLayoutId id="2147483673" r:id="rId8"/>
    <p:sldLayoutId id="2147483687" r:id="rId9"/>
    <p:sldLayoutId id="2147483681" r:id="rId10"/>
    <p:sldLayoutId id="2147483678" r:id="rId11"/>
    <p:sldLayoutId id="2147483682" r:id="rId12"/>
    <p:sldLayoutId id="2147483683" r:id="rId13"/>
    <p:sldLayoutId id="2147483685" r:id="rId14"/>
    <p:sldLayoutId id="2147483854" r:id="rId15"/>
  </p:sldLayoutIdLst>
  <p:timing>
    <p:tnLst>
      <p:par>
        <p:cTn id="1" dur="indefinite" restart="never" nodeType="tmRoot"/>
      </p:par>
    </p:tnLst>
  </p:timing>
  <p:hf sldNum="0" hdr="0"/>
  <p:txStyles>
    <p:titleStyle>
      <a:lvl1pPr algn="l" defTabSz="410291" rtl="0" eaLnBrk="1" latinLnBrk="0" hangingPunct="1">
        <a:lnSpc>
          <a:spcPct val="90000"/>
        </a:lnSpc>
        <a:spcBef>
          <a:spcPct val="0"/>
        </a:spcBef>
        <a:buNone/>
        <a:defRPr sz="3000" b="0" i="0" kern="1200">
          <a:solidFill>
            <a:schemeClr val="accent2"/>
          </a:solidFill>
          <a:latin typeface="Arial"/>
          <a:ea typeface="+mj-ea"/>
          <a:cs typeface="Arial"/>
        </a:defRPr>
      </a:lvl1pPr>
    </p:titleStyle>
    <p:bodyStyle>
      <a:lvl1pPr marL="137160" indent="-137160" algn="l" defTabSz="410291" rtl="0" eaLnBrk="1" latinLnBrk="0" hangingPunct="1">
        <a:lnSpc>
          <a:spcPct val="110000"/>
        </a:lnSpc>
        <a:spcBef>
          <a:spcPts val="1300"/>
        </a:spcBef>
        <a:buClr>
          <a:schemeClr val="accent1"/>
        </a:buClr>
        <a:buSzPct val="80000"/>
        <a:buFont typeface="Arial"/>
        <a:buChar char="•"/>
        <a:defRPr sz="2000" b="0" i="0" kern="1200">
          <a:solidFill>
            <a:schemeClr val="bg2">
              <a:lumMod val="10000"/>
            </a:schemeClr>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445" y="75203"/>
            <a:ext cx="8270269" cy="849228"/>
          </a:xfrm>
          <a:prstGeom prst="rect">
            <a:avLst/>
          </a:prstGeom>
        </p:spPr>
        <p:txBody>
          <a:bodyPr vert="horz" lIns="0" tIns="0" rIns="0" bIns="0" rtlCol="0" anchor="b" anchorCtr="0">
            <a:normAutofit/>
          </a:bodyPr>
          <a:lstStyle/>
          <a:p>
            <a:r>
              <a:rPr lang="en-US" dirty="0" smtClean="0"/>
              <a:t>Click to edit title</a:t>
            </a:r>
            <a:endParaRPr lang="en-US" dirty="0"/>
          </a:p>
        </p:txBody>
      </p:sp>
      <p:sp>
        <p:nvSpPr>
          <p:cNvPr id="3" name="Text Placeholder 2"/>
          <p:cNvSpPr>
            <a:spLocks noGrp="1"/>
          </p:cNvSpPr>
          <p:nvPr>
            <p:ph type="body" idx="1"/>
          </p:nvPr>
        </p:nvSpPr>
        <p:spPr>
          <a:xfrm>
            <a:off x="495445" y="1599643"/>
            <a:ext cx="8270269" cy="4486055"/>
          </a:xfrm>
          <a:prstGeom prst="rect">
            <a:avLst/>
          </a:prstGeom>
        </p:spPr>
        <p:txBody>
          <a:bodyPr vert="horz" lIns="0" tIns="0" rIns="0" bIns="0" rtlCol="0">
            <a:no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Box 8"/>
          <p:cNvSpPr txBox="1"/>
          <p:nvPr/>
        </p:nvSpPr>
        <p:spPr>
          <a:xfrm>
            <a:off x="147414" y="6427715"/>
            <a:ext cx="215926" cy="146194"/>
          </a:xfrm>
          <a:prstGeom prst="rect">
            <a:avLst/>
          </a:prstGeom>
          <a:noFill/>
        </p:spPr>
        <p:txBody>
          <a:bodyPr wrap="square" lIns="0" tIns="0" rIns="0" bIns="0" rtlCol="0">
            <a:spAutoFit/>
          </a:bodyPr>
          <a:lstStyle/>
          <a:p>
            <a:pPr algn="ctr">
              <a:buFont typeface="Arial"/>
              <a:buNone/>
            </a:pPr>
            <a:fld id="{DEF0A56F-D2D0-4957-B6A4-1DC911A5477B}" type="slidenum">
              <a:rPr lang="en-GB" sz="950" smtClean="0">
                <a:solidFill>
                  <a:srgbClr val="8EAFBF"/>
                </a:solidFill>
              </a:rPr>
              <a:pPr algn="ctr">
                <a:buFont typeface="Arial"/>
                <a:buNone/>
              </a:pPr>
              <a:t>‹#›</a:t>
            </a:fld>
            <a:endParaRPr lang="en-US" sz="950" dirty="0">
              <a:solidFill>
                <a:srgbClr val="8EAFBF"/>
              </a:solidFill>
            </a:endParaRPr>
          </a:p>
        </p:txBody>
      </p:sp>
      <p:cxnSp>
        <p:nvCxnSpPr>
          <p:cNvPr id="11" name="Straight Connector 10"/>
          <p:cNvCxnSpPr/>
          <p:nvPr/>
        </p:nvCxnSpPr>
        <p:spPr>
          <a:xfrm>
            <a:off x="495444" y="6353142"/>
            <a:ext cx="0" cy="295349"/>
          </a:xfrm>
          <a:prstGeom prst="line">
            <a:avLst/>
          </a:prstGeom>
          <a:ln w="9525" cmpd="sng">
            <a:solidFill>
              <a:srgbClr val="CACCC5"/>
            </a:solidFill>
          </a:ln>
          <a:effectLst/>
        </p:spPr>
        <p:style>
          <a:lnRef idx="2">
            <a:schemeClr val="accent1"/>
          </a:lnRef>
          <a:fillRef idx="0">
            <a:schemeClr val="accent1"/>
          </a:fillRef>
          <a:effectRef idx="1">
            <a:schemeClr val="accent1"/>
          </a:effectRef>
          <a:fontRef idx="minor">
            <a:schemeClr val="tx1"/>
          </a:fontRef>
        </p:style>
      </p:cxnSp>
      <p:sp>
        <p:nvSpPr>
          <p:cNvPr id="7" name="Footer Placeholder 6"/>
          <p:cNvSpPr>
            <a:spLocks noGrp="1"/>
          </p:cNvSpPr>
          <p:nvPr>
            <p:ph type="ftr" sz="quarter" idx="3"/>
          </p:nvPr>
        </p:nvSpPr>
        <p:spPr>
          <a:xfrm>
            <a:off x="622302" y="6318254"/>
            <a:ext cx="5727700" cy="365125"/>
          </a:xfrm>
          <a:prstGeom prst="rect">
            <a:avLst/>
          </a:prstGeom>
        </p:spPr>
        <p:txBody>
          <a:bodyPr vert="horz" lIns="91440" tIns="45720" rIns="91440" bIns="45720" rtlCol="0" anchor="ctr"/>
          <a:lstStyle>
            <a:lvl1pPr algn="l">
              <a:defRPr sz="900">
                <a:solidFill>
                  <a:srgbClr val="8EAFBF"/>
                </a:solidFill>
              </a:defRPr>
            </a:lvl1pPr>
          </a:lstStyle>
          <a:p>
            <a:r>
              <a:rPr lang="en-GB" smtClean="0"/>
              <a:t>IMS Health Confidential</a:t>
            </a:r>
            <a:endParaRPr lang="en-GB"/>
          </a:p>
        </p:txBody>
      </p:sp>
      <p:pic>
        <p:nvPicPr>
          <p:cNvPr id="8" name="Picture 7" descr="IMS_HEALTH.png"/>
          <p:cNvPicPr>
            <a:picLocks noChangeAspect="1"/>
          </p:cNvPicPr>
          <p:nvPr/>
        </p:nvPicPr>
        <p:blipFill rotWithShape="1">
          <a:blip r:embed="rId17" cstate="email">
            <a:extLst>
              <a:ext uri="{28A0092B-C50C-407E-A947-70E740481C1C}">
                <a14:useLocalDpi xmlns:a14="http://schemas.microsoft.com/office/drawing/2010/main" val="0"/>
              </a:ext>
            </a:extLst>
          </a:blip>
          <a:srcRect b="24155"/>
          <a:stretch/>
        </p:blipFill>
        <p:spPr>
          <a:xfrm>
            <a:off x="7236848" y="6274620"/>
            <a:ext cx="1464069" cy="373871"/>
          </a:xfrm>
          <a:prstGeom prst="rect">
            <a:avLst/>
          </a:prstGeom>
        </p:spPr>
      </p:pic>
    </p:spTree>
    <p:extLst>
      <p:ext uri="{BB962C8B-B14F-4D97-AF65-F5344CB8AC3E}">
        <p14:creationId xmlns:p14="http://schemas.microsoft.com/office/powerpoint/2010/main" val="1668281490"/>
      </p:ext>
    </p:extLst>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 id="2147483986" r:id="rId12"/>
    <p:sldLayoutId id="2147483987" r:id="rId13"/>
    <p:sldLayoutId id="2147483988" r:id="rId14"/>
    <p:sldLayoutId id="2147483989" r:id="rId15"/>
  </p:sldLayoutIdLst>
  <p:timing>
    <p:tnLst>
      <p:par>
        <p:cTn id="1" dur="indefinite" restart="never" nodeType="tmRoot"/>
      </p:par>
    </p:tnLst>
  </p:timing>
  <p:hf sldNum="0" hdr="0"/>
  <p:txStyles>
    <p:titleStyle>
      <a:lvl1pPr algn="l" defTabSz="410291" rtl="0" eaLnBrk="1" latinLnBrk="0" hangingPunct="1">
        <a:lnSpc>
          <a:spcPct val="90000"/>
        </a:lnSpc>
        <a:spcBef>
          <a:spcPct val="0"/>
        </a:spcBef>
        <a:buNone/>
        <a:defRPr sz="3000" b="0" i="0" kern="1200">
          <a:solidFill>
            <a:schemeClr val="accent2"/>
          </a:solidFill>
          <a:latin typeface="Arial"/>
          <a:ea typeface="+mj-ea"/>
          <a:cs typeface="Arial"/>
        </a:defRPr>
      </a:lvl1pPr>
    </p:titleStyle>
    <p:bodyStyle>
      <a:lvl1pPr marL="137160" indent="-137160" algn="l" defTabSz="410291" rtl="0" eaLnBrk="1" latinLnBrk="0" hangingPunct="1">
        <a:lnSpc>
          <a:spcPct val="110000"/>
        </a:lnSpc>
        <a:spcBef>
          <a:spcPts val="1300"/>
        </a:spcBef>
        <a:buClr>
          <a:schemeClr val="accent1"/>
        </a:buClr>
        <a:buSzPct val="80000"/>
        <a:buFont typeface="Arial"/>
        <a:buChar char="•"/>
        <a:defRPr sz="2000" b="0" i="0" kern="1200">
          <a:solidFill>
            <a:schemeClr val="bg2">
              <a:lumMod val="10000"/>
            </a:schemeClr>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extBox 8"/>
          <p:cNvSpPr txBox="1"/>
          <p:nvPr/>
        </p:nvSpPr>
        <p:spPr>
          <a:xfrm>
            <a:off x="147414" y="6427715"/>
            <a:ext cx="215926" cy="146194"/>
          </a:xfrm>
          <a:prstGeom prst="rect">
            <a:avLst/>
          </a:prstGeom>
          <a:noFill/>
        </p:spPr>
        <p:txBody>
          <a:bodyPr wrap="square" lIns="0" tIns="0" rIns="0" bIns="0" rtlCol="0">
            <a:spAutoFit/>
          </a:bodyPr>
          <a:lstStyle/>
          <a:p>
            <a:pPr marL="0" indent="0" algn="ctr">
              <a:buFont typeface="Arial"/>
              <a:buNone/>
            </a:pPr>
            <a:fld id="{AF323D4A-91CC-4F40-81A5-D9630C60C971}" type="slidenum">
              <a:rPr sz="950">
                <a:solidFill>
                  <a:schemeClr val="tx2"/>
                </a:solidFill>
              </a:rPr>
              <a:pPr marL="0" indent="0" algn="ctr">
                <a:buFont typeface="Arial"/>
                <a:buNone/>
              </a:pPr>
              <a:t>‹#›</a:t>
            </a:fld>
            <a:endParaRPr lang="en-US" sz="950" dirty="0">
              <a:solidFill>
                <a:schemeClr val="tx2"/>
              </a:solidFill>
            </a:endParaRPr>
          </a:p>
        </p:txBody>
      </p:sp>
      <p:cxnSp>
        <p:nvCxnSpPr>
          <p:cNvPr id="11" name="Straight Connector 10"/>
          <p:cNvCxnSpPr/>
          <p:nvPr/>
        </p:nvCxnSpPr>
        <p:spPr>
          <a:xfrm>
            <a:off x="495444" y="6353142"/>
            <a:ext cx="0" cy="295349"/>
          </a:xfrm>
          <a:prstGeom prst="line">
            <a:avLst/>
          </a:prstGeom>
          <a:ln w="9525" cmpd="sng">
            <a:solidFill>
              <a:srgbClr val="CACCC5"/>
            </a:solidFill>
          </a:ln>
          <a:effectLst/>
        </p:spPr>
        <p:style>
          <a:lnRef idx="2">
            <a:schemeClr val="accent1"/>
          </a:lnRef>
          <a:fillRef idx="0">
            <a:schemeClr val="accent1"/>
          </a:fillRef>
          <a:effectRef idx="1">
            <a:schemeClr val="accent1"/>
          </a:effectRef>
          <a:fontRef idx="minor">
            <a:schemeClr val="tx1"/>
          </a:fontRef>
        </p:style>
      </p:cxnSp>
      <p:sp>
        <p:nvSpPr>
          <p:cNvPr id="13" name="Footer Placeholder 6"/>
          <p:cNvSpPr>
            <a:spLocks noGrp="1"/>
          </p:cNvSpPr>
          <p:nvPr>
            <p:ph type="ftr" sz="quarter" idx="3"/>
          </p:nvPr>
        </p:nvSpPr>
        <p:spPr>
          <a:xfrm>
            <a:off x="622302" y="6318254"/>
            <a:ext cx="5727700" cy="365125"/>
          </a:xfrm>
          <a:prstGeom prst="rect">
            <a:avLst/>
          </a:prstGeom>
        </p:spPr>
        <p:txBody>
          <a:bodyPr vert="horz" lIns="91440" tIns="45720" rIns="91440" bIns="45720" rtlCol="0" anchor="ctr"/>
          <a:lstStyle>
            <a:lvl1pPr algn="l">
              <a:defRPr sz="900">
                <a:solidFill>
                  <a:srgbClr val="8EAFBF"/>
                </a:solidFill>
              </a:defRPr>
            </a:lvl1pPr>
          </a:lstStyle>
          <a:p>
            <a:r>
              <a:rPr lang="en-GB" smtClean="0"/>
              <a:t>IMS Health Confidential</a:t>
            </a:r>
            <a:endParaRPr lang="en-GB"/>
          </a:p>
        </p:txBody>
      </p:sp>
      <p:sp>
        <p:nvSpPr>
          <p:cNvPr id="17" name="Title Placeholder 1"/>
          <p:cNvSpPr>
            <a:spLocks noGrp="1"/>
          </p:cNvSpPr>
          <p:nvPr>
            <p:ph type="title"/>
          </p:nvPr>
        </p:nvSpPr>
        <p:spPr>
          <a:xfrm>
            <a:off x="495445" y="75203"/>
            <a:ext cx="8270269" cy="849228"/>
          </a:xfrm>
          <a:prstGeom prst="rect">
            <a:avLst/>
          </a:prstGeom>
        </p:spPr>
        <p:txBody>
          <a:bodyPr vert="horz" lIns="0" tIns="0" rIns="0" bIns="0" rtlCol="0" anchor="b" anchorCtr="0">
            <a:normAutofit/>
          </a:bodyPr>
          <a:lstStyle/>
          <a:p>
            <a:r>
              <a:rPr lang="en-US" dirty="0" smtClean="0"/>
              <a:t>Click to edit title</a:t>
            </a:r>
            <a:endParaRPr lang="en-US" dirty="0"/>
          </a:p>
        </p:txBody>
      </p:sp>
      <p:sp>
        <p:nvSpPr>
          <p:cNvPr id="18" name="Text Placeholder 2"/>
          <p:cNvSpPr>
            <a:spLocks noGrp="1"/>
          </p:cNvSpPr>
          <p:nvPr>
            <p:ph type="body" idx="1"/>
          </p:nvPr>
        </p:nvSpPr>
        <p:spPr>
          <a:xfrm>
            <a:off x="495445" y="1599643"/>
            <a:ext cx="8270269" cy="4486055"/>
          </a:xfrm>
          <a:prstGeom prst="rect">
            <a:avLst/>
          </a:prstGeom>
        </p:spPr>
        <p:txBody>
          <a:bodyPr vert="horz" lIns="0" tIns="0" rIns="0" bIns="0" rtlCol="0">
            <a:no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IMS_CG.png"/>
          <p:cNvPicPr>
            <a:picLocks noChangeAspect="1"/>
          </p:cNvPicPr>
          <p:nvPr userDrawn="1"/>
        </p:nvPicPr>
        <p:blipFill rotWithShape="1">
          <a:blip r:embed="rId17" cstate="email">
            <a:extLst>
              <a:ext uri="{28A0092B-C50C-407E-A947-70E740481C1C}">
                <a14:useLocalDpi xmlns:a14="http://schemas.microsoft.com/office/drawing/2010/main" val="0"/>
              </a:ext>
            </a:extLst>
          </a:blip>
          <a:srcRect b="27454"/>
          <a:stretch/>
        </p:blipFill>
        <p:spPr>
          <a:xfrm>
            <a:off x="6424878" y="6267826"/>
            <a:ext cx="2412905" cy="380662"/>
          </a:xfrm>
          <a:prstGeom prst="rect">
            <a:avLst/>
          </a:prstGeom>
        </p:spPr>
      </p:pic>
    </p:spTree>
    <p:extLst>
      <p:ext uri="{BB962C8B-B14F-4D97-AF65-F5344CB8AC3E}">
        <p14:creationId xmlns:p14="http://schemas.microsoft.com/office/powerpoint/2010/main" val="1600085903"/>
      </p:ext>
    </p:extLst>
  </p:cSld>
  <p:clrMap bg1="lt1" tx1="dk1" bg2="lt2" tx2="dk2" accent1="accent1" accent2="accent2" accent3="accent3" accent4="accent4" accent5="accent5" accent6="accent6" hlink="hlink" folHlink="folHlink"/>
  <p:sldLayoutIdLst>
    <p:sldLayoutId id="2147483690" r:id="rId1"/>
    <p:sldLayoutId id="2147483738" r:id="rId2"/>
    <p:sldLayoutId id="2147483859" r:id="rId3"/>
    <p:sldLayoutId id="2147483860" r:id="rId4"/>
    <p:sldLayoutId id="2147483692" r:id="rId5"/>
    <p:sldLayoutId id="2147483694" r:id="rId6"/>
    <p:sldLayoutId id="2147483695" r:id="rId7"/>
    <p:sldLayoutId id="2147483696" r:id="rId8"/>
    <p:sldLayoutId id="2147483697" r:id="rId9"/>
    <p:sldLayoutId id="2147483698" r:id="rId10"/>
    <p:sldLayoutId id="2147483699" r:id="rId11"/>
    <p:sldLayoutId id="2147483700" r:id="rId12"/>
    <p:sldLayoutId id="2147483739" r:id="rId13"/>
    <p:sldLayoutId id="2147483701" r:id="rId14"/>
    <p:sldLayoutId id="2147483702" r:id="rId15"/>
  </p:sldLayoutIdLst>
  <p:timing>
    <p:tnLst>
      <p:par>
        <p:cTn id="1" dur="indefinite" restart="never" nodeType="tmRoot"/>
      </p:par>
    </p:tnLst>
  </p:timing>
  <p:hf sldNum="0" hdr="0"/>
  <p:txStyles>
    <p:titleStyle>
      <a:lvl1pPr algn="l" defTabSz="410291" rtl="0" eaLnBrk="1" latinLnBrk="0" hangingPunct="1">
        <a:lnSpc>
          <a:spcPct val="90000"/>
        </a:lnSpc>
        <a:spcBef>
          <a:spcPct val="0"/>
        </a:spcBef>
        <a:buNone/>
        <a:defRPr sz="2400" b="0" i="0" kern="1200">
          <a:solidFill>
            <a:schemeClr val="accent2"/>
          </a:solidFill>
          <a:latin typeface="Arial"/>
          <a:ea typeface="+mj-ea"/>
          <a:cs typeface="Arial"/>
        </a:defRPr>
      </a:lvl1pPr>
    </p:titleStyle>
    <p:bodyStyle>
      <a:lvl1pPr marL="137160" indent="-137160" algn="l" defTabSz="410291" rtl="0" eaLnBrk="1" latinLnBrk="0" hangingPunct="1">
        <a:lnSpc>
          <a:spcPct val="110000"/>
        </a:lnSpc>
        <a:spcBef>
          <a:spcPts val="1300"/>
        </a:spcBef>
        <a:buClr>
          <a:schemeClr val="accent1"/>
        </a:buClr>
        <a:buSzPct val="80000"/>
        <a:buFont typeface="Arial"/>
        <a:buChar char="•"/>
        <a:defRPr sz="1600" b="0" i="0" kern="1200">
          <a:solidFill>
            <a:schemeClr val="accent2"/>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600" b="0" i="0" kern="1200">
          <a:solidFill>
            <a:schemeClr val="accent2"/>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accent2"/>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600" b="0" i="0" kern="1200">
          <a:solidFill>
            <a:schemeClr val="accent2"/>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600" b="0" i="0" kern="1200">
          <a:solidFill>
            <a:schemeClr val="accent2"/>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extBox 8"/>
          <p:cNvSpPr txBox="1"/>
          <p:nvPr/>
        </p:nvSpPr>
        <p:spPr>
          <a:xfrm>
            <a:off x="147414" y="6427715"/>
            <a:ext cx="215926" cy="146194"/>
          </a:xfrm>
          <a:prstGeom prst="rect">
            <a:avLst/>
          </a:prstGeom>
          <a:noFill/>
        </p:spPr>
        <p:txBody>
          <a:bodyPr wrap="square" lIns="0" tIns="0" rIns="0" bIns="0" rtlCol="0">
            <a:spAutoFit/>
          </a:bodyPr>
          <a:lstStyle/>
          <a:p>
            <a:pPr marL="0" indent="0" algn="ctr">
              <a:buFont typeface="Arial"/>
              <a:buNone/>
            </a:pPr>
            <a:fld id="{AF323D4A-91CC-4F40-81A5-D9630C60C971}" type="slidenum">
              <a:rPr sz="950">
                <a:solidFill>
                  <a:schemeClr val="tx2"/>
                </a:solidFill>
              </a:rPr>
              <a:pPr marL="0" indent="0" algn="ctr">
                <a:buFont typeface="Arial"/>
                <a:buNone/>
              </a:pPr>
              <a:t>‹#›</a:t>
            </a:fld>
            <a:endParaRPr lang="en-US" sz="950" dirty="0">
              <a:solidFill>
                <a:schemeClr val="tx2"/>
              </a:solidFill>
            </a:endParaRPr>
          </a:p>
        </p:txBody>
      </p:sp>
      <p:cxnSp>
        <p:nvCxnSpPr>
          <p:cNvPr id="11" name="Straight Connector 10"/>
          <p:cNvCxnSpPr/>
          <p:nvPr/>
        </p:nvCxnSpPr>
        <p:spPr>
          <a:xfrm>
            <a:off x="495444" y="6353142"/>
            <a:ext cx="0" cy="295349"/>
          </a:xfrm>
          <a:prstGeom prst="line">
            <a:avLst/>
          </a:prstGeom>
          <a:ln w="9525" cmpd="sng">
            <a:solidFill>
              <a:srgbClr val="CACCC5"/>
            </a:solidFill>
          </a:ln>
          <a:effectLst/>
        </p:spPr>
        <p:style>
          <a:lnRef idx="2">
            <a:schemeClr val="accent1"/>
          </a:lnRef>
          <a:fillRef idx="0">
            <a:schemeClr val="accent1"/>
          </a:fillRef>
          <a:effectRef idx="1">
            <a:schemeClr val="accent1"/>
          </a:effectRef>
          <a:fontRef idx="minor">
            <a:schemeClr val="tx1"/>
          </a:fontRef>
        </p:style>
      </p:cxnSp>
      <p:sp>
        <p:nvSpPr>
          <p:cNvPr id="12" name="Footer Placeholder 6"/>
          <p:cNvSpPr>
            <a:spLocks noGrp="1"/>
          </p:cNvSpPr>
          <p:nvPr>
            <p:ph type="ftr" sz="quarter" idx="3"/>
          </p:nvPr>
        </p:nvSpPr>
        <p:spPr>
          <a:xfrm>
            <a:off x="622302" y="6318254"/>
            <a:ext cx="5727700" cy="365125"/>
          </a:xfrm>
          <a:prstGeom prst="rect">
            <a:avLst/>
          </a:prstGeom>
        </p:spPr>
        <p:txBody>
          <a:bodyPr vert="horz" lIns="91440" tIns="45720" rIns="91440" bIns="45720" rtlCol="0" anchor="ctr"/>
          <a:lstStyle>
            <a:lvl1pPr algn="l">
              <a:defRPr sz="900">
                <a:solidFill>
                  <a:srgbClr val="8EAFBF"/>
                </a:solidFill>
              </a:defRPr>
            </a:lvl1pPr>
          </a:lstStyle>
          <a:p>
            <a:r>
              <a:rPr lang="en-GB" smtClean="0"/>
              <a:t>IMS Health Confidential</a:t>
            </a:r>
            <a:endParaRPr lang="en-GB"/>
          </a:p>
        </p:txBody>
      </p:sp>
      <p:sp>
        <p:nvSpPr>
          <p:cNvPr id="17" name="Title Placeholder 1"/>
          <p:cNvSpPr>
            <a:spLocks noGrp="1"/>
          </p:cNvSpPr>
          <p:nvPr>
            <p:ph type="title"/>
          </p:nvPr>
        </p:nvSpPr>
        <p:spPr>
          <a:xfrm>
            <a:off x="495445" y="75203"/>
            <a:ext cx="8270269" cy="849228"/>
          </a:xfrm>
          <a:prstGeom prst="rect">
            <a:avLst/>
          </a:prstGeom>
        </p:spPr>
        <p:txBody>
          <a:bodyPr vert="horz" lIns="0" tIns="0" rIns="0" bIns="0" rtlCol="0" anchor="b" anchorCtr="0">
            <a:normAutofit/>
          </a:bodyPr>
          <a:lstStyle/>
          <a:p>
            <a:r>
              <a:rPr lang="en-US" dirty="0" smtClean="0"/>
              <a:t>Click to edit title</a:t>
            </a:r>
            <a:endParaRPr lang="en-US" dirty="0"/>
          </a:p>
        </p:txBody>
      </p:sp>
      <p:sp>
        <p:nvSpPr>
          <p:cNvPr id="18" name="Text Placeholder 2"/>
          <p:cNvSpPr>
            <a:spLocks noGrp="1"/>
          </p:cNvSpPr>
          <p:nvPr>
            <p:ph type="body" idx="1"/>
          </p:nvPr>
        </p:nvSpPr>
        <p:spPr>
          <a:xfrm>
            <a:off x="495445" y="1599643"/>
            <a:ext cx="8270269" cy="4486055"/>
          </a:xfrm>
          <a:prstGeom prst="rect">
            <a:avLst/>
          </a:prstGeom>
        </p:spPr>
        <p:txBody>
          <a:bodyPr vert="horz" lIns="0" tIns="0" rIns="0" bIns="0" rtlCol="0">
            <a:no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IMS_INST.png"/>
          <p:cNvPicPr>
            <a:picLocks noChangeAspect="1"/>
          </p:cNvPicPr>
          <p:nvPr userDrawn="1"/>
        </p:nvPicPr>
        <p:blipFill>
          <a:blip r:embed="rId17" cstate="email">
            <a:extLst>
              <a:ext uri="{28A0092B-C50C-407E-A947-70E740481C1C}">
                <a14:useLocalDpi xmlns:a14="http://schemas.microsoft.com/office/drawing/2010/main" val="0"/>
              </a:ext>
            </a:extLst>
          </a:blip>
          <a:stretch>
            <a:fillRect/>
          </a:stretch>
        </p:blipFill>
        <p:spPr>
          <a:xfrm>
            <a:off x="6982867" y="6202903"/>
            <a:ext cx="1782847" cy="522429"/>
          </a:xfrm>
          <a:prstGeom prst="rect">
            <a:avLst/>
          </a:prstGeom>
        </p:spPr>
      </p:pic>
    </p:spTree>
    <p:extLst>
      <p:ext uri="{BB962C8B-B14F-4D97-AF65-F5344CB8AC3E}">
        <p14:creationId xmlns:p14="http://schemas.microsoft.com/office/powerpoint/2010/main" val="40723750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Lst>
  <p:timing>
    <p:tnLst>
      <p:par>
        <p:cTn id="1" dur="indefinite" restart="never" nodeType="tmRoot"/>
      </p:par>
    </p:tnLst>
  </p:timing>
  <p:hf sldNum="0" hdr="0"/>
  <p:txStyles>
    <p:titleStyle>
      <a:lvl1pPr algn="l" defTabSz="410291" rtl="0" eaLnBrk="1" latinLnBrk="0" hangingPunct="1">
        <a:lnSpc>
          <a:spcPct val="90000"/>
        </a:lnSpc>
        <a:spcBef>
          <a:spcPct val="0"/>
        </a:spcBef>
        <a:buNone/>
        <a:defRPr sz="3000" b="0" i="0" kern="1200">
          <a:solidFill>
            <a:schemeClr val="accent2"/>
          </a:solidFill>
          <a:latin typeface="Arial"/>
          <a:ea typeface="+mj-ea"/>
          <a:cs typeface="Arial"/>
        </a:defRPr>
      </a:lvl1pPr>
    </p:titleStyle>
    <p:bodyStyle>
      <a:lvl1pPr marL="137160" indent="-137160" algn="l" defTabSz="410291" rtl="0" eaLnBrk="1" latinLnBrk="0" hangingPunct="1">
        <a:lnSpc>
          <a:spcPct val="110000"/>
        </a:lnSpc>
        <a:spcBef>
          <a:spcPts val="1300"/>
        </a:spcBef>
        <a:buClr>
          <a:schemeClr val="accent1"/>
        </a:buClr>
        <a:buSzPct val="80000"/>
        <a:buFont typeface="Arial"/>
        <a:buChar char="•"/>
        <a:defRPr sz="2000" b="0" i="0" kern="1200">
          <a:solidFill>
            <a:schemeClr val="bg2">
              <a:lumMod val="10000"/>
            </a:schemeClr>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title"/>
          </p:nvPr>
        </p:nvSpPr>
        <p:spPr bwMode="gray">
          <a:xfrm>
            <a:off x="455615" y="0"/>
            <a:ext cx="8226425" cy="818686"/>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a:t>Click to edit Master title style</a:t>
            </a:r>
            <a:endParaRPr dirty="0"/>
          </a:p>
        </p:txBody>
      </p:sp>
      <p:sp>
        <p:nvSpPr>
          <p:cNvPr id="3076" name="Rectangle 4"/>
          <p:cNvSpPr>
            <a:spLocks noGrp="1" noChangeArrowheads="1"/>
          </p:cNvSpPr>
          <p:nvPr>
            <p:ph type="body" idx="1"/>
          </p:nvPr>
        </p:nvSpPr>
        <p:spPr bwMode="gray">
          <a:xfrm>
            <a:off x="455615" y="1598613"/>
            <a:ext cx="8226425" cy="438785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0" name="Date Placeholder 3"/>
          <p:cNvSpPr>
            <a:spLocks noGrp="1"/>
          </p:cNvSpPr>
          <p:nvPr>
            <p:ph type="dt" sz="half" idx="2"/>
          </p:nvPr>
        </p:nvSpPr>
        <p:spPr>
          <a:xfrm>
            <a:off x="713232"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pPr fontAlgn="auto">
              <a:spcBef>
                <a:spcPts val="0"/>
              </a:spcBef>
              <a:spcAft>
                <a:spcPts val="0"/>
              </a:spcAft>
            </a:pPr>
            <a:endParaRPr lang="en-GB"/>
          </a:p>
        </p:txBody>
      </p:sp>
      <p:sp>
        <p:nvSpPr>
          <p:cNvPr id="11"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pPr fontAlgn="auto">
              <a:spcBef>
                <a:spcPts val="0"/>
              </a:spcBef>
              <a:spcAft>
                <a:spcPts val="0"/>
              </a:spcAft>
            </a:pPr>
            <a:r>
              <a:rPr lang="en-GB" smtClean="0"/>
              <a:t>IMS Health Confidential</a:t>
            </a:r>
            <a:endParaRPr lang="en-GB"/>
          </a:p>
        </p:txBody>
      </p:sp>
      <p:sp>
        <p:nvSpPr>
          <p:cNvPr id="12"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pPr fontAlgn="auto">
              <a:spcBef>
                <a:spcPts val="0"/>
              </a:spcBef>
              <a:spcAft>
                <a:spcPts val="0"/>
              </a:spcAft>
            </a:pPr>
            <a:fld id="{078CA1E6-1B09-488D-A1FF-E8A47C315D27}" type="slidenum">
              <a:rPr lang="en-GB" smtClean="0"/>
              <a:pPr fontAlgn="auto">
                <a:spcBef>
                  <a:spcPts val="0"/>
                </a:spcBef>
                <a:spcAft>
                  <a:spcPts val="0"/>
                </a:spcAft>
              </a:pPr>
              <a:t>‹#›</a:t>
            </a:fld>
            <a:endParaRPr lang="en-GB"/>
          </a:p>
        </p:txBody>
      </p:sp>
      <p:cxnSp>
        <p:nvCxnSpPr>
          <p:cNvPr id="14" name="Straight Connector 13"/>
          <p:cNvCxnSpPr/>
          <p:nvPr/>
        </p:nvCxnSpPr>
        <p:spPr>
          <a:xfrm>
            <a:off x="455615" y="899366"/>
            <a:ext cx="822642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55615" y="6237312"/>
            <a:ext cx="8226425" cy="0"/>
          </a:xfrm>
          <a:prstGeom prst="line">
            <a:avLst/>
          </a:prstGeom>
          <a:ln w="19050">
            <a:solidFill>
              <a:srgbClr val="002868"/>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rotWithShape="1">
          <a:blip r:embed="rId19" cstate="email">
            <a:extLst>
              <a:ext uri="{28A0092B-C50C-407E-A947-70E740481C1C}">
                <a14:useLocalDpi xmlns:a14="http://schemas.microsoft.com/office/drawing/2010/main" val="0"/>
              </a:ext>
            </a:extLst>
          </a:blip>
          <a:srcRect b="27988"/>
          <a:stretch/>
        </p:blipFill>
        <p:spPr>
          <a:xfrm>
            <a:off x="7392134" y="6367140"/>
            <a:ext cx="1297843" cy="268610"/>
          </a:xfrm>
          <a:prstGeom prst="rect">
            <a:avLst/>
          </a:prstGeom>
        </p:spPr>
      </p:pic>
    </p:spTree>
    <p:extLst>
      <p:ext uri="{BB962C8B-B14F-4D97-AF65-F5344CB8AC3E}">
        <p14:creationId xmlns:p14="http://schemas.microsoft.com/office/powerpoint/2010/main" val="2239447042"/>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Lst>
  <p:transition/>
  <p:hf sldNum="0" hdr="0"/>
  <p:txStyles>
    <p:titleStyle>
      <a:lvl1pPr algn="l" rtl="0" eaLnBrk="1" fontAlgn="base" hangingPunct="1">
        <a:spcBef>
          <a:spcPct val="0"/>
        </a:spcBef>
        <a:spcAft>
          <a:spcPct val="0"/>
        </a:spcAft>
        <a:defRPr sz="2400">
          <a:solidFill>
            <a:srgbClr val="002868"/>
          </a:solidFill>
          <a:latin typeface="+mj-lt"/>
          <a:ea typeface="+mj-ea"/>
          <a:cs typeface="+mj-cs"/>
        </a:defRPr>
      </a:lvl1pPr>
      <a:lvl2pPr algn="l" rtl="0" eaLnBrk="1" fontAlgn="base" hangingPunct="1">
        <a:spcBef>
          <a:spcPct val="0"/>
        </a:spcBef>
        <a:spcAft>
          <a:spcPct val="0"/>
        </a:spcAft>
        <a:defRPr sz="2400">
          <a:solidFill>
            <a:schemeClr val="tx2"/>
          </a:solidFill>
          <a:latin typeface="Verdana" pitchFamily="34" charset="0"/>
        </a:defRPr>
      </a:lvl2pPr>
      <a:lvl3pPr algn="l" rtl="0" eaLnBrk="1" fontAlgn="base" hangingPunct="1">
        <a:spcBef>
          <a:spcPct val="0"/>
        </a:spcBef>
        <a:spcAft>
          <a:spcPct val="0"/>
        </a:spcAft>
        <a:defRPr sz="2400">
          <a:solidFill>
            <a:schemeClr val="tx2"/>
          </a:solidFill>
          <a:latin typeface="Verdana" pitchFamily="34" charset="0"/>
        </a:defRPr>
      </a:lvl3pPr>
      <a:lvl4pPr algn="l" rtl="0" eaLnBrk="1" fontAlgn="base" hangingPunct="1">
        <a:spcBef>
          <a:spcPct val="0"/>
        </a:spcBef>
        <a:spcAft>
          <a:spcPct val="0"/>
        </a:spcAft>
        <a:defRPr sz="2400">
          <a:solidFill>
            <a:schemeClr val="tx2"/>
          </a:solidFill>
          <a:latin typeface="Verdana" pitchFamily="34" charset="0"/>
        </a:defRPr>
      </a:lvl4pPr>
      <a:lvl5pPr algn="l" rtl="0" eaLnBrk="1" fontAlgn="base" hangingPunct="1">
        <a:spcBef>
          <a:spcPct val="0"/>
        </a:spcBef>
        <a:spcAft>
          <a:spcPct val="0"/>
        </a:spcAft>
        <a:defRPr sz="2400">
          <a:solidFill>
            <a:schemeClr val="tx2"/>
          </a:solidFill>
          <a:latin typeface="Verdana" pitchFamily="34" charset="0"/>
        </a:defRPr>
      </a:lvl5pPr>
      <a:lvl6pPr marL="457200" algn="l" rtl="0" eaLnBrk="1" fontAlgn="base" hangingPunct="1">
        <a:spcBef>
          <a:spcPct val="0"/>
        </a:spcBef>
        <a:spcAft>
          <a:spcPct val="0"/>
        </a:spcAft>
        <a:defRPr sz="2400">
          <a:solidFill>
            <a:schemeClr val="tx2"/>
          </a:solidFill>
          <a:latin typeface="Verdana" pitchFamily="34" charset="0"/>
        </a:defRPr>
      </a:lvl6pPr>
      <a:lvl7pPr marL="914400" algn="l" rtl="0" eaLnBrk="1" fontAlgn="base" hangingPunct="1">
        <a:spcBef>
          <a:spcPct val="0"/>
        </a:spcBef>
        <a:spcAft>
          <a:spcPct val="0"/>
        </a:spcAft>
        <a:defRPr sz="2400">
          <a:solidFill>
            <a:schemeClr val="tx2"/>
          </a:solidFill>
          <a:latin typeface="Verdana" pitchFamily="34" charset="0"/>
        </a:defRPr>
      </a:lvl7pPr>
      <a:lvl8pPr marL="1371600" algn="l" rtl="0" eaLnBrk="1" fontAlgn="base" hangingPunct="1">
        <a:spcBef>
          <a:spcPct val="0"/>
        </a:spcBef>
        <a:spcAft>
          <a:spcPct val="0"/>
        </a:spcAft>
        <a:defRPr sz="2400">
          <a:solidFill>
            <a:schemeClr val="tx2"/>
          </a:solidFill>
          <a:latin typeface="Verdana" pitchFamily="34" charset="0"/>
        </a:defRPr>
      </a:lvl8pPr>
      <a:lvl9pPr marL="1828800" algn="l" rtl="0" eaLnBrk="1" fontAlgn="base" hangingPunct="1">
        <a:spcBef>
          <a:spcPct val="0"/>
        </a:spcBef>
        <a:spcAft>
          <a:spcPct val="0"/>
        </a:spcAft>
        <a:defRPr sz="2400">
          <a:solidFill>
            <a:schemeClr val="tx2"/>
          </a:solidFill>
          <a:latin typeface="Verdana" pitchFamily="34" charset="0"/>
        </a:defRPr>
      </a:lvl9pPr>
    </p:titleStyle>
    <p:bodyStyle>
      <a:lvl1pPr marL="228600" indent="-228600" algn="l" rtl="0" eaLnBrk="1" fontAlgn="base" hangingPunct="1">
        <a:spcBef>
          <a:spcPct val="50000"/>
        </a:spcBef>
        <a:spcAft>
          <a:spcPct val="0"/>
        </a:spcAft>
        <a:buClr>
          <a:schemeClr val="accent1"/>
        </a:buClr>
        <a:buFont typeface="Verdana" pitchFamily="34" charset="0"/>
        <a:buChar char="•"/>
        <a:defRPr sz="2000">
          <a:solidFill>
            <a:srgbClr val="002868"/>
          </a:solidFill>
          <a:latin typeface="+mn-lt"/>
          <a:ea typeface="+mn-ea"/>
          <a:cs typeface="+mn-cs"/>
        </a:defRPr>
      </a:lvl1pPr>
      <a:lvl2pPr marL="571500" indent="-228600" algn="l" rtl="0" eaLnBrk="1" fontAlgn="base" hangingPunct="1">
        <a:spcBef>
          <a:spcPct val="40000"/>
        </a:spcBef>
        <a:spcAft>
          <a:spcPct val="0"/>
        </a:spcAft>
        <a:buClr>
          <a:schemeClr val="accent1"/>
        </a:buClr>
        <a:buFont typeface="Verdana" pitchFamily="34" charset="0"/>
        <a:buChar char="−"/>
        <a:defRPr sz="1600">
          <a:solidFill>
            <a:srgbClr val="002868"/>
          </a:solidFill>
          <a:latin typeface="+mn-lt"/>
        </a:defRPr>
      </a:lvl2pPr>
      <a:lvl3pPr marL="914400" indent="-228600" algn="l" rtl="0" eaLnBrk="1" fontAlgn="base" hangingPunct="1">
        <a:spcBef>
          <a:spcPct val="30000"/>
        </a:spcBef>
        <a:spcAft>
          <a:spcPct val="0"/>
        </a:spcAft>
        <a:buClr>
          <a:schemeClr val="accent1"/>
        </a:buClr>
        <a:buFont typeface="Verdana" pitchFamily="34" charset="0"/>
        <a:buChar char="•"/>
        <a:defRPr sz="1400">
          <a:solidFill>
            <a:srgbClr val="002868"/>
          </a:solidFill>
          <a:latin typeface="+mn-lt"/>
        </a:defRPr>
      </a:lvl3pPr>
      <a:lvl4pPr marL="1257300" indent="-228600" algn="l" rtl="0" eaLnBrk="1" fontAlgn="base" hangingPunct="1">
        <a:spcBef>
          <a:spcPct val="30000"/>
        </a:spcBef>
        <a:spcAft>
          <a:spcPct val="0"/>
        </a:spcAft>
        <a:buClr>
          <a:schemeClr val="accent1"/>
        </a:buClr>
        <a:buFont typeface="Verdana" pitchFamily="34" charset="0"/>
        <a:buChar char="–"/>
        <a:defRPr sz="1200">
          <a:solidFill>
            <a:srgbClr val="002868"/>
          </a:solidFill>
          <a:latin typeface="+mn-lt"/>
        </a:defRPr>
      </a:lvl4pPr>
      <a:lvl5pPr marL="1600200" indent="-228600" algn="l" rtl="0" eaLnBrk="1" fontAlgn="base" hangingPunct="1">
        <a:spcBef>
          <a:spcPct val="30000"/>
        </a:spcBef>
        <a:spcAft>
          <a:spcPct val="0"/>
        </a:spcAft>
        <a:buClr>
          <a:schemeClr val="accent1"/>
        </a:buClr>
        <a:buFont typeface="Verdana" pitchFamily="34" charset="0"/>
        <a:buChar char="◦"/>
        <a:defRPr sz="1200">
          <a:solidFill>
            <a:srgbClr val="002868"/>
          </a:solidFill>
          <a:latin typeface="+mn-lt"/>
        </a:defRPr>
      </a:lvl5pPr>
      <a:lvl6pPr marL="20574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6pPr>
      <a:lvl7pPr marL="25146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7pPr>
      <a:lvl8pPr marL="29718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8pPr>
      <a:lvl9pPr marL="34290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8"/>
            </p:custDataLs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10488" name="think-cell Slide" r:id="rId19" imgW="216" imgH="216" progId="">
                  <p:embed/>
                </p:oleObj>
              </mc:Choice>
              <mc:Fallback>
                <p:oleObj name="think-cell Slide" r:id="rId19" imgW="216" imgH="216" progId="">
                  <p:embed/>
                  <p:pic>
                    <p:nvPicPr>
                      <p:cNvPr id="0" name="Picture 8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89" y="2118"/>
                        <a:ext cx="1587" cy="2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2"/>
          <p:cNvSpPr>
            <a:spLocks noGrp="1"/>
          </p:cNvSpPr>
          <p:nvPr>
            <p:ph type="body" idx="1"/>
          </p:nvPr>
        </p:nvSpPr>
        <p:spPr>
          <a:xfrm>
            <a:off x="495449" y="1599645"/>
            <a:ext cx="8270269" cy="4486055"/>
          </a:xfrm>
          <a:prstGeom prst="rect">
            <a:avLst/>
          </a:prstGeom>
        </p:spPr>
        <p:txBody>
          <a:bodyPr vert="horz" lIns="0" tIns="0" rIns="0" bIns="0" rtlCol="0">
            <a:no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Box 8"/>
          <p:cNvSpPr txBox="1"/>
          <p:nvPr/>
        </p:nvSpPr>
        <p:spPr>
          <a:xfrm>
            <a:off x="147414" y="6403351"/>
            <a:ext cx="215926" cy="146194"/>
          </a:xfrm>
          <a:prstGeom prst="rect">
            <a:avLst/>
          </a:prstGeom>
          <a:noFill/>
        </p:spPr>
        <p:txBody>
          <a:bodyPr wrap="square" lIns="0" tIns="0" rIns="0" bIns="0" rtlCol="0">
            <a:spAutoFit/>
          </a:bodyPr>
          <a:lstStyle/>
          <a:p>
            <a:pPr algn="ctr">
              <a:buFont typeface="Arial"/>
              <a:buNone/>
            </a:pPr>
            <a:fld id="{DEF0A56F-D2D0-4957-B6A4-1DC911A5477B}" type="slidenum">
              <a:rPr lang="en-GB" sz="950" smtClean="0">
                <a:solidFill>
                  <a:srgbClr val="8EAFBF"/>
                </a:solidFill>
              </a:rPr>
              <a:pPr algn="ctr">
                <a:buFont typeface="Arial"/>
                <a:buNone/>
              </a:pPr>
              <a:t>‹#›</a:t>
            </a:fld>
            <a:endParaRPr lang="en-US" sz="950" dirty="0">
              <a:solidFill>
                <a:srgbClr val="8EAFBF"/>
              </a:solidFill>
            </a:endParaRPr>
          </a:p>
        </p:txBody>
      </p:sp>
      <p:cxnSp>
        <p:nvCxnSpPr>
          <p:cNvPr id="11" name="Straight Connector 10"/>
          <p:cNvCxnSpPr/>
          <p:nvPr/>
        </p:nvCxnSpPr>
        <p:spPr>
          <a:xfrm>
            <a:off x="495444" y="6353144"/>
            <a:ext cx="0" cy="295349"/>
          </a:xfrm>
          <a:prstGeom prst="line">
            <a:avLst/>
          </a:prstGeom>
          <a:ln w="9525" cmpd="sng">
            <a:solidFill>
              <a:srgbClr val="CACCC5"/>
            </a:solidFill>
          </a:ln>
          <a:effectLst/>
        </p:spPr>
        <p:style>
          <a:lnRef idx="2">
            <a:schemeClr val="accent1"/>
          </a:lnRef>
          <a:fillRef idx="0">
            <a:schemeClr val="accent1"/>
          </a:fillRef>
          <a:effectRef idx="1">
            <a:schemeClr val="accent1"/>
          </a:effectRef>
          <a:fontRef idx="minor">
            <a:schemeClr val="tx1"/>
          </a:fontRef>
        </p:style>
      </p:cxnSp>
      <p:sp>
        <p:nvSpPr>
          <p:cNvPr id="7" name="Footer Placeholder 6"/>
          <p:cNvSpPr>
            <a:spLocks noGrp="1"/>
          </p:cNvSpPr>
          <p:nvPr>
            <p:ph type="ftr" sz="quarter" idx="3"/>
          </p:nvPr>
        </p:nvSpPr>
        <p:spPr>
          <a:xfrm>
            <a:off x="622302" y="6318256"/>
            <a:ext cx="5727700" cy="365125"/>
          </a:xfrm>
          <a:prstGeom prst="rect">
            <a:avLst/>
          </a:prstGeom>
        </p:spPr>
        <p:txBody>
          <a:bodyPr vert="horz" lIns="91440" tIns="45720" rIns="91440" bIns="45720" rtlCol="0" anchor="ctr"/>
          <a:lstStyle>
            <a:lvl1pPr algn="l">
              <a:defRPr sz="900">
                <a:solidFill>
                  <a:srgbClr val="8EAFBF"/>
                </a:solidFill>
              </a:defRPr>
            </a:lvl1pPr>
          </a:lstStyle>
          <a:p>
            <a:r>
              <a:rPr lang="en-GB" dirty="0" smtClean="0"/>
              <a:t>IMS Health Confidential</a:t>
            </a:r>
            <a:endParaRPr lang="en-GB" dirty="0"/>
          </a:p>
        </p:txBody>
      </p:sp>
      <p:sp>
        <p:nvSpPr>
          <p:cNvPr id="8" name="Title Placeholder 1"/>
          <p:cNvSpPr>
            <a:spLocks noGrp="1"/>
          </p:cNvSpPr>
          <p:nvPr>
            <p:ph type="title"/>
          </p:nvPr>
        </p:nvSpPr>
        <p:spPr>
          <a:xfrm>
            <a:off x="495449" y="75208"/>
            <a:ext cx="8270269" cy="1065277"/>
          </a:xfrm>
          <a:prstGeom prst="rect">
            <a:avLst/>
          </a:prstGeom>
        </p:spPr>
        <p:txBody>
          <a:bodyPr vert="horz" lIns="0" tIns="0" rIns="0" bIns="0" rtlCol="0" anchor="b" anchorCtr="0">
            <a:noAutofit/>
          </a:bodyPr>
          <a:lstStyle/>
          <a:p>
            <a:r>
              <a:rPr lang="en-US" dirty="0" smtClean="0"/>
              <a:t>Click to edit title</a:t>
            </a:r>
            <a:endParaRPr lang="en-US" dirty="0"/>
          </a:p>
        </p:txBody>
      </p:sp>
      <p:pic>
        <p:nvPicPr>
          <p:cNvPr id="12" name="Picture 11" descr="IMS_HEALTH.png"/>
          <p:cNvPicPr>
            <a:picLocks noChangeAspect="1"/>
          </p:cNvPicPr>
          <p:nvPr userDrawn="1"/>
        </p:nvPicPr>
        <p:blipFill rotWithShape="1">
          <a:blip r:embed="rId21" cstate="email">
            <a:extLst>
              <a:ext uri="{28A0092B-C50C-407E-A947-70E740481C1C}">
                <a14:useLocalDpi xmlns:a14="http://schemas.microsoft.com/office/drawing/2010/main" val="0"/>
              </a:ext>
            </a:extLst>
          </a:blip>
          <a:srcRect b="27406"/>
          <a:stretch/>
        </p:blipFill>
        <p:spPr>
          <a:xfrm>
            <a:off x="7620602" y="6272798"/>
            <a:ext cx="1152813" cy="375692"/>
          </a:xfrm>
          <a:prstGeom prst="rect">
            <a:avLst/>
          </a:prstGeom>
        </p:spPr>
      </p:pic>
    </p:spTree>
    <p:extLst>
      <p:ext uri="{BB962C8B-B14F-4D97-AF65-F5344CB8AC3E}">
        <p14:creationId xmlns:p14="http://schemas.microsoft.com/office/powerpoint/2010/main" val="1454783564"/>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Lst>
  <p:timing>
    <p:tnLst>
      <p:par>
        <p:cTn id="1" dur="indefinite" restart="never" nodeType="tmRoot"/>
      </p:par>
    </p:tnLst>
  </p:timing>
  <p:hf sldNum="0" hdr="0"/>
  <p:txStyles>
    <p:titleStyle>
      <a:lvl1pPr algn="l" defTabSz="410291" rtl="0" eaLnBrk="1" latinLnBrk="0" hangingPunct="1">
        <a:lnSpc>
          <a:spcPct val="90000"/>
        </a:lnSpc>
        <a:spcBef>
          <a:spcPct val="0"/>
        </a:spcBef>
        <a:buNone/>
        <a:defRPr sz="3000" b="0" i="0" kern="1200">
          <a:solidFill>
            <a:schemeClr val="accent2"/>
          </a:solidFill>
          <a:latin typeface="Arial"/>
          <a:ea typeface="+mj-ea"/>
          <a:cs typeface="Arial"/>
        </a:defRPr>
      </a:lvl1pPr>
    </p:titleStyle>
    <p:bodyStyle>
      <a:lvl1pPr marL="137160" indent="-137160" algn="l" defTabSz="410291" rtl="0" eaLnBrk="1" latinLnBrk="0" hangingPunct="1">
        <a:lnSpc>
          <a:spcPct val="110000"/>
        </a:lnSpc>
        <a:spcBef>
          <a:spcPts val="1300"/>
        </a:spcBef>
        <a:buClr>
          <a:schemeClr val="accent1"/>
        </a:buClr>
        <a:buSzPct val="80000"/>
        <a:buFont typeface="Arial"/>
        <a:buChar char="•"/>
        <a:defRPr sz="2000" b="0" i="0" kern="1200">
          <a:solidFill>
            <a:schemeClr val="bg2">
              <a:lumMod val="10000"/>
            </a:schemeClr>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descr="IMSHlogo2015_RGB_TM_IA.eps"/>
          <p:cNvPicPr>
            <a:picLocks noChangeAspect="1"/>
          </p:cNvPicPr>
          <p:nvPr/>
        </p:nvPicPr>
        <p:blipFill rotWithShape="1">
          <a:blip r:embed="rId21" cstate="email">
            <a:extLst>
              <a:ext uri="{28A0092B-C50C-407E-A947-70E740481C1C}">
                <a14:useLocalDpi xmlns:a14="http://schemas.microsoft.com/office/drawing/2010/main" val="0"/>
              </a:ext>
            </a:extLst>
          </a:blip>
          <a:srcRect b="33230"/>
          <a:stretch/>
        </p:blipFill>
        <p:spPr>
          <a:xfrm>
            <a:off x="7268195" y="6325448"/>
            <a:ext cx="1433388" cy="270164"/>
          </a:xfrm>
          <a:prstGeom prst="rect">
            <a:avLst/>
          </a:prstGeom>
        </p:spPr>
      </p:pic>
      <p:sp>
        <p:nvSpPr>
          <p:cNvPr id="2" name="Title Placeholder 1"/>
          <p:cNvSpPr>
            <a:spLocks noGrp="1"/>
          </p:cNvSpPr>
          <p:nvPr>
            <p:ph type="title"/>
          </p:nvPr>
        </p:nvSpPr>
        <p:spPr>
          <a:xfrm>
            <a:off x="495445" y="75203"/>
            <a:ext cx="8270269" cy="849228"/>
          </a:xfrm>
          <a:prstGeom prst="rect">
            <a:avLst/>
          </a:prstGeom>
        </p:spPr>
        <p:txBody>
          <a:bodyPr vert="horz" lIns="0" tIns="0" rIns="0" bIns="0" rtlCol="0" anchor="b" anchorCtr="0">
            <a:normAutofit/>
          </a:bodyPr>
          <a:lstStyle/>
          <a:p>
            <a:r>
              <a:rPr lang="en-US" dirty="0" smtClean="0"/>
              <a:t>Click to edit title</a:t>
            </a:r>
            <a:endParaRPr lang="en-US" dirty="0"/>
          </a:p>
        </p:txBody>
      </p:sp>
      <p:sp>
        <p:nvSpPr>
          <p:cNvPr id="3" name="Text Placeholder 2"/>
          <p:cNvSpPr>
            <a:spLocks noGrp="1"/>
          </p:cNvSpPr>
          <p:nvPr>
            <p:ph type="body" idx="1"/>
          </p:nvPr>
        </p:nvSpPr>
        <p:spPr>
          <a:xfrm>
            <a:off x="495445" y="1599643"/>
            <a:ext cx="8270269" cy="4486055"/>
          </a:xfrm>
          <a:prstGeom prst="rect">
            <a:avLst/>
          </a:prstGeom>
        </p:spPr>
        <p:txBody>
          <a:bodyPr vert="horz" lIns="0" tIns="0" rIns="0" bIns="0" rtlCol="0">
            <a:no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Box 8"/>
          <p:cNvSpPr txBox="1"/>
          <p:nvPr/>
        </p:nvSpPr>
        <p:spPr>
          <a:xfrm>
            <a:off x="147414" y="6427715"/>
            <a:ext cx="215926" cy="146194"/>
          </a:xfrm>
          <a:prstGeom prst="rect">
            <a:avLst/>
          </a:prstGeom>
          <a:noFill/>
        </p:spPr>
        <p:txBody>
          <a:bodyPr wrap="square" lIns="0" tIns="0" rIns="0" bIns="0" rtlCol="0">
            <a:spAutoFit/>
          </a:bodyPr>
          <a:lstStyle/>
          <a:p>
            <a:pPr algn="ctr" defTabSz="457200" fontAlgn="auto">
              <a:spcBef>
                <a:spcPts val="0"/>
              </a:spcBef>
              <a:spcAft>
                <a:spcPts val="0"/>
              </a:spcAft>
              <a:buFont typeface="Arial"/>
              <a:buNone/>
            </a:pPr>
            <a:fld id="{DEF0A56F-D2D0-4957-B6A4-1DC911A5477B}" type="slidenum">
              <a:rPr lang="en-GB" sz="950">
                <a:solidFill>
                  <a:srgbClr val="8EAFBF"/>
                </a:solidFill>
                <a:latin typeface="Arial"/>
              </a:rPr>
              <a:pPr algn="ctr" defTabSz="457200" fontAlgn="auto">
                <a:spcBef>
                  <a:spcPts val="0"/>
                </a:spcBef>
                <a:spcAft>
                  <a:spcPts val="0"/>
                </a:spcAft>
                <a:buFont typeface="Arial"/>
                <a:buNone/>
              </a:pPr>
              <a:t>‹#›</a:t>
            </a:fld>
            <a:endParaRPr lang="en-US" sz="950" dirty="0">
              <a:solidFill>
                <a:srgbClr val="8EAFBF"/>
              </a:solidFill>
              <a:latin typeface="Arial"/>
            </a:endParaRPr>
          </a:p>
        </p:txBody>
      </p:sp>
      <p:cxnSp>
        <p:nvCxnSpPr>
          <p:cNvPr id="11" name="Straight Connector 10"/>
          <p:cNvCxnSpPr/>
          <p:nvPr/>
        </p:nvCxnSpPr>
        <p:spPr>
          <a:xfrm>
            <a:off x="495444" y="6353142"/>
            <a:ext cx="0" cy="295349"/>
          </a:xfrm>
          <a:prstGeom prst="line">
            <a:avLst/>
          </a:prstGeom>
          <a:ln w="9525" cmpd="sng">
            <a:solidFill>
              <a:srgbClr val="CACCC5"/>
            </a:solidFill>
          </a:ln>
          <a:effectLst/>
        </p:spPr>
        <p:style>
          <a:lnRef idx="2">
            <a:schemeClr val="accent1"/>
          </a:lnRef>
          <a:fillRef idx="0">
            <a:schemeClr val="accent1"/>
          </a:fillRef>
          <a:effectRef idx="1">
            <a:schemeClr val="accent1"/>
          </a:effectRef>
          <a:fontRef idx="minor">
            <a:schemeClr val="tx1"/>
          </a:fontRef>
        </p:style>
      </p:cxnSp>
      <p:sp>
        <p:nvSpPr>
          <p:cNvPr id="7" name="Footer Placeholder 6"/>
          <p:cNvSpPr>
            <a:spLocks noGrp="1"/>
          </p:cNvSpPr>
          <p:nvPr>
            <p:ph type="ftr" sz="quarter" idx="3"/>
          </p:nvPr>
        </p:nvSpPr>
        <p:spPr>
          <a:xfrm>
            <a:off x="622302" y="6318254"/>
            <a:ext cx="5727700" cy="365125"/>
          </a:xfrm>
          <a:prstGeom prst="rect">
            <a:avLst/>
          </a:prstGeom>
        </p:spPr>
        <p:txBody>
          <a:bodyPr vert="horz" lIns="91440" tIns="45720" rIns="91440" bIns="45720" rtlCol="0" anchor="ctr"/>
          <a:lstStyle>
            <a:lvl1pPr algn="l">
              <a:defRPr sz="900">
                <a:solidFill>
                  <a:srgbClr val="8EAFBF"/>
                </a:solidFill>
              </a:defRPr>
            </a:lvl1pPr>
          </a:lstStyle>
          <a:p>
            <a:pPr defTabSz="457200" fontAlgn="auto">
              <a:spcBef>
                <a:spcPts val="0"/>
              </a:spcBef>
              <a:spcAft>
                <a:spcPts val="0"/>
              </a:spcAft>
            </a:pPr>
            <a:r>
              <a:rPr lang="en-GB" smtClean="0">
                <a:latin typeface="Arial"/>
              </a:rPr>
              <a:t>IMS Health Confidential</a:t>
            </a:r>
            <a:endParaRPr lang="en-GB" dirty="0">
              <a:latin typeface="Arial"/>
            </a:endParaRPr>
          </a:p>
        </p:txBody>
      </p:sp>
    </p:spTree>
    <p:extLst>
      <p:ext uri="{BB962C8B-B14F-4D97-AF65-F5344CB8AC3E}">
        <p14:creationId xmlns:p14="http://schemas.microsoft.com/office/powerpoint/2010/main" val="2152555646"/>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 id="2147483913" r:id="rId17"/>
    <p:sldLayoutId id="2147483914" r:id="rId18"/>
    <p:sldLayoutId id="2147483915" r:id="rId19"/>
  </p:sldLayoutIdLst>
  <p:timing>
    <p:tnLst>
      <p:par>
        <p:cTn id="1" dur="indefinite" restart="never" nodeType="tmRoot"/>
      </p:par>
    </p:tnLst>
  </p:timing>
  <p:hf sldNum="0" hdr="0"/>
  <p:txStyles>
    <p:titleStyle>
      <a:lvl1pPr algn="l" defTabSz="410291" rtl="0" eaLnBrk="1" latinLnBrk="0" hangingPunct="1">
        <a:lnSpc>
          <a:spcPct val="90000"/>
        </a:lnSpc>
        <a:spcBef>
          <a:spcPct val="0"/>
        </a:spcBef>
        <a:buNone/>
        <a:defRPr sz="3000" b="0" i="0" kern="1200">
          <a:solidFill>
            <a:schemeClr val="accent2"/>
          </a:solidFill>
          <a:latin typeface="Arial"/>
          <a:ea typeface="+mj-ea"/>
          <a:cs typeface="Arial"/>
        </a:defRPr>
      </a:lvl1pPr>
    </p:titleStyle>
    <p:bodyStyle>
      <a:lvl1pPr marL="137160" indent="-137160" algn="l" defTabSz="410291" rtl="0" eaLnBrk="1" latinLnBrk="0" hangingPunct="1">
        <a:lnSpc>
          <a:spcPct val="110000"/>
        </a:lnSpc>
        <a:spcBef>
          <a:spcPts val="1300"/>
        </a:spcBef>
        <a:buClr>
          <a:schemeClr val="accent1"/>
        </a:buClr>
        <a:buSzPct val="80000"/>
        <a:buFont typeface="Arial"/>
        <a:buChar char="•"/>
        <a:defRPr sz="2000" b="0" i="0" kern="1200">
          <a:solidFill>
            <a:schemeClr val="bg2">
              <a:lumMod val="10000"/>
            </a:schemeClr>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7"/>
            </p:custDataLst>
            <p:extLst/>
          </p:nvPr>
        </p:nvGraphicFramePr>
        <p:xfrm>
          <a:off x="1589" y="1592"/>
          <a:ext cx="1587" cy="1587"/>
        </p:xfrm>
        <a:graphic>
          <a:graphicData uri="http://schemas.openxmlformats.org/presentationml/2006/ole">
            <mc:AlternateContent xmlns:mc="http://schemas.openxmlformats.org/markup-compatibility/2006">
              <mc:Choice xmlns:v="urn:schemas-microsoft-com:vml" Requires="v">
                <p:oleObj spid="_x0000_s13559" name="think-cell Slide" r:id="rId8" imgW="216" imgH="216" progId="">
                  <p:embed/>
                </p:oleObj>
              </mc:Choice>
              <mc:Fallback>
                <p:oleObj name="think-cell Slide" r:id="rId8" imgW="216" imgH="216" progId="">
                  <p:embed/>
                  <p:pic>
                    <p:nvPicPr>
                      <p:cNvPr id="0" name="Picture 8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9" y="1592"/>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4" descr="IMSHlogo2015_RGB_TM_IA.eps"/>
          <p:cNvPicPr>
            <a:picLocks noChangeAspect="1"/>
          </p:cNvPicPr>
          <p:nvPr/>
        </p:nvPicPr>
        <p:blipFill rotWithShape="1">
          <a:blip r:embed="rId10" cstate="email">
            <a:extLst>
              <a:ext uri="{28A0092B-C50C-407E-A947-70E740481C1C}">
                <a14:useLocalDpi xmlns:a14="http://schemas.microsoft.com/office/drawing/2010/main" val="0"/>
              </a:ext>
            </a:extLst>
          </a:blip>
          <a:srcRect b="33230"/>
          <a:stretch/>
        </p:blipFill>
        <p:spPr>
          <a:xfrm>
            <a:off x="7268195" y="6325448"/>
            <a:ext cx="1433388" cy="270164"/>
          </a:xfrm>
          <a:prstGeom prst="rect">
            <a:avLst/>
          </a:prstGeom>
        </p:spPr>
      </p:pic>
      <p:sp>
        <p:nvSpPr>
          <p:cNvPr id="2" name="Title Placeholder 1"/>
          <p:cNvSpPr>
            <a:spLocks noGrp="1"/>
          </p:cNvSpPr>
          <p:nvPr>
            <p:ph type="title"/>
          </p:nvPr>
        </p:nvSpPr>
        <p:spPr>
          <a:xfrm>
            <a:off x="495445" y="75203"/>
            <a:ext cx="8270269" cy="849228"/>
          </a:xfrm>
          <a:prstGeom prst="rect">
            <a:avLst/>
          </a:prstGeom>
        </p:spPr>
        <p:txBody>
          <a:bodyPr vert="horz" lIns="0" tIns="0" rIns="0" bIns="0" rtlCol="0" anchor="b" anchorCtr="0">
            <a:normAutofit/>
          </a:bodyPr>
          <a:lstStyle/>
          <a:p>
            <a:r>
              <a:rPr lang="en-US" dirty="0" smtClean="0"/>
              <a:t>Click to edit title</a:t>
            </a:r>
            <a:endParaRPr lang="en-US" dirty="0"/>
          </a:p>
        </p:txBody>
      </p:sp>
      <p:sp>
        <p:nvSpPr>
          <p:cNvPr id="3" name="Text Placeholder 2"/>
          <p:cNvSpPr>
            <a:spLocks noGrp="1"/>
          </p:cNvSpPr>
          <p:nvPr>
            <p:ph type="body" idx="1"/>
          </p:nvPr>
        </p:nvSpPr>
        <p:spPr>
          <a:xfrm>
            <a:off x="495445" y="1599643"/>
            <a:ext cx="8270269" cy="4486055"/>
          </a:xfrm>
          <a:prstGeom prst="rect">
            <a:avLst/>
          </a:prstGeom>
        </p:spPr>
        <p:txBody>
          <a:bodyPr vert="horz" lIns="0" tIns="0" rIns="0" bIns="0" rtlCol="0">
            <a:no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Box 8"/>
          <p:cNvSpPr txBox="1"/>
          <p:nvPr/>
        </p:nvSpPr>
        <p:spPr>
          <a:xfrm>
            <a:off x="147414" y="6427715"/>
            <a:ext cx="215926" cy="146194"/>
          </a:xfrm>
          <a:prstGeom prst="rect">
            <a:avLst/>
          </a:prstGeom>
          <a:noFill/>
        </p:spPr>
        <p:txBody>
          <a:bodyPr wrap="square" lIns="0" tIns="0" rIns="0" bIns="0" rtlCol="0">
            <a:spAutoFit/>
          </a:bodyPr>
          <a:lstStyle/>
          <a:p>
            <a:pPr algn="ctr">
              <a:buFont typeface="Arial"/>
              <a:buNone/>
            </a:pPr>
            <a:fld id="{DEF0A56F-D2D0-4957-B6A4-1DC911A5477B}" type="slidenum">
              <a:rPr lang="en-GB" sz="950" smtClean="0">
                <a:solidFill>
                  <a:srgbClr val="545454"/>
                </a:solidFill>
              </a:rPr>
              <a:pPr algn="ctr">
                <a:buFont typeface="Arial"/>
                <a:buNone/>
              </a:pPr>
              <a:t>‹#›</a:t>
            </a:fld>
            <a:endParaRPr lang="en-US" sz="950" dirty="0">
              <a:solidFill>
                <a:srgbClr val="545454"/>
              </a:solidFill>
            </a:endParaRPr>
          </a:p>
        </p:txBody>
      </p:sp>
      <p:cxnSp>
        <p:nvCxnSpPr>
          <p:cNvPr id="11" name="Straight Connector 10"/>
          <p:cNvCxnSpPr/>
          <p:nvPr/>
        </p:nvCxnSpPr>
        <p:spPr>
          <a:xfrm>
            <a:off x="495444" y="6353142"/>
            <a:ext cx="0" cy="295349"/>
          </a:xfrm>
          <a:prstGeom prst="line">
            <a:avLst/>
          </a:prstGeom>
          <a:ln w="9525" cmpd="sng">
            <a:solidFill>
              <a:srgbClr val="CACCC5"/>
            </a:solidFill>
          </a:ln>
          <a:effectLst/>
        </p:spPr>
        <p:style>
          <a:lnRef idx="2">
            <a:schemeClr val="accent1"/>
          </a:lnRef>
          <a:fillRef idx="0">
            <a:schemeClr val="accent1"/>
          </a:fillRef>
          <a:effectRef idx="1">
            <a:schemeClr val="accent1"/>
          </a:effectRef>
          <a:fontRef idx="minor">
            <a:schemeClr val="tx1"/>
          </a:fontRef>
        </p:style>
      </p:cxnSp>
      <p:sp>
        <p:nvSpPr>
          <p:cNvPr id="12" name="Slide Number Placeholder 11"/>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7AAD3-2521-4219-903B-724D8180BB31}" type="slidenum">
              <a:rPr lang="en-GB" smtClean="0">
                <a:solidFill>
                  <a:srgbClr val="000000">
                    <a:tint val="75000"/>
                  </a:srgbClr>
                </a:solidFill>
              </a:rPr>
              <a:pPr/>
              <a:t>‹#›</a:t>
            </a:fld>
            <a:endParaRPr lang="en-GB" dirty="0">
              <a:solidFill>
                <a:srgbClr val="000000">
                  <a:tint val="75000"/>
                </a:srgbClr>
              </a:solidFill>
            </a:endParaRPr>
          </a:p>
        </p:txBody>
      </p:sp>
    </p:spTree>
    <p:extLst>
      <p:ext uri="{BB962C8B-B14F-4D97-AF65-F5344CB8AC3E}">
        <p14:creationId xmlns:p14="http://schemas.microsoft.com/office/powerpoint/2010/main" val="3855783301"/>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Lst>
  <p:timing>
    <p:tnLst>
      <p:par>
        <p:cTn id="1" dur="indefinite" restart="never" nodeType="tmRoot"/>
      </p:par>
    </p:tnLst>
  </p:timing>
  <p:hf sldNum="0" hdr="0"/>
  <p:txStyles>
    <p:titleStyle>
      <a:lvl1pPr algn="l" defTabSz="410291" rtl="0" eaLnBrk="1" latinLnBrk="0" hangingPunct="1">
        <a:lnSpc>
          <a:spcPct val="90000"/>
        </a:lnSpc>
        <a:spcBef>
          <a:spcPct val="0"/>
        </a:spcBef>
        <a:buNone/>
        <a:defRPr sz="3000" b="0" i="0" kern="1200">
          <a:solidFill>
            <a:srgbClr val="1C2980"/>
          </a:solidFill>
          <a:latin typeface="Arial"/>
          <a:ea typeface="+mj-ea"/>
          <a:cs typeface="Arial"/>
        </a:defRPr>
      </a:lvl1pPr>
    </p:titleStyle>
    <p:bodyStyle>
      <a:lvl1pPr marL="137160" indent="-137160" algn="l" defTabSz="410291" rtl="0" eaLnBrk="1" latinLnBrk="0" hangingPunct="1">
        <a:lnSpc>
          <a:spcPct val="110000"/>
        </a:lnSpc>
        <a:spcBef>
          <a:spcPts val="1300"/>
        </a:spcBef>
        <a:buClr>
          <a:srgbClr val="40BEF6"/>
        </a:buClr>
        <a:buSzPct val="100000"/>
        <a:buFont typeface="Arial"/>
        <a:buChar char="•"/>
        <a:defRPr sz="2000" b="0" i="0" kern="1200">
          <a:solidFill>
            <a:schemeClr val="bg2">
              <a:lumMod val="10000"/>
            </a:schemeClr>
          </a:solidFill>
          <a:latin typeface="Arial"/>
          <a:ea typeface="+mn-ea"/>
          <a:cs typeface="Arial"/>
        </a:defRPr>
      </a:lvl1pPr>
      <a:lvl2pPr marL="484632" indent="-164592" algn="l" defTabSz="410291" rtl="0" eaLnBrk="1" latinLnBrk="0" hangingPunct="1">
        <a:lnSpc>
          <a:spcPct val="110000"/>
        </a:lnSpc>
        <a:spcBef>
          <a:spcPts val="1300"/>
        </a:spcBef>
        <a:buClr>
          <a:srgbClr val="40BEF6"/>
        </a:buClr>
        <a:buSzPct val="100000"/>
        <a:buFont typeface="Arial"/>
        <a:buChar char="–"/>
        <a:defRPr sz="1800" b="0" i="0" kern="120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rgbClr val="40BEF6"/>
        </a:buClr>
        <a:buSzPct val="10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rgbClr val="40BEF6"/>
        </a:buClr>
        <a:buSzPct val="10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rgbClr val="40BEF6"/>
        </a:buClr>
        <a:buSzPct val="10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445" y="75203"/>
            <a:ext cx="8270269" cy="849228"/>
          </a:xfrm>
          <a:prstGeom prst="rect">
            <a:avLst/>
          </a:prstGeom>
        </p:spPr>
        <p:txBody>
          <a:bodyPr vert="horz" lIns="0" tIns="0" rIns="0" bIns="0" rtlCol="0" anchor="b" anchorCtr="0">
            <a:normAutofit/>
          </a:bodyPr>
          <a:lstStyle/>
          <a:p>
            <a:r>
              <a:rPr lang="en-US" dirty="0" smtClean="0"/>
              <a:t>Click to edit title</a:t>
            </a:r>
            <a:endParaRPr lang="en-US" dirty="0"/>
          </a:p>
        </p:txBody>
      </p:sp>
      <p:sp>
        <p:nvSpPr>
          <p:cNvPr id="3" name="Text Placeholder 2"/>
          <p:cNvSpPr>
            <a:spLocks noGrp="1"/>
          </p:cNvSpPr>
          <p:nvPr>
            <p:ph type="body" idx="1"/>
          </p:nvPr>
        </p:nvSpPr>
        <p:spPr>
          <a:xfrm>
            <a:off x="495445" y="1599643"/>
            <a:ext cx="8270269" cy="4486055"/>
          </a:xfrm>
          <a:prstGeom prst="rect">
            <a:avLst/>
          </a:prstGeom>
        </p:spPr>
        <p:txBody>
          <a:bodyPr vert="horz" lIns="0" tIns="0" rIns="0" bIns="0" rtlCol="0">
            <a:no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Box 8"/>
          <p:cNvSpPr txBox="1"/>
          <p:nvPr/>
        </p:nvSpPr>
        <p:spPr>
          <a:xfrm>
            <a:off x="147414" y="6427715"/>
            <a:ext cx="215926" cy="146194"/>
          </a:xfrm>
          <a:prstGeom prst="rect">
            <a:avLst/>
          </a:prstGeom>
          <a:noFill/>
        </p:spPr>
        <p:txBody>
          <a:bodyPr wrap="square" lIns="0" tIns="0" rIns="0" bIns="0" rtlCol="0">
            <a:spAutoFit/>
          </a:bodyPr>
          <a:lstStyle/>
          <a:p>
            <a:pPr algn="ctr">
              <a:buFont typeface="Arial"/>
              <a:buNone/>
            </a:pPr>
            <a:fld id="{DEF0A56F-D2D0-4957-B6A4-1DC911A5477B}" type="slidenum">
              <a:rPr lang="en-GB" sz="950" smtClean="0">
                <a:solidFill>
                  <a:srgbClr val="8EAFBF"/>
                </a:solidFill>
              </a:rPr>
              <a:pPr algn="ctr">
                <a:buFont typeface="Arial"/>
                <a:buNone/>
              </a:pPr>
              <a:t>‹#›</a:t>
            </a:fld>
            <a:endParaRPr lang="en-US" sz="950" dirty="0">
              <a:solidFill>
                <a:srgbClr val="8EAFBF"/>
              </a:solidFill>
            </a:endParaRPr>
          </a:p>
        </p:txBody>
      </p:sp>
      <p:cxnSp>
        <p:nvCxnSpPr>
          <p:cNvPr id="11" name="Straight Connector 10"/>
          <p:cNvCxnSpPr/>
          <p:nvPr/>
        </p:nvCxnSpPr>
        <p:spPr>
          <a:xfrm>
            <a:off x="495444" y="6353142"/>
            <a:ext cx="0" cy="295349"/>
          </a:xfrm>
          <a:prstGeom prst="line">
            <a:avLst/>
          </a:prstGeom>
          <a:ln w="9525" cmpd="sng">
            <a:solidFill>
              <a:srgbClr val="CACCC5"/>
            </a:solidFill>
          </a:ln>
          <a:effectLst/>
        </p:spPr>
        <p:style>
          <a:lnRef idx="2">
            <a:schemeClr val="accent1"/>
          </a:lnRef>
          <a:fillRef idx="0">
            <a:schemeClr val="accent1"/>
          </a:fillRef>
          <a:effectRef idx="1">
            <a:schemeClr val="accent1"/>
          </a:effectRef>
          <a:fontRef idx="minor">
            <a:schemeClr val="tx1"/>
          </a:fontRef>
        </p:style>
      </p:cxnSp>
      <p:sp>
        <p:nvSpPr>
          <p:cNvPr id="7" name="Footer Placeholder 6"/>
          <p:cNvSpPr>
            <a:spLocks noGrp="1"/>
          </p:cNvSpPr>
          <p:nvPr>
            <p:ph type="ftr" sz="quarter" idx="3"/>
          </p:nvPr>
        </p:nvSpPr>
        <p:spPr>
          <a:xfrm>
            <a:off x="622302" y="6318254"/>
            <a:ext cx="5727700" cy="365125"/>
          </a:xfrm>
          <a:prstGeom prst="rect">
            <a:avLst/>
          </a:prstGeom>
        </p:spPr>
        <p:txBody>
          <a:bodyPr vert="horz" lIns="91440" tIns="45720" rIns="91440" bIns="45720" rtlCol="0" anchor="ctr"/>
          <a:lstStyle>
            <a:lvl1pPr algn="l">
              <a:defRPr sz="900">
                <a:solidFill>
                  <a:srgbClr val="8EAFBF"/>
                </a:solidFill>
              </a:defRPr>
            </a:lvl1pPr>
          </a:lstStyle>
          <a:p>
            <a:r>
              <a:rPr lang="en-GB" smtClean="0"/>
              <a:t>IMS Health Confidential</a:t>
            </a:r>
            <a:endParaRPr lang="en-GB" dirty="0"/>
          </a:p>
        </p:txBody>
      </p:sp>
      <p:pic>
        <p:nvPicPr>
          <p:cNvPr id="8" name="Picture 7" descr="IMS_HEALTH.png"/>
          <p:cNvPicPr>
            <a:picLocks noChangeAspect="1"/>
          </p:cNvPicPr>
          <p:nvPr/>
        </p:nvPicPr>
        <p:blipFill rotWithShape="1">
          <a:blip r:embed="rId23" cstate="email">
            <a:extLst>
              <a:ext uri="{28A0092B-C50C-407E-A947-70E740481C1C}">
                <a14:useLocalDpi xmlns:a14="http://schemas.microsoft.com/office/drawing/2010/main" val="0"/>
              </a:ext>
            </a:extLst>
          </a:blip>
          <a:srcRect b="24155"/>
          <a:stretch/>
        </p:blipFill>
        <p:spPr>
          <a:xfrm>
            <a:off x="7236848" y="6274620"/>
            <a:ext cx="1464069" cy="373871"/>
          </a:xfrm>
          <a:prstGeom prst="rect">
            <a:avLst/>
          </a:prstGeom>
        </p:spPr>
      </p:pic>
    </p:spTree>
    <p:extLst>
      <p:ext uri="{BB962C8B-B14F-4D97-AF65-F5344CB8AC3E}">
        <p14:creationId xmlns:p14="http://schemas.microsoft.com/office/powerpoint/2010/main" val="1803056676"/>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 id="2147483942" r:id="rId18"/>
    <p:sldLayoutId id="2147483943" r:id="rId19"/>
    <p:sldLayoutId id="2147483944" r:id="rId20"/>
    <p:sldLayoutId id="2147483945" r:id="rId21"/>
  </p:sldLayoutIdLst>
  <p:timing>
    <p:tnLst>
      <p:par>
        <p:cTn id="1" dur="indefinite" restart="never" nodeType="tmRoot"/>
      </p:par>
    </p:tnLst>
  </p:timing>
  <p:hf sldNum="0" hdr="0"/>
  <p:txStyles>
    <p:titleStyle>
      <a:lvl1pPr algn="l" defTabSz="410291" rtl="0" eaLnBrk="1" latinLnBrk="0" hangingPunct="1">
        <a:lnSpc>
          <a:spcPct val="90000"/>
        </a:lnSpc>
        <a:spcBef>
          <a:spcPct val="0"/>
        </a:spcBef>
        <a:buNone/>
        <a:defRPr sz="3000" b="0" i="0" kern="1200">
          <a:solidFill>
            <a:schemeClr val="accent2"/>
          </a:solidFill>
          <a:latin typeface="Arial"/>
          <a:ea typeface="+mj-ea"/>
          <a:cs typeface="Arial"/>
        </a:defRPr>
      </a:lvl1pPr>
    </p:titleStyle>
    <p:bodyStyle>
      <a:lvl1pPr marL="137160" indent="-137160" algn="l" defTabSz="410291" rtl="0" eaLnBrk="1" latinLnBrk="0" hangingPunct="1">
        <a:lnSpc>
          <a:spcPct val="110000"/>
        </a:lnSpc>
        <a:spcBef>
          <a:spcPts val="1300"/>
        </a:spcBef>
        <a:buClr>
          <a:schemeClr val="accent1"/>
        </a:buClr>
        <a:buSzPct val="80000"/>
        <a:buFont typeface="Arial"/>
        <a:buChar char="•"/>
        <a:defRPr sz="2000" b="0" i="0" kern="1200">
          <a:solidFill>
            <a:schemeClr val="bg2">
              <a:lumMod val="10000"/>
            </a:schemeClr>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445" y="75203"/>
            <a:ext cx="8270269" cy="849228"/>
          </a:xfrm>
          <a:prstGeom prst="rect">
            <a:avLst/>
          </a:prstGeom>
        </p:spPr>
        <p:txBody>
          <a:bodyPr vert="horz" lIns="0" tIns="0" rIns="0" bIns="0" rtlCol="0" anchor="b" anchorCtr="0">
            <a:normAutofit/>
          </a:bodyPr>
          <a:lstStyle/>
          <a:p>
            <a:r>
              <a:rPr lang="en-US" dirty="0" smtClean="0"/>
              <a:t>Click to edit title</a:t>
            </a:r>
            <a:endParaRPr lang="en-US" dirty="0"/>
          </a:p>
        </p:txBody>
      </p:sp>
      <p:sp>
        <p:nvSpPr>
          <p:cNvPr id="3" name="Text Placeholder 2"/>
          <p:cNvSpPr>
            <a:spLocks noGrp="1"/>
          </p:cNvSpPr>
          <p:nvPr>
            <p:ph type="body" idx="1"/>
          </p:nvPr>
        </p:nvSpPr>
        <p:spPr>
          <a:xfrm>
            <a:off x="495445" y="1599643"/>
            <a:ext cx="8270269" cy="4486055"/>
          </a:xfrm>
          <a:prstGeom prst="rect">
            <a:avLst/>
          </a:prstGeom>
        </p:spPr>
        <p:txBody>
          <a:bodyPr vert="horz" lIns="0" tIns="0" rIns="0" bIns="0" rtlCol="0">
            <a:no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Box 8"/>
          <p:cNvSpPr txBox="1"/>
          <p:nvPr/>
        </p:nvSpPr>
        <p:spPr>
          <a:xfrm>
            <a:off x="147414" y="6427715"/>
            <a:ext cx="215926" cy="146194"/>
          </a:xfrm>
          <a:prstGeom prst="rect">
            <a:avLst/>
          </a:prstGeom>
          <a:noFill/>
        </p:spPr>
        <p:txBody>
          <a:bodyPr wrap="square" lIns="0" tIns="0" rIns="0" bIns="0" rtlCol="0">
            <a:spAutoFit/>
          </a:bodyPr>
          <a:lstStyle/>
          <a:p>
            <a:pPr algn="ctr">
              <a:buFont typeface="Arial"/>
              <a:buNone/>
            </a:pPr>
            <a:fld id="{DEF0A56F-D2D0-4957-B6A4-1DC911A5477B}" type="slidenum">
              <a:rPr lang="en-GB" sz="950" smtClean="0">
                <a:solidFill>
                  <a:srgbClr val="8EAFBF"/>
                </a:solidFill>
              </a:rPr>
              <a:pPr algn="ctr">
                <a:buFont typeface="Arial"/>
                <a:buNone/>
              </a:pPr>
              <a:t>‹#›</a:t>
            </a:fld>
            <a:endParaRPr lang="en-US" sz="950" dirty="0">
              <a:solidFill>
                <a:srgbClr val="8EAFBF"/>
              </a:solidFill>
            </a:endParaRPr>
          </a:p>
        </p:txBody>
      </p:sp>
      <p:cxnSp>
        <p:nvCxnSpPr>
          <p:cNvPr id="11" name="Straight Connector 10"/>
          <p:cNvCxnSpPr/>
          <p:nvPr/>
        </p:nvCxnSpPr>
        <p:spPr>
          <a:xfrm>
            <a:off x="495444" y="6353142"/>
            <a:ext cx="0" cy="295349"/>
          </a:xfrm>
          <a:prstGeom prst="line">
            <a:avLst/>
          </a:prstGeom>
          <a:ln w="9525" cmpd="sng">
            <a:solidFill>
              <a:srgbClr val="CACCC5"/>
            </a:solidFill>
          </a:ln>
          <a:effectLst/>
        </p:spPr>
        <p:style>
          <a:lnRef idx="2">
            <a:schemeClr val="accent1"/>
          </a:lnRef>
          <a:fillRef idx="0">
            <a:schemeClr val="accent1"/>
          </a:fillRef>
          <a:effectRef idx="1">
            <a:schemeClr val="accent1"/>
          </a:effectRef>
          <a:fontRef idx="minor">
            <a:schemeClr val="tx1"/>
          </a:fontRef>
        </p:style>
      </p:cxnSp>
      <p:sp>
        <p:nvSpPr>
          <p:cNvPr id="7" name="Footer Placeholder 6"/>
          <p:cNvSpPr>
            <a:spLocks noGrp="1"/>
          </p:cNvSpPr>
          <p:nvPr>
            <p:ph type="ftr" sz="quarter" idx="3"/>
          </p:nvPr>
        </p:nvSpPr>
        <p:spPr>
          <a:xfrm>
            <a:off x="622302" y="6318254"/>
            <a:ext cx="5727700" cy="365125"/>
          </a:xfrm>
          <a:prstGeom prst="rect">
            <a:avLst/>
          </a:prstGeom>
        </p:spPr>
        <p:txBody>
          <a:bodyPr vert="horz" lIns="91440" tIns="45720" rIns="91440" bIns="45720" rtlCol="0" anchor="ctr"/>
          <a:lstStyle>
            <a:lvl1pPr algn="l">
              <a:defRPr sz="900">
                <a:solidFill>
                  <a:srgbClr val="8EAFBF"/>
                </a:solidFill>
              </a:defRPr>
            </a:lvl1pPr>
          </a:lstStyle>
          <a:p>
            <a:r>
              <a:rPr lang="en-GB" smtClean="0"/>
              <a:t>IMS Health Confidential</a:t>
            </a:r>
            <a:endParaRPr lang="en-GB" dirty="0"/>
          </a:p>
        </p:txBody>
      </p:sp>
      <p:pic>
        <p:nvPicPr>
          <p:cNvPr id="8" name="Picture 7" descr="IMS_HEALTH.png"/>
          <p:cNvPicPr>
            <a:picLocks noChangeAspect="1"/>
          </p:cNvPicPr>
          <p:nvPr/>
        </p:nvPicPr>
        <p:blipFill rotWithShape="1">
          <a:blip r:embed="rId22" cstate="email">
            <a:extLst>
              <a:ext uri="{28A0092B-C50C-407E-A947-70E740481C1C}">
                <a14:useLocalDpi xmlns:a14="http://schemas.microsoft.com/office/drawing/2010/main" val="0"/>
              </a:ext>
            </a:extLst>
          </a:blip>
          <a:srcRect b="24155"/>
          <a:stretch/>
        </p:blipFill>
        <p:spPr>
          <a:xfrm>
            <a:off x="7236848" y="6274620"/>
            <a:ext cx="1464069" cy="373871"/>
          </a:xfrm>
          <a:prstGeom prst="rect">
            <a:avLst/>
          </a:prstGeom>
        </p:spPr>
      </p:pic>
    </p:spTree>
    <p:extLst>
      <p:ext uri="{BB962C8B-B14F-4D97-AF65-F5344CB8AC3E}">
        <p14:creationId xmlns:p14="http://schemas.microsoft.com/office/powerpoint/2010/main" val="3495526258"/>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 id="2147483966" r:id="rId14"/>
    <p:sldLayoutId id="2147483967" r:id="rId15"/>
    <p:sldLayoutId id="2147483968" r:id="rId16"/>
    <p:sldLayoutId id="2147483969" r:id="rId17"/>
    <p:sldLayoutId id="2147483970" r:id="rId18"/>
    <p:sldLayoutId id="2147483972" r:id="rId19"/>
    <p:sldLayoutId id="2147483973" r:id="rId20"/>
  </p:sldLayoutIdLst>
  <p:timing>
    <p:tnLst>
      <p:par>
        <p:cTn id="1" dur="indefinite" restart="never" nodeType="tmRoot"/>
      </p:par>
    </p:tnLst>
  </p:timing>
  <p:hf sldNum="0" hdr="0"/>
  <p:txStyles>
    <p:titleStyle>
      <a:lvl1pPr algn="l" defTabSz="410291" rtl="0" eaLnBrk="1" latinLnBrk="0" hangingPunct="1">
        <a:lnSpc>
          <a:spcPct val="90000"/>
        </a:lnSpc>
        <a:spcBef>
          <a:spcPct val="0"/>
        </a:spcBef>
        <a:buNone/>
        <a:defRPr sz="3000" b="0" i="0" kern="1200">
          <a:solidFill>
            <a:schemeClr val="accent2"/>
          </a:solidFill>
          <a:latin typeface="Arial"/>
          <a:ea typeface="+mj-ea"/>
          <a:cs typeface="Arial"/>
        </a:defRPr>
      </a:lvl1pPr>
    </p:titleStyle>
    <p:bodyStyle>
      <a:lvl1pPr marL="137160" indent="-137160" algn="l" defTabSz="410291" rtl="0" eaLnBrk="1" latinLnBrk="0" hangingPunct="1">
        <a:lnSpc>
          <a:spcPct val="110000"/>
        </a:lnSpc>
        <a:spcBef>
          <a:spcPts val="1300"/>
        </a:spcBef>
        <a:buClr>
          <a:schemeClr val="accent1"/>
        </a:buClr>
        <a:buSzPct val="80000"/>
        <a:buFont typeface="Arial"/>
        <a:buChar char="•"/>
        <a:defRPr sz="2000" b="0" i="0" kern="1200">
          <a:solidFill>
            <a:schemeClr val="bg2">
              <a:lumMod val="10000"/>
            </a:schemeClr>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www.hscic.gov.uk/searchcatalogue?productid=19420&amp;q=title:%22Hospital+Episode+Statistics,+Admitted+patient+care+-+England%22&amp;sort=Relevance&amp;size=10&amp;page=1"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29.png"/><Relationship Id="rId1" Type="http://schemas.openxmlformats.org/officeDocument/2006/relationships/slideLayout" Target="../slideLayouts/slideLayout8.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0.emf"/><Relationship Id="rId1" Type="http://schemas.openxmlformats.org/officeDocument/2006/relationships/slideLayout" Target="../slideLayouts/slideLayout8.xml"/><Relationship Id="rId5" Type="http://schemas.openxmlformats.org/officeDocument/2006/relationships/image" Target="../media/image35.png"/><Relationship Id="rId4" Type="http://schemas.openxmlformats.org/officeDocument/2006/relationships/image" Target="../media/image34.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43.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3.png"/></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hscic.gov.uk/hesdata" TargetMode="External"/><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8.xml"/><Relationship Id="rId5" Type="http://schemas.openxmlformats.org/officeDocument/2006/relationships/image" Target="../media/image24.jpe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p:cNvSpPr txBox="1">
            <a:spLocks/>
          </p:cNvSpPr>
          <p:nvPr/>
        </p:nvSpPr>
        <p:spPr>
          <a:xfrm>
            <a:off x="469899" y="5926285"/>
            <a:ext cx="1944790" cy="333026"/>
          </a:xfrm>
          <a:prstGeom prst="rect">
            <a:avLst/>
          </a:prstGeom>
        </p:spPr>
        <p:txBody>
          <a:bodyPr vert="horz" lIns="0" tIns="0" rIns="0" bIns="0" rtlCol="0" anchor="b" anchorCtr="0">
            <a:noAutofit/>
          </a:bodyPr>
          <a:lstStyle>
            <a:lvl1pPr marL="0" indent="0" algn="l" defTabSz="410291" rtl="0" eaLnBrk="1" latinLnBrk="0" hangingPunct="1">
              <a:lnSpc>
                <a:spcPct val="110000"/>
              </a:lnSpc>
              <a:spcBef>
                <a:spcPts val="1300"/>
              </a:spcBef>
              <a:buClr>
                <a:schemeClr val="accent1"/>
              </a:buClr>
              <a:buSzPct val="80000"/>
              <a:buFont typeface="Arial"/>
              <a:buNone/>
              <a:defRPr sz="2000" b="1" i="0" kern="1200">
                <a:solidFill>
                  <a:srgbClr val="171815"/>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a:lstStyle>
          <a:p>
            <a:pPr fontAlgn="auto">
              <a:spcAft>
                <a:spcPts val="0"/>
              </a:spcAft>
            </a:pPr>
            <a:r>
              <a:rPr lang="en-US" sz="1400" dirty="0">
                <a:solidFill>
                  <a:schemeClr val="bg2">
                    <a:lumMod val="90000"/>
                  </a:schemeClr>
                </a:solidFill>
              </a:rPr>
              <a:t>June-July 2016</a:t>
            </a:r>
          </a:p>
        </p:txBody>
      </p:sp>
      <p:sp>
        <p:nvSpPr>
          <p:cNvPr id="8" name="TextBox 7"/>
          <p:cNvSpPr txBox="1"/>
          <p:nvPr/>
        </p:nvSpPr>
        <p:spPr>
          <a:xfrm>
            <a:off x="469901" y="4300061"/>
            <a:ext cx="2575893" cy="738664"/>
          </a:xfrm>
          <a:prstGeom prst="rect">
            <a:avLst/>
          </a:prstGeom>
          <a:noFill/>
          <a:ln>
            <a:noFill/>
          </a:ln>
        </p:spPr>
        <p:txBody>
          <a:bodyPr wrap="square" rIns="36000" rtlCol="0">
            <a:spAutoFit/>
          </a:bodyPr>
          <a:lstStyle/>
          <a:p>
            <a:r>
              <a:rPr lang="en-US" sz="1400" dirty="0">
                <a:solidFill>
                  <a:schemeClr val="bg2">
                    <a:lumMod val="50000"/>
                  </a:schemeClr>
                </a:solidFill>
                <a:latin typeface="Calibri" panose="020F0502020204030204" pitchFamily="34" charset="0"/>
              </a:rPr>
              <a:t>Khushboo Gurjar</a:t>
            </a:r>
          </a:p>
          <a:p>
            <a:r>
              <a:rPr lang="en-US" sz="1400" dirty="0">
                <a:solidFill>
                  <a:schemeClr val="bg2">
                    <a:lumMod val="50000"/>
                  </a:schemeClr>
                </a:solidFill>
                <a:latin typeface="Calibri" panose="020F0502020204030204" pitchFamily="34" charset="0"/>
              </a:rPr>
              <a:t>Summer Intern</a:t>
            </a:r>
          </a:p>
          <a:p>
            <a:r>
              <a:rPr lang="en-US" sz="1400" dirty="0">
                <a:solidFill>
                  <a:schemeClr val="bg2">
                    <a:lumMod val="50000"/>
                  </a:schemeClr>
                </a:solidFill>
                <a:latin typeface="Calibri" panose="020F0502020204030204" pitchFamily="34" charset="0"/>
              </a:rPr>
              <a:t>RWE Solutions-GDC Gurgaon</a:t>
            </a:r>
          </a:p>
        </p:txBody>
      </p:sp>
      <p:sp>
        <p:nvSpPr>
          <p:cNvPr id="3" name="Title 2"/>
          <p:cNvSpPr>
            <a:spLocks noGrp="1"/>
          </p:cNvSpPr>
          <p:nvPr>
            <p:ph type="ctrTitle"/>
          </p:nvPr>
        </p:nvSpPr>
        <p:spPr/>
        <p:txBody>
          <a:bodyPr/>
          <a:lstStyle/>
          <a:p>
            <a:r>
              <a:rPr lang="en-US" sz="4400" dirty="0"/>
              <a:t>Summer </a:t>
            </a:r>
            <a:r>
              <a:rPr lang="en-US" sz="4400" dirty="0" smtClean="0"/>
              <a:t>Training Projects</a:t>
            </a:r>
            <a:endParaRPr lang="en-US" sz="4400" dirty="0"/>
          </a:p>
        </p:txBody>
      </p:sp>
    </p:spTree>
    <p:extLst>
      <p:ext uri="{BB962C8B-B14F-4D97-AF65-F5344CB8AC3E}">
        <p14:creationId xmlns:p14="http://schemas.microsoft.com/office/powerpoint/2010/main" val="1583166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4"/>
          </p:nvPr>
        </p:nvSpPr>
        <p:spPr/>
        <p:txBody>
          <a:bodyPr/>
          <a:lstStyle/>
          <a:p>
            <a:r>
              <a:rPr lang="en-GB" smtClean="0">
                <a:latin typeface="Calibri" panose="020F0502020204030204" pitchFamily="34" charset="0"/>
              </a:rPr>
              <a:t>IMS Health Confidential</a:t>
            </a:r>
            <a:endParaRPr lang="en-GB">
              <a:latin typeface="Calibri" panose="020F0502020204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903795213"/>
              </p:ext>
            </p:extLst>
          </p:nvPr>
        </p:nvGraphicFramePr>
        <p:xfrm>
          <a:off x="485717" y="1648785"/>
          <a:ext cx="8454220" cy="4930140"/>
        </p:xfrm>
        <a:graphic>
          <a:graphicData uri="http://schemas.openxmlformats.org/drawingml/2006/table">
            <a:tbl>
              <a:tblPr firstRow="1" bandRow="1">
                <a:tableStyleId>{5C22544A-7EE6-4342-B048-85BDC9FD1C3A}</a:tableStyleId>
              </a:tblPr>
              <a:tblGrid>
                <a:gridCol w="1107728"/>
                <a:gridCol w="2077506"/>
                <a:gridCol w="2641600"/>
                <a:gridCol w="2098697"/>
                <a:gridCol w="528689"/>
              </a:tblGrid>
              <a:tr h="342356">
                <a:tc>
                  <a:txBody>
                    <a:bodyPr/>
                    <a:lstStyle/>
                    <a:p>
                      <a:pPr algn="ctr">
                        <a:lnSpc>
                          <a:spcPct val="100000"/>
                        </a:lnSpc>
                      </a:pPr>
                      <a:r>
                        <a:rPr lang="en-US" sz="1200" dirty="0" smtClean="0">
                          <a:latin typeface="Calibri" panose="020F0502020204030204" pitchFamily="34" charset="0"/>
                        </a:rPr>
                        <a:t>Excel</a:t>
                      </a:r>
                      <a:r>
                        <a:rPr lang="en-US" sz="1200" baseline="0" dirty="0" smtClean="0">
                          <a:latin typeface="Calibri" panose="020F0502020204030204" pitchFamily="34" charset="0"/>
                        </a:rPr>
                        <a:t> </a:t>
                      </a:r>
                      <a:r>
                        <a:rPr lang="en-US" sz="1200" dirty="0" smtClean="0">
                          <a:latin typeface="Calibri" panose="020F0502020204030204" pitchFamily="34" charset="0"/>
                        </a:rPr>
                        <a:t>File name</a:t>
                      </a:r>
                      <a:endParaRPr lang="en-US" sz="1200" dirty="0">
                        <a:latin typeface="Calibri" panose="020F0502020204030204" pitchFamily="34" charset="0"/>
                      </a:endParaRPr>
                    </a:p>
                  </a:txBody>
                  <a:tcPr marL="68580" marR="68580" marT="34290" marB="34290" anchor="ctr">
                    <a:lnB w="12700" cap="flat" cmpd="sng" algn="ctr">
                      <a:solidFill>
                        <a:schemeClr val="bg1">
                          <a:lumMod val="85000"/>
                        </a:schemeClr>
                      </a:solidFill>
                      <a:prstDash val="solid"/>
                      <a:round/>
                      <a:headEnd type="none" w="med" len="med"/>
                      <a:tailEnd type="none" w="med" len="med"/>
                    </a:lnB>
                    <a:solidFill>
                      <a:schemeClr val="accent2"/>
                    </a:solidFill>
                  </a:tcPr>
                </a:tc>
                <a:tc>
                  <a:txBody>
                    <a:bodyPr/>
                    <a:lstStyle/>
                    <a:p>
                      <a:pPr algn="ctr">
                        <a:lnSpc>
                          <a:spcPct val="100000"/>
                        </a:lnSpc>
                      </a:pPr>
                      <a:r>
                        <a:rPr lang="en-US" sz="1200" dirty="0" smtClean="0">
                          <a:latin typeface="Calibri" panose="020F0502020204030204" pitchFamily="34" charset="0"/>
                        </a:rPr>
                        <a:t>Description</a:t>
                      </a:r>
                      <a:endParaRPr lang="en-US" sz="1200" dirty="0">
                        <a:latin typeface="Calibri" panose="020F0502020204030204" pitchFamily="34" charset="0"/>
                      </a:endParaRPr>
                    </a:p>
                  </a:txBody>
                  <a:tcPr marL="68580" marR="68580" marT="34290" marB="34290" anchor="ctr">
                    <a:lnB w="12700" cap="flat" cmpd="sng" algn="ctr">
                      <a:solidFill>
                        <a:schemeClr val="bg1">
                          <a:lumMod val="65000"/>
                        </a:schemeClr>
                      </a:solidFill>
                      <a:prstDash val="solid"/>
                      <a:round/>
                      <a:headEnd type="none" w="med" len="med"/>
                      <a:tailEnd type="none" w="med" len="med"/>
                    </a:lnB>
                    <a:solidFill>
                      <a:schemeClr val="accent2"/>
                    </a:solidFill>
                  </a:tcPr>
                </a:tc>
                <a:tc>
                  <a:txBody>
                    <a:bodyPr/>
                    <a:lstStyle/>
                    <a:p>
                      <a:pPr algn="ctr">
                        <a:lnSpc>
                          <a:spcPct val="100000"/>
                        </a:lnSpc>
                      </a:pPr>
                      <a:r>
                        <a:rPr lang="en-US" sz="1200" dirty="0" smtClean="0">
                          <a:latin typeface="Calibri" panose="020F0502020204030204" pitchFamily="34" charset="0"/>
                        </a:rPr>
                        <a:t>Sample data</a:t>
                      </a:r>
                      <a:endParaRPr lang="en-US" sz="1200" dirty="0">
                        <a:latin typeface="Calibri" panose="020F0502020204030204" pitchFamily="34" charset="0"/>
                      </a:endParaRPr>
                    </a:p>
                  </a:txBody>
                  <a:tcPr marL="68580" marR="68580" marT="34290" marB="34290" anchor="ctr">
                    <a:lnB w="12700" cap="flat" cmpd="sng" algn="ctr">
                      <a:solidFill>
                        <a:schemeClr val="bg1">
                          <a:lumMod val="65000"/>
                        </a:schemeClr>
                      </a:solidFill>
                      <a:prstDash val="solid"/>
                      <a:round/>
                      <a:headEnd type="none" w="med" len="med"/>
                      <a:tailEnd type="none" w="med" len="med"/>
                    </a:lnB>
                    <a:solidFill>
                      <a:schemeClr val="accent2"/>
                    </a:solidFill>
                  </a:tcPr>
                </a:tc>
                <a:tc>
                  <a:txBody>
                    <a:bodyPr/>
                    <a:lstStyle/>
                    <a:p>
                      <a:pPr algn="ctr">
                        <a:lnSpc>
                          <a:spcPct val="100000"/>
                        </a:lnSpc>
                      </a:pPr>
                      <a:r>
                        <a:rPr lang="en-US" sz="1200" dirty="0" smtClean="0">
                          <a:latin typeface="Calibri" panose="020F0502020204030204" pitchFamily="34" charset="0"/>
                        </a:rPr>
                        <a:t>Attributes present in Excel spread sheet</a:t>
                      </a:r>
                      <a:endParaRPr lang="en-US" sz="1200" dirty="0">
                        <a:latin typeface="Calibri" panose="020F0502020204030204" pitchFamily="34" charset="0"/>
                      </a:endParaRPr>
                    </a:p>
                  </a:txBody>
                  <a:tcPr marL="68580" marR="68580" marT="34290" marB="34290" anchor="ctr">
                    <a:lnB w="12700" cap="flat" cmpd="sng" algn="ctr">
                      <a:solidFill>
                        <a:schemeClr val="bg1">
                          <a:lumMod val="65000"/>
                        </a:schemeClr>
                      </a:solidFill>
                      <a:prstDash val="solid"/>
                      <a:round/>
                      <a:headEnd type="none" w="med" len="med"/>
                      <a:tailEnd type="none" w="med" len="med"/>
                    </a:lnB>
                    <a:solidFill>
                      <a:schemeClr val="accent2"/>
                    </a:solidFill>
                  </a:tcPr>
                </a:tc>
                <a:tc>
                  <a:txBody>
                    <a:bodyPr/>
                    <a:lstStyle/>
                    <a:p>
                      <a:pPr algn="ctr">
                        <a:lnSpc>
                          <a:spcPct val="100000"/>
                        </a:lnSpc>
                      </a:pPr>
                      <a:r>
                        <a:rPr lang="en-US" sz="1200" dirty="0" smtClean="0">
                          <a:latin typeface="Calibri" panose="020F0502020204030204" pitchFamily="34" charset="0"/>
                        </a:rPr>
                        <a:t>File</a:t>
                      </a:r>
                      <a:endParaRPr lang="en-US" sz="1200" dirty="0">
                        <a:latin typeface="Calibri" panose="020F0502020204030204" pitchFamily="34" charset="0"/>
                      </a:endParaRPr>
                    </a:p>
                  </a:txBody>
                  <a:tcPr marL="68580" marR="68580" marT="34290" marB="34290" anchor="ctr">
                    <a:lnB w="12700" cap="flat" cmpd="sng" algn="ctr">
                      <a:solidFill>
                        <a:schemeClr val="bg1">
                          <a:lumMod val="65000"/>
                        </a:schemeClr>
                      </a:solidFill>
                      <a:prstDash val="solid"/>
                      <a:round/>
                      <a:headEnd type="none" w="med" len="med"/>
                      <a:tailEnd type="none" w="med" len="med"/>
                    </a:lnB>
                    <a:solidFill>
                      <a:schemeClr val="accent2"/>
                    </a:solidFill>
                  </a:tcPr>
                </a:tc>
              </a:tr>
              <a:tr h="502933">
                <a:tc>
                  <a:txBody>
                    <a:bodyPr/>
                    <a:lstStyle/>
                    <a:p>
                      <a:pPr algn="r">
                        <a:lnSpc>
                          <a:spcPct val="100000"/>
                        </a:lnSpc>
                      </a:pPr>
                      <a:r>
                        <a:rPr lang="en-US" sz="1200" b="1" dirty="0" smtClean="0">
                          <a:solidFill>
                            <a:schemeClr val="bg1"/>
                          </a:solidFill>
                          <a:latin typeface="Calibri" panose="020F0502020204030204" pitchFamily="34" charset="0"/>
                        </a:rPr>
                        <a:t>Area Team of Residence</a:t>
                      </a:r>
                      <a:endParaRPr lang="en-US" sz="1200" b="1" dirty="0">
                        <a:solidFill>
                          <a:schemeClr val="bg1"/>
                        </a:solidFill>
                        <a:latin typeface="Calibri" panose="020F0502020204030204" pitchFamily="34" charset="0"/>
                      </a:endParaRPr>
                    </a:p>
                  </a:txBody>
                  <a:tcPr marL="68580" marR="68580" marT="34290" marB="3429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solidFill>
                  </a:tcPr>
                </a:tc>
                <a:tc>
                  <a:txBody>
                    <a:bodyPr/>
                    <a:lstStyle/>
                    <a:p>
                      <a:pPr marL="0" marR="0" indent="0" algn="l" defTabSz="410291"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Calibri" panose="020F0502020204030204" pitchFamily="34" charset="0"/>
                        </a:rPr>
                        <a:t>Episodes grouped according to the area team (AT) containing the patient’s normal home address</a:t>
                      </a:r>
                      <a:endParaRPr lang="en-US" sz="1100" dirty="0">
                        <a:solidFill>
                          <a:schemeClr val="tx1"/>
                        </a:solidFill>
                        <a:latin typeface="Calibri" panose="020F0502020204030204" pitchFamily="34" charset="0"/>
                      </a:endParaRPr>
                    </a:p>
                  </a:txBody>
                  <a:tcPr marL="68580" marR="68580" marT="34290" marB="3429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119063" marR="0" indent="-119063" algn="l" defTabSz="410291" rtl="0" eaLnBrk="1" fontAlgn="auto" latinLnBrk="0" hangingPunct="1">
                        <a:lnSpc>
                          <a:spcPct val="100000"/>
                        </a:lnSpc>
                        <a:spcBef>
                          <a:spcPts val="0"/>
                        </a:spcBef>
                        <a:spcAft>
                          <a:spcPts val="0"/>
                        </a:spcAft>
                        <a:buClrTx/>
                        <a:buSzTx/>
                        <a:buFont typeface="Arial" pitchFamily="34" charset="0"/>
                        <a:buChar char="•"/>
                        <a:tabLst/>
                        <a:defRPr/>
                      </a:pPr>
                      <a:r>
                        <a:rPr lang="en-US" sz="1100" kern="1200" dirty="0" smtClean="0">
                          <a:solidFill>
                            <a:schemeClr val="tx1"/>
                          </a:solidFill>
                          <a:latin typeface="Calibri" panose="020F0502020204030204" pitchFamily="34" charset="0"/>
                          <a:ea typeface="+mn-ea"/>
                          <a:cs typeface="+mn-cs"/>
                        </a:rPr>
                        <a:t>In “Lancashire Area Team” There are total 584,228 FCE’s out of which 264,576 are males.  Mean length of stay is 4.9</a:t>
                      </a:r>
                      <a:endParaRPr lang="en-US" sz="1100" kern="1200" dirty="0">
                        <a:solidFill>
                          <a:schemeClr val="tx1"/>
                        </a:solidFill>
                        <a:latin typeface="Calibri" panose="020F0502020204030204" pitchFamily="34" charset="0"/>
                        <a:ea typeface="+mn-ea"/>
                        <a:cs typeface="+mn-cs"/>
                      </a:endParaRPr>
                    </a:p>
                  </a:txBody>
                  <a:tcPr marL="68580" marR="68580" marT="34290" marB="3429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rowSpan="6">
                  <a:txBody>
                    <a:bodyPr/>
                    <a:lstStyle/>
                    <a:p>
                      <a:pPr marL="171450" marR="0" indent="-171450" algn="l" defTabSz="410291"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en-US" sz="1200" kern="1200" dirty="0" smtClean="0">
                          <a:solidFill>
                            <a:schemeClr val="accent2"/>
                          </a:solidFill>
                          <a:latin typeface="Calibri" panose="020F0502020204030204" pitchFamily="34" charset="0"/>
                          <a:ea typeface="+mn-ea"/>
                          <a:cs typeface="+mn-cs"/>
                        </a:rPr>
                        <a:t>Finished consultant episodes/Total episodes (FCEs)</a:t>
                      </a:r>
                    </a:p>
                    <a:p>
                      <a:pPr marL="171450" indent="-171450" algn="l" defTabSz="410291" rtl="0" eaLnBrk="1" latinLnBrk="0" hangingPunct="1">
                        <a:lnSpc>
                          <a:spcPct val="100000"/>
                        </a:lnSpc>
                        <a:spcBef>
                          <a:spcPts val="500"/>
                        </a:spcBef>
                        <a:buFont typeface="Arial" panose="020B0604020202020204" pitchFamily="34" charset="0"/>
                        <a:buChar char="•"/>
                      </a:pPr>
                      <a:r>
                        <a:rPr lang="en-US" sz="1200" kern="1200" dirty="0" smtClean="0">
                          <a:solidFill>
                            <a:schemeClr val="accent2"/>
                          </a:solidFill>
                          <a:latin typeface="Calibri" panose="020F0502020204030204" pitchFamily="34" charset="0"/>
                          <a:ea typeface="+mn-ea"/>
                          <a:cs typeface="+mn-cs"/>
                        </a:rPr>
                        <a:t>Admissions (FAEs) </a:t>
                      </a:r>
                    </a:p>
                    <a:p>
                      <a:pPr marL="171450" indent="-171450" algn="l" defTabSz="410291" rtl="0" eaLnBrk="1" latinLnBrk="0" hangingPunct="1">
                        <a:lnSpc>
                          <a:spcPct val="100000"/>
                        </a:lnSpc>
                        <a:spcBef>
                          <a:spcPts val="500"/>
                        </a:spcBef>
                        <a:buFont typeface="Arial" panose="020B0604020202020204" pitchFamily="34" charset="0"/>
                        <a:buChar char="•"/>
                      </a:pPr>
                      <a:r>
                        <a:rPr lang="en-US" sz="1200" kern="1200" dirty="0" smtClean="0">
                          <a:solidFill>
                            <a:schemeClr val="accent2"/>
                          </a:solidFill>
                          <a:latin typeface="Calibri" panose="020F0502020204030204" pitchFamily="34" charset="0"/>
                          <a:ea typeface="+mn-ea"/>
                          <a:cs typeface="+mn-cs"/>
                        </a:rPr>
                        <a:t>Male (FCEs) </a:t>
                      </a:r>
                    </a:p>
                    <a:p>
                      <a:pPr marL="171450" indent="-171450" algn="l" defTabSz="410291" rtl="0" eaLnBrk="1" latinLnBrk="0" hangingPunct="1">
                        <a:lnSpc>
                          <a:spcPct val="100000"/>
                        </a:lnSpc>
                        <a:spcBef>
                          <a:spcPts val="500"/>
                        </a:spcBef>
                        <a:buFont typeface="Arial" panose="020B0604020202020204" pitchFamily="34" charset="0"/>
                        <a:buChar char="•"/>
                      </a:pPr>
                      <a:r>
                        <a:rPr lang="en-US" sz="1200" kern="1200" dirty="0" smtClean="0">
                          <a:solidFill>
                            <a:schemeClr val="accent2"/>
                          </a:solidFill>
                          <a:latin typeface="Calibri" panose="020F0502020204030204" pitchFamily="34" charset="0"/>
                          <a:ea typeface="+mn-ea"/>
                          <a:cs typeface="+mn-cs"/>
                        </a:rPr>
                        <a:t>Female (FCEs)</a:t>
                      </a:r>
                    </a:p>
                    <a:p>
                      <a:pPr marL="171450" indent="-171450" algn="l" defTabSz="410291" rtl="0" eaLnBrk="1" latinLnBrk="0" hangingPunct="1">
                        <a:lnSpc>
                          <a:spcPct val="100000"/>
                        </a:lnSpc>
                        <a:spcBef>
                          <a:spcPts val="500"/>
                        </a:spcBef>
                        <a:buFont typeface="Arial" panose="020B0604020202020204" pitchFamily="34" charset="0"/>
                        <a:buChar char="•"/>
                      </a:pPr>
                      <a:r>
                        <a:rPr lang="en-US" sz="1200" kern="1200" dirty="0" smtClean="0">
                          <a:solidFill>
                            <a:schemeClr val="accent2"/>
                          </a:solidFill>
                          <a:latin typeface="Calibri" panose="020F0502020204030204" pitchFamily="34" charset="0"/>
                          <a:ea typeface="+mn-ea"/>
                          <a:cs typeface="+mn-cs"/>
                        </a:rPr>
                        <a:t>Other (FAEs) Mean time waited</a:t>
                      </a:r>
                    </a:p>
                    <a:p>
                      <a:pPr marL="171450" indent="-171450" algn="l" defTabSz="410291" rtl="0" eaLnBrk="1" latinLnBrk="0" hangingPunct="1">
                        <a:lnSpc>
                          <a:spcPct val="100000"/>
                        </a:lnSpc>
                        <a:spcBef>
                          <a:spcPts val="500"/>
                        </a:spcBef>
                        <a:buFont typeface="Arial" panose="020B0604020202020204" pitchFamily="34" charset="0"/>
                        <a:buChar char="•"/>
                      </a:pPr>
                      <a:r>
                        <a:rPr lang="en-US" sz="1200" kern="1200" dirty="0" smtClean="0">
                          <a:solidFill>
                            <a:schemeClr val="accent2"/>
                          </a:solidFill>
                          <a:latin typeface="Calibri" panose="020F0502020204030204" pitchFamily="34" charset="0"/>
                          <a:ea typeface="+mn-ea"/>
                          <a:cs typeface="+mn-cs"/>
                        </a:rPr>
                        <a:t>Unknown Gender (FCEs)</a:t>
                      </a:r>
                    </a:p>
                    <a:p>
                      <a:pPr marL="171450" indent="-171450" algn="l" defTabSz="410291" rtl="0" eaLnBrk="1" latinLnBrk="0" hangingPunct="1">
                        <a:lnSpc>
                          <a:spcPct val="100000"/>
                        </a:lnSpc>
                        <a:spcBef>
                          <a:spcPts val="500"/>
                        </a:spcBef>
                        <a:buFont typeface="Arial" panose="020B0604020202020204" pitchFamily="34" charset="0"/>
                        <a:buChar char="•"/>
                      </a:pPr>
                      <a:r>
                        <a:rPr lang="en-US" sz="1200" kern="1200" dirty="0" smtClean="0">
                          <a:solidFill>
                            <a:schemeClr val="accent2"/>
                          </a:solidFill>
                          <a:latin typeface="Calibri" panose="020F0502020204030204" pitchFamily="34" charset="0"/>
                          <a:ea typeface="+mn-ea"/>
                          <a:cs typeface="+mn-cs"/>
                        </a:rPr>
                        <a:t>Emergency (FAEs)</a:t>
                      </a:r>
                    </a:p>
                    <a:p>
                      <a:pPr marL="171450" indent="-171450" algn="l" defTabSz="410291" rtl="0" eaLnBrk="1" latinLnBrk="0" hangingPunct="1">
                        <a:lnSpc>
                          <a:spcPct val="100000"/>
                        </a:lnSpc>
                        <a:spcBef>
                          <a:spcPts val="500"/>
                        </a:spcBef>
                        <a:buFont typeface="Arial" panose="020B0604020202020204" pitchFamily="34" charset="0"/>
                        <a:buChar char="•"/>
                      </a:pPr>
                      <a:r>
                        <a:rPr lang="en-US" sz="1200" kern="1200" dirty="0" smtClean="0">
                          <a:solidFill>
                            <a:schemeClr val="accent2"/>
                          </a:solidFill>
                          <a:latin typeface="Calibri" panose="020F0502020204030204" pitchFamily="34" charset="0"/>
                          <a:ea typeface="+mn-ea"/>
                          <a:cs typeface="+mn-cs"/>
                        </a:rPr>
                        <a:t>Waiting list (FAEs)</a:t>
                      </a:r>
                    </a:p>
                    <a:p>
                      <a:pPr marL="171450" indent="-171450" algn="l" defTabSz="410291" rtl="0" eaLnBrk="1" latinLnBrk="0" hangingPunct="1">
                        <a:lnSpc>
                          <a:spcPct val="100000"/>
                        </a:lnSpc>
                        <a:spcBef>
                          <a:spcPts val="500"/>
                        </a:spcBef>
                        <a:buFont typeface="Arial" panose="020B0604020202020204" pitchFamily="34" charset="0"/>
                        <a:buChar char="•"/>
                      </a:pPr>
                      <a:r>
                        <a:rPr lang="en-US" sz="1200" kern="1200" dirty="0" smtClean="0">
                          <a:solidFill>
                            <a:schemeClr val="accent2"/>
                          </a:solidFill>
                          <a:latin typeface="Calibri" panose="020F0502020204030204" pitchFamily="34" charset="0"/>
                          <a:ea typeface="+mn-ea"/>
                          <a:cs typeface="+mn-cs"/>
                        </a:rPr>
                        <a:t>Planned (FAEs)</a:t>
                      </a:r>
                    </a:p>
                    <a:p>
                      <a:pPr marL="171450" marR="0" indent="-171450" algn="l" defTabSz="410291"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en-US" sz="1200" kern="1200" dirty="0" smtClean="0">
                          <a:solidFill>
                            <a:schemeClr val="accent2"/>
                          </a:solidFill>
                          <a:latin typeface="Calibri" panose="020F0502020204030204" pitchFamily="34" charset="0"/>
                          <a:ea typeface="+mn-ea"/>
                          <a:cs typeface="+mn-cs"/>
                        </a:rPr>
                        <a:t>Median time waited</a:t>
                      </a:r>
                    </a:p>
                    <a:p>
                      <a:pPr marL="171450" indent="-171450" algn="l" defTabSz="410291" rtl="0" eaLnBrk="1" latinLnBrk="0" hangingPunct="1">
                        <a:lnSpc>
                          <a:spcPct val="100000"/>
                        </a:lnSpc>
                        <a:spcBef>
                          <a:spcPts val="500"/>
                        </a:spcBef>
                        <a:buFont typeface="Arial" panose="020B0604020202020204" pitchFamily="34" charset="0"/>
                        <a:buChar char="•"/>
                      </a:pPr>
                      <a:r>
                        <a:rPr lang="en-US" sz="1200" kern="1200" dirty="0" smtClean="0">
                          <a:solidFill>
                            <a:schemeClr val="accent2"/>
                          </a:solidFill>
                          <a:latin typeface="Calibri" panose="020F0502020204030204" pitchFamily="34" charset="0"/>
                          <a:ea typeface="+mn-ea"/>
                          <a:cs typeface="+mn-cs"/>
                        </a:rPr>
                        <a:t>Mean length of stay</a:t>
                      </a:r>
                    </a:p>
                    <a:p>
                      <a:pPr marL="171450" indent="-171450" algn="l" defTabSz="410291" rtl="0" eaLnBrk="1" latinLnBrk="0" hangingPunct="1">
                        <a:lnSpc>
                          <a:spcPct val="100000"/>
                        </a:lnSpc>
                        <a:spcBef>
                          <a:spcPts val="500"/>
                        </a:spcBef>
                        <a:buFont typeface="Arial" panose="020B0604020202020204" pitchFamily="34" charset="0"/>
                        <a:buChar char="•"/>
                      </a:pPr>
                      <a:r>
                        <a:rPr lang="en-US" sz="1200" kern="1200" dirty="0" smtClean="0">
                          <a:solidFill>
                            <a:schemeClr val="accent2"/>
                          </a:solidFill>
                          <a:latin typeface="Calibri" panose="020F0502020204030204" pitchFamily="34" charset="0"/>
                          <a:ea typeface="+mn-ea"/>
                          <a:cs typeface="+mn-cs"/>
                        </a:rPr>
                        <a:t>Median length of stay</a:t>
                      </a:r>
                    </a:p>
                    <a:p>
                      <a:pPr marL="171450" indent="-171450" algn="l" defTabSz="410291" rtl="0" eaLnBrk="1" latinLnBrk="0" hangingPunct="1">
                        <a:lnSpc>
                          <a:spcPct val="100000"/>
                        </a:lnSpc>
                        <a:spcBef>
                          <a:spcPts val="500"/>
                        </a:spcBef>
                        <a:buFont typeface="Arial" panose="020B0604020202020204" pitchFamily="34" charset="0"/>
                        <a:buChar char="•"/>
                      </a:pPr>
                      <a:r>
                        <a:rPr lang="en-US" sz="1200" kern="1200" dirty="0" smtClean="0">
                          <a:solidFill>
                            <a:schemeClr val="accent2"/>
                          </a:solidFill>
                          <a:latin typeface="Calibri" panose="020F0502020204030204" pitchFamily="34" charset="0"/>
                          <a:ea typeface="+mn-ea"/>
                          <a:cs typeface="+mn-cs"/>
                        </a:rPr>
                        <a:t>Mean age Groups (FCEs),</a:t>
                      </a:r>
                    </a:p>
                    <a:p>
                      <a:pPr marL="171450" indent="-171450" algn="l" defTabSz="410291" rtl="0" eaLnBrk="1" latinLnBrk="0" hangingPunct="1">
                        <a:lnSpc>
                          <a:spcPct val="100000"/>
                        </a:lnSpc>
                        <a:spcBef>
                          <a:spcPts val="500"/>
                        </a:spcBef>
                        <a:buFont typeface="Arial" panose="020B0604020202020204" pitchFamily="34" charset="0"/>
                        <a:buChar char="•"/>
                      </a:pPr>
                      <a:r>
                        <a:rPr lang="en-US" sz="1200" kern="1200" dirty="0" smtClean="0">
                          <a:solidFill>
                            <a:schemeClr val="accent2"/>
                          </a:solidFill>
                          <a:latin typeface="Calibri" panose="020F0502020204030204" pitchFamily="34" charset="0"/>
                          <a:ea typeface="+mn-ea"/>
                          <a:cs typeface="+mn-cs"/>
                        </a:rPr>
                        <a:t>Day case</a:t>
                      </a:r>
                    </a:p>
                    <a:p>
                      <a:pPr marL="171450" indent="-171450" algn="l" defTabSz="410291" rtl="0" eaLnBrk="1" latinLnBrk="0" hangingPunct="1">
                        <a:lnSpc>
                          <a:spcPct val="100000"/>
                        </a:lnSpc>
                        <a:spcBef>
                          <a:spcPts val="500"/>
                        </a:spcBef>
                        <a:buFont typeface="Arial" panose="020B0604020202020204" pitchFamily="34" charset="0"/>
                        <a:buChar char="•"/>
                      </a:pPr>
                      <a:r>
                        <a:rPr lang="en-US" sz="1200" kern="1200" dirty="0" smtClean="0">
                          <a:solidFill>
                            <a:schemeClr val="accent2"/>
                          </a:solidFill>
                          <a:latin typeface="Calibri" panose="020F0502020204030204" pitchFamily="34" charset="0"/>
                          <a:ea typeface="+mn-ea"/>
                          <a:cs typeface="+mn-cs"/>
                        </a:rPr>
                        <a:t>FCE bed days</a:t>
                      </a:r>
                    </a:p>
                    <a:p>
                      <a:pPr marL="171450" indent="-171450" algn="l" defTabSz="410291" rtl="0" eaLnBrk="1" latinLnBrk="0" hangingPunct="1">
                        <a:lnSpc>
                          <a:spcPct val="100000"/>
                        </a:lnSpc>
                        <a:spcBef>
                          <a:spcPts val="500"/>
                        </a:spcBef>
                        <a:buFont typeface="Arial" panose="020B0604020202020204" pitchFamily="34" charset="0"/>
                        <a:buChar char="•"/>
                      </a:pPr>
                      <a:r>
                        <a:rPr lang="en-US" sz="1200" kern="1200" dirty="0" smtClean="0">
                          <a:solidFill>
                            <a:schemeClr val="accent2"/>
                          </a:solidFill>
                          <a:latin typeface="Calibri" panose="020F0502020204030204" pitchFamily="34" charset="0"/>
                          <a:ea typeface="+mn-ea"/>
                          <a:cs typeface="+mn-cs"/>
                        </a:rPr>
                        <a:t>Zero bed day cases</a:t>
                      </a:r>
                    </a:p>
                  </a:txBody>
                  <a:tcPr marL="68580" marR="68580" marT="34290" marB="3429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rowSpan="6">
                  <a:txBody>
                    <a:bodyPr/>
                    <a:lstStyle/>
                    <a:p>
                      <a:pPr>
                        <a:lnSpc>
                          <a:spcPct val="150000"/>
                        </a:lnSpc>
                      </a:pPr>
                      <a:r>
                        <a:rPr lang="en-US" sz="1200" dirty="0" smtClean="0">
                          <a:solidFill>
                            <a:schemeClr val="accent2"/>
                          </a:solidFill>
                          <a:latin typeface="Calibri" panose="020F0502020204030204" pitchFamily="34" charset="0"/>
                          <a:hlinkClick r:id="rId2"/>
                        </a:rPr>
                        <a:t>Click here</a:t>
                      </a:r>
                      <a:endParaRPr lang="en-US" sz="1200" dirty="0">
                        <a:solidFill>
                          <a:schemeClr val="accent2"/>
                        </a:solidFill>
                        <a:latin typeface="Calibri" panose="020F0502020204030204" pitchFamily="34" charset="0"/>
                      </a:endParaRPr>
                    </a:p>
                  </a:txBody>
                  <a:tcPr marL="68580" marR="68580" marT="34290" marB="3429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626576">
                <a:tc>
                  <a:txBody>
                    <a:bodyPr/>
                    <a:lstStyle/>
                    <a:p>
                      <a:pPr algn="r">
                        <a:lnSpc>
                          <a:spcPct val="100000"/>
                        </a:lnSpc>
                      </a:pPr>
                      <a:r>
                        <a:rPr lang="en-US" sz="1200" b="1" dirty="0" smtClean="0">
                          <a:solidFill>
                            <a:schemeClr val="bg1"/>
                          </a:solidFill>
                          <a:latin typeface="Calibri" panose="020F0502020204030204" pitchFamily="34" charset="0"/>
                        </a:rPr>
                        <a:t>Clinical Commissioning Group of responsibility</a:t>
                      </a:r>
                      <a:endParaRPr lang="en-US" sz="1200" b="1" dirty="0">
                        <a:solidFill>
                          <a:schemeClr val="bg1"/>
                        </a:solidFill>
                        <a:latin typeface="Calibri" panose="020F0502020204030204" pitchFamily="34" charset="0"/>
                      </a:endParaRPr>
                    </a:p>
                  </a:txBody>
                  <a:tcPr marL="68580" marR="68580" marT="34290" marB="3429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solidFill>
                  </a:tcPr>
                </a:tc>
                <a:tc>
                  <a:txBody>
                    <a:bodyPr/>
                    <a:lstStyle/>
                    <a:p>
                      <a:pPr marL="0" marR="0" indent="0" algn="l" defTabSz="410291"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Calibri" panose="020F0502020204030204" pitchFamily="34" charset="0"/>
                        </a:rPr>
                        <a:t>Episodes grouped according to the responsible clinical commissioning group (CCG)</a:t>
                      </a:r>
                    </a:p>
                  </a:txBody>
                  <a:tcPr marL="68580" marR="68580" marT="34290" marB="3429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119063" marR="0" indent="-119063" algn="l" defTabSz="410291" rtl="0" eaLnBrk="1" fontAlgn="auto" latinLnBrk="0" hangingPunct="1">
                        <a:lnSpc>
                          <a:spcPct val="100000"/>
                        </a:lnSpc>
                        <a:spcBef>
                          <a:spcPts val="0"/>
                        </a:spcBef>
                        <a:spcAft>
                          <a:spcPts val="0"/>
                        </a:spcAft>
                        <a:buClrTx/>
                        <a:buSzTx/>
                        <a:buFont typeface="Arial" pitchFamily="34" charset="0"/>
                        <a:buChar char="•"/>
                        <a:tabLst/>
                        <a:defRPr/>
                      </a:pPr>
                      <a:r>
                        <a:rPr lang="en-US" sz="1100" kern="1200" dirty="0" smtClean="0">
                          <a:solidFill>
                            <a:schemeClr val="tx1"/>
                          </a:solidFill>
                          <a:latin typeface="Calibri" panose="020F0502020204030204" pitchFamily="34" charset="0"/>
                          <a:ea typeface="+mn-ea"/>
                          <a:cs typeface="+mn-cs"/>
                        </a:rPr>
                        <a:t>In “NHS Darlington CCG” There are total 36,373 admissions. Mean time waited 69</a:t>
                      </a:r>
                    </a:p>
                  </a:txBody>
                  <a:tcPr marL="68580" marR="68580" marT="34290" marB="3429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vMerge="1">
                  <a:txBody>
                    <a:bodyPr/>
                    <a:lstStyle/>
                    <a:p>
                      <a:pPr marL="171450" marR="0" indent="-171450" algn="l" defTabSz="410291"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kern="1200" dirty="0" smtClean="0">
                        <a:solidFill>
                          <a:schemeClr val="accent2"/>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nSpc>
                          <a:spcPct val="100000"/>
                        </a:lnSpc>
                      </a:pPr>
                      <a:endParaRPr lang="en-US" sz="11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r>
              <a:tr h="600738">
                <a:tc>
                  <a:txBody>
                    <a:bodyPr/>
                    <a:lstStyle/>
                    <a:p>
                      <a:pPr algn="r">
                        <a:lnSpc>
                          <a:spcPct val="100000"/>
                        </a:lnSpc>
                      </a:pPr>
                      <a:r>
                        <a:rPr lang="en-US" sz="1200" b="1" dirty="0" smtClean="0">
                          <a:solidFill>
                            <a:schemeClr val="bg1"/>
                          </a:solidFill>
                          <a:latin typeface="Calibri" panose="020F0502020204030204" pitchFamily="34" charset="0"/>
                        </a:rPr>
                        <a:t>Diagnosis</a:t>
                      </a:r>
                      <a:endParaRPr lang="en-US" sz="1200" b="1" dirty="0">
                        <a:solidFill>
                          <a:schemeClr val="bg1"/>
                        </a:solidFill>
                        <a:latin typeface="Calibri" panose="020F0502020204030204" pitchFamily="34" charset="0"/>
                      </a:endParaRPr>
                    </a:p>
                  </a:txBody>
                  <a:tcPr marL="68580" marR="68580" marT="34290" marB="3429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solidFill>
                  </a:tcPr>
                </a:tc>
                <a:tc>
                  <a:txBody>
                    <a:bodyPr/>
                    <a:lstStyle/>
                    <a:p>
                      <a:pPr algn="l">
                        <a:lnSpc>
                          <a:spcPct val="100000"/>
                        </a:lnSpc>
                      </a:pPr>
                      <a:r>
                        <a:rPr lang="en-US" sz="1100" dirty="0" smtClean="0">
                          <a:solidFill>
                            <a:schemeClr val="tx1"/>
                          </a:solidFill>
                          <a:latin typeface="Calibri" panose="020F0502020204030204" pitchFamily="34" charset="0"/>
                        </a:rPr>
                        <a:t>Clinical coders based in hospital trusts record diagnosis information using the </a:t>
                      </a:r>
                      <a:r>
                        <a:rPr lang="en-US" sz="1100" b="1" dirty="0" smtClean="0">
                          <a:solidFill>
                            <a:schemeClr val="tx1"/>
                          </a:solidFill>
                          <a:latin typeface="Calibri" panose="020F0502020204030204" pitchFamily="34" charset="0"/>
                        </a:rPr>
                        <a:t>ICD10 classification system</a:t>
                      </a:r>
                      <a:endParaRPr lang="en-US" sz="1100" b="1" dirty="0">
                        <a:solidFill>
                          <a:schemeClr val="tx1"/>
                        </a:solidFill>
                        <a:latin typeface="Calibri" panose="020F0502020204030204" pitchFamily="34" charset="0"/>
                      </a:endParaRPr>
                    </a:p>
                  </a:txBody>
                  <a:tcPr marL="68580" marR="68580" marT="34290" marB="3429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119063" marR="0" indent="-119063" algn="l" defTabSz="410291" rtl="0" eaLnBrk="1" fontAlgn="auto" latinLnBrk="0" hangingPunct="1">
                        <a:lnSpc>
                          <a:spcPct val="100000"/>
                        </a:lnSpc>
                        <a:spcBef>
                          <a:spcPts val="0"/>
                        </a:spcBef>
                        <a:spcAft>
                          <a:spcPts val="0"/>
                        </a:spcAft>
                        <a:buClrTx/>
                        <a:buSzTx/>
                        <a:buFont typeface="Arial" pitchFamily="34" charset="0"/>
                        <a:buChar char="•"/>
                        <a:tabLst/>
                        <a:defRPr/>
                      </a:pPr>
                      <a:r>
                        <a:rPr lang="en-US" sz="1100" kern="1200" dirty="0" smtClean="0">
                          <a:solidFill>
                            <a:schemeClr val="tx1"/>
                          </a:solidFill>
                          <a:latin typeface="Calibri" panose="020F0502020204030204" pitchFamily="34" charset="0"/>
                          <a:ea typeface="+mn-ea"/>
                          <a:cs typeface="+mn-cs"/>
                        </a:rPr>
                        <a:t> For ICD level 4 code “A17.1” Tuberculosis meningitis : All diagnoses are 458 out of Male 259. </a:t>
                      </a:r>
                      <a:r>
                        <a:rPr lang="en-US" sz="1100" kern="1200" dirty="0" err="1" smtClean="0">
                          <a:solidFill>
                            <a:schemeClr val="tx1"/>
                          </a:solidFill>
                          <a:latin typeface="Calibri" panose="020F0502020204030204" pitchFamily="34" charset="0"/>
                          <a:ea typeface="+mn-ea"/>
                          <a:cs typeface="+mn-cs"/>
                        </a:rPr>
                        <a:t>Maen</a:t>
                      </a:r>
                      <a:r>
                        <a:rPr lang="en-US" sz="1100" kern="1200" dirty="0" smtClean="0">
                          <a:solidFill>
                            <a:schemeClr val="tx1"/>
                          </a:solidFill>
                          <a:latin typeface="Calibri" panose="020F0502020204030204" pitchFamily="34" charset="0"/>
                          <a:ea typeface="+mn-ea"/>
                          <a:cs typeface="+mn-cs"/>
                        </a:rPr>
                        <a:t> Age is 44 (ICD Level 3 also available)</a:t>
                      </a:r>
                      <a:endParaRPr lang="en-US" sz="1100" kern="1200" dirty="0">
                        <a:solidFill>
                          <a:schemeClr val="tx1"/>
                        </a:solidFill>
                        <a:latin typeface="Calibri" panose="020F0502020204030204" pitchFamily="34" charset="0"/>
                        <a:ea typeface="+mn-ea"/>
                        <a:cs typeface="+mn-cs"/>
                      </a:endParaRPr>
                    </a:p>
                  </a:txBody>
                  <a:tcPr marL="68580" marR="68580" marT="34290" marB="3429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vMerge="1">
                  <a:txBody>
                    <a:bodyPr/>
                    <a:lstStyle/>
                    <a:p>
                      <a:pPr marL="171450" indent="-171450">
                        <a:lnSpc>
                          <a:spcPct val="200000"/>
                        </a:lnSpc>
                        <a:buFont typeface="Arial" panose="020B0604020202020204" pitchFamily="34" charset="0"/>
                        <a:buChar char="•"/>
                      </a:pPr>
                      <a:endParaRPr lang="en-US" sz="1100" dirty="0" smtClean="0">
                        <a:solidFill>
                          <a:schemeClr val="accent2"/>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vMerge="1">
                  <a:txBody>
                    <a:bodyPr/>
                    <a:lstStyle/>
                    <a:p>
                      <a:pPr>
                        <a:lnSpc>
                          <a:spcPct val="100000"/>
                        </a:lnSpc>
                      </a:pPr>
                      <a:endParaRPr lang="en-US" sz="11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r>
              <a:tr h="600738">
                <a:tc>
                  <a:txBody>
                    <a:bodyPr/>
                    <a:lstStyle/>
                    <a:p>
                      <a:pPr algn="r">
                        <a:lnSpc>
                          <a:spcPct val="100000"/>
                        </a:lnSpc>
                      </a:pPr>
                      <a:r>
                        <a:rPr lang="en-US" sz="1200" b="1" dirty="0" smtClean="0">
                          <a:solidFill>
                            <a:schemeClr val="bg1"/>
                          </a:solidFill>
                          <a:latin typeface="Calibri" panose="020F0502020204030204" pitchFamily="34" charset="0"/>
                        </a:rPr>
                        <a:t>External Cause</a:t>
                      </a:r>
                      <a:endParaRPr lang="en-US" sz="1200" b="1" dirty="0">
                        <a:solidFill>
                          <a:schemeClr val="bg1"/>
                        </a:solidFill>
                        <a:latin typeface="Calibri" panose="020F0502020204030204" pitchFamily="34" charset="0"/>
                      </a:endParaRPr>
                    </a:p>
                  </a:txBody>
                  <a:tcPr marL="68580" marR="68580" marT="34290" marB="3429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solidFill>
                  </a:tcPr>
                </a:tc>
                <a:tc>
                  <a:txBody>
                    <a:bodyPr/>
                    <a:lstStyle/>
                    <a:p>
                      <a:pPr marL="0" marR="0" indent="0" algn="l" defTabSz="410291"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Calibri" panose="020F0502020204030204" pitchFamily="34" charset="0"/>
                        </a:rPr>
                        <a:t>Reflect the cause of a patient's attendance in hospital and are recorded using the V01 to Y98 ICD-10 codes</a:t>
                      </a:r>
                    </a:p>
                  </a:txBody>
                  <a:tcPr marL="68580" marR="68580" marT="34290" marB="3429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119063" marR="0" indent="-119063" algn="l" defTabSz="410291" rtl="0" eaLnBrk="1" fontAlgn="auto" latinLnBrk="0" hangingPunct="1">
                        <a:lnSpc>
                          <a:spcPct val="100000"/>
                        </a:lnSpc>
                        <a:spcBef>
                          <a:spcPts val="0"/>
                        </a:spcBef>
                        <a:spcAft>
                          <a:spcPts val="0"/>
                        </a:spcAft>
                        <a:buClrTx/>
                        <a:buSzTx/>
                        <a:buFont typeface="Arial" pitchFamily="34" charset="0"/>
                        <a:buChar char="•"/>
                        <a:tabLst/>
                        <a:defRPr/>
                      </a:pPr>
                      <a:r>
                        <a:rPr lang="en-US" sz="1100" kern="1200" dirty="0" smtClean="0">
                          <a:solidFill>
                            <a:schemeClr val="tx1"/>
                          </a:solidFill>
                          <a:latin typeface="Calibri" panose="020F0502020204030204" pitchFamily="34" charset="0"/>
                          <a:ea typeface="+mn-ea"/>
                          <a:cs typeface="+mn-cs"/>
                        </a:rPr>
                        <a:t>For Cause code “VO1” Pedestrian injured in collision with pedal cycle : Admissions are 411</a:t>
                      </a:r>
                    </a:p>
                  </a:txBody>
                  <a:tcPr marL="68580" marR="68580" marT="34290" marB="3429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vMerge="1">
                  <a:txBody>
                    <a:bodyPr/>
                    <a:lstStyle/>
                    <a:p>
                      <a:endParaRPr lang="en-US" sz="11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vMerge="1">
                  <a:txBody>
                    <a:bodyPr/>
                    <a:lstStyle/>
                    <a:p>
                      <a:pPr>
                        <a:lnSpc>
                          <a:spcPct val="100000"/>
                        </a:lnSpc>
                      </a:pPr>
                      <a:endParaRPr lang="en-US" sz="11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r>
              <a:tr h="616498">
                <a:tc>
                  <a:txBody>
                    <a:bodyPr/>
                    <a:lstStyle/>
                    <a:p>
                      <a:pPr algn="r">
                        <a:lnSpc>
                          <a:spcPct val="100000"/>
                        </a:lnSpc>
                      </a:pPr>
                      <a:r>
                        <a:rPr lang="en-US" sz="1200" b="1" dirty="0" smtClean="0">
                          <a:solidFill>
                            <a:schemeClr val="bg1"/>
                          </a:solidFill>
                          <a:latin typeface="Calibri" panose="020F0502020204030204" pitchFamily="34" charset="0"/>
                        </a:rPr>
                        <a:t>Hospital Providers</a:t>
                      </a:r>
                      <a:endParaRPr lang="en-US" sz="1200" b="1" dirty="0">
                        <a:solidFill>
                          <a:schemeClr val="bg1"/>
                        </a:solidFill>
                        <a:latin typeface="Calibri" panose="020F0502020204030204" pitchFamily="34" charset="0"/>
                      </a:endParaRPr>
                    </a:p>
                  </a:txBody>
                  <a:tcPr marL="68580" marR="68580" marT="34290" marB="3429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solidFill>
                  </a:tcPr>
                </a:tc>
                <a:tc>
                  <a:txBody>
                    <a:bodyPr/>
                    <a:lstStyle/>
                    <a:p>
                      <a:pPr marL="0" marR="0" indent="0" algn="l" defTabSz="410291"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Calibri" panose="020F0502020204030204" pitchFamily="34" charset="0"/>
                        </a:rPr>
                        <a:t>Episodes grouped according to the </a:t>
                      </a:r>
                      <a:r>
                        <a:rPr lang="en-US" sz="1100" dirty="0" err="1" smtClean="0">
                          <a:solidFill>
                            <a:schemeClr val="tx1"/>
                          </a:solidFill>
                          <a:latin typeface="Calibri" panose="020F0502020204030204" pitchFamily="34" charset="0"/>
                        </a:rPr>
                        <a:t>organisation</a:t>
                      </a:r>
                      <a:r>
                        <a:rPr lang="en-US" sz="1100" dirty="0" smtClean="0">
                          <a:solidFill>
                            <a:schemeClr val="tx1"/>
                          </a:solidFill>
                          <a:latin typeface="Calibri" panose="020F0502020204030204" pitchFamily="34" charset="0"/>
                        </a:rPr>
                        <a:t> that provided the admitted patient care (normally an NHS trust) within Area Teams.</a:t>
                      </a:r>
                    </a:p>
                  </a:txBody>
                  <a:tcPr marL="68580" marR="68580" marT="34290" marB="3429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119063" marR="0" indent="-119063" algn="l" defTabSz="410291" rtl="0" eaLnBrk="1" fontAlgn="auto" latinLnBrk="0" hangingPunct="1">
                        <a:lnSpc>
                          <a:spcPct val="100000"/>
                        </a:lnSpc>
                        <a:spcBef>
                          <a:spcPts val="0"/>
                        </a:spcBef>
                        <a:spcAft>
                          <a:spcPts val="0"/>
                        </a:spcAft>
                        <a:buClrTx/>
                        <a:buSzTx/>
                        <a:buFont typeface="Arial" pitchFamily="34" charset="0"/>
                        <a:buChar char="•"/>
                        <a:tabLst/>
                        <a:defRPr/>
                      </a:pPr>
                      <a:r>
                        <a:rPr lang="en-US" sz="1100" kern="1200" dirty="0" smtClean="0">
                          <a:solidFill>
                            <a:schemeClr val="tx1"/>
                          </a:solidFill>
                          <a:latin typeface="Calibri" panose="020F0502020204030204" pitchFamily="34" charset="0"/>
                          <a:ea typeface="+mn-ea"/>
                          <a:cs typeface="+mn-cs"/>
                        </a:rPr>
                        <a:t>In “</a:t>
                      </a:r>
                      <a:r>
                        <a:rPr lang="en-US" sz="1100" kern="1200" dirty="0" err="1" smtClean="0">
                          <a:solidFill>
                            <a:schemeClr val="tx1"/>
                          </a:solidFill>
                          <a:latin typeface="Calibri" panose="020F0502020204030204" pitchFamily="34" charset="0"/>
                          <a:ea typeface="+mn-ea"/>
                          <a:cs typeface="+mn-cs"/>
                        </a:rPr>
                        <a:t>Paulton</a:t>
                      </a:r>
                      <a:r>
                        <a:rPr lang="en-US" sz="1100" kern="1200" dirty="0" smtClean="0">
                          <a:solidFill>
                            <a:schemeClr val="tx1"/>
                          </a:solidFill>
                          <a:latin typeface="Calibri" panose="020F0502020204030204" pitchFamily="34" charset="0"/>
                          <a:ea typeface="+mn-ea"/>
                          <a:cs typeface="+mn-cs"/>
                        </a:rPr>
                        <a:t> Memorial Hospital” the number of admissions are 328. Also given the Area team level data</a:t>
                      </a:r>
                    </a:p>
                  </a:txBody>
                  <a:tcPr marL="68580" marR="68580" marT="34290" marB="3429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vMerge="1">
                  <a:txBody>
                    <a:bodyPr/>
                    <a:lstStyle/>
                    <a:p>
                      <a:endParaRPr lang="en-US" sz="11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vMerge="1">
                  <a:txBody>
                    <a:bodyPr/>
                    <a:lstStyle/>
                    <a:p>
                      <a:pPr>
                        <a:lnSpc>
                          <a:spcPct val="100000"/>
                        </a:lnSpc>
                      </a:pPr>
                      <a:endParaRPr lang="en-US" sz="11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r>
              <a:tr h="600738">
                <a:tc>
                  <a:txBody>
                    <a:bodyPr/>
                    <a:lstStyle/>
                    <a:p>
                      <a:pPr algn="r">
                        <a:lnSpc>
                          <a:spcPct val="100000"/>
                        </a:lnSpc>
                      </a:pPr>
                      <a:r>
                        <a:rPr lang="en-US" sz="1200" b="1" dirty="0" smtClean="0">
                          <a:solidFill>
                            <a:schemeClr val="bg1"/>
                          </a:solidFill>
                          <a:latin typeface="Calibri" panose="020F0502020204030204" pitchFamily="34" charset="0"/>
                        </a:rPr>
                        <a:t>Main specialty</a:t>
                      </a:r>
                      <a:endParaRPr lang="en-US" sz="1200" b="1" dirty="0">
                        <a:solidFill>
                          <a:schemeClr val="bg1"/>
                        </a:solidFill>
                        <a:latin typeface="Calibri" panose="020F0502020204030204" pitchFamily="34" charset="0"/>
                      </a:endParaRPr>
                    </a:p>
                  </a:txBody>
                  <a:tcPr marL="68580" marR="68580" marT="34290" marB="3429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solidFill>
                  </a:tcPr>
                </a:tc>
                <a:tc>
                  <a:txBody>
                    <a:bodyPr/>
                    <a:lstStyle/>
                    <a:p>
                      <a:pPr algn="l">
                        <a:lnSpc>
                          <a:spcPct val="100000"/>
                        </a:lnSpc>
                      </a:pPr>
                      <a:r>
                        <a:rPr lang="en-US" sz="1100" dirty="0" smtClean="0">
                          <a:solidFill>
                            <a:schemeClr val="tx1"/>
                          </a:solidFill>
                          <a:latin typeface="Calibri" panose="020F0502020204030204" pitchFamily="34" charset="0"/>
                        </a:rPr>
                        <a:t>Main specialty reflects the specialty of the consultant or health professional with prime responsibility for the patient</a:t>
                      </a:r>
                      <a:endParaRPr lang="en-US" sz="1100" dirty="0">
                        <a:solidFill>
                          <a:schemeClr val="tx1"/>
                        </a:solidFill>
                        <a:latin typeface="Calibri" panose="020F0502020204030204" pitchFamily="34" charset="0"/>
                      </a:endParaRPr>
                    </a:p>
                  </a:txBody>
                  <a:tcPr marL="68580" marR="68580" marT="34290" marB="3429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119063" marR="0" indent="-119063" algn="l" defTabSz="410291" rtl="0" eaLnBrk="1" fontAlgn="auto" latinLnBrk="0" hangingPunct="1">
                        <a:lnSpc>
                          <a:spcPct val="100000"/>
                        </a:lnSpc>
                        <a:spcBef>
                          <a:spcPts val="0"/>
                        </a:spcBef>
                        <a:spcAft>
                          <a:spcPts val="0"/>
                        </a:spcAft>
                        <a:buClrTx/>
                        <a:buSzTx/>
                        <a:buFont typeface="Arial" pitchFamily="34" charset="0"/>
                        <a:buChar char="•"/>
                        <a:tabLst/>
                        <a:defRPr/>
                      </a:pPr>
                      <a:r>
                        <a:rPr lang="en-US" sz="1100" kern="1200" dirty="0" smtClean="0">
                          <a:solidFill>
                            <a:schemeClr val="tx1"/>
                          </a:solidFill>
                          <a:latin typeface="Calibri" panose="020F0502020204030204" pitchFamily="34" charset="0"/>
                          <a:ea typeface="+mn-ea"/>
                          <a:cs typeface="+mn-cs"/>
                        </a:rPr>
                        <a:t>In Neurology total admissions are 139,837 (For 81 Main specialties including Surgeries)</a:t>
                      </a:r>
                      <a:endParaRPr lang="en-US" sz="1100" kern="1200" dirty="0">
                        <a:solidFill>
                          <a:schemeClr val="tx1"/>
                        </a:solidFill>
                        <a:latin typeface="Calibri" panose="020F0502020204030204" pitchFamily="34" charset="0"/>
                        <a:ea typeface="+mn-ea"/>
                        <a:cs typeface="+mn-cs"/>
                      </a:endParaRPr>
                    </a:p>
                  </a:txBody>
                  <a:tcPr marL="68580" marR="68580" marT="34290" marB="3429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vMerge="1">
                  <a:txBody>
                    <a:bodyPr/>
                    <a:lstStyle/>
                    <a:p>
                      <a:endParaRPr lang="en-US" sz="11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vMerge="1">
                  <a:txBody>
                    <a:bodyPr/>
                    <a:lstStyle/>
                    <a:p>
                      <a:pPr>
                        <a:lnSpc>
                          <a:spcPct val="100000"/>
                        </a:lnSpc>
                      </a:pPr>
                      <a:endParaRPr lang="en-US" sz="11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r>
            </a:tbl>
          </a:graphicData>
        </a:graphic>
      </p:graphicFrame>
      <p:sp>
        <p:nvSpPr>
          <p:cNvPr id="8" name="Title 4"/>
          <p:cNvSpPr>
            <a:spLocks noGrp="1"/>
          </p:cNvSpPr>
          <p:nvPr>
            <p:ph type="title"/>
          </p:nvPr>
        </p:nvSpPr>
        <p:spPr>
          <a:xfrm>
            <a:off x="813437" y="1006412"/>
            <a:ext cx="8280000" cy="636921"/>
          </a:xfrm>
        </p:spPr>
        <p:txBody>
          <a:bodyPr/>
          <a:lstStyle/>
          <a:p>
            <a:r>
              <a:rPr lang="en-US" sz="2000" dirty="0">
                <a:latin typeface="Calibri" panose="020F0502020204030204" pitchFamily="34" charset="0"/>
              </a:rPr>
              <a:t>Admitted Patient care data: Attributes and Sample Data in Excel spread sheet 2014-15</a:t>
            </a:r>
          </a:p>
        </p:txBody>
      </p:sp>
      <p:sp>
        <p:nvSpPr>
          <p:cNvPr id="5" name="Rounded Rectangle 4"/>
          <p:cNvSpPr/>
          <p:nvPr/>
        </p:nvSpPr>
        <p:spPr>
          <a:xfrm>
            <a:off x="72737" y="3857515"/>
            <a:ext cx="825961" cy="433409"/>
          </a:xfrm>
          <a:prstGeom prst="round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2">
                    <a:lumMod val="50000"/>
                  </a:schemeClr>
                </a:solidFill>
                <a:latin typeface="Calibri" panose="020F0502020204030204" pitchFamily="34" charset="0"/>
              </a:rPr>
              <a:t>Illustrative purpose</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38873" y="1116405"/>
            <a:ext cx="342900" cy="342900"/>
          </a:xfrm>
          <a:prstGeom prst="rect">
            <a:avLst/>
          </a:prstGeom>
        </p:spPr>
      </p:pic>
      <p:sp>
        <p:nvSpPr>
          <p:cNvPr id="13" name="Chevron 12"/>
          <p:cNvSpPr/>
          <p:nvPr/>
        </p:nvSpPr>
        <p:spPr>
          <a:xfrm>
            <a:off x="1912827" y="315439"/>
            <a:ext cx="1436515"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Background</a:t>
            </a:r>
          </a:p>
        </p:txBody>
      </p:sp>
      <p:sp>
        <p:nvSpPr>
          <p:cNvPr id="14" name="Pentagon 13"/>
          <p:cNvSpPr/>
          <p:nvPr/>
        </p:nvSpPr>
        <p:spPr>
          <a:xfrm>
            <a:off x="622304" y="313014"/>
            <a:ext cx="1380931" cy="553247"/>
          </a:xfrm>
          <a:prstGeom prst="homePlate">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b="1" dirty="0">
                <a:solidFill>
                  <a:schemeClr val="bg1"/>
                </a:solidFill>
                <a:latin typeface="Calibri" panose="020F0502020204030204" pitchFamily="34" charset="0"/>
              </a:rPr>
              <a:t>Project</a:t>
            </a:r>
          </a:p>
          <a:p>
            <a:pPr algn="ctr"/>
            <a:r>
              <a:rPr lang="en-US" sz="1100" b="1" dirty="0">
                <a:solidFill>
                  <a:schemeClr val="bg1"/>
                </a:solidFill>
                <a:latin typeface="Calibri" panose="020F0502020204030204" pitchFamily="34" charset="0"/>
              </a:rPr>
              <a:t>Objective</a:t>
            </a:r>
          </a:p>
        </p:txBody>
      </p:sp>
      <p:sp>
        <p:nvSpPr>
          <p:cNvPr id="15" name="Chevron 14"/>
          <p:cNvSpPr/>
          <p:nvPr/>
        </p:nvSpPr>
        <p:spPr>
          <a:xfrm>
            <a:off x="3238578" y="31058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HES DATA</a:t>
            </a:r>
          </a:p>
        </p:txBody>
      </p:sp>
      <p:sp>
        <p:nvSpPr>
          <p:cNvPr id="16" name="Chevron 15"/>
          <p:cNvSpPr/>
          <p:nvPr/>
        </p:nvSpPr>
        <p:spPr>
          <a:xfrm>
            <a:off x="4563924" y="310589"/>
            <a:ext cx="1380931" cy="553247"/>
          </a:xfrm>
          <a:prstGeom prst="chevron">
            <a:avLst/>
          </a:prstGeom>
          <a:solidFill>
            <a:schemeClr val="accent2"/>
          </a:solidFill>
          <a:ln w="635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Attributes</a:t>
            </a:r>
          </a:p>
        </p:txBody>
      </p:sp>
    </p:spTree>
    <p:extLst>
      <p:ext uri="{BB962C8B-B14F-4D97-AF65-F5344CB8AC3E}">
        <p14:creationId xmlns:p14="http://schemas.microsoft.com/office/powerpoint/2010/main" val="2502730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641377" y="1696840"/>
            <a:ext cx="7991109" cy="1934342"/>
            <a:chOff x="473336" y="1141206"/>
            <a:chExt cx="8263350" cy="1934342"/>
          </a:xfrm>
        </p:grpSpPr>
        <p:sp>
          <p:nvSpPr>
            <p:cNvPr id="12" name="Rectangle 11"/>
            <p:cNvSpPr>
              <a:spLocks noChangeArrowheads="1"/>
            </p:cNvSpPr>
            <p:nvPr/>
          </p:nvSpPr>
          <p:spPr bwMode="auto">
            <a:xfrm>
              <a:off x="8072695" y="1141270"/>
              <a:ext cx="524396" cy="611086"/>
            </a:xfrm>
            <a:prstGeom prst="rect">
              <a:avLst/>
            </a:prstGeom>
            <a:solidFill>
              <a:srgbClr val="8EAFBF"/>
            </a:solidFill>
            <a:ln w="0">
              <a:noFill/>
              <a:prstDash val="solid"/>
              <a:miter lim="800000"/>
              <a:headEnd/>
              <a:tailEnd/>
            </a:ln>
          </p:spPr>
          <p:txBody>
            <a:bodyPr vert="horz" wrap="square" lIns="0" tIns="0" rIns="0" bIns="0" numCol="1" anchor="ctr" anchorCtr="0" compatLnSpc="1">
              <a:prstTxWarp prst="textNoShape">
                <a:avLst/>
              </a:prstTxWarp>
            </a:bodyPr>
            <a:lstStyle/>
            <a:p>
              <a:pPr algn="ctr"/>
              <a:r>
                <a:rPr lang="en-US" sz="2000" dirty="0">
                  <a:solidFill>
                    <a:schemeClr val="bg1"/>
                  </a:solidFill>
                  <a:latin typeface="Calibri" panose="020F0502020204030204" pitchFamily="34" charset="0"/>
                </a:rPr>
                <a:t>01</a:t>
              </a:r>
            </a:p>
          </p:txBody>
        </p:sp>
        <p:sp>
          <p:nvSpPr>
            <p:cNvPr id="13" name="Rectangle 12"/>
            <p:cNvSpPr/>
            <p:nvPr/>
          </p:nvSpPr>
          <p:spPr>
            <a:xfrm>
              <a:off x="8597091" y="1141206"/>
              <a:ext cx="117083" cy="611087"/>
            </a:xfrm>
            <a:prstGeom prst="rect">
              <a:avLst/>
            </a:prstGeom>
            <a:solidFill>
              <a:schemeClr val="tx2">
                <a:lumMod val="40000"/>
                <a:lumOff val="60000"/>
              </a:schemeClr>
            </a:solidFill>
            <a:ln w="25400" cap="flat" cmpd="sng" algn="ctr">
              <a:noFill/>
              <a:prstDash val="solid"/>
            </a:ln>
            <a:effectLst/>
          </p:spPr>
          <p:txBody>
            <a:bodyPr rtlCol="0" anchor="ctr"/>
            <a:lstStyle/>
            <a:p>
              <a:pPr algn="ctr" fontAlgn="auto">
                <a:spcBef>
                  <a:spcPts val="0"/>
                </a:spcBef>
                <a:spcAft>
                  <a:spcPts val="0"/>
                </a:spcAft>
              </a:pPr>
              <a:endParaRPr lang="en-US" sz="1600" b="1" kern="0" dirty="0">
                <a:solidFill>
                  <a:schemeClr val="bg1"/>
                </a:solidFill>
                <a:latin typeface="Calibri" panose="020F0502020204030204" pitchFamily="34" charset="0"/>
              </a:endParaRPr>
            </a:p>
          </p:txBody>
        </p:sp>
        <p:grpSp>
          <p:nvGrpSpPr>
            <p:cNvPr id="16" name="Group 15"/>
            <p:cNvGrpSpPr/>
            <p:nvPr/>
          </p:nvGrpSpPr>
          <p:grpSpPr>
            <a:xfrm>
              <a:off x="8104346" y="2523454"/>
              <a:ext cx="632340" cy="552094"/>
              <a:chOff x="8104347" y="3528587"/>
              <a:chExt cx="632340" cy="528184"/>
            </a:xfrm>
          </p:grpSpPr>
          <p:sp>
            <p:nvSpPr>
              <p:cNvPr id="25" name="Rectangle 24"/>
              <p:cNvSpPr>
                <a:spLocks noChangeArrowheads="1"/>
              </p:cNvSpPr>
              <p:nvPr/>
            </p:nvSpPr>
            <p:spPr bwMode="auto">
              <a:xfrm>
                <a:off x="8104347" y="3528587"/>
                <a:ext cx="524396" cy="528176"/>
              </a:xfrm>
              <a:prstGeom prst="rect">
                <a:avLst/>
              </a:prstGeom>
              <a:solidFill>
                <a:srgbClr val="8EAFBF"/>
              </a:solidFill>
              <a:ln w="0">
                <a:noFill/>
                <a:prstDash val="solid"/>
                <a:miter lim="800000"/>
                <a:headEnd/>
                <a:tailEnd/>
              </a:ln>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a:lstStyle>
              <a:p>
                <a:pPr algn="ctr"/>
                <a:r>
                  <a:rPr lang="en-US" sz="2000" dirty="0" smtClean="0">
                    <a:solidFill>
                      <a:schemeClr val="bg1"/>
                    </a:solidFill>
                    <a:latin typeface="Calibri" panose="020F0502020204030204" pitchFamily="34" charset="0"/>
                  </a:rPr>
                  <a:t>03</a:t>
                </a:r>
                <a:endParaRPr lang="en-US" sz="2000" dirty="0">
                  <a:solidFill>
                    <a:schemeClr val="bg1"/>
                  </a:solidFill>
                  <a:latin typeface="Calibri" panose="020F0502020204030204" pitchFamily="34" charset="0"/>
                </a:endParaRPr>
              </a:p>
            </p:txBody>
          </p:sp>
          <p:sp>
            <p:nvSpPr>
              <p:cNvPr id="26" name="Rectangle 25"/>
              <p:cNvSpPr/>
              <p:nvPr/>
            </p:nvSpPr>
            <p:spPr>
              <a:xfrm>
                <a:off x="8619604" y="3528598"/>
                <a:ext cx="117083" cy="528173"/>
              </a:xfrm>
              <a:prstGeom prst="rect">
                <a:avLst/>
              </a:prstGeom>
              <a:solidFill>
                <a:srgbClr val="D2DFE5"/>
              </a:solidFill>
              <a:ln w="25400" cap="flat" cmpd="sng" algn="ctr">
                <a:noFill/>
                <a:prstDash val="solid"/>
              </a:ln>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a:lstStyle>
              <a:p>
                <a:pPr algn="ctr" fontAlgn="auto">
                  <a:spcBef>
                    <a:spcPts val="0"/>
                  </a:spcBef>
                  <a:spcAft>
                    <a:spcPts val="0"/>
                  </a:spcAft>
                </a:pPr>
                <a:endParaRPr lang="en-US" sz="1600" b="1" kern="0" dirty="0">
                  <a:solidFill>
                    <a:schemeClr val="bg1"/>
                  </a:solidFill>
                  <a:latin typeface="Calibri" panose="020F0502020204030204" pitchFamily="34" charset="0"/>
                </a:endParaRPr>
              </a:p>
            </p:txBody>
          </p:sp>
        </p:grpSp>
        <p:grpSp>
          <p:nvGrpSpPr>
            <p:cNvPr id="17" name="Group 16"/>
            <p:cNvGrpSpPr/>
            <p:nvPr/>
          </p:nvGrpSpPr>
          <p:grpSpPr>
            <a:xfrm>
              <a:off x="8081832" y="1786952"/>
              <a:ext cx="641480" cy="611090"/>
              <a:chOff x="8081833" y="2804941"/>
              <a:chExt cx="641480" cy="584625"/>
            </a:xfrm>
          </p:grpSpPr>
          <p:sp>
            <p:nvSpPr>
              <p:cNvPr id="23" name="Rectangle 22"/>
              <p:cNvSpPr>
                <a:spLocks noChangeArrowheads="1"/>
              </p:cNvSpPr>
              <p:nvPr/>
            </p:nvSpPr>
            <p:spPr bwMode="auto">
              <a:xfrm>
                <a:off x="8081833" y="2804944"/>
                <a:ext cx="524396" cy="584622"/>
              </a:xfrm>
              <a:prstGeom prst="rect">
                <a:avLst/>
              </a:prstGeom>
              <a:solidFill>
                <a:schemeClr val="accent6"/>
              </a:solidFill>
              <a:ln w="0">
                <a:noFill/>
                <a:prstDash val="solid"/>
                <a:miter lim="800000"/>
                <a:headEnd/>
                <a:tailEnd/>
              </a:ln>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a:lstStyle>
              <a:p>
                <a:pPr algn="ctr"/>
                <a:r>
                  <a:rPr lang="en-US" sz="2000" dirty="0" smtClean="0">
                    <a:solidFill>
                      <a:schemeClr val="bg1"/>
                    </a:solidFill>
                    <a:latin typeface="Calibri" panose="020F0502020204030204" pitchFamily="34" charset="0"/>
                  </a:rPr>
                  <a:t>02</a:t>
                </a:r>
                <a:endParaRPr lang="en-US" sz="2000" dirty="0">
                  <a:solidFill>
                    <a:schemeClr val="bg1"/>
                  </a:solidFill>
                  <a:latin typeface="Calibri" panose="020F0502020204030204" pitchFamily="34" charset="0"/>
                </a:endParaRPr>
              </a:p>
            </p:txBody>
          </p:sp>
          <p:sp>
            <p:nvSpPr>
              <p:cNvPr id="24" name="Rectangle 23"/>
              <p:cNvSpPr/>
              <p:nvPr/>
            </p:nvSpPr>
            <p:spPr>
              <a:xfrm>
                <a:off x="8597093" y="2804941"/>
                <a:ext cx="126220" cy="584621"/>
              </a:xfrm>
              <a:prstGeom prst="rect">
                <a:avLst/>
              </a:prstGeom>
              <a:solidFill>
                <a:schemeClr val="accent6">
                  <a:lumMod val="20000"/>
                  <a:lumOff val="80000"/>
                </a:schemeClr>
              </a:solidFill>
              <a:ln w="25400" cap="flat" cmpd="sng" algn="ctr">
                <a:noFill/>
                <a:prstDash val="solid"/>
              </a:ln>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a:lstStyle>
              <a:p>
                <a:pPr algn="ctr" fontAlgn="auto">
                  <a:spcBef>
                    <a:spcPts val="0"/>
                  </a:spcBef>
                  <a:spcAft>
                    <a:spcPts val="0"/>
                  </a:spcAft>
                </a:pPr>
                <a:endParaRPr lang="en-US" sz="1600" b="1" kern="0" dirty="0">
                  <a:solidFill>
                    <a:schemeClr val="bg1"/>
                  </a:solidFill>
                  <a:latin typeface="Calibri" panose="020F0502020204030204" pitchFamily="34" charset="0"/>
                </a:endParaRPr>
              </a:p>
            </p:txBody>
          </p:sp>
        </p:grpSp>
        <p:sp>
          <p:nvSpPr>
            <p:cNvPr id="18" name="TextBox 31"/>
            <p:cNvSpPr txBox="1"/>
            <p:nvPr/>
          </p:nvSpPr>
          <p:spPr>
            <a:xfrm>
              <a:off x="473336" y="1331047"/>
              <a:ext cx="7491413" cy="1713290"/>
            </a:xfrm>
            <a:prstGeom prst="rect">
              <a:avLst/>
            </a:prstGeom>
            <a:noFill/>
            <a:ln>
              <a:noFill/>
            </a:ln>
          </p:spPr>
          <p:txBody>
            <a:bodyPr wrap="square" rIns="36000"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a:lstStyle>
            <a:p>
              <a:pPr>
                <a:spcBef>
                  <a:spcPts val="2000"/>
                </a:spcBef>
              </a:pPr>
              <a:r>
                <a:rPr lang="en-GB" sz="2400" dirty="0" smtClean="0">
                  <a:solidFill>
                    <a:schemeClr val="tx2"/>
                  </a:solidFill>
                  <a:latin typeface="Calibri" panose="020F0502020204030204" pitchFamily="34" charset="0"/>
                </a:rPr>
                <a:t>Hospital </a:t>
              </a:r>
              <a:r>
                <a:rPr lang="en-GB" sz="2400" dirty="0">
                  <a:solidFill>
                    <a:schemeClr val="tx2"/>
                  </a:solidFill>
                  <a:latin typeface="Calibri" panose="020F0502020204030204" pitchFamily="34" charset="0"/>
                </a:rPr>
                <a:t>Episode Statistics Data (HES)</a:t>
              </a:r>
            </a:p>
            <a:p>
              <a:pPr>
                <a:spcBef>
                  <a:spcPts val="2000"/>
                </a:spcBef>
              </a:pPr>
              <a:r>
                <a:rPr lang="en-GB" sz="2400" dirty="0">
                  <a:solidFill>
                    <a:schemeClr val="accent6"/>
                  </a:solidFill>
                  <a:latin typeface="Calibri" panose="020F0502020204030204" pitchFamily="34" charset="0"/>
                </a:rPr>
                <a:t>Type 1 Diabetes Prevalence</a:t>
              </a:r>
            </a:p>
            <a:p>
              <a:pPr>
                <a:spcBef>
                  <a:spcPts val="2000"/>
                </a:spcBef>
              </a:pPr>
              <a:r>
                <a:rPr lang="en-US" sz="2400" dirty="0">
                  <a:solidFill>
                    <a:schemeClr val="tx2"/>
                  </a:solidFill>
                  <a:latin typeface="Calibri" panose="020F0502020204030204" pitchFamily="34" charset="0"/>
                </a:rPr>
                <a:t>Special Care Enhancement Strategy. </a:t>
              </a:r>
              <a:r>
                <a:rPr lang="en-US" sz="2400" dirty="0" smtClean="0">
                  <a:solidFill>
                    <a:schemeClr val="tx2"/>
                  </a:solidFill>
                  <a:latin typeface="Calibri" panose="020F0502020204030204" pitchFamily="34" charset="0"/>
                </a:rPr>
                <a:t>CER</a:t>
              </a:r>
              <a:endParaRPr lang="en-GB" sz="2400" dirty="0">
                <a:solidFill>
                  <a:schemeClr val="tx2"/>
                </a:solidFill>
                <a:latin typeface="Calibri" panose="020F0502020204030204" pitchFamily="34" charset="0"/>
              </a:endParaRPr>
            </a:p>
          </p:txBody>
        </p:sp>
        <p:cxnSp>
          <p:nvCxnSpPr>
            <p:cNvPr id="19" name="Straight Connector 18"/>
            <p:cNvCxnSpPr/>
            <p:nvPr/>
          </p:nvCxnSpPr>
          <p:spPr>
            <a:xfrm>
              <a:off x="619774" y="1744047"/>
              <a:ext cx="7715120" cy="0"/>
            </a:xfrm>
            <a:prstGeom prst="line">
              <a:avLst/>
            </a:prstGeom>
            <a:ln w="12700" cmpd="sng">
              <a:solidFill>
                <a:srgbClr val="8EAFBF"/>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19774" y="2400966"/>
              <a:ext cx="7715120" cy="0"/>
            </a:xfrm>
            <a:prstGeom prst="line">
              <a:avLst/>
            </a:prstGeom>
            <a:ln w="12700" cmpd="sng">
              <a:solidFill>
                <a:schemeClr val="accent6"/>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19774" y="3055548"/>
              <a:ext cx="7715120" cy="0"/>
            </a:xfrm>
            <a:prstGeom prst="line">
              <a:avLst/>
            </a:prstGeom>
            <a:ln w="12700" cmpd="sng">
              <a:solidFill>
                <a:srgbClr val="8EAFBF"/>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7" name="TextBox 26"/>
          <p:cNvSpPr txBox="1"/>
          <p:nvPr/>
        </p:nvSpPr>
        <p:spPr>
          <a:xfrm>
            <a:off x="589027" y="575733"/>
            <a:ext cx="4276987" cy="369332"/>
          </a:xfrm>
          <a:prstGeom prst="rect">
            <a:avLst/>
          </a:prstGeom>
          <a:noFill/>
          <a:ln>
            <a:noFill/>
          </a:ln>
        </p:spPr>
        <p:txBody>
          <a:bodyPr wrap="square" rIns="36000" rtlCol="0">
            <a:spAutoFit/>
          </a:bodyPr>
          <a:lstStyle/>
          <a:p>
            <a:r>
              <a:rPr lang="en-US" b="1" dirty="0" smtClean="0">
                <a:solidFill>
                  <a:schemeClr val="accent2"/>
                </a:solidFill>
                <a:latin typeface="Calibri" panose="020F0502020204030204" pitchFamily="34" charset="0"/>
              </a:rPr>
              <a:t>AGENDA</a:t>
            </a:r>
          </a:p>
        </p:txBody>
      </p:sp>
    </p:spTree>
    <p:extLst>
      <p:ext uri="{BB962C8B-B14F-4D97-AF65-F5344CB8AC3E}">
        <p14:creationId xmlns:p14="http://schemas.microsoft.com/office/powerpoint/2010/main" val="460566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Placeholder 6"/>
          <p:cNvSpPr txBox="1">
            <a:spLocks/>
          </p:cNvSpPr>
          <p:nvPr/>
        </p:nvSpPr>
        <p:spPr>
          <a:xfrm>
            <a:off x="1638478" y="3492283"/>
            <a:ext cx="1918376" cy="515979"/>
          </a:xfrm>
          <a:prstGeom prst="rect">
            <a:avLst/>
          </a:prstGeom>
          <a:ln>
            <a:noFill/>
          </a:ln>
        </p:spPr>
        <p:txBody>
          <a:bodyPr vert="horz" wrap="square" lIns="68579" tIns="68579" rIns="68579" bIns="68579" rtlCol="0" anchor="ctr">
            <a:no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a:lstStyle>
          <a:p>
            <a:pPr lvl="0" fontAlgn="base">
              <a:spcBef>
                <a:spcPct val="0"/>
              </a:spcBef>
              <a:spcAft>
                <a:spcPct val="0"/>
              </a:spcAft>
              <a:defRPr/>
            </a:pPr>
            <a:r>
              <a:rPr lang="en-GB" sz="1600" b="1" dirty="0">
                <a:solidFill>
                  <a:schemeClr val="accent6"/>
                </a:solidFill>
                <a:latin typeface="Calibri" panose="020F0502020204030204" pitchFamily="34" charset="0"/>
              </a:rPr>
              <a:t>Project Approach</a:t>
            </a:r>
          </a:p>
        </p:txBody>
      </p:sp>
      <p:sp>
        <p:nvSpPr>
          <p:cNvPr id="3" name="Footer Placeholder 2"/>
          <p:cNvSpPr>
            <a:spLocks noGrp="1"/>
          </p:cNvSpPr>
          <p:nvPr>
            <p:ph type="ftr" sz="quarter" idx="12"/>
          </p:nvPr>
        </p:nvSpPr>
        <p:spPr/>
        <p:txBody>
          <a:bodyPr/>
          <a:lstStyle/>
          <a:p>
            <a:r>
              <a:rPr lang="en-GB" smtClean="0">
                <a:latin typeface="Calibri" panose="020F0502020204030204" pitchFamily="34" charset="0"/>
              </a:rPr>
              <a:t>IMS Health Confidential</a:t>
            </a:r>
            <a:endParaRPr lang="en-GB">
              <a:latin typeface="Calibri" panose="020F0502020204030204" pitchFamily="34" charset="0"/>
            </a:endParaRPr>
          </a:p>
        </p:txBody>
      </p:sp>
      <p:sp>
        <p:nvSpPr>
          <p:cNvPr id="11" name="Rectangle 10"/>
          <p:cNvSpPr/>
          <p:nvPr/>
        </p:nvSpPr>
        <p:spPr>
          <a:xfrm>
            <a:off x="5125602" y="3660053"/>
            <a:ext cx="3689616" cy="1079898"/>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t"/>
          <a:lstStyle/>
          <a:p>
            <a:pPr marL="284163" lvl="1" indent="-168275">
              <a:buFont typeface="+mj-lt"/>
              <a:buAutoNum type="arabicPeriod"/>
            </a:pPr>
            <a:r>
              <a:rPr lang="en-US" sz="1200" dirty="0">
                <a:solidFill>
                  <a:schemeClr val="accent2"/>
                </a:solidFill>
                <a:latin typeface="Calibri" panose="020F0502020204030204" pitchFamily="34" charset="0"/>
              </a:rPr>
              <a:t>International Drug federation 2015 Atlas and other IDF publications</a:t>
            </a:r>
          </a:p>
          <a:p>
            <a:pPr marL="284163" lvl="1" indent="-168275">
              <a:buFont typeface="+mj-lt"/>
              <a:buAutoNum type="arabicPeriod"/>
            </a:pPr>
            <a:r>
              <a:rPr lang="en-US" sz="1200" dirty="0">
                <a:solidFill>
                  <a:schemeClr val="accent2"/>
                </a:solidFill>
                <a:latin typeface="Calibri" panose="020F0502020204030204" pitchFamily="34" charset="0"/>
              </a:rPr>
              <a:t>American Diabetes association</a:t>
            </a:r>
          </a:p>
          <a:p>
            <a:pPr marL="284163" lvl="1" indent="-168275">
              <a:buFont typeface="+mj-lt"/>
              <a:buAutoNum type="arabicPeriod"/>
            </a:pPr>
            <a:r>
              <a:rPr lang="en-US" sz="1200" dirty="0">
                <a:solidFill>
                  <a:schemeClr val="accent2"/>
                </a:solidFill>
                <a:latin typeface="Calibri" panose="020F0502020204030204" pitchFamily="34" charset="0"/>
              </a:rPr>
              <a:t>Centre of Disease Control and Prevention</a:t>
            </a:r>
          </a:p>
          <a:p>
            <a:pPr marL="284163" lvl="1" indent="-168275">
              <a:buFont typeface="+mj-lt"/>
              <a:buAutoNum type="arabicPeriod"/>
            </a:pPr>
            <a:r>
              <a:rPr lang="en-US" sz="1200" dirty="0">
                <a:solidFill>
                  <a:schemeClr val="accent2"/>
                </a:solidFill>
                <a:latin typeface="Calibri" panose="020F0502020204030204" pitchFamily="34" charset="0"/>
              </a:rPr>
              <a:t>Other secondary sources</a:t>
            </a:r>
          </a:p>
        </p:txBody>
      </p:sp>
      <p:sp>
        <p:nvSpPr>
          <p:cNvPr id="12" name="Rectangle 11"/>
          <p:cNvSpPr/>
          <p:nvPr/>
        </p:nvSpPr>
        <p:spPr>
          <a:xfrm>
            <a:off x="1370640" y="5239119"/>
            <a:ext cx="7324736" cy="310358"/>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1" algn="ctr"/>
            <a:r>
              <a:rPr lang="en-US" sz="1400" dirty="0">
                <a:latin typeface="Calibri" panose="020F0502020204030204" pitchFamily="34" charset="0"/>
              </a:rPr>
              <a:t>Search results</a:t>
            </a:r>
          </a:p>
        </p:txBody>
      </p:sp>
      <p:sp>
        <p:nvSpPr>
          <p:cNvPr id="13" name="Rectangle 12"/>
          <p:cNvSpPr/>
          <p:nvPr/>
        </p:nvSpPr>
        <p:spPr>
          <a:xfrm>
            <a:off x="1360292" y="3660053"/>
            <a:ext cx="3487124" cy="1079898"/>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marL="0" lvl="1" indent="0"/>
            <a:r>
              <a:rPr lang="en-US" sz="1200" dirty="0">
                <a:solidFill>
                  <a:schemeClr val="accent2"/>
                </a:solidFill>
                <a:latin typeface="Calibri" panose="020F0502020204030204" pitchFamily="34" charset="0"/>
              </a:rPr>
              <a:t>Systematic literature search was conducted using Ovid with different Search strings </a:t>
            </a:r>
            <a:r>
              <a:rPr lang="en-US" sz="1200" i="1" dirty="0">
                <a:solidFill>
                  <a:schemeClr val="accent2"/>
                </a:solidFill>
                <a:latin typeface="Calibri" panose="020F0502020204030204" pitchFamily="34" charset="0"/>
              </a:rPr>
              <a:t>[ #prevalence #disease name(s) #country(s) ] </a:t>
            </a:r>
            <a:r>
              <a:rPr lang="en-US" sz="1200" dirty="0">
                <a:solidFill>
                  <a:schemeClr val="accent2"/>
                </a:solidFill>
                <a:latin typeface="Calibri" panose="020F0502020204030204" pitchFamily="34" charset="0"/>
              </a:rPr>
              <a:t>and the duplicates were removed</a:t>
            </a:r>
          </a:p>
        </p:txBody>
      </p:sp>
      <p:cxnSp>
        <p:nvCxnSpPr>
          <p:cNvPr id="15" name="Elbow Connector 14"/>
          <p:cNvCxnSpPr>
            <a:stCxn id="13" idx="2"/>
            <a:endCxn id="12" idx="0"/>
          </p:cNvCxnSpPr>
          <p:nvPr/>
        </p:nvCxnSpPr>
        <p:spPr>
          <a:xfrm rot="16200000" flipH="1">
            <a:off x="3818847" y="4024958"/>
            <a:ext cx="499168" cy="1929154"/>
          </a:xfrm>
          <a:prstGeom prst="bentConnector3">
            <a:avLst>
              <a:gd name="adj1" fmla="val 50000"/>
            </a:avLst>
          </a:prstGeom>
          <a:ln w="12700" cmpd="sng">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Elbow Connector 16"/>
          <p:cNvCxnSpPr/>
          <p:nvPr/>
        </p:nvCxnSpPr>
        <p:spPr>
          <a:xfrm rot="5400000">
            <a:off x="5470681" y="3801043"/>
            <a:ext cx="676792" cy="2218415"/>
          </a:xfrm>
          <a:prstGeom prst="bentConnector3">
            <a:avLst>
              <a:gd name="adj1" fmla="val 62666"/>
            </a:avLst>
          </a:prstGeom>
          <a:ln w="12700" cmpd="sng">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16" name="Round Same Side Corner Rectangle 15"/>
          <p:cNvSpPr/>
          <p:nvPr/>
        </p:nvSpPr>
        <p:spPr>
          <a:xfrm>
            <a:off x="1370640" y="3283056"/>
            <a:ext cx="3487124" cy="371353"/>
          </a:xfrm>
          <a:prstGeom prst="round2Same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1" algn="ctr"/>
            <a:r>
              <a:rPr lang="en-US" sz="1400" dirty="0">
                <a:latin typeface="Calibri" panose="020F0502020204030204" pitchFamily="34" charset="0"/>
              </a:rPr>
              <a:t>Systemic literature search</a:t>
            </a:r>
          </a:p>
        </p:txBody>
      </p:sp>
      <p:sp>
        <p:nvSpPr>
          <p:cNvPr id="23" name="Round Same Side Corner Rectangle 22"/>
          <p:cNvSpPr/>
          <p:nvPr/>
        </p:nvSpPr>
        <p:spPr>
          <a:xfrm>
            <a:off x="5125602" y="3294045"/>
            <a:ext cx="3689616" cy="371353"/>
          </a:xfrm>
          <a:prstGeom prst="round2Same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Calibri" panose="020F0502020204030204" pitchFamily="34" charset="0"/>
              </a:rPr>
              <a:t>Secondary desk  research</a:t>
            </a:r>
          </a:p>
        </p:txBody>
      </p:sp>
      <p:sp>
        <p:nvSpPr>
          <p:cNvPr id="14" name="TextBox 13"/>
          <p:cNvSpPr txBox="1"/>
          <p:nvPr/>
        </p:nvSpPr>
        <p:spPr>
          <a:xfrm>
            <a:off x="2534579" y="1495251"/>
            <a:ext cx="4866258" cy="1077218"/>
          </a:xfrm>
          <a:prstGeom prst="rect">
            <a:avLst/>
          </a:prstGeom>
          <a:noFill/>
          <a:ln w="19050">
            <a:noFill/>
            <a:prstDash val="sysDot"/>
          </a:ln>
        </p:spPr>
        <p:txBody>
          <a:bodyPr wrap="square" rIns="36000" rtlCol="0">
            <a:spAutoFit/>
          </a:bodyPr>
          <a:lstStyle/>
          <a:p>
            <a:pPr marL="285750" indent="-285750">
              <a:buFont typeface="Arial" panose="020B0604020202020204" pitchFamily="34" charset="0"/>
              <a:buChar char="•"/>
            </a:pPr>
            <a:r>
              <a:rPr lang="en-US" sz="1600" dirty="0">
                <a:solidFill>
                  <a:schemeClr val="accent2"/>
                </a:solidFill>
                <a:latin typeface="Calibri" panose="020F0502020204030204" pitchFamily="34" charset="0"/>
              </a:rPr>
              <a:t>Find data sources for prevalence of T1D per country</a:t>
            </a:r>
          </a:p>
          <a:p>
            <a:pPr marL="285750" indent="-285750">
              <a:buFont typeface="Arial" panose="020B0604020202020204" pitchFamily="34" charset="0"/>
              <a:buChar char="•"/>
            </a:pPr>
            <a:r>
              <a:rPr lang="en-US" sz="1600" dirty="0">
                <a:solidFill>
                  <a:schemeClr val="accent2"/>
                </a:solidFill>
                <a:latin typeface="Calibri" panose="020F0502020204030204" pitchFamily="34" charset="0"/>
              </a:rPr>
              <a:t>Present these data into slides in which we will have to explain clearly the methodology that was used by the scientific team to obtain these numbers</a:t>
            </a:r>
          </a:p>
        </p:txBody>
      </p:sp>
      <p:sp>
        <p:nvSpPr>
          <p:cNvPr id="2" name="Rectangle 1"/>
          <p:cNvSpPr/>
          <p:nvPr/>
        </p:nvSpPr>
        <p:spPr>
          <a:xfrm>
            <a:off x="1359483" y="5544028"/>
            <a:ext cx="7324736" cy="552031"/>
          </a:xfrm>
          <a:prstGeom prst="rect">
            <a:avLst/>
          </a:prstGeom>
          <a:ln w="12700"/>
        </p:spPr>
        <p:style>
          <a:lnRef idx="2">
            <a:schemeClr val="accent5"/>
          </a:lnRef>
          <a:fillRef idx="1">
            <a:schemeClr val="lt1"/>
          </a:fillRef>
          <a:effectRef idx="0">
            <a:schemeClr val="accent5"/>
          </a:effectRef>
          <a:fontRef idx="minor">
            <a:schemeClr val="dk1"/>
          </a:fontRef>
        </p:style>
        <p:txBody>
          <a:bodyPr vert="horz" rtlCol="0" anchor="ctr"/>
          <a:lstStyle/>
          <a:p>
            <a:pPr algn="ctr"/>
            <a:r>
              <a:rPr lang="en-US" sz="1400" dirty="0">
                <a:solidFill>
                  <a:schemeClr val="accent1">
                    <a:lumMod val="50000"/>
                  </a:schemeClr>
                </a:solidFill>
                <a:latin typeface="Calibri" panose="020F0502020204030204" pitchFamily="34" charset="0"/>
              </a:rPr>
              <a:t>Divided into </a:t>
            </a:r>
            <a:r>
              <a:rPr lang="en-GB" sz="1400" dirty="0">
                <a:solidFill>
                  <a:schemeClr val="accent1">
                    <a:lumMod val="50000"/>
                  </a:schemeClr>
                </a:solidFill>
                <a:latin typeface="Calibri" panose="020F0502020204030204" pitchFamily="34" charset="0"/>
              </a:rPr>
              <a:t>Country specific data and methodology for : Germany,</a:t>
            </a:r>
            <a:r>
              <a:rPr lang="en-US" sz="1400" dirty="0">
                <a:solidFill>
                  <a:schemeClr val="accent1">
                    <a:lumMod val="50000"/>
                  </a:schemeClr>
                </a:solidFill>
                <a:latin typeface="Calibri" panose="020F0502020204030204" pitchFamily="34" charset="0"/>
              </a:rPr>
              <a:t> Spain, Italy, France, USA and UK. With links provided for further reference.</a:t>
            </a:r>
          </a:p>
        </p:txBody>
      </p:sp>
      <p:grpSp>
        <p:nvGrpSpPr>
          <p:cNvPr id="19" name="Group 18"/>
          <p:cNvGrpSpPr/>
          <p:nvPr/>
        </p:nvGrpSpPr>
        <p:grpSpPr>
          <a:xfrm>
            <a:off x="622304" y="313012"/>
            <a:ext cx="2836633" cy="555672"/>
            <a:chOff x="809405" y="275349"/>
            <a:chExt cx="3521832" cy="660614"/>
          </a:xfrm>
        </p:grpSpPr>
        <p:sp>
          <p:nvSpPr>
            <p:cNvPr id="21" name="Chevron 20"/>
            <p:cNvSpPr/>
            <p:nvPr/>
          </p:nvSpPr>
          <p:spPr>
            <a:xfrm>
              <a:off x="2425173" y="278232"/>
              <a:ext cx="1906064" cy="657731"/>
            </a:xfrm>
            <a:prstGeom prst="chevron">
              <a:avLst/>
            </a:prstGeom>
            <a:solidFill>
              <a:schemeClr val="accent2"/>
            </a:solidFill>
            <a:ln w="635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Methodology</a:t>
              </a:r>
            </a:p>
          </p:txBody>
        </p:sp>
        <p:sp>
          <p:nvSpPr>
            <p:cNvPr id="22" name="Pentagon 21"/>
            <p:cNvSpPr/>
            <p:nvPr/>
          </p:nvSpPr>
          <p:spPr>
            <a:xfrm>
              <a:off x="809405" y="275349"/>
              <a:ext cx="1714500" cy="657731"/>
            </a:xfrm>
            <a:prstGeom prst="homePlate">
              <a:avLst/>
            </a:prstGeom>
            <a:solidFill>
              <a:schemeClr val="accent2"/>
            </a:solidFill>
            <a:ln w="635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b="1" dirty="0">
                  <a:solidFill>
                    <a:schemeClr val="bg1"/>
                  </a:solidFill>
                  <a:latin typeface="Calibri" panose="020F0502020204030204" pitchFamily="34" charset="0"/>
                </a:rPr>
                <a:t>Objective</a:t>
              </a:r>
            </a:p>
          </p:txBody>
        </p:sp>
      </p:grpSp>
      <p:sp>
        <p:nvSpPr>
          <p:cNvPr id="26" name="Chevron 25"/>
          <p:cNvSpPr/>
          <p:nvPr/>
        </p:nvSpPr>
        <p:spPr>
          <a:xfrm>
            <a:off x="3338228" y="315437"/>
            <a:ext cx="1535225"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Prevalence data</a:t>
            </a:r>
          </a:p>
        </p:txBody>
      </p:sp>
      <p:pic>
        <p:nvPicPr>
          <p:cNvPr id="5" name="Picture 4"/>
          <p:cNvPicPr>
            <a:picLocks noChangeAspect="1"/>
          </p:cNvPicPr>
          <p:nvPr/>
        </p:nvPicPr>
        <p:blipFill>
          <a:blip r:embed="rId2" cstate="email">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91024" y="1484972"/>
            <a:ext cx="1384191" cy="1143876"/>
          </a:xfrm>
          <a:prstGeom prst="rect">
            <a:avLst/>
          </a:prstGeom>
        </p:spPr>
      </p:pic>
      <p:grpSp>
        <p:nvGrpSpPr>
          <p:cNvPr id="46" name="Group 45"/>
          <p:cNvGrpSpPr/>
          <p:nvPr/>
        </p:nvGrpSpPr>
        <p:grpSpPr>
          <a:xfrm>
            <a:off x="501707" y="3803915"/>
            <a:ext cx="548640" cy="548640"/>
            <a:chOff x="1718274" y="2304133"/>
            <a:chExt cx="1008000" cy="1008000"/>
          </a:xfrm>
        </p:grpSpPr>
        <p:sp>
          <p:nvSpPr>
            <p:cNvPr id="47" name="Oval 46"/>
            <p:cNvSpPr>
              <a:spLocks noChangeAspect="1"/>
            </p:cNvSpPr>
            <p:nvPr/>
          </p:nvSpPr>
          <p:spPr>
            <a:xfrm>
              <a:off x="1718274" y="2304133"/>
              <a:ext cx="1008000" cy="1008000"/>
            </a:xfrm>
            <a:prstGeom prst="ellipse">
              <a:avLst/>
            </a:prstGeom>
            <a:gradFill flip="none" rotWithShape="1">
              <a:gsLst>
                <a:gs pos="0">
                  <a:schemeClr val="bg1">
                    <a:lumMod val="95000"/>
                  </a:schemeClr>
                </a:gs>
                <a:gs pos="50000">
                  <a:schemeClr val="bg1">
                    <a:lumMod val="85000"/>
                  </a:schemeClr>
                </a:gs>
                <a:gs pos="100000">
                  <a:schemeClr val="bg1">
                    <a:lumMod val="50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4455" indent="-44164" algn="l" rtl="0" fontAlgn="base">
                <a:spcBef>
                  <a:spcPct val="0"/>
                </a:spcBef>
                <a:spcAft>
                  <a:spcPct val="0"/>
                </a:spcAft>
                <a:defRPr kern="1200">
                  <a:solidFill>
                    <a:schemeClr val="lt1"/>
                  </a:solidFill>
                  <a:latin typeface="+mn-lt"/>
                  <a:ea typeface="+mn-ea"/>
                  <a:cs typeface="+mn-cs"/>
                </a:defRPr>
              </a:lvl2pPr>
              <a:lvl3pPr marL="910334" indent="-91176" algn="l" rtl="0" fontAlgn="base">
                <a:spcBef>
                  <a:spcPct val="0"/>
                </a:spcBef>
                <a:spcAft>
                  <a:spcPct val="0"/>
                </a:spcAft>
                <a:defRPr kern="1200">
                  <a:solidFill>
                    <a:schemeClr val="lt1"/>
                  </a:solidFill>
                  <a:latin typeface="+mn-lt"/>
                  <a:ea typeface="+mn-ea"/>
                  <a:cs typeface="+mn-cs"/>
                </a:defRPr>
              </a:lvl3pPr>
              <a:lvl4pPr marL="1367638" indent="-138189" algn="l" rtl="0" fontAlgn="base">
                <a:spcBef>
                  <a:spcPct val="0"/>
                </a:spcBef>
                <a:spcAft>
                  <a:spcPct val="0"/>
                </a:spcAft>
                <a:defRPr kern="1200">
                  <a:solidFill>
                    <a:schemeClr val="lt1"/>
                  </a:solidFill>
                  <a:latin typeface="+mn-lt"/>
                  <a:ea typeface="+mn-ea"/>
                  <a:cs typeface="+mn-cs"/>
                </a:defRPr>
              </a:lvl4pPr>
              <a:lvl5pPr marL="1823517" indent="-185201" algn="l" rtl="0" fontAlgn="base">
                <a:spcBef>
                  <a:spcPct val="0"/>
                </a:spcBef>
                <a:spcAft>
                  <a:spcPct val="0"/>
                </a:spcAft>
                <a:defRPr kern="1200">
                  <a:solidFill>
                    <a:schemeClr val="lt1"/>
                  </a:solidFill>
                  <a:latin typeface="+mn-lt"/>
                  <a:ea typeface="+mn-ea"/>
                  <a:cs typeface="+mn-cs"/>
                </a:defRPr>
              </a:lvl5pPr>
              <a:lvl6pPr marL="2051456" algn="l" defTabSz="820583" rtl="0" eaLnBrk="1" latinLnBrk="0" hangingPunct="1">
                <a:defRPr kern="1200">
                  <a:solidFill>
                    <a:schemeClr val="lt1"/>
                  </a:solidFill>
                  <a:latin typeface="+mn-lt"/>
                  <a:ea typeface="+mn-ea"/>
                  <a:cs typeface="+mn-cs"/>
                </a:defRPr>
              </a:lvl6pPr>
              <a:lvl7pPr marL="2461748" algn="l" defTabSz="820583" rtl="0" eaLnBrk="1" latinLnBrk="0" hangingPunct="1">
                <a:defRPr kern="1200">
                  <a:solidFill>
                    <a:schemeClr val="lt1"/>
                  </a:solidFill>
                  <a:latin typeface="+mn-lt"/>
                  <a:ea typeface="+mn-ea"/>
                  <a:cs typeface="+mn-cs"/>
                </a:defRPr>
              </a:lvl7pPr>
              <a:lvl8pPr marL="2872039" algn="l" defTabSz="820583" rtl="0" eaLnBrk="1" latinLnBrk="0" hangingPunct="1">
                <a:defRPr kern="1200">
                  <a:solidFill>
                    <a:schemeClr val="lt1"/>
                  </a:solidFill>
                  <a:latin typeface="+mn-lt"/>
                  <a:ea typeface="+mn-ea"/>
                  <a:cs typeface="+mn-cs"/>
                </a:defRPr>
              </a:lvl8pPr>
              <a:lvl9pPr marL="3282330" algn="l" defTabSz="820583" rtl="0" eaLnBrk="1" latinLnBrk="0" hangingPunct="1">
                <a:defRPr kern="1200">
                  <a:solidFill>
                    <a:schemeClr val="lt1"/>
                  </a:solidFill>
                  <a:latin typeface="+mn-lt"/>
                  <a:ea typeface="+mn-ea"/>
                  <a:cs typeface="+mn-cs"/>
                </a:defRPr>
              </a:lvl9pPr>
            </a:lstStyle>
            <a:p>
              <a:pPr algn="ctr"/>
              <a:endParaRPr lang="en-IN" sz="1050" dirty="0">
                <a:solidFill>
                  <a:prstClr val="white"/>
                </a:solidFill>
                <a:latin typeface="Calibri" panose="020F0502020204030204" pitchFamily="34" charset="0"/>
                <a:sym typeface="Arial"/>
              </a:endParaRPr>
            </a:p>
          </p:txBody>
        </p:sp>
        <p:pic>
          <p:nvPicPr>
            <p:cNvPr id="48" name="Picture 47"/>
            <p:cNvPicPr>
              <a:picLocks noChangeAspect="1" noChangeArrowheads="1"/>
            </p:cNvPicPr>
            <p:nvPr/>
          </p:nvPicPr>
          <p:blipFill>
            <a:blip r:embed="rId3" cstate="print"/>
            <a:srcRect/>
            <a:stretch>
              <a:fillRect/>
            </a:stretch>
          </p:blipFill>
          <p:spPr bwMode="auto">
            <a:xfrm>
              <a:off x="1891341" y="2489456"/>
              <a:ext cx="661866" cy="637352"/>
            </a:xfrm>
            <a:prstGeom prst="rect">
              <a:avLst/>
            </a:prstGeom>
            <a:noFill/>
            <a:ln w="9525">
              <a:noFill/>
              <a:miter lim="800000"/>
              <a:headEnd/>
              <a:tailEnd/>
            </a:ln>
            <a:effectLst/>
          </p:spPr>
        </p:pic>
      </p:grpSp>
      <p:sp>
        <p:nvSpPr>
          <p:cNvPr id="49" name="Left-Right Arrow 48"/>
          <p:cNvSpPr/>
          <p:nvPr/>
        </p:nvSpPr>
        <p:spPr>
          <a:xfrm rot="5400000">
            <a:off x="472728" y="4625287"/>
            <a:ext cx="635076" cy="207293"/>
          </a:xfrm>
          <a:prstGeom prst="leftRightArrow">
            <a:avLst/>
          </a:prstGeom>
          <a:solidFill>
            <a:srgbClr val="23A3FF"/>
          </a:solidFill>
          <a:ln>
            <a:solidFill>
              <a:schemeClr val="accent1"/>
            </a:solidFill>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4455" indent="-44164" algn="l" rtl="0" fontAlgn="base">
              <a:spcBef>
                <a:spcPct val="0"/>
              </a:spcBef>
              <a:spcAft>
                <a:spcPct val="0"/>
              </a:spcAft>
              <a:defRPr kern="1200">
                <a:solidFill>
                  <a:schemeClr val="lt1"/>
                </a:solidFill>
                <a:latin typeface="+mn-lt"/>
                <a:ea typeface="+mn-ea"/>
                <a:cs typeface="+mn-cs"/>
              </a:defRPr>
            </a:lvl2pPr>
            <a:lvl3pPr marL="910334" indent="-91176" algn="l" rtl="0" fontAlgn="base">
              <a:spcBef>
                <a:spcPct val="0"/>
              </a:spcBef>
              <a:spcAft>
                <a:spcPct val="0"/>
              </a:spcAft>
              <a:defRPr kern="1200">
                <a:solidFill>
                  <a:schemeClr val="lt1"/>
                </a:solidFill>
                <a:latin typeface="+mn-lt"/>
                <a:ea typeface="+mn-ea"/>
                <a:cs typeface="+mn-cs"/>
              </a:defRPr>
            </a:lvl3pPr>
            <a:lvl4pPr marL="1367638" indent="-138189" algn="l" rtl="0" fontAlgn="base">
              <a:spcBef>
                <a:spcPct val="0"/>
              </a:spcBef>
              <a:spcAft>
                <a:spcPct val="0"/>
              </a:spcAft>
              <a:defRPr kern="1200">
                <a:solidFill>
                  <a:schemeClr val="lt1"/>
                </a:solidFill>
                <a:latin typeface="+mn-lt"/>
                <a:ea typeface="+mn-ea"/>
                <a:cs typeface="+mn-cs"/>
              </a:defRPr>
            </a:lvl4pPr>
            <a:lvl5pPr marL="1823517" indent="-185201" algn="l" rtl="0" fontAlgn="base">
              <a:spcBef>
                <a:spcPct val="0"/>
              </a:spcBef>
              <a:spcAft>
                <a:spcPct val="0"/>
              </a:spcAft>
              <a:defRPr kern="1200">
                <a:solidFill>
                  <a:schemeClr val="lt1"/>
                </a:solidFill>
                <a:latin typeface="+mn-lt"/>
                <a:ea typeface="+mn-ea"/>
                <a:cs typeface="+mn-cs"/>
              </a:defRPr>
            </a:lvl5pPr>
            <a:lvl6pPr marL="2051456" algn="l" defTabSz="820583" rtl="0" eaLnBrk="1" latinLnBrk="0" hangingPunct="1">
              <a:defRPr kern="1200">
                <a:solidFill>
                  <a:schemeClr val="lt1"/>
                </a:solidFill>
                <a:latin typeface="+mn-lt"/>
                <a:ea typeface="+mn-ea"/>
                <a:cs typeface="+mn-cs"/>
              </a:defRPr>
            </a:lvl6pPr>
            <a:lvl7pPr marL="2461748" algn="l" defTabSz="820583" rtl="0" eaLnBrk="1" latinLnBrk="0" hangingPunct="1">
              <a:defRPr kern="1200">
                <a:solidFill>
                  <a:schemeClr val="lt1"/>
                </a:solidFill>
                <a:latin typeface="+mn-lt"/>
                <a:ea typeface="+mn-ea"/>
                <a:cs typeface="+mn-cs"/>
              </a:defRPr>
            </a:lvl7pPr>
            <a:lvl8pPr marL="2872039" algn="l" defTabSz="820583" rtl="0" eaLnBrk="1" latinLnBrk="0" hangingPunct="1">
              <a:defRPr kern="1200">
                <a:solidFill>
                  <a:schemeClr val="lt1"/>
                </a:solidFill>
                <a:latin typeface="+mn-lt"/>
                <a:ea typeface="+mn-ea"/>
                <a:cs typeface="+mn-cs"/>
              </a:defRPr>
            </a:lvl8pPr>
            <a:lvl9pPr marL="3282330" algn="l" defTabSz="820583" rtl="0" eaLnBrk="1" latinLnBrk="0" hangingPunct="1">
              <a:defRPr kern="1200">
                <a:solidFill>
                  <a:schemeClr val="lt1"/>
                </a:solidFill>
                <a:latin typeface="+mn-lt"/>
                <a:ea typeface="+mn-ea"/>
                <a:cs typeface="+mn-cs"/>
              </a:defRPr>
            </a:lvl9pPr>
          </a:lstStyle>
          <a:p>
            <a:pPr algn="ctr"/>
            <a:endParaRPr lang="en-US" sz="1200" dirty="0">
              <a:latin typeface="Calibri" panose="020F0502020204030204" pitchFamily="34" charset="0"/>
            </a:endParaRPr>
          </a:p>
        </p:txBody>
      </p:sp>
      <p:grpSp>
        <p:nvGrpSpPr>
          <p:cNvPr id="50" name="Group 49"/>
          <p:cNvGrpSpPr/>
          <p:nvPr/>
        </p:nvGrpSpPr>
        <p:grpSpPr>
          <a:xfrm>
            <a:off x="474556" y="5051646"/>
            <a:ext cx="708134" cy="709709"/>
            <a:chOff x="3369281" y="4596518"/>
            <a:chExt cx="944179" cy="946278"/>
          </a:xfrm>
        </p:grpSpPr>
        <p:pic>
          <p:nvPicPr>
            <p:cNvPr id="51" name="Picture 50"/>
            <p:cNvPicPr>
              <a:picLocks noChangeAspect="1"/>
            </p:cNvPicPr>
            <p:nvPr/>
          </p:nvPicPr>
          <p:blipFill>
            <a:blip r:embed="rId4"/>
            <a:stretch>
              <a:fillRect/>
            </a:stretch>
          </p:blipFill>
          <p:spPr>
            <a:xfrm>
              <a:off x="3661735" y="4596518"/>
              <a:ext cx="582560" cy="582560"/>
            </a:xfrm>
            <a:prstGeom prst="rect">
              <a:avLst/>
            </a:prstGeom>
          </p:spPr>
        </p:pic>
        <p:pic>
          <p:nvPicPr>
            <p:cNvPr id="52" name="Picture 51"/>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369281" y="4875845"/>
              <a:ext cx="547079" cy="547079"/>
            </a:xfrm>
            <a:prstGeom prst="rect">
              <a:avLst/>
            </a:prstGeom>
          </p:spPr>
        </p:pic>
        <p:pic>
          <p:nvPicPr>
            <p:cNvPr id="53" name="Picture 52"/>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776035" y="4974281"/>
              <a:ext cx="537425" cy="568515"/>
            </a:xfrm>
            <a:prstGeom prst="rect">
              <a:avLst/>
            </a:prstGeom>
          </p:spPr>
        </p:pic>
      </p:grpSp>
      <p:sp>
        <p:nvSpPr>
          <p:cNvPr id="55" name="Text Placeholder 17"/>
          <p:cNvSpPr txBox="1">
            <a:spLocks/>
          </p:cNvSpPr>
          <p:nvPr/>
        </p:nvSpPr>
        <p:spPr>
          <a:xfrm>
            <a:off x="360570" y="1091291"/>
            <a:ext cx="8553335" cy="365718"/>
          </a:xfrm>
          <a:prstGeom prst="round2SameRect">
            <a:avLst/>
          </a:prstGeom>
          <a:solidFill>
            <a:schemeClr val="accent2"/>
          </a:solidFill>
        </p:spPr>
        <p:txBody>
          <a:bodyPr vert="horz" wrap="square" lIns="0" tIns="0" rIns="0" bIns="0" rtlCol="0" anchor="ctr" anchorCtr="0">
            <a:normAutofit fontScale="97500"/>
          </a:bodyPr>
          <a:lstStyle>
            <a:defPPr>
              <a:defRPr lang="en-US"/>
            </a:defPPr>
            <a:lvl1pPr algn="l" defTabSz="410291" rtl="0" eaLnBrk="1" fontAlgn="base" latinLnBrk="0" hangingPunct="1">
              <a:lnSpc>
                <a:spcPct val="90000"/>
              </a:lnSpc>
              <a:spcBef>
                <a:spcPct val="0"/>
              </a:spcBef>
              <a:spcAft>
                <a:spcPct val="0"/>
              </a:spcAft>
              <a:buNone/>
              <a:defRPr sz="3000" b="0" i="0" kern="1200" baseline="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a:lstStyle>
          <a:p>
            <a:pPr algn="ctr"/>
            <a:r>
              <a:rPr lang="en-US" sz="2000" dirty="0" smtClean="0">
                <a:solidFill>
                  <a:schemeClr val="bg1"/>
                </a:solidFill>
                <a:latin typeface="Calibri" panose="020F0502020204030204" pitchFamily="34" charset="0"/>
              </a:rPr>
              <a:t>Project Objective </a:t>
            </a:r>
            <a:r>
              <a:rPr lang="en-US" sz="2000" dirty="0">
                <a:solidFill>
                  <a:schemeClr val="bg1"/>
                </a:solidFill>
                <a:latin typeface="Calibri" panose="020F0502020204030204" pitchFamily="34" charset="0"/>
              </a:rPr>
              <a:t>and Project Approach </a:t>
            </a:r>
          </a:p>
        </p:txBody>
      </p:sp>
      <p:sp>
        <p:nvSpPr>
          <p:cNvPr id="56" name="Rectangle 55"/>
          <p:cNvSpPr/>
          <p:nvPr/>
        </p:nvSpPr>
        <p:spPr>
          <a:xfrm>
            <a:off x="360570" y="1436668"/>
            <a:ext cx="8553335" cy="1220143"/>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latin typeface="Arial"/>
            </a:endParaRPr>
          </a:p>
        </p:txBody>
      </p:sp>
      <p:sp>
        <p:nvSpPr>
          <p:cNvPr id="57" name="Text Placeholder 6"/>
          <p:cNvSpPr txBox="1">
            <a:spLocks/>
          </p:cNvSpPr>
          <p:nvPr/>
        </p:nvSpPr>
        <p:spPr>
          <a:xfrm>
            <a:off x="474556" y="1748496"/>
            <a:ext cx="1918376" cy="454415"/>
          </a:xfrm>
          <a:prstGeom prst="rect">
            <a:avLst/>
          </a:prstGeom>
          <a:noFill/>
          <a:ln>
            <a:noFill/>
          </a:ln>
        </p:spPr>
        <p:txBody>
          <a:bodyPr vert="horz" wrap="square" lIns="68579" tIns="68579" rIns="68579" bIns="68579" rtlCol="0" anchor="ctr">
            <a:no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a:lstStyle>
          <a:p>
            <a:pPr lvl="0" algn="ctr" fontAlgn="base">
              <a:spcBef>
                <a:spcPct val="0"/>
              </a:spcBef>
              <a:spcAft>
                <a:spcPct val="0"/>
              </a:spcAft>
              <a:defRPr/>
            </a:pPr>
            <a:r>
              <a:rPr lang="en-GB" sz="1600" b="1" dirty="0" smtClean="0">
                <a:solidFill>
                  <a:srgbClr val="23A3FF"/>
                </a:solidFill>
                <a:latin typeface="Calibri" panose="020F0502020204030204" pitchFamily="34" charset="0"/>
              </a:rPr>
              <a:t>Project</a:t>
            </a:r>
          </a:p>
          <a:p>
            <a:pPr lvl="0" algn="ctr" fontAlgn="base">
              <a:spcBef>
                <a:spcPct val="0"/>
              </a:spcBef>
              <a:spcAft>
                <a:spcPct val="0"/>
              </a:spcAft>
              <a:defRPr/>
            </a:pPr>
            <a:r>
              <a:rPr lang="en-GB" sz="1600" b="1" dirty="0" smtClean="0">
                <a:solidFill>
                  <a:srgbClr val="23A3FF"/>
                </a:solidFill>
                <a:latin typeface="Calibri" panose="020F0502020204030204" pitchFamily="34" charset="0"/>
              </a:rPr>
              <a:t>objective</a:t>
            </a:r>
            <a:endParaRPr lang="en-GB" sz="1600" b="1" dirty="0">
              <a:solidFill>
                <a:srgbClr val="23A3FF"/>
              </a:solidFill>
              <a:latin typeface="Calibri" panose="020F0502020204030204" pitchFamily="34" charset="0"/>
            </a:endParaRPr>
          </a:p>
        </p:txBody>
      </p:sp>
      <p:sp>
        <p:nvSpPr>
          <p:cNvPr id="58" name="Rectangle 57"/>
          <p:cNvSpPr/>
          <p:nvPr/>
        </p:nvSpPr>
        <p:spPr>
          <a:xfrm>
            <a:off x="360570" y="2879006"/>
            <a:ext cx="8553335" cy="3318594"/>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latin typeface="Arial"/>
            </a:endParaRPr>
          </a:p>
        </p:txBody>
      </p:sp>
      <p:sp>
        <p:nvSpPr>
          <p:cNvPr id="59" name="Rectangle 58"/>
          <p:cNvSpPr/>
          <p:nvPr/>
        </p:nvSpPr>
        <p:spPr>
          <a:xfrm>
            <a:off x="398465" y="2927657"/>
            <a:ext cx="2595105" cy="369332"/>
          </a:xfrm>
          <a:prstGeom prst="rect">
            <a:avLst/>
          </a:prstGeom>
        </p:spPr>
        <p:txBody>
          <a:bodyPr wrap="square">
            <a:spAutoFit/>
          </a:bodyPr>
          <a:lstStyle/>
          <a:p>
            <a:pPr lvl="0" algn="ctr">
              <a:defRPr/>
            </a:pPr>
            <a:r>
              <a:rPr lang="en-GB" b="1" dirty="0" smtClean="0">
                <a:solidFill>
                  <a:srgbClr val="23A3FF"/>
                </a:solidFill>
                <a:latin typeface="Calibri" panose="020F0502020204030204" pitchFamily="34" charset="0"/>
              </a:rPr>
              <a:t>Project Methodology</a:t>
            </a:r>
            <a:endParaRPr lang="en-GB" b="1" dirty="0">
              <a:solidFill>
                <a:srgbClr val="23A3FF"/>
              </a:solidFill>
              <a:latin typeface="Calibri" panose="020F0502020204030204" pitchFamily="34" charset="0"/>
            </a:endParaRPr>
          </a:p>
        </p:txBody>
      </p:sp>
    </p:spTree>
    <p:extLst>
      <p:ext uri="{BB962C8B-B14F-4D97-AF65-F5344CB8AC3E}">
        <p14:creationId xmlns:p14="http://schemas.microsoft.com/office/powerpoint/2010/main" val="7813962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2"/>
          </p:nvPr>
        </p:nvSpPr>
        <p:spPr/>
        <p:txBody>
          <a:bodyPr/>
          <a:lstStyle/>
          <a:p>
            <a:r>
              <a:rPr lang="en-GB" smtClean="0">
                <a:latin typeface="Calibri" panose="020F0502020204030204" pitchFamily="34" charset="0"/>
              </a:rPr>
              <a:t>IMS Health Confidential</a:t>
            </a:r>
            <a:endParaRPr lang="en-GB">
              <a:latin typeface="Calibri" panose="020F0502020204030204" pitchFamily="34" charset="0"/>
            </a:endParaRPr>
          </a:p>
        </p:txBody>
      </p:sp>
      <p:sp>
        <p:nvSpPr>
          <p:cNvPr id="4" name="Title 3"/>
          <p:cNvSpPr>
            <a:spLocks noGrp="1"/>
          </p:cNvSpPr>
          <p:nvPr>
            <p:ph type="title"/>
          </p:nvPr>
        </p:nvSpPr>
        <p:spPr>
          <a:xfrm>
            <a:off x="625186" y="1079510"/>
            <a:ext cx="8001059" cy="364980"/>
          </a:xfrm>
        </p:spPr>
        <p:txBody>
          <a:bodyPr/>
          <a:lstStyle/>
          <a:p>
            <a:r>
              <a:rPr lang="en-US" sz="1800" dirty="0">
                <a:latin typeface="Calibri" panose="020F0502020204030204" pitchFamily="34" charset="0"/>
              </a:rPr>
              <a:t>Overall estimates of type 1 diabetes mellitus prevalence in children and adults</a:t>
            </a:r>
          </a:p>
        </p:txBody>
      </p:sp>
      <p:graphicFrame>
        <p:nvGraphicFramePr>
          <p:cNvPr id="6" name="Table 5"/>
          <p:cNvGraphicFramePr>
            <a:graphicFrameLocks noGrp="1"/>
          </p:cNvGraphicFramePr>
          <p:nvPr>
            <p:extLst>
              <p:ext uri="{D42A27DB-BD31-4B8C-83A1-F6EECF244321}">
                <p14:modId xmlns:p14="http://schemas.microsoft.com/office/powerpoint/2010/main" val="1942054839"/>
              </p:ext>
            </p:extLst>
          </p:nvPr>
        </p:nvGraphicFramePr>
        <p:xfrm>
          <a:off x="485714" y="1603754"/>
          <a:ext cx="8280001" cy="4156628"/>
        </p:xfrm>
        <a:graphic>
          <a:graphicData uri="http://schemas.openxmlformats.org/drawingml/2006/table">
            <a:tbl>
              <a:tblPr firstRow="1" bandRow="1">
                <a:tableStyleId>{5C22544A-7EE6-4342-B048-85BDC9FD1C3A}</a:tableStyleId>
              </a:tblPr>
              <a:tblGrid>
                <a:gridCol w="814766"/>
                <a:gridCol w="766744"/>
                <a:gridCol w="1551738"/>
                <a:gridCol w="2395471"/>
                <a:gridCol w="2751282"/>
              </a:tblGrid>
              <a:tr h="605281">
                <a:tc>
                  <a:txBody>
                    <a:bodyPr/>
                    <a:lstStyle/>
                    <a:p>
                      <a:pPr algn="ctr"/>
                      <a:r>
                        <a:rPr lang="en-US" sz="1600" b="1" dirty="0" smtClean="0">
                          <a:latin typeface="Calibri" panose="020F0502020204030204" pitchFamily="34" charset="0"/>
                        </a:rPr>
                        <a:t>Country</a:t>
                      </a:r>
                      <a:endParaRPr lang="en-US" sz="1600" b="1" dirty="0">
                        <a:latin typeface="Calibri" panose="020F0502020204030204" pitchFamily="34"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75000"/>
                      </a:schemeClr>
                    </a:solidFill>
                  </a:tcPr>
                </a:tc>
                <a:tc>
                  <a:txBody>
                    <a:bodyPr/>
                    <a:lstStyle/>
                    <a:p>
                      <a:pPr algn="ctr"/>
                      <a:r>
                        <a:rPr lang="en-US" sz="1600" b="1" dirty="0" smtClean="0">
                          <a:latin typeface="Calibri" panose="020F0502020204030204" pitchFamily="34" charset="0"/>
                        </a:rPr>
                        <a:t>Year</a:t>
                      </a:r>
                      <a:endParaRPr lang="en-US" sz="1600" b="1" dirty="0">
                        <a:latin typeface="Calibri" panose="020F0502020204030204" pitchFamily="34"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75000"/>
                      </a:schemeClr>
                    </a:solidFill>
                  </a:tcPr>
                </a:tc>
                <a:tc>
                  <a:txBody>
                    <a:bodyPr/>
                    <a:lstStyle/>
                    <a:p>
                      <a:pPr algn="ctr"/>
                      <a:r>
                        <a:rPr lang="en-US" sz="1400" b="1" dirty="0" smtClean="0">
                          <a:solidFill>
                            <a:schemeClr val="bg1"/>
                          </a:solidFill>
                          <a:latin typeface="Calibri" panose="020F0502020204030204" pitchFamily="34" charset="0"/>
                        </a:rPr>
                        <a:t>Type 1 DM Children </a:t>
                      </a:r>
                    </a:p>
                    <a:p>
                      <a:pPr algn="ctr"/>
                      <a:r>
                        <a:rPr lang="en-US" sz="1400" b="1" dirty="0" smtClean="0">
                          <a:solidFill>
                            <a:schemeClr val="bg1"/>
                          </a:solidFill>
                          <a:latin typeface="Calibri" panose="020F0502020204030204" pitchFamily="34" charset="0"/>
                        </a:rPr>
                        <a:t>(0-14</a:t>
                      </a:r>
                      <a:r>
                        <a:rPr lang="en-US" sz="1400" b="1" baseline="0" dirty="0" smtClean="0">
                          <a:solidFill>
                            <a:schemeClr val="bg1"/>
                          </a:solidFill>
                          <a:latin typeface="Calibri" panose="020F0502020204030204" pitchFamily="34" charset="0"/>
                        </a:rPr>
                        <a:t> years)</a:t>
                      </a:r>
                      <a:endParaRPr lang="en-US" sz="1600" b="1" dirty="0" smtClean="0">
                        <a:solidFill>
                          <a:schemeClr val="bg1"/>
                        </a:solidFill>
                        <a:latin typeface="Calibri" panose="020F0502020204030204" pitchFamily="34"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75000"/>
                      </a:schemeClr>
                    </a:solidFill>
                  </a:tcPr>
                </a:tc>
                <a:tc>
                  <a:txBody>
                    <a:bodyPr/>
                    <a:lstStyle/>
                    <a:p>
                      <a:pPr algn="ctr"/>
                      <a:r>
                        <a:rPr lang="en-US" sz="1400" b="1" dirty="0" smtClean="0">
                          <a:solidFill>
                            <a:schemeClr val="bg1"/>
                          </a:solidFill>
                          <a:latin typeface="Calibri" panose="020F0502020204030204" pitchFamily="34" charset="0"/>
                        </a:rPr>
                        <a:t>Type 1 DM</a:t>
                      </a:r>
                    </a:p>
                    <a:p>
                      <a:pPr algn="ctr"/>
                      <a:r>
                        <a:rPr lang="en-US" sz="1400" b="1" dirty="0" smtClean="0">
                          <a:solidFill>
                            <a:schemeClr val="bg1"/>
                          </a:solidFill>
                          <a:latin typeface="Calibri" panose="020F0502020204030204" pitchFamily="34" charset="0"/>
                        </a:rPr>
                        <a:t>Adults (20-79</a:t>
                      </a:r>
                      <a:r>
                        <a:rPr lang="en-US" sz="1400" b="1" baseline="0" dirty="0" smtClean="0">
                          <a:solidFill>
                            <a:schemeClr val="bg1"/>
                          </a:solidFill>
                          <a:latin typeface="Calibri" panose="020F0502020204030204" pitchFamily="34" charset="0"/>
                        </a:rPr>
                        <a:t> years)</a:t>
                      </a:r>
                    </a:p>
                    <a:p>
                      <a:pPr algn="ctr"/>
                      <a:r>
                        <a:rPr lang="en-US" sz="1400" b="1" baseline="0" dirty="0" smtClean="0">
                          <a:solidFill>
                            <a:schemeClr val="bg1"/>
                          </a:solidFill>
                          <a:latin typeface="Calibri" panose="020F0502020204030204" pitchFamily="34" charset="0"/>
                        </a:rPr>
                        <a:t>Assumed 7% to 12% of overall</a:t>
                      </a:r>
                      <a:endParaRPr lang="en-US" sz="1400" b="1" dirty="0" smtClean="0">
                        <a:solidFill>
                          <a:schemeClr val="bg1"/>
                        </a:solidFill>
                        <a:latin typeface="Calibri" panose="020F0502020204030204" pitchFamily="34"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75000"/>
                      </a:schemeClr>
                    </a:solidFill>
                  </a:tcPr>
                </a:tc>
                <a:tc>
                  <a:txBody>
                    <a:bodyPr/>
                    <a:lstStyle/>
                    <a:p>
                      <a:pPr algn="ctr"/>
                      <a:r>
                        <a:rPr lang="en-US" sz="1400" b="1" dirty="0" smtClean="0">
                          <a:solidFill>
                            <a:schemeClr val="accent4">
                              <a:lumMod val="60000"/>
                              <a:lumOff val="40000"/>
                            </a:schemeClr>
                          </a:solidFill>
                          <a:latin typeface="Calibri" panose="020F0502020204030204" pitchFamily="34" charset="0"/>
                        </a:rPr>
                        <a:t>Overall Prevalence</a:t>
                      </a:r>
                    </a:p>
                    <a:p>
                      <a:pPr algn="ctr"/>
                      <a:r>
                        <a:rPr lang="en-US" sz="1400" b="1" dirty="0" smtClean="0">
                          <a:solidFill>
                            <a:schemeClr val="accent4">
                              <a:lumMod val="60000"/>
                              <a:lumOff val="40000"/>
                            </a:schemeClr>
                          </a:solidFill>
                          <a:latin typeface="Calibri" panose="020F0502020204030204" pitchFamily="34" charset="0"/>
                        </a:rPr>
                        <a:t>{Children + Adults}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2">
                        <a:lumMod val="75000"/>
                      </a:schemeClr>
                    </a:solidFill>
                  </a:tcPr>
                </a:tc>
              </a:tr>
              <a:tr h="498137">
                <a:tc>
                  <a:txBody>
                    <a:bodyPr/>
                    <a:lstStyle/>
                    <a:p>
                      <a:pPr algn="r"/>
                      <a:r>
                        <a:rPr lang="en-US" sz="1600" b="1" dirty="0" smtClean="0">
                          <a:solidFill>
                            <a:schemeClr val="bg1"/>
                          </a:solidFill>
                          <a:latin typeface="Calibri" panose="020F0502020204030204" pitchFamily="34" charset="0"/>
                        </a:rPr>
                        <a:t>USA</a:t>
                      </a:r>
                      <a:endParaRPr lang="en-US" sz="1600" b="1" dirty="0">
                        <a:solidFill>
                          <a:schemeClr val="bg1"/>
                        </a:solidFill>
                        <a:latin typeface="Calibri" panose="020F0502020204030204" pitchFamily="34"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algn="ctr"/>
                      <a:r>
                        <a:rPr lang="en-US" sz="1800" dirty="0" smtClean="0">
                          <a:solidFill>
                            <a:schemeClr val="accent2"/>
                          </a:solidFill>
                          <a:latin typeface="Calibri" panose="020F0502020204030204" pitchFamily="34" charset="0"/>
                        </a:rPr>
                        <a:t>2015</a:t>
                      </a:r>
                      <a:endParaRPr lang="en-US" sz="1800" dirty="0">
                        <a:solidFill>
                          <a:schemeClr val="accent2"/>
                        </a:solidFill>
                        <a:latin typeface="Calibri" panose="020F0502020204030204" pitchFamily="34"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1800" b="0" dirty="0" smtClean="0">
                          <a:solidFill>
                            <a:schemeClr val="accent2"/>
                          </a:solidFill>
                          <a:latin typeface="Calibri" panose="020F0502020204030204" pitchFamily="34" charset="0"/>
                        </a:rPr>
                        <a:t>84,100</a:t>
                      </a:r>
                      <a:endParaRPr lang="en-US" sz="1800" b="0" i="1" dirty="0">
                        <a:solidFill>
                          <a:schemeClr val="accent2"/>
                        </a:solidFill>
                        <a:latin typeface="Calibri" panose="020F0502020204030204" pitchFamily="34"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1800" b="0" i="0" u="none" dirty="0" smtClean="0">
                          <a:solidFill>
                            <a:schemeClr val="accent2"/>
                          </a:solidFill>
                          <a:latin typeface="Calibri" panose="020F0502020204030204" pitchFamily="34" charset="0"/>
                        </a:rPr>
                        <a:t>2,047,612 </a:t>
                      </a:r>
                      <a:r>
                        <a:rPr lang="en-US" sz="1800" b="0" i="0" u="none" baseline="0" dirty="0" smtClean="0">
                          <a:solidFill>
                            <a:schemeClr val="accent2"/>
                          </a:solidFill>
                          <a:latin typeface="Calibri" panose="020F0502020204030204" pitchFamily="34" charset="0"/>
                        </a:rPr>
                        <a:t>  to   3,510,192</a:t>
                      </a:r>
                      <a:endParaRPr lang="en-US" sz="1800" b="0" i="0" u="none" dirty="0">
                        <a:solidFill>
                          <a:schemeClr val="accent2"/>
                        </a:solidFill>
                        <a:latin typeface="Calibri" panose="020F0502020204030204" pitchFamily="34"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1">
                        <a:lumMod val="95000"/>
                      </a:schemeClr>
                    </a:solidFill>
                  </a:tcPr>
                </a:tc>
                <a:tc>
                  <a:txBody>
                    <a:bodyPr/>
                    <a:lstStyle/>
                    <a:p>
                      <a:pPr algn="ctr" fontAlgn="b"/>
                      <a:r>
                        <a:rPr lang="en-US" sz="1800" b="1" i="0" u="none" kern="1200" dirty="0" smtClean="0">
                          <a:solidFill>
                            <a:schemeClr val="accent2"/>
                          </a:solidFill>
                          <a:latin typeface="Calibri" panose="020F0502020204030204" pitchFamily="34" charset="0"/>
                          <a:ea typeface="+mn-ea"/>
                          <a:cs typeface="+mn-cs"/>
                        </a:rPr>
                        <a:t>2,131,712   to 3,594,292</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accent1">
                        <a:lumMod val="20000"/>
                        <a:lumOff val="80000"/>
                      </a:schemeClr>
                    </a:solidFill>
                  </a:tcPr>
                </a:tc>
              </a:tr>
              <a:tr h="498137">
                <a:tc>
                  <a:txBody>
                    <a:bodyPr/>
                    <a:lstStyle/>
                    <a:p>
                      <a:pPr algn="r"/>
                      <a:r>
                        <a:rPr lang="en-US" sz="1600" b="1" dirty="0" smtClean="0">
                          <a:solidFill>
                            <a:schemeClr val="bg1"/>
                          </a:solidFill>
                          <a:latin typeface="Calibri" panose="020F0502020204030204" pitchFamily="34" charset="0"/>
                        </a:rPr>
                        <a:t>UK</a:t>
                      </a:r>
                      <a:endParaRPr lang="en-US" sz="1600" b="1" dirty="0">
                        <a:solidFill>
                          <a:schemeClr val="bg1"/>
                        </a:solidFill>
                        <a:latin typeface="Calibri" panose="020F0502020204030204" pitchFamily="34"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marL="0" marR="0" indent="0" algn="ctr" defTabSz="410291" rtl="0" eaLnBrk="1" fontAlgn="auto" latinLnBrk="0" hangingPunct="1">
                        <a:lnSpc>
                          <a:spcPct val="100000"/>
                        </a:lnSpc>
                        <a:spcBef>
                          <a:spcPts val="0"/>
                        </a:spcBef>
                        <a:spcAft>
                          <a:spcPts val="0"/>
                        </a:spcAft>
                        <a:buClrTx/>
                        <a:buSzTx/>
                        <a:buFontTx/>
                        <a:buNone/>
                        <a:tabLst/>
                        <a:defRPr/>
                      </a:pPr>
                      <a:r>
                        <a:rPr lang="en-US" sz="1800" dirty="0" smtClean="0">
                          <a:solidFill>
                            <a:schemeClr val="accent2"/>
                          </a:solidFill>
                          <a:latin typeface="Calibri" panose="020F0502020204030204" pitchFamily="34" charset="0"/>
                        </a:rPr>
                        <a:t>2015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1800" b="0" dirty="0" smtClean="0">
                          <a:solidFill>
                            <a:schemeClr val="accent2"/>
                          </a:solidFill>
                          <a:latin typeface="Calibri" panose="020F0502020204030204" pitchFamily="34" charset="0"/>
                        </a:rPr>
                        <a:t>19,800</a:t>
                      </a:r>
                      <a:endParaRPr lang="en-US" sz="1800" b="0" i="1" dirty="0">
                        <a:solidFill>
                          <a:schemeClr val="accent2"/>
                        </a:solidFill>
                        <a:latin typeface="Calibri" panose="020F0502020204030204" pitchFamily="34"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1800" b="0" i="0" u="none" dirty="0" smtClean="0">
                          <a:solidFill>
                            <a:schemeClr val="accent2"/>
                          </a:solidFill>
                          <a:latin typeface="Calibri" panose="020F0502020204030204" pitchFamily="34" charset="0"/>
                        </a:rPr>
                        <a:t>200,102 </a:t>
                      </a:r>
                      <a:r>
                        <a:rPr lang="en-US" sz="1800" b="0" i="0" u="none" baseline="0" dirty="0" smtClean="0">
                          <a:solidFill>
                            <a:schemeClr val="accent2"/>
                          </a:solidFill>
                          <a:latin typeface="Calibri" panose="020F0502020204030204" pitchFamily="34" charset="0"/>
                        </a:rPr>
                        <a:t>   to   343,032</a:t>
                      </a:r>
                      <a:endParaRPr lang="en-US" sz="1800" b="0" i="0" u="none" dirty="0">
                        <a:solidFill>
                          <a:schemeClr val="accent2"/>
                        </a:solidFill>
                        <a:latin typeface="Calibri" panose="020F0502020204030204" pitchFamily="34"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solidFill>
                      <a:schemeClr val="bg1">
                        <a:lumMod val="95000"/>
                      </a:schemeClr>
                    </a:solidFill>
                  </a:tcPr>
                </a:tc>
                <a:tc>
                  <a:txBody>
                    <a:bodyPr/>
                    <a:lstStyle/>
                    <a:p>
                      <a:pPr algn="ctr" fontAlgn="b"/>
                      <a:r>
                        <a:rPr lang="en-US" sz="1800" b="1" i="0" u="none" kern="1200" dirty="0" smtClean="0">
                          <a:solidFill>
                            <a:schemeClr val="accent2"/>
                          </a:solidFill>
                          <a:latin typeface="Calibri" panose="020F0502020204030204" pitchFamily="34" charset="0"/>
                          <a:ea typeface="+mn-ea"/>
                          <a:cs typeface="+mn-cs"/>
                        </a:rPr>
                        <a:t>219,902   to 362,832</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solidFill>
                      <a:schemeClr val="accent1">
                        <a:lumMod val="20000"/>
                        <a:lumOff val="80000"/>
                      </a:schemeClr>
                    </a:solidFill>
                  </a:tcPr>
                </a:tc>
              </a:tr>
              <a:tr h="498137">
                <a:tc>
                  <a:txBody>
                    <a:bodyPr/>
                    <a:lstStyle/>
                    <a:p>
                      <a:pPr algn="r"/>
                      <a:r>
                        <a:rPr lang="en-US" sz="1600" b="1" dirty="0" smtClean="0">
                          <a:solidFill>
                            <a:schemeClr val="tx1"/>
                          </a:solidFill>
                          <a:latin typeface="Calibri" panose="020F0502020204030204" pitchFamily="34" charset="0"/>
                        </a:rPr>
                        <a:t>France</a:t>
                      </a:r>
                      <a:endParaRPr lang="en-US" sz="1600" b="1" dirty="0">
                        <a:solidFill>
                          <a:schemeClr val="tx1"/>
                        </a:solidFill>
                        <a:latin typeface="Calibri" panose="020F0502020204030204" pitchFamily="34" charset="0"/>
                      </a:endParaRPr>
                    </a:p>
                  </a:txBody>
                  <a:tcPr anchor="ctr">
                    <a:lnT w="6350" cap="flat" cmpd="sng" algn="ctr">
                      <a:solidFill>
                        <a:schemeClr val="bg1"/>
                      </a:solidFill>
                      <a:prstDash val="solid"/>
                      <a:round/>
                      <a:headEnd type="none" w="med" len="med"/>
                      <a:tailEnd type="none" w="med" len="med"/>
                    </a:lnT>
                    <a:solidFill>
                      <a:schemeClr val="accent3">
                        <a:lumMod val="60000"/>
                        <a:lumOff val="40000"/>
                      </a:schemeClr>
                    </a:solidFill>
                  </a:tcPr>
                </a:tc>
                <a:tc>
                  <a:txBody>
                    <a:bodyPr/>
                    <a:lstStyle/>
                    <a:p>
                      <a:pPr marL="0" marR="0" indent="0" algn="ctr" defTabSz="410291" rtl="0" eaLnBrk="1" fontAlgn="auto" latinLnBrk="0" hangingPunct="1">
                        <a:lnSpc>
                          <a:spcPct val="100000"/>
                        </a:lnSpc>
                        <a:spcBef>
                          <a:spcPts val="0"/>
                        </a:spcBef>
                        <a:spcAft>
                          <a:spcPts val="0"/>
                        </a:spcAft>
                        <a:buClrTx/>
                        <a:buSzTx/>
                        <a:buFontTx/>
                        <a:buNone/>
                        <a:tabLst/>
                        <a:defRPr/>
                      </a:pPr>
                      <a:r>
                        <a:rPr lang="en-US" sz="1800" dirty="0" smtClean="0">
                          <a:solidFill>
                            <a:schemeClr val="accent2"/>
                          </a:solidFill>
                          <a:latin typeface="Calibri" panose="020F0502020204030204" pitchFamily="34" charset="0"/>
                        </a:rPr>
                        <a:t>2015</a:t>
                      </a:r>
                    </a:p>
                  </a:txBody>
                  <a:tcPr anchor="ctr">
                    <a:lnT w="6350" cap="flat" cmpd="sng" algn="ctr">
                      <a:solidFill>
                        <a:schemeClr val="bg1"/>
                      </a:solidFill>
                      <a:prstDash val="solid"/>
                      <a:round/>
                      <a:headEnd type="none" w="med" len="med"/>
                      <a:tailEnd type="none" w="med" len="med"/>
                    </a:lnT>
                    <a:solidFill>
                      <a:schemeClr val="bg1">
                        <a:lumMod val="95000"/>
                      </a:schemeClr>
                    </a:solidFill>
                  </a:tcPr>
                </a:tc>
                <a:tc>
                  <a:txBody>
                    <a:bodyPr/>
                    <a:lstStyle/>
                    <a:p>
                      <a:pPr algn="ctr"/>
                      <a:r>
                        <a:rPr lang="en-US" sz="1800" b="0" dirty="0" smtClean="0">
                          <a:solidFill>
                            <a:schemeClr val="accent2"/>
                          </a:solidFill>
                          <a:latin typeface="Calibri" panose="020F0502020204030204" pitchFamily="34" charset="0"/>
                        </a:rPr>
                        <a:t>10,100</a:t>
                      </a:r>
                      <a:endParaRPr lang="en-US" sz="1800" b="0" i="1" dirty="0">
                        <a:solidFill>
                          <a:schemeClr val="accent2"/>
                        </a:solidFill>
                        <a:latin typeface="Calibri" panose="020F0502020204030204" pitchFamily="34" charset="0"/>
                      </a:endParaRPr>
                    </a:p>
                  </a:txBody>
                  <a:tcPr anchor="ctr">
                    <a:lnT w="6350" cap="flat" cmpd="sng" algn="ctr">
                      <a:solidFill>
                        <a:schemeClr val="bg1"/>
                      </a:solidFill>
                      <a:prstDash val="solid"/>
                      <a:round/>
                      <a:headEnd type="none" w="med" len="med"/>
                      <a:tailEnd type="none" w="med" len="med"/>
                    </a:lnT>
                    <a:solidFill>
                      <a:schemeClr val="bg1">
                        <a:lumMod val="95000"/>
                      </a:schemeClr>
                    </a:solidFill>
                  </a:tcPr>
                </a:tc>
                <a:tc>
                  <a:txBody>
                    <a:bodyPr/>
                    <a:lstStyle/>
                    <a:p>
                      <a:pPr algn="ctr"/>
                      <a:r>
                        <a:rPr lang="en-US" sz="1800" b="0" i="0" u="none" dirty="0" smtClean="0">
                          <a:solidFill>
                            <a:schemeClr val="accent2"/>
                          </a:solidFill>
                          <a:latin typeface="Calibri" panose="020F0502020204030204" pitchFamily="34" charset="0"/>
                        </a:rPr>
                        <a:t>231,301 </a:t>
                      </a:r>
                      <a:r>
                        <a:rPr lang="en-US" sz="1800" b="0" i="0" u="none" baseline="0" dirty="0" smtClean="0">
                          <a:solidFill>
                            <a:schemeClr val="accent2"/>
                          </a:solidFill>
                          <a:latin typeface="Calibri" panose="020F0502020204030204" pitchFamily="34" charset="0"/>
                        </a:rPr>
                        <a:t>   to   396,516</a:t>
                      </a:r>
                      <a:endParaRPr lang="en-US" sz="1800" b="0" i="0" u="none" dirty="0">
                        <a:solidFill>
                          <a:schemeClr val="accent2"/>
                        </a:solidFill>
                        <a:latin typeface="Calibri" panose="020F0502020204030204" pitchFamily="34" charset="0"/>
                      </a:endParaRPr>
                    </a:p>
                  </a:txBody>
                  <a:tcPr anchor="ctr">
                    <a:solidFill>
                      <a:schemeClr val="bg1">
                        <a:lumMod val="95000"/>
                      </a:schemeClr>
                    </a:solidFill>
                  </a:tcPr>
                </a:tc>
                <a:tc>
                  <a:txBody>
                    <a:bodyPr/>
                    <a:lstStyle/>
                    <a:p>
                      <a:pPr algn="ctr" fontAlgn="b"/>
                      <a:r>
                        <a:rPr lang="en-US" sz="1800" b="1" i="0" u="none" kern="1200" dirty="0" smtClean="0">
                          <a:solidFill>
                            <a:schemeClr val="accent2"/>
                          </a:solidFill>
                          <a:latin typeface="Calibri" panose="020F0502020204030204" pitchFamily="34" charset="0"/>
                          <a:ea typeface="+mn-ea"/>
                          <a:cs typeface="+mn-cs"/>
                        </a:rPr>
                        <a:t>241,401   to 406,616</a:t>
                      </a:r>
                    </a:p>
                  </a:txBody>
                  <a:tcPr marL="7620" marR="7620" marT="7620" marB="0" anchor="ctr">
                    <a:lnR w="6350" cap="flat" cmpd="sng" algn="ctr">
                      <a:solidFill>
                        <a:schemeClr val="bg1"/>
                      </a:solidFill>
                      <a:prstDash val="solid"/>
                      <a:round/>
                      <a:headEnd type="none" w="med" len="med"/>
                      <a:tailEnd type="none" w="med" len="med"/>
                    </a:lnR>
                    <a:solidFill>
                      <a:schemeClr val="accent1">
                        <a:lumMod val="20000"/>
                        <a:lumOff val="80000"/>
                      </a:schemeClr>
                    </a:solidFill>
                  </a:tcPr>
                </a:tc>
              </a:tr>
              <a:tr h="498137">
                <a:tc>
                  <a:txBody>
                    <a:bodyPr/>
                    <a:lstStyle/>
                    <a:p>
                      <a:pPr algn="r"/>
                      <a:r>
                        <a:rPr lang="en-US" sz="1600" b="1" dirty="0" smtClean="0">
                          <a:solidFill>
                            <a:schemeClr val="bg1"/>
                          </a:solidFill>
                          <a:latin typeface="Calibri" panose="020F0502020204030204" pitchFamily="34" charset="0"/>
                        </a:rPr>
                        <a:t>Italy</a:t>
                      </a:r>
                      <a:endParaRPr lang="en-US" sz="1600" b="1" dirty="0">
                        <a:solidFill>
                          <a:schemeClr val="bg1"/>
                        </a:solidFill>
                        <a:latin typeface="Calibri" panose="020F0502020204030204" pitchFamily="34" charset="0"/>
                      </a:endParaRPr>
                    </a:p>
                  </a:txBody>
                  <a:tcPr anchor="ctr">
                    <a:solidFill>
                      <a:schemeClr val="accent3">
                        <a:lumMod val="75000"/>
                      </a:schemeClr>
                    </a:solidFill>
                  </a:tcPr>
                </a:tc>
                <a:tc>
                  <a:txBody>
                    <a:bodyPr/>
                    <a:lstStyle/>
                    <a:p>
                      <a:pPr marL="0" marR="0" indent="0" algn="ctr" defTabSz="410291" rtl="0" eaLnBrk="1" fontAlgn="auto" latinLnBrk="0" hangingPunct="1">
                        <a:lnSpc>
                          <a:spcPct val="100000"/>
                        </a:lnSpc>
                        <a:spcBef>
                          <a:spcPts val="0"/>
                        </a:spcBef>
                        <a:spcAft>
                          <a:spcPts val="0"/>
                        </a:spcAft>
                        <a:buClrTx/>
                        <a:buSzTx/>
                        <a:buFontTx/>
                        <a:buNone/>
                        <a:tabLst/>
                        <a:defRPr/>
                      </a:pPr>
                      <a:r>
                        <a:rPr lang="en-US" sz="1800" dirty="0" smtClean="0">
                          <a:solidFill>
                            <a:schemeClr val="accent2"/>
                          </a:solidFill>
                          <a:latin typeface="Calibri" panose="020F0502020204030204" pitchFamily="34" charset="0"/>
                        </a:rPr>
                        <a:t>2015</a:t>
                      </a:r>
                    </a:p>
                  </a:txBody>
                  <a:tcPr anchor="ctr">
                    <a:solidFill>
                      <a:schemeClr val="bg1">
                        <a:lumMod val="95000"/>
                      </a:schemeClr>
                    </a:solidFill>
                  </a:tcPr>
                </a:tc>
                <a:tc>
                  <a:txBody>
                    <a:bodyPr/>
                    <a:lstStyle/>
                    <a:p>
                      <a:pPr algn="ctr"/>
                      <a:r>
                        <a:rPr lang="en-US" sz="1800" b="0" dirty="0" smtClean="0">
                          <a:solidFill>
                            <a:schemeClr val="accent2"/>
                          </a:solidFill>
                          <a:latin typeface="Calibri" panose="020F0502020204030204" pitchFamily="34" charset="0"/>
                        </a:rPr>
                        <a:t>6,800</a:t>
                      </a:r>
                      <a:endParaRPr lang="en-US" sz="1800" b="0" i="1" dirty="0">
                        <a:solidFill>
                          <a:schemeClr val="accent2"/>
                        </a:solidFill>
                        <a:latin typeface="Calibri" panose="020F0502020204030204" pitchFamily="34" charset="0"/>
                      </a:endParaRPr>
                    </a:p>
                  </a:txBody>
                  <a:tcPr anchor="ctr">
                    <a:solidFill>
                      <a:schemeClr val="bg1">
                        <a:lumMod val="95000"/>
                      </a:schemeClr>
                    </a:solidFill>
                  </a:tcPr>
                </a:tc>
                <a:tc>
                  <a:txBody>
                    <a:bodyPr/>
                    <a:lstStyle/>
                    <a:p>
                      <a:pPr marL="0" marR="0" indent="0" algn="ctr" defTabSz="410291" rtl="0" eaLnBrk="1" fontAlgn="auto" latinLnBrk="0" hangingPunct="1">
                        <a:lnSpc>
                          <a:spcPct val="100000"/>
                        </a:lnSpc>
                        <a:spcBef>
                          <a:spcPts val="0"/>
                        </a:spcBef>
                        <a:spcAft>
                          <a:spcPts val="0"/>
                        </a:spcAft>
                        <a:buClrTx/>
                        <a:buSzTx/>
                        <a:buFontTx/>
                        <a:buNone/>
                        <a:tabLst/>
                        <a:defRPr/>
                      </a:pPr>
                      <a:r>
                        <a:rPr lang="en-US" sz="1800" b="0" i="0" u="none" dirty="0" smtClean="0">
                          <a:solidFill>
                            <a:schemeClr val="accent2"/>
                          </a:solidFill>
                          <a:latin typeface="Calibri" panose="020F0502020204030204" pitchFamily="34" charset="0"/>
                        </a:rPr>
                        <a:t>245,539 </a:t>
                      </a:r>
                      <a:r>
                        <a:rPr lang="en-US" sz="1800" b="0" i="0" u="none" baseline="0" dirty="0" smtClean="0">
                          <a:solidFill>
                            <a:schemeClr val="accent2"/>
                          </a:solidFill>
                          <a:latin typeface="Calibri" panose="020F0502020204030204" pitchFamily="34" charset="0"/>
                        </a:rPr>
                        <a:t>   to   420,924</a:t>
                      </a:r>
                      <a:endParaRPr lang="en-US" sz="1800" b="0" i="0" u="none" dirty="0" smtClean="0">
                        <a:solidFill>
                          <a:schemeClr val="accent2"/>
                        </a:solidFill>
                        <a:latin typeface="Calibri" panose="020F0502020204030204" pitchFamily="34" charset="0"/>
                      </a:endParaRPr>
                    </a:p>
                  </a:txBody>
                  <a:tcPr anchor="ctr">
                    <a:solidFill>
                      <a:schemeClr val="bg1">
                        <a:lumMod val="95000"/>
                      </a:schemeClr>
                    </a:solidFill>
                  </a:tcPr>
                </a:tc>
                <a:tc>
                  <a:txBody>
                    <a:bodyPr/>
                    <a:lstStyle/>
                    <a:p>
                      <a:pPr algn="ctr" fontAlgn="b"/>
                      <a:r>
                        <a:rPr lang="en-US" sz="1800" b="1" i="0" u="none" kern="1200" dirty="0" smtClean="0">
                          <a:solidFill>
                            <a:schemeClr val="accent2"/>
                          </a:solidFill>
                          <a:latin typeface="Calibri" panose="020F0502020204030204" pitchFamily="34" charset="0"/>
                          <a:ea typeface="+mn-ea"/>
                          <a:cs typeface="+mn-cs"/>
                        </a:rPr>
                        <a:t>252,339   to 427,724</a:t>
                      </a:r>
                    </a:p>
                  </a:txBody>
                  <a:tcPr marL="7620" marR="7620" marT="7620" marB="0" anchor="ctr">
                    <a:lnR w="6350" cap="flat" cmpd="sng" algn="ctr">
                      <a:solidFill>
                        <a:schemeClr val="bg1"/>
                      </a:solidFill>
                      <a:prstDash val="solid"/>
                      <a:round/>
                      <a:headEnd type="none" w="med" len="med"/>
                      <a:tailEnd type="none" w="med" len="med"/>
                    </a:lnR>
                    <a:solidFill>
                      <a:schemeClr val="accent1">
                        <a:lumMod val="20000"/>
                        <a:lumOff val="80000"/>
                      </a:schemeClr>
                    </a:solidFill>
                  </a:tcPr>
                </a:tc>
              </a:tr>
              <a:tr h="498137">
                <a:tc>
                  <a:txBody>
                    <a:bodyPr/>
                    <a:lstStyle/>
                    <a:p>
                      <a:pPr algn="r"/>
                      <a:r>
                        <a:rPr lang="en-US" sz="1600" b="1" dirty="0" smtClean="0">
                          <a:solidFill>
                            <a:schemeClr val="bg1"/>
                          </a:solidFill>
                          <a:latin typeface="Calibri" panose="020F0502020204030204" pitchFamily="34" charset="0"/>
                        </a:rPr>
                        <a:t>Germany</a:t>
                      </a:r>
                      <a:endParaRPr lang="en-US" sz="1600" b="1" dirty="0">
                        <a:solidFill>
                          <a:schemeClr val="bg1"/>
                        </a:solidFill>
                        <a:latin typeface="Calibri" panose="020F0502020204030204" pitchFamily="34" charset="0"/>
                      </a:endParaRPr>
                    </a:p>
                  </a:txBody>
                  <a:tcPr anchor="ctr">
                    <a:solidFill>
                      <a:schemeClr val="accent3">
                        <a:lumMod val="75000"/>
                      </a:schemeClr>
                    </a:solidFill>
                  </a:tcPr>
                </a:tc>
                <a:tc>
                  <a:txBody>
                    <a:bodyPr/>
                    <a:lstStyle/>
                    <a:p>
                      <a:pPr marL="0" marR="0" indent="0" algn="ctr" defTabSz="410291" rtl="0" eaLnBrk="1" fontAlgn="auto" latinLnBrk="0" hangingPunct="1">
                        <a:lnSpc>
                          <a:spcPct val="100000"/>
                        </a:lnSpc>
                        <a:spcBef>
                          <a:spcPts val="0"/>
                        </a:spcBef>
                        <a:spcAft>
                          <a:spcPts val="0"/>
                        </a:spcAft>
                        <a:buClrTx/>
                        <a:buSzTx/>
                        <a:buFontTx/>
                        <a:buNone/>
                        <a:tabLst/>
                        <a:defRPr/>
                      </a:pPr>
                      <a:r>
                        <a:rPr lang="en-US" sz="1800" dirty="0" smtClean="0">
                          <a:solidFill>
                            <a:schemeClr val="accent2"/>
                          </a:solidFill>
                          <a:latin typeface="Calibri" panose="020F0502020204030204" pitchFamily="34" charset="0"/>
                        </a:rPr>
                        <a:t>2015</a:t>
                      </a:r>
                    </a:p>
                  </a:txBody>
                  <a:tcPr anchor="ctr">
                    <a:solidFill>
                      <a:schemeClr val="bg1">
                        <a:lumMod val="95000"/>
                      </a:schemeClr>
                    </a:solidFill>
                  </a:tcPr>
                </a:tc>
                <a:tc>
                  <a:txBody>
                    <a:bodyPr/>
                    <a:lstStyle/>
                    <a:p>
                      <a:pPr algn="ctr"/>
                      <a:r>
                        <a:rPr lang="en-US" sz="1800" b="0" dirty="0" smtClean="0">
                          <a:solidFill>
                            <a:schemeClr val="accent2"/>
                          </a:solidFill>
                          <a:latin typeface="Calibri" panose="020F0502020204030204" pitchFamily="34" charset="0"/>
                        </a:rPr>
                        <a:t>15,800</a:t>
                      </a:r>
                      <a:endParaRPr lang="en-US" sz="1800" b="0" i="1" dirty="0">
                        <a:solidFill>
                          <a:schemeClr val="accent2"/>
                        </a:solidFill>
                        <a:latin typeface="Calibri" panose="020F0502020204030204" pitchFamily="34" charset="0"/>
                      </a:endParaRPr>
                    </a:p>
                  </a:txBody>
                  <a:tcPr anchor="ctr">
                    <a:solidFill>
                      <a:schemeClr val="bg1">
                        <a:lumMod val="95000"/>
                      </a:schemeClr>
                    </a:solidFill>
                  </a:tcPr>
                </a:tc>
                <a:tc>
                  <a:txBody>
                    <a:bodyPr/>
                    <a:lstStyle/>
                    <a:p>
                      <a:pPr marL="0" marR="0" indent="0" algn="ctr" defTabSz="410291" rtl="0" eaLnBrk="1" fontAlgn="auto" latinLnBrk="0" hangingPunct="1">
                        <a:lnSpc>
                          <a:spcPct val="100000"/>
                        </a:lnSpc>
                        <a:spcBef>
                          <a:spcPts val="0"/>
                        </a:spcBef>
                        <a:spcAft>
                          <a:spcPts val="0"/>
                        </a:spcAft>
                        <a:buClrTx/>
                        <a:buSzTx/>
                        <a:buFontTx/>
                        <a:buNone/>
                        <a:tabLst/>
                        <a:defRPr/>
                      </a:pPr>
                      <a:r>
                        <a:rPr lang="en-US" sz="1800" b="0" i="0" u="none" dirty="0" smtClean="0">
                          <a:solidFill>
                            <a:schemeClr val="accent2"/>
                          </a:solidFill>
                          <a:latin typeface="Calibri" panose="020F0502020204030204" pitchFamily="34" charset="0"/>
                        </a:rPr>
                        <a:t>457,604 </a:t>
                      </a:r>
                      <a:r>
                        <a:rPr lang="en-US" sz="1800" b="0" i="0" u="none" baseline="0" dirty="0" smtClean="0">
                          <a:solidFill>
                            <a:schemeClr val="accent2"/>
                          </a:solidFill>
                          <a:latin typeface="Calibri" panose="020F0502020204030204" pitchFamily="34" charset="0"/>
                        </a:rPr>
                        <a:t>   to   784,464</a:t>
                      </a:r>
                      <a:endParaRPr lang="en-US" sz="1800" b="0" i="0" u="none" dirty="0" smtClean="0">
                        <a:solidFill>
                          <a:schemeClr val="accent2"/>
                        </a:solidFill>
                        <a:latin typeface="Calibri" panose="020F0502020204030204" pitchFamily="34" charset="0"/>
                      </a:endParaRPr>
                    </a:p>
                  </a:txBody>
                  <a:tcPr anchor="ctr">
                    <a:solidFill>
                      <a:schemeClr val="bg1">
                        <a:lumMod val="95000"/>
                      </a:schemeClr>
                    </a:solidFill>
                  </a:tcPr>
                </a:tc>
                <a:tc>
                  <a:txBody>
                    <a:bodyPr/>
                    <a:lstStyle/>
                    <a:p>
                      <a:pPr algn="ctr" fontAlgn="b"/>
                      <a:r>
                        <a:rPr lang="en-US" sz="1800" b="1" i="0" u="none" kern="1200" dirty="0" smtClean="0">
                          <a:solidFill>
                            <a:schemeClr val="accent2"/>
                          </a:solidFill>
                          <a:latin typeface="Calibri" panose="020F0502020204030204" pitchFamily="34" charset="0"/>
                          <a:ea typeface="+mn-ea"/>
                          <a:cs typeface="+mn-cs"/>
                        </a:rPr>
                        <a:t>473,404   to 800,264</a:t>
                      </a:r>
                    </a:p>
                  </a:txBody>
                  <a:tcPr marL="7620" marR="7620" marT="7620" marB="0" anchor="ctr">
                    <a:lnR w="6350" cap="flat" cmpd="sng" algn="ctr">
                      <a:solidFill>
                        <a:schemeClr val="bg1"/>
                      </a:solidFill>
                      <a:prstDash val="solid"/>
                      <a:round/>
                      <a:headEnd type="none" w="med" len="med"/>
                      <a:tailEnd type="none" w="med" len="med"/>
                    </a:lnR>
                    <a:solidFill>
                      <a:schemeClr val="accent1">
                        <a:lumMod val="20000"/>
                        <a:lumOff val="80000"/>
                      </a:schemeClr>
                    </a:solidFill>
                  </a:tcPr>
                </a:tc>
              </a:tr>
              <a:tr h="498137">
                <a:tc>
                  <a:txBody>
                    <a:bodyPr/>
                    <a:lstStyle/>
                    <a:p>
                      <a:pPr algn="r"/>
                      <a:r>
                        <a:rPr lang="en-US" sz="1600" b="1" dirty="0" smtClean="0">
                          <a:solidFill>
                            <a:schemeClr val="bg1"/>
                          </a:solidFill>
                          <a:latin typeface="Calibri" panose="020F0502020204030204" pitchFamily="34" charset="0"/>
                        </a:rPr>
                        <a:t>Spain</a:t>
                      </a:r>
                      <a:endParaRPr lang="en-US" sz="1600" b="1" dirty="0">
                        <a:solidFill>
                          <a:schemeClr val="bg1"/>
                        </a:solidFill>
                        <a:latin typeface="Calibri" panose="020F0502020204030204" pitchFamily="34" charset="0"/>
                      </a:endParaRPr>
                    </a:p>
                  </a:txBody>
                  <a:tcPr anchor="ctr">
                    <a:solidFill>
                      <a:schemeClr val="accent3">
                        <a:lumMod val="75000"/>
                      </a:schemeClr>
                    </a:solidFill>
                  </a:tcPr>
                </a:tc>
                <a:tc>
                  <a:txBody>
                    <a:bodyPr/>
                    <a:lstStyle/>
                    <a:p>
                      <a:pPr marL="0" marR="0" indent="0" algn="ctr" defTabSz="410291" rtl="0" eaLnBrk="1" fontAlgn="auto" latinLnBrk="0" hangingPunct="1">
                        <a:lnSpc>
                          <a:spcPct val="100000"/>
                        </a:lnSpc>
                        <a:spcBef>
                          <a:spcPts val="0"/>
                        </a:spcBef>
                        <a:spcAft>
                          <a:spcPts val="0"/>
                        </a:spcAft>
                        <a:buClrTx/>
                        <a:buSzTx/>
                        <a:buFontTx/>
                        <a:buNone/>
                        <a:tabLst/>
                        <a:defRPr/>
                      </a:pPr>
                      <a:r>
                        <a:rPr lang="en-US" sz="1800" dirty="0" smtClean="0">
                          <a:solidFill>
                            <a:schemeClr val="accent2"/>
                          </a:solidFill>
                          <a:latin typeface="Calibri" panose="020F0502020204030204" pitchFamily="34" charset="0"/>
                        </a:rPr>
                        <a:t>2015</a:t>
                      </a:r>
                    </a:p>
                  </a:txBody>
                  <a:tcPr anchor="ctr">
                    <a:solidFill>
                      <a:schemeClr val="bg1">
                        <a:lumMod val="95000"/>
                      </a:schemeClr>
                    </a:solidFill>
                  </a:tcPr>
                </a:tc>
                <a:tc>
                  <a:txBody>
                    <a:bodyPr/>
                    <a:lstStyle/>
                    <a:p>
                      <a:pPr algn="ctr"/>
                      <a:r>
                        <a:rPr lang="en-US" sz="1800" b="0" dirty="0" smtClean="0">
                          <a:solidFill>
                            <a:schemeClr val="accent2"/>
                          </a:solidFill>
                          <a:latin typeface="Calibri" panose="020F0502020204030204" pitchFamily="34" charset="0"/>
                        </a:rPr>
                        <a:t>8,800</a:t>
                      </a:r>
                      <a:endParaRPr lang="en-US" sz="1800" b="0" i="1" dirty="0">
                        <a:solidFill>
                          <a:schemeClr val="accent2"/>
                        </a:solidFill>
                        <a:latin typeface="Calibri" panose="020F0502020204030204" pitchFamily="34" charset="0"/>
                      </a:endParaRPr>
                    </a:p>
                  </a:txBody>
                  <a:tcPr anchor="ctr">
                    <a:solidFill>
                      <a:schemeClr val="bg1">
                        <a:lumMod val="95000"/>
                      </a:schemeClr>
                    </a:solidFill>
                  </a:tcPr>
                </a:tc>
                <a:tc>
                  <a:txBody>
                    <a:bodyPr/>
                    <a:lstStyle/>
                    <a:p>
                      <a:pPr algn="ctr"/>
                      <a:r>
                        <a:rPr lang="en-US" sz="1800" b="0" i="0" u="none" dirty="0" smtClean="0">
                          <a:solidFill>
                            <a:schemeClr val="accent2"/>
                          </a:solidFill>
                          <a:latin typeface="Calibri" panose="020F0502020204030204" pitchFamily="34" charset="0"/>
                        </a:rPr>
                        <a:t>250,327 </a:t>
                      </a:r>
                      <a:r>
                        <a:rPr lang="en-US" sz="1800" b="0" i="0" u="none" baseline="0" dirty="0" smtClean="0">
                          <a:solidFill>
                            <a:schemeClr val="accent2"/>
                          </a:solidFill>
                          <a:latin typeface="Calibri" panose="020F0502020204030204" pitchFamily="34" charset="0"/>
                        </a:rPr>
                        <a:t>   to   429,132</a:t>
                      </a:r>
                      <a:endParaRPr lang="en-US" sz="1800" b="0" i="0" u="none" dirty="0">
                        <a:solidFill>
                          <a:schemeClr val="accent2"/>
                        </a:solidFill>
                        <a:latin typeface="Calibri" panose="020F0502020204030204" pitchFamily="34" charset="0"/>
                      </a:endParaRPr>
                    </a:p>
                  </a:txBody>
                  <a:tcPr anchor="ctr">
                    <a:solidFill>
                      <a:schemeClr val="bg1">
                        <a:lumMod val="95000"/>
                      </a:schemeClr>
                    </a:solidFill>
                  </a:tcPr>
                </a:tc>
                <a:tc>
                  <a:txBody>
                    <a:bodyPr/>
                    <a:lstStyle/>
                    <a:p>
                      <a:pPr algn="ctr" fontAlgn="b"/>
                      <a:r>
                        <a:rPr lang="en-US" sz="1800" b="1" i="0" u="none" kern="1200" dirty="0" smtClean="0">
                          <a:solidFill>
                            <a:schemeClr val="accent2"/>
                          </a:solidFill>
                          <a:latin typeface="Calibri" panose="020F0502020204030204" pitchFamily="34" charset="0"/>
                          <a:ea typeface="+mn-ea"/>
                          <a:cs typeface="+mn-cs"/>
                        </a:rPr>
                        <a:t>259,127   to 437,932</a:t>
                      </a:r>
                    </a:p>
                  </a:txBody>
                  <a:tcPr marL="7620" marR="7620" marT="7620" marB="0" anchor="ctr">
                    <a:lnR w="6350" cap="flat" cmpd="sng" algn="ctr">
                      <a:solidFill>
                        <a:schemeClr val="bg1"/>
                      </a:solidFill>
                      <a:prstDash val="solid"/>
                      <a:round/>
                      <a:headEnd type="none" w="med" len="med"/>
                      <a:tailEnd type="none" w="med" len="med"/>
                    </a:lnR>
                    <a:solidFill>
                      <a:schemeClr val="accent1">
                        <a:lumMod val="20000"/>
                        <a:lumOff val="80000"/>
                      </a:schemeClr>
                    </a:solidFill>
                  </a:tcPr>
                </a:tc>
              </a:tr>
            </a:tbl>
          </a:graphicData>
        </a:graphic>
      </p:graphicFrame>
      <p:sp>
        <p:nvSpPr>
          <p:cNvPr id="9" name="Text Placeholder 4"/>
          <p:cNvSpPr>
            <a:spLocks noGrp="1"/>
          </p:cNvSpPr>
          <p:nvPr>
            <p:ph type="body" sz="quarter" idx="11"/>
          </p:nvPr>
        </p:nvSpPr>
        <p:spPr>
          <a:xfrm>
            <a:off x="485719" y="5774213"/>
            <a:ext cx="8280000" cy="473976"/>
          </a:xfrm>
          <a:solidFill>
            <a:srgbClr val="B9077E"/>
          </a:solidFill>
        </p:spPr>
        <p:txBody>
          <a:bodyPr/>
          <a:lstStyle/>
          <a:p>
            <a:pPr algn="ctr"/>
            <a:r>
              <a:rPr lang="en-US" sz="1400" b="1" dirty="0">
                <a:solidFill>
                  <a:schemeClr val="bg1"/>
                </a:solidFill>
                <a:latin typeface="Calibri" panose="020F0502020204030204" pitchFamily="34" charset="0"/>
              </a:rPr>
              <a:t>Key assumption:</a:t>
            </a:r>
            <a:br>
              <a:rPr lang="en-US" sz="1400" b="1" dirty="0">
                <a:solidFill>
                  <a:schemeClr val="bg1"/>
                </a:solidFill>
                <a:latin typeface="Calibri" panose="020F0502020204030204" pitchFamily="34" charset="0"/>
              </a:rPr>
            </a:br>
            <a:r>
              <a:rPr lang="en-US" sz="1400" b="1" dirty="0">
                <a:solidFill>
                  <a:schemeClr val="bg1"/>
                </a:solidFill>
                <a:latin typeface="Calibri" panose="020F0502020204030204" pitchFamily="34" charset="0"/>
              </a:rPr>
              <a:t> 7% to 12% of diabetes population are estimated to have type 1 diabetes (IDF 2015)</a:t>
            </a:r>
          </a:p>
        </p:txBody>
      </p:sp>
      <p:sp>
        <p:nvSpPr>
          <p:cNvPr id="8" name="Rounded Rectangle 7"/>
          <p:cNvSpPr/>
          <p:nvPr/>
        </p:nvSpPr>
        <p:spPr>
          <a:xfrm rot="20140914">
            <a:off x="8776" y="1818867"/>
            <a:ext cx="1724025" cy="320222"/>
          </a:xfrm>
          <a:prstGeom prst="round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2">
                    <a:lumMod val="50000"/>
                  </a:schemeClr>
                </a:solidFill>
                <a:latin typeface="Calibri" panose="020F0502020204030204" pitchFamily="34" charset="0"/>
              </a:rPr>
              <a:t>Illustrative Purpose</a:t>
            </a:r>
          </a:p>
        </p:txBody>
      </p:sp>
      <p:grpSp>
        <p:nvGrpSpPr>
          <p:cNvPr id="15" name="Group 14"/>
          <p:cNvGrpSpPr/>
          <p:nvPr/>
        </p:nvGrpSpPr>
        <p:grpSpPr>
          <a:xfrm>
            <a:off x="644076" y="313012"/>
            <a:ext cx="2803975" cy="555672"/>
            <a:chOff x="836437" y="275349"/>
            <a:chExt cx="3481284" cy="660614"/>
          </a:xfrm>
        </p:grpSpPr>
        <p:sp>
          <p:nvSpPr>
            <p:cNvPr id="16" name="Chevron 15"/>
            <p:cNvSpPr/>
            <p:nvPr/>
          </p:nvSpPr>
          <p:spPr>
            <a:xfrm>
              <a:off x="2411657" y="278232"/>
              <a:ext cx="1906064" cy="657731"/>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Methodology</a:t>
              </a:r>
            </a:p>
          </p:txBody>
        </p:sp>
        <p:sp>
          <p:nvSpPr>
            <p:cNvPr id="17" name="Pentagon 16"/>
            <p:cNvSpPr/>
            <p:nvPr/>
          </p:nvSpPr>
          <p:spPr>
            <a:xfrm>
              <a:off x="836437" y="275349"/>
              <a:ext cx="1714499" cy="657731"/>
            </a:xfrm>
            <a:prstGeom prst="homePlate">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b="1" dirty="0">
                  <a:solidFill>
                    <a:schemeClr val="bg1"/>
                  </a:solidFill>
                  <a:latin typeface="Calibri" panose="020F0502020204030204" pitchFamily="34" charset="0"/>
                </a:rPr>
                <a:t>Objective</a:t>
              </a:r>
            </a:p>
          </p:txBody>
        </p:sp>
      </p:grpSp>
      <p:sp>
        <p:nvSpPr>
          <p:cNvPr id="18" name="Chevron 17"/>
          <p:cNvSpPr/>
          <p:nvPr/>
        </p:nvSpPr>
        <p:spPr>
          <a:xfrm>
            <a:off x="3338228" y="315437"/>
            <a:ext cx="1535225" cy="553247"/>
          </a:xfrm>
          <a:prstGeom prst="chevron">
            <a:avLst/>
          </a:prstGeom>
          <a:solidFill>
            <a:schemeClr val="accent2"/>
          </a:solidFill>
          <a:ln w="635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Prevalence data</a:t>
            </a:r>
          </a:p>
        </p:txBody>
      </p:sp>
    </p:spTree>
    <p:extLst>
      <p:ext uri="{BB962C8B-B14F-4D97-AF65-F5344CB8AC3E}">
        <p14:creationId xmlns:p14="http://schemas.microsoft.com/office/powerpoint/2010/main" val="3182993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641377" y="1754240"/>
            <a:ext cx="7978176" cy="1928058"/>
            <a:chOff x="473336" y="1141206"/>
            <a:chExt cx="8249976" cy="1928058"/>
          </a:xfrm>
        </p:grpSpPr>
        <p:sp>
          <p:nvSpPr>
            <p:cNvPr id="12" name="Rectangle 11"/>
            <p:cNvSpPr>
              <a:spLocks noChangeArrowheads="1"/>
            </p:cNvSpPr>
            <p:nvPr/>
          </p:nvSpPr>
          <p:spPr bwMode="auto">
            <a:xfrm>
              <a:off x="8072695" y="1141270"/>
              <a:ext cx="524396" cy="611086"/>
            </a:xfrm>
            <a:prstGeom prst="rect">
              <a:avLst/>
            </a:prstGeom>
            <a:solidFill>
              <a:srgbClr val="8EAFBF"/>
            </a:solidFill>
            <a:ln w="0">
              <a:noFill/>
              <a:prstDash val="solid"/>
              <a:miter lim="800000"/>
              <a:headEnd/>
              <a:tailEnd/>
            </a:ln>
          </p:spPr>
          <p:txBody>
            <a:bodyPr vert="horz" wrap="square" lIns="0" tIns="0" rIns="0" bIns="0" numCol="1" anchor="ctr" anchorCtr="0" compatLnSpc="1">
              <a:prstTxWarp prst="textNoShape">
                <a:avLst/>
              </a:prstTxWarp>
            </a:bodyPr>
            <a:lstStyle/>
            <a:p>
              <a:pPr algn="ctr"/>
              <a:r>
                <a:rPr lang="en-US" sz="2000" dirty="0">
                  <a:solidFill>
                    <a:schemeClr val="bg1"/>
                  </a:solidFill>
                  <a:latin typeface="Calibri" panose="020F0502020204030204" pitchFamily="34" charset="0"/>
                </a:rPr>
                <a:t>01</a:t>
              </a:r>
            </a:p>
          </p:txBody>
        </p:sp>
        <p:sp>
          <p:nvSpPr>
            <p:cNvPr id="13" name="Rectangle 12"/>
            <p:cNvSpPr/>
            <p:nvPr/>
          </p:nvSpPr>
          <p:spPr>
            <a:xfrm>
              <a:off x="8597091" y="1141206"/>
              <a:ext cx="117083" cy="611087"/>
            </a:xfrm>
            <a:prstGeom prst="rect">
              <a:avLst/>
            </a:prstGeom>
            <a:solidFill>
              <a:schemeClr val="tx2">
                <a:lumMod val="40000"/>
                <a:lumOff val="60000"/>
              </a:schemeClr>
            </a:solidFill>
            <a:ln w="25400" cap="flat" cmpd="sng" algn="ctr">
              <a:noFill/>
              <a:prstDash val="solid"/>
            </a:ln>
            <a:effectLst/>
          </p:spPr>
          <p:txBody>
            <a:bodyPr rtlCol="0" anchor="ctr"/>
            <a:lstStyle/>
            <a:p>
              <a:pPr algn="ctr" fontAlgn="auto">
                <a:spcBef>
                  <a:spcPts val="0"/>
                </a:spcBef>
                <a:spcAft>
                  <a:spcPts val="0"/>
                </a:spcAft>
              </a:pPr>
              <a:endParaRPr lang="en-US" sz="1600" b="1" kern="0" dirty="0">
                <a:solidFill>
                  <a:schemeClr val="bg1"/>
                </a:solidFill>
                <a:latin typeface="Calibri" panose="020F0502020204030204" pitchFamily="34" charset="0"/>
              </a:endParaRPr>
            </a:p>
          </p:txBody>
        </p:sp>
        <p:sp>
          <p:nvSpPr>
            <p:cNvPr id="14" name="Rectangle 13"/>
            <p:cNvSpPr>
              <a:spLocks noChangeArrowheads="1"/>
            </p:cNvSpPr>
            <p:nvPr/>
          </p:nvSpPr>
          <p:spPr bwMode="auto">
            <a:xfrm>
              <a:off x="8081832" y="1812475"/>
              <a:ext cx="524396" cy="611086"/>
            </a:xfrm>
            <a:prstGeom prst="rect">
              <a:avLst/>
            </a:prstGeom>
            <a:solidFill>
              <a:srgbClr val="8EAFBF"/>
            </a:solidFill>
            <a:ln w="0">
              <a:noFill/>
              <a:prstDash val="solid"/>
              <a:miter lim="800000"/>
              <a:headEnd/>
              <a:tailEnd/>
            </a:ln>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a:lstStyle>
            <a:p>
              <a:pPr algn="ctr"/>
              <a:r>
                <a:rPr lang="en-US" sz="2000" dirty="0">
                  <a:solidFill>
                    <a:schemeClr val="bg1"/>
                  </a:solidFill>
                  <a:latin typeface="Calibri" panose="020F0502020204030204" pitchFamily="34" charset="0"/>
                </a:rPr>
                <a:t>02</a:t>
              </a:r>
            </a:p>
          </p:txBody>
        </p:sp>
        <p:sp>
          <p:nvSpPr>
            <p:cNvPr id="15" name="Rectangle 14"/>
            <p:cNvSpPr/>
            <p:nvPr/>
          </p:nvSpPr>
          <p:spPr>
            <a:xfrm>
              <a:off x="8597091" y="1812474"/>
              <a:ext cx="117083" cy="611087"/>
            </a:xfrm>
            <a:prstGeom prst="rect">
              <a:avLst/>
            </a:prstGeom>
            <a:solidFill>
              <a:schemeClr val="tx2">
                <a:lumMod val="40000"/>
                <a:lumOff val="60000"/>
              </a:schemeClr>
            </a:solidFill>
            <a:ln w="25400" cap="flat" cmpd="sng" algn="ctr">
              <a:noFill/>
              <a:prstDash val="solid"/>
            </a:ln>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a:lstStyle>
            <a:p>
              <a:pPr algn="ctr" fontAlgn="auto">
                <a:spcBef>
                  <a:spcPts val="0"/>
                </a:spcBef>
                <a:spcAft>
                  <a:spcPts val="0"/>
                </a:spcAft>
              </a:pPr>
              <a:endParaRPr lang="en-US" sz="1600" b="1" kern="0" dirty="0">
                <a:solidFill>
                  <a:schemeClr val="bg1"/>
                </a:solidFill>
                <a:latin typeface="Calibri" panose="020F0502020204030204" pitchFamily="34" charset="0"/>
              </a:endParaRPr>
            </a:p>
          </p:txBody>
        </p:sp>
        <p:grpSp>
          <p:nvGrpSpPr>
            <p:cNvPr id="17" name="Group 16"/>
            <p:cNvGrpSpPr/>
            <p:nvPr/>
          </p:nvGrpSpPr>
          <p:grpSpPr>
            <a:xfrm>
              <a:off x="8081832" y="2458178"/>
              <a:ext cx="641480" cy="611086"/>
              <a:chOff x="8081833" y="3447095"/>
              <a:chExt cx="641480" cy="584621"/>
            </a:xfrm>
          </p:grpSpPr>
          <p:sp>
            <p:nvSpPr>
              <p:cNvPr id="23" name="Rectangle 22"/>
              <p:cNvSpPr>
                <a:spLocks noChangeArrowheads="1"/>
              </p:cNvSpPr>
              <p:nvPr/>
            </p:nvSpPr>
            <p:spPr bwMode="auto">
              <a:xfrm>
                <a:off x="8081833" y="3447095"/>
                <a:ext cx="524396" cy="584621"/>
              </a:xfrm>
              <a:prstGeom prst="rect">
                <a:avLst/>
              </a:prstGeom>
              <a:solidFill>
                <a:srgbClr val="7030A0"/>
              </a:solidFill>
              <a:ln w="0">
                <a:noFill/>
                <a:prstDash val="solid"/>
                <a:miter lim="800000"/>
                <a:headEnd/>
                <a:tailEnd/>
              </a:ln>
            </p:spPr>
            <p:txBody>
              <a:bodyPr vert="horz" wrap="square" lIns="0" tIns="0" rIns="0" bIns="0" numCol="1" anchor="ctr" anchorCtr="0" compatLnSpc="1">
                <a:prstTxWarp prst="textNoShape">
                  <a:avLst/>
                </a:prstTxWarp>
              </a:bodyPr>
              <a:lstStyle/>
              <a:p>
                <a:pPr algn="ctr"/>
                <a:r>
                  <a:rPr lang="en-US" sz="2000" dirty="0">
                    <a:solidFill>
                      <a:schemeClr val="bg1"/>
                    </a:solidFill>
                    <a:latin typeface="Calibri" panose="020F0502020204030204" pitchFamily="34" charset="0"/>
                  </a:rPr>
                  <a:t>03</a:t>
                </a:r>
              </a:p>
            </p:txBody>
          </p:sp>
          <p:sp>
            <p:nvSpPr>
              <p:cNvPr id="24" name="Rectangle 23"/>
              <p:cNvSpPr/>
              <p:nvPr/>
            </p:nvSpPr>
            <p:spPr>
              <a:xfrm>
                <a:off x="8597093" y="3447095"/>
                <a:ext cx="126220" cy="584621"/>
              </a:xfrm>
              <a:prstGeom prst="rect">
                <a:avLst/>
              </a:prstGeom>
              <a:solidFill>
                <a:schemeClr val="accent2">
                  <a:lumMod val="20000"/>
                  <a:lumOff val="80000"/>
                </a:schemeClr>
              </a:solidFill>
              <a:ln w="25400" cap="flat" cmpd="sng" algn="ctr">
                <a:noFill/>
                <a:prstDash val="solid"/>
              </a:ln>
              <a:effectLst/>
            </p:spPr>
            <p:txBody>
              <a:bodyPr rtlCol="0" anchor="ctr"/>
              <a:lstStyle/>
              <a:p>
                <a:pPr algn="ctr" fontAlgn="auto">
                  <a:spcBef>
                    <a:spcPts val="0"/>
                  </a:spcBef>
                  <a:spcAft>
                    <a:spcPts val="0"/>
                  </a:spcAft>
                </a:pPr>
                <a:endParaRPr lang="en-US" sz="1600" b="1" kern="0" dirty="0">
                  <a:solidFill>
                    <a:schemeClr val="bg1"/>
                  </a:solidFill>
                  <a:latin typeface="Calibri" panose="020F0502020204030204" pitchFamily="34" charset="0"/>
                </a:endParaRPr>
              </a:p>
            </p:txBody>
          </p:sp>
        </p:grpSp>
        <p:sp>
          <p:nvSpPr>
            <p:cNvPr id="18" name="TextBox 31"/>
            <p:cNvSpPr txBox="1"/>
            <p:nvPr/>
          </p:nvSpPr>
          <p:spPr>
            <a:xfrm>
              <a:off x="473336" y="1331047"/>
              <a:ext cx="7491413" cy="1713290"/>
            </a:xfrm>
            <a:prstGeom prst="rect">
              <a:avLst/>
            </a:prstGeom>
            <a:noFill/>
            <a:ln>
              <a:noFill/>
            </a:ln>
          </p:spPr>
          <p:txBody>
            <a:bodyPr wrap="square" rIns="36000"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a:lstStyle>
            <a:p>
              <a:pPr>
                <a:spcBef>
                  <a:spcPts val="2000"/>
                </a:spcBef>
              </a:pPr>
              <a:r>
                <a:rPr lang="en-GB" sz="2400" dirty="0" smtClean="0">
                  <a:solidFill>
                    <a:schemeClr val="tx2"/>
                  </a:solidFill>
                  <a:latin typeface="Calibri" panose="020F0502020204030204" pitchFamily="34" charset="0"/>
                </a:rPr>
                <a:t>Hospital </a:t>
              </a:r>
              <a:r>
                <a:rPr lang="en-GB" sz="2400" dirty="0">
                  <a:solidFill>
                    <a:schemeClr val="tx2"/>
                  </a:solidFill>
                  <a:latin typeface="Calibri" panose="020F0502020204030204" pitchFamily="34" charset="0"/>
                </a:rPr>
                <a:t>Episode Statistics Data (HES)</a:t>
              </a:r>
            </a:p>
            <a:p>
              <a:pPr>
                <a:spcBef>
                  <a:spcPts val="2000"/>
                </a:spcBef>
              </a:pPr>
              <a:r>
                <a:rPr lang="en-GB" sz="2400" dirty="0">
                  <a:solidFill>
                    <a:schemeClr val="tx2"/>
                  </a:solidFill>
                  <a:latin typeface="Calibri" panose="020F0502020204030204" pitchFamily="34" charset="0"/>
                </a:rPr>
                <a:t>Type 1 Diabetes Prevalence</a:t>
              </a:r>
            </a:p>
            <a:p>
              <a:pPr>
                <a:spcBef>
                  <a:spcPts val="2000"/>
                </a:spcBef>
              </a:pPr>
              <a:r>
                <a:rPr lang="en-US" sz="2400" dirty="0">
                  <a:solidFill>
                    <a:srgbClr val="7030A0"/>
                  </a:solidFill>
                  <a:latin typeface="Calibri" panose="020F0502020204030204" pitchFamily="34" charset="0"/>
                </a:rPr>
                <a:t>Special Care Enhancement Strategy</a:t>
              </a:r>
              <a:r>
                <a:rPr lang="en-US" sz="2400" dirty="0" smtClean="0">
                  <a:solidFill>
                    <a:srgbClr val="7030A0"/>
                  </a:solidFill>
                  <a:latin typeface="Calibri" panose="020F0502020204030204" pitchFamily="34" charset="0"/>
                </a:rPr>
                <a:t>. CER</a:t>
              </a:r>
              <a:endParaRPr lang="en-GB" sz="2400" dirty="0">
                <a:solidFill>
                  <a:srgbClr val="7030A0"/>
                </a:solidFill>
                <a:latin typeface="Calibri" panose="020F0502020204030204" pitchFamily="34" charset="0"/>
              </a:endParaRPr>
            </a:p>
          </p:txBody>
        </p:sp>
        <p:cxnSp>
          <p:nvCxnSpPr>
            <p:cNvPr id="19" name="Straight Connector 18"/>
            <p:cNvCxnSpPr/>
            <p:nvPr/>
          </p:nvCxnSpPr>
          <p:spPr>
            <a:xfrm>
              <a:off x="619774" y="1744047"/>
              <a:ext cx="7715120" cy="0"/>
            </a:xfrm>
            <a:prstGeom prst="line">
              <a:avLst/>
            </a:prstGeom>
            <a:ln w="12700" cmpd="sng">
              <a:solidFill>
                <a:srgbClr val="8EAFBF"/>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19774" y="2400966"/>
              <a:ext cx="7715120" cy="0"/>
            </a:xfrm>
            <a:prstGeom prst="line">
              <a:avLst/>
            </a:prstGeom>
            <a:ln w="12700" cmpd="sng">
              <a:solidFill>
                <a:srgbClr val="8EAFBF"/>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19774" y="3055548"/>
              <a:ext cx="7715120" cy="0"/>
            </a:xfrm>
            <a:prstGeom prst="line">
              <a:avLst/>
            </a:prstGeom>
            <a:ln w="12700" cmpd="sng">
              <a:solidFill>
                <a:srgbClr val="7030A0"/>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7" name="TextBox 26"/>
          <p:cNvSpPr txBox="1"/>
          <p:nvPr/>
        </p:nvSpPr>
        <p:spPr>
          <a:xfrm>
            <a:off x="589027" y="575733"/>
            <a:ext cx="4276987" cy="369332"/>
          </a:xfrm>
          <a:prstGeom prst="rect">
            <a:avLst/>
          </a:prstGeom>
          <a:noFill/>
          <a:ln>
            <a:noFill/>
          </a:ln>
        </p:spPr>
        <p:txBody>
          <a:bodyPr wrap="square" rIns="36000" rtlCol="0">
            <a:spAutoFit/>
          </a:bodyPr>
          <a:lstStyle/>
          <a:p>
            <a:r>
              <a:rPr lang="en-US" b="1" dirty="0" smtClean="0">
                <a:solidFill>
                  <a:schemeClr val="accent2"/>
                </a:solidFill>
                <a:latin typeface="Calibri" panose="020F0502020204030204" pitchFamily="34" charset="0"/>
              </a:rPr>
              <a:t>AGENDA</a:t>
            </a:r>
          </a:p>
        </p:txBody>
      </p:sp>
    </p:spTree>
    <p:extLst>
      <p:ext uri="{BB962C8B-B14F-4D97-AF65-F5344CB8AC3E}">
        <p14:creationId xmlns:p14="http://schemas.microsoft.com/office/powerpoint/2010/main" val="36114352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ounded Rectangle 6"/>
          <p:cNvSpPr/>
          <p:nvPr/>
        </p:nvSpPr>
        <p:spPr>
          <a:xfrm>
            <a:off x="2854394" y="2427535"/>
            <a:ext cx="5074314" cy="1224000"/>
          </a:xfrm>
          <a:prstGeom prst="round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1400" b="1" dirty="0">
                <a:solidFill>
                  <a:schemeClr val="accent2"/>
                </a:solidFill>
                <a:latin typeface="Calibri" panose="020F0502020204030204" pitchFamily="34" charset="0"/>
              </a:rPr>
              <a:t>£30bn Challenge</a:t>
            </a:r>
          </a:p>
          <a:p>
            <a:pPr marL="285750" indent="-285750">
              <a:buFont typeface="Arial" panose="020B0604020202020204" pitchFamily="34" charset="0"/>
              <a:buChar char="•"/>
            </a:pPr>
            <a:r>
              <a:rPr lang="en-GB" sz="1400" dirty="0">
                <a:solidFill>
                  <a:schemeClr val="accent2"/>
                </a:solidFill>
                <a:latin typeface="Calibri" panose="020F0502020204030204" pitchFamily="34" charset="0"/>
              </a:rPr>
              <a:t>Monitor, manage and reduce clinical variation</a:t>
            </a:r>
          </a:p>
          <a:p>
            <a:pPr marL="285750" indent="-285750">
              <a:buFont typeface="Arial" panose="020B0604020202020204" pitchFamily="34" charset="0"/>
              <a:buChar char="•"/>
            </a:pPr>
            <a:r>
              <a:rPr lang="en-GB" sz="1400" dirty="0">
                <a:solidFill>
                  <a:schemeClr val="accent2"/>
                </a:solidFill>
                <a:latin typeface="Calibri" panose="020F0502020204030204" pitchFamily="34" charset="0"/>
              </a:rPr>
              <a:t>Income optimisation and the impact of revised income Tariffs</a:t>
            </a:r>
          </a:p>
          <a:p>
            <a:pPr marL="285750" indent="-285750">
              <a:buFont typeface="Arial" panose="020B0604020202020204" pitchFamily="34" charset="0"/>
              <a:buChar char="•"/>
            </a:pPr>
            <a:r>
              <a:rPr lang="en-GB" sz="1400" dirty="0">
                <a:solidFill>
                  <a:schemeClr val="accent2"/>
                </a:solidFill>
                <a:latin typeface="Calibri" panose="020F0502020204030204" pitchFamily="34" charset="0"/>
              </a:rPr>
              <a:t>Demand management</a:t>
            </a:r>
          </a:p>
          <a:p>
            <a:pPr marL="285750" indent="-285750">
              <a:buFont typeface="Arial" panose="020B0604020202020204" pitchFamily="34" charset="0"/>
              <a:buChar char="•"/>
            </a:pPr>
            <a:r>
              <a:rPr lang="en-GB" sz="1400" dirty="0">
                <a:solidFill>
                  <a:schemeClr val="accent2"/>
                </a:solidFill>
                <a:latin typeface="Calibri" panose="020F0502020204030204" pitchFamily="34" charset="0"/>
              </a:rPr>
              <a:t>Monitor dictate the use of Patient Level Costing</a:t>
            </a:r>
          </a:p>
        </p:txBody>
      </p:sp>
      <p:sp>
        <p:nvSpPr>
          <p:cNvPr id="8" name="Rounded Rectangle 7"/>
          <p:cNvSpPr/>
          <p:nvPr/>
        </p:nvSpPr>
        <p:spPr>
          <a:xfrm>
            <a:off x="2854394" y="3734013"/>
            <a:ext cx="5408610" cy="1224000"/>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1400" b="1" dirty="0">
                <a:solidFill>
                  <a:schemeClr val="accent2"/>
                </a:solidFill>
                <a:latin typeface="Calibri" panose="020F0502020204030204" pitchFamily="34" charset="0"/>
              </a:rPr>
              <a:t>The Care Experience</a:t>
            </a:r>
          </a:p>
          <a:p>
            <a:pPr marL="285750" indent="-285750">
              <a:buFont typeface="Arial" panose="020B0604020202020204" pitchFamily="34" charset="0"/>
              <a:buChar char="•"/>
            </a:pPr>
            <a:r>
              <a:rPr lang="en-GB" sz="1400" dirty="0">
                <a:solidFill>
                  <a:schemeClr val="accent2"/>
                </a:solidFill>
                <a:latin typeface="Calibri" panose="020F0502020204030204" pitchFamily="34" charset="0"/>
              </a:rPr>
              <a:t>Redesign of primary care, Out of Hours and emergency services</a:t>
            </a:r>
          </a:p>
          <a:p>
            <a:pPr marL="285750" indent="-285750">
              <a:buFont typeface="Arial" panose="020B0604020202020204" pitchFamily="34" charset="0"/>
              <a:buChar char="•"/>
            </a:pPr>
            <a:r>
              <a:rPr lang="en-GB" sz="1400" dirty="0">
                <a:solidFill>
                  <a:schemeClr val="accent2"/>
                </a:solidFill>
                <a:latin typeface="Calibri" panose="020F0502020204030204" pitchFamily="34" charset="0"/>
              </a:rPr>
              <a:t>Secondary care service redesign</a:t>
            </a:r>
          </a:p>
          <a:p>
            <a:pPr marL="285750" indent="-285750">
              <a:buFont typeface="Arial" panose="020B0604020202020204" pitchFamily="34" charset="0"/>
              <a:buChar char="•"/>
            </a:pPr>
            <a:r>
              <a:rPr lang="en-GB" sz="1400" dirty="0">
                <a:solidFill>
                  <a:schemeClr val="accent2"/>
                </a:solidFill>
                <a:latin typeface="Calibri" panose="020F0502020204030204" pitchFamily="34" charset="0"/>
              </a:rPr>
              <a:t>Coordinated care across fragmented providers</a:t>
            </a:r>
          </a:p>
          <a:p>
            <a:pPr marL="285750" indent="-285750">
              <a:buFont typeface="Arial" panose="020B0604020202020204" pitchFamily="34" charset="0"/>
              <a:buChar char="•"/>
            </a:pPr>
            <a:r>
              <a:rPr lang="en-GB" sz="1400" dirty="0">
                <a:solidFill>
                  <a:schemeClr val="accent2"/>
                </a:solidFill>
                <a:latin typeface="Calibri" panose="020F0502020204030204" pitchFamily="34" charset="0"/>
              </a:rPr>
              <a:t>A &amp; E, outpatient and treatment waiting time improvements</a:t>
            </a:r>
          </a:p>
        </p:txBody>
      </p:sp>
      <p:sp>
        <p:nvSpPr>
          <p:cNvPr id="9" name="Rounded Rectangle 8"/>
          <p:cNvSpPr/>
          <p:nvPr/>
        </p:nvSpPr>
        <p:spPr>
          <a:xfrm>
            <a:off x="2864184" y="5046753"/>
            <a:ext cx="5644232" cy="1224000"/>
          </a:xfrm>
          <a:prstGeom prst="roundRect">
            <a:avLst/>
          </a:prstGeom>
          <a:no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1400" b="1" dirty="0">
                <a:solidFill>
                  <a:schemeClr val="accent2"/>
                </a:solidFill>
                <a:latin typeface="Calibri" panose="020F0502020204030204" pitchFamily="34" charset="0"/>
              </a:rPr>
              <a:t>Care Quality and Outcomes</a:t>
            </a:r>
          </a:p>
          <a:p>
            <a:pPr marL="285750" indent="-285750">
              <a:buFont typeface="Arial" panose="020B0604020202020204" pitchFamily="34" charset="0"/>
              <a:buChar char="•"/>
            </a:pPr>
            <a:r>
              <a:rPr lang="en-GB" sz="1400" dirty="0">
                <a:solidFill>
                  <a:schemeClr val="accent2"/>
                </a:solidFill>
                <a:latin typeface="Calibri" panose="020F0502020204030204" pitchFamily="34" charset="0"/>
              </a:rPr>
              <a:t>Reduce readmissions</a:t>
            </a:r>
          </a:p>
          <a:p>
            <a:pPr marL="285750" indent="-285750">
              <a:buFont typeface="Arial" panose="020B0604020202020204" pitchFamily="34" charset="0"/>
              <a:buChar char="•"/>
            </a:pPr>
            <a:r>
              <a:rPr lang="en-GB" sz="1400" dirty="0">
                <a:solidFill>
                  <a:schemeClr val="accent2"/>
                </a:solidFill>
                <a:latin typeface="Calibri" panose="020F0502020204030204" pitchFamily="34" charset="0"/>
              </a:rPr>
              <a:t>Delayed transfer of care</a:t>
            </a:r>
          </a:p>
          <a:p>
            <a:pPr marL="285750" indent="-285750">
              <a:buFont typeface="Arial" panose="020B0604020202020204" pitchFamily="34" charset="0"/>
              <a:buChar char="•"/>
            </a:pPr>
            <a:r>
              <a:rPr lang="en-GB" sz="1400" dirty="0">
                <a:solidFill>
                  <a:schemeClr val="accent2"/>
                </a:solidFill>
                <a:latin typeface="Calibri" panose="020F0502020204030204" pitchFamily="34" charset="0"/>
              </a:rPr>
              <a:t>Improved staff morale and job satisfaction</a:t>
            </a:r>
          </a:p>
          <a:p>
            <a:pPr marL="285750" indent="-285750">
              <a:buFont typeface="Arial" panose="020B0604020202020204" pitchFamily="34" charset="0"/>
              <a:buChar char="•"/>
            </a:pPr>
            <a:r>
              <a:rPr lang="en-GB" sz="1400" dirty="0">
                <a:solidFill>
                  <a:schemeClr val="accent2"/>
                </a:solidFill>
                <a:latin typeface="Calibri" panose="020F0502020204030204" pitchFamily="34" charset="0"/>
              </a:rPr>
              <a:t>PROMS, CQC, CQUIN, IC and DH requirements</a:t>
            </a:r>
          </a:p>
        </p:txBody>
      </p:sp>
      <p:graphicFrame>
        <p:nvGraphicFramePr>
          <p:cNvPr id="10" name="Diagram 9"/>
          <p:cNvGraphicFramePr/>
          <p:nvPr>
            <p:extLst>
              <p:ext uri="{D42A27DB-BD31-4B8C-83A1-F6EECF244321}">
                <p14:modId xmlns:p14="http://schemas.microsoft.com/office/powerpoint/2010/main" val="1743301415"/>
              </p:ext>
            </p:extLst>
          </p:nvPr>
        </p:nvGraphicFramePr>
        <p:xfrm>
          <a:off x="10048" y="901669"/>
          <a:ext cx="3712195" cy="66601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itle 10"/>
          <p:cNvSpPr>
            <a:spLocks noGrp="1"/>
          </p:cNvSpPr>
          <p:nvPr>
            <p:ph type="title"/>
          </p:nvPr>
        </p:nvSpPr>
        <p:spPr>
          <a:xfrm>
            <a:off x="547445" y="1744563"/>
            <a:ext cx="8280000" cy="475646"/>
          </a:xfrm>
        </p:spPr>
        <p:txBody>
          <a:bodyPr/>
          <a:lstStyle/>
          <a:p>
            <a:r>
              <a:rPr lang="en-GB" sz="1600" dirty="0">
                <a:latin typeface="Calibri" panose="020F0502020204030204" pitchFamily="34" charset="0"/>
              </a:rPr>
              <a:t>Underlying these policy changes, the NHS is faced with three key challenges which are driven by the need to drive better care with less money : </a:t>
            </a:r>
          </a:p>
        </p:txBody>
      </p:sp>
      <p:sp>
        <p:nvSpPr>
          <p:cNvPr id="13" name="Footer Placeholder 2"/>
          <p:cNvSpPr>
            <a:spLocks noGrp="1"/>
          </p:cNvSpPr>
          <p:nvPr>
            <p:ph type="ftr" sz="quarter" idx="12"/>
          </p:nvPr>
        </p:nvSpPr>
        <p:spPr>
          <a:xfrm>
            <a:off x="622300" y="6318254"/>
            <a:ext cx="5727700" cy="365125"/>
          </a:xfrm>
        </p:spPr>
        <p:txBody>
          <a:bodyPr/>
          <a:lstStyle/>
          <a:p>
            <a:r>
              <a:rPr lang="en-GB" smtClean="0">
                <a:latin typeface="Calibri" panose="020F0502020204030204" pitchFamily="34" charset="0"/>
              </a:rPr>
              <a:t>IMS Health Confidential</a:t>
            </a:r>
            <a:endParaRPr lang="en-GB" dirty="0">
              <a:latin typeface="Calibri" panose="020F0502020204030204" pitchFamily="34" charset="0"/>
            </a:endParaRPr>
          </a:p>
        </p:txBody>
      </p:sp>
      <p:sp>
        <p:nvSpPr>
          <p:cNvPr id="12" name="Title 8"/>
          <p:cNvSpPr txBox="1">
            <a:spLocks/>
          </p:cNvSpPr>
          <p:nvPr/>
        </p:nvSpPr>
        <p:spPr>
          <a:xfrm>
            <a:off x="457200" y="318729"/>
            <a:ext cx="8229600" cy="582940"/>
          </a:xfrm>
          <a:prstGeom prst="rect">
            <a:avLst/>
          </a:prstGeom>
        </p:spPr>
        <p:txBody>
          <a:bodyPr vert="horz" wrap="square" lIns="0" tIns="0" rIns="0" bIns="0" rtlCol="0" anchor="b" anchorCtr="0">
            <a:noAutofit/>
          </a:bodyPr>
          <a:lstStyle>
            <a:lvl1pPr algn="l" defTabSz="410291" rtl="0" eaLnBrk="1" latinLnBrk="0" hangingPunct="1">
              <a:lnSpc>
                <a:spcPct val="90000"/>
              </a:lnSpc>
              <a:spcBef>
                <a:spcPct val="0"/>
              </a:spcBef>
              <a:buNone/>
              <a:defRPr sz="3000" b="0" i="0" kern="1200" baseline="0">
                <a:solidFill>
                  <a:schemeClr val="accent2"/>
                </a:solidFill>
                <a:latin typeface="Arial"/>
                <a:ea typeface="+mj-ea"/>
                <a:cs typeface="Arial"/>
              </a:defRPr>
            </a:lvl1pPr>
          </a:lstStyle>
          <a:p>
            <a:pPr fontAlgn="auto">
              <a:spcAft>
                <a:spcPts val="0"/>
              </a:spcAft>
            </a:pPr>
            <a:r>
              <a:rPr lang="en-GB" sz="2000" dirty="0">
                <a:latin typeface="+mj-lt"/>
              </a:rPr>
              <a:t>There are several environmental and policy changes that will impact access to medicines in 2016-2017 and are driving the need for better use of NHS data </a:t>
            </a:r>
          </a:p>
        </p:txBody>
      </p:sp>
      <p:sp>
        <p:nvSpPr>
          <p:cNvPr id="14" name="Rectangle 13"/>
          <p:cNvSpPr/>
          <p:nvPr/>
        </p:nvSpPr>
        <p:spPr>
          <a:xfrm>
            <a:off x="457200" y="1078543"/>
            <a:ext cx="2069570" cy="539242"/>
          </a:xfrm>
          <a:prstGeom prst="rect">
            <a:avLst/>
          </a:prstGeom>
          <a:solidFill>
            <a:srgbClr val="23A3FF"/>
          </a:solidFill>
          <a:ln w="19050">
            <a:solidFill>
              <a:schemeClr val="accent1"/>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b="1" dirty="0">
                <a:solidFill>
                  <a:schemeClr val="bg1"/>
                </a:solidFill>
                <a:latin typeface="Calibri" panose="020F0502020204030204" pitchFamily="34" charset="0"/>
              </a:rPr>
              <a:t>Providers in Deficit ; </a:t>
            </a:r>
            <a:r>
              <a:rPr lang="en-GB" sz="1050" b="1" dirty="0" smtClean="0">
                <a:solidFill>
                  <a:schemeClr val="bg1"/>
                </a:solidFill>
                <a:latin typeface="Calibri" panose="020F0502020204030204" pitchFamily="34" charset="0"/>
              </a:rPr>
              <a:t>Carter Review</a:t>
            </a:r>
            <a:r>
              <a:rPr lang="en-GB" sz="1050" b="1" dirty="0">
                <a:solidFill>
                  <a:schemeClr val="bg1"/>
                </a:solidFill>
                <a:latin typeface="Calibri" panose="020F0502020204030204" pitchFamily="34" charset="0"/>
              </a:rPr>
              <a:t>; </a:t>
            </a:r>
          </a:p>
          <a:p>
            <a:pPr algn="ctr"/>
            <a:r>
              <a:rPr lang="en-GB" sz="1050" b="1" dirty="0">
                <a:solidFill>
                  <a:schemeClr val="bg1"/>
                </a:solidFill>
                <a:latin typeface="Calibri" panose="020F0502020204030204" pitchFamily="34" charset="0"/>
              </a:rPr>
              <a:t>HCP payments &amp; Sunshine Act</a:t>
            </a:r>
          </a:p>
        </p:txBody>
      </p:sp>
      <p:sp>
        <p:nvSpPr>
          <p:cNvPr id="15" name="Rectangle 14"/>
          <p:cNvSpPr/>
          <p:nvPr/>
        </p:nvSpPr>
        <p:spPr>
          <a:xfrm>
            <a:off x="2798487" y="1078543"/>
            <a:ext cx="1888958" cy="552901"/>
          </a:xfrm>
          <a:prstGeom prst="rect">
            <a:avLst/>
          </a:prstGeom>
          <a:solidFill>
            <a:srgbClr val="23A3FF"/>
          </a:solidFill>
          <a:ln w="19050">
            <a:solidFill>
              <a:schemeClr val="accent1"/>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400" b="1" dirty="0">
                <a:solidFill>
                  <a:schemeClr val="bg1"/>
                </a:solidFill>
                <a:latin typeface="Calibri" panose="020F0502020204030204" pitchFamily="34" charset="0"/>
              </a:rPr>
              <a:t>Collaborative Commissioning</a:t>
            </a:r>
          </a:p>
        </p:txBody>
      </p:sp>
      <p:sp>
        <p:nvSpPr>
          <p:cNvPr id="16" name="Rectangle 15"/>
          <p:cNvSpPr/>
          <p:nvPr/>
        </p:nvSpPr>
        <p:spPr>
          <a:xfrm>
            <a:off x="4884459" y="1078542"/>
            <a:ext cx="1894667" cy="561347"/>
          </a:xfrm>
          <a:prstGeom prst="rect">
            <a:avLst/>
          </a:prstGeom>
          <a:solidFill>
            <a:srgbClr val="23A3FF"/>
          </a:solidFill>
          <a:ln w="19050">
            <a:solidFill>
              <a:schemeClr val="accent1"/>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1400" b="1" dirty="0">
              <a:solidFill>
                <a:schemeClr val="bg1"/>
              </a:solidFill>
              <a:latin typeface="Calibri" panose="020F0502020204030204" pitchFamily="34" charset="0"/>
            </a:endParaRPr>
          </a:p>
          <a:p>
            <a:pPr algn="ctr"/>
            <a:r>
              <a:rPr lang="en-GB" sz="1400" b="1" dirty="0">
                <a:solidFill>
                  <a:schemeClr val="bg1"/>
                </a:solidFill>
                <a:latin typeface="Calibri" panose="020F0502020204030204" pitchFamily="34" charset="0"/>
              </a:rPr>
              <a:t> Devolved Regions Regional Formularies?</a:t>
            </a:r>
          </a:p>
          <a:p>
            <a:pPr algn="ctr"/>
            <a:endParaRPr lang="en-GB" sz="1400" b="1" dirty="0">
              <a:solidFill>
                <a:schemeClr val="bg1"/>
              </a:solidFill>
              <a:latin typeface="Calibri" panose="020F0502020204030204" pitchFamily="34" charset="0"/>
            </a:endParaRPr>
          </a:p>
        </p:txBody>
      </p:sp>
      <p:sp>
        <p:nvSpPr>
          <p:cNvPr id="17" name="Rectangle 16"/>
          <p:cNvSpPr/>
          <p:nvPr/>
        </p:nvSpPr>
        <p:spPr>
          <a:xfrm>
            <a:off x="6985460" y="1078542"/>
            <a:ext cx="1954341" cy="538947"/>
          </a:xfrm>
          <a:prstGeom prst="rect">
            <a:avLst/>
          </a:prstGeom>
          <a:solidFill>
            <a:srgbClr val="23A3FF"/>
          </a:solidFill>
          <a:ln w="19050">
            <a:solidFill>
              <a:schemeClr val="accent1"/>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400" b="1" dirty="0">
                <a:solidFill>
                  <a:schemeClr val="bg1"/>
                </a:solidFill>
                <a:latin typeface="Calibri" panose="020F0502020204030204" pitchFamily="34" charset="0"/>
              </a:rPr>
              <a:t>7 New Models </a:t>
            </a:r>
            <a:r>
              <a:rPr lang="en-GB" sz="1400" b="1" dirty="0" smtClean="0">
                <a:solidFill>
                  <a:schemeClr val="bg1"/>
                </a:solidFill>
                <a:latin typeface="Calibri" panose="020F0502020204030204" pitchFamily="34" charset="0"/>
              </a:rPr>
              <a:t>of care</a:t>
            </a:r>
            <a:endParaRPr lang="en-GB" sz="1400" b="1" dirty="0">
              <a:solidFill>
                <a:schemeClr val="bg1"/>
              </a:solidFill>
              <a:latin typeface="Calibri" panose="020F0502020204030204" pitchFamily="34" charset="0"/>
            </a:endParaRPr>
          </a:p>
        </p:txBody>
      </p:sp>
    </p:spTree>
    <p:extLst>
      <p:ext uri="{BB962C8B-B14F-4D97-AF65-F5344CB8AC3E}">
        <p14:creationId xmlns:p14="http://schemas.microsoft.com/office/powerpoint/2010/main" val="458659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Chevron 54"/>
          <p:cNvSpPr/>
          <p:nvPr/>
        </p:nvSpPr>
        <p:spPr>
          <a:xfrm>
            <a:off x="1912827" y="31543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QIPP</a:t>
            </a:r>
          </a:p>
        </p:txBody>
      </p:sp>
      <p:sp>
        <p:nvSpPr>
          <p:cNvPr id="56" name="Pentagon 55"/>
          <p:cNvSpPr/>
          <p:nvPr/>
        </p:nvSpPr>
        <p:spPr>
          <a:xfrm>
            <a:off x="622304" y="313014"/>
            <a:ext cx="1380931" cy="553247"/>
          </a:xfrm>
          <a:prstGeom prst="homePlate">
            <a:avLst/>
          </a:prstGeom>
          <a:solidFill>
            <a:schemeClr val="accent2"/>
          </a:solidFill>
          <a:ln w="635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b="1" dirty="0">
                <a:solidFill>
                  <a:schemeClr val="bg1"/>
                </a:solidFill>
                <a:latin typeface="Calibri" panose="020F0502020204030204" pitchFamily="34" charset="0"/>
              </a:rPr>
              <a:t>Objectives/</a:t>
            </a:r>
          </a:p>
          <a:p>
            <a:pPr algn="ctr"/>
            <a:r>
              <a:rPr lang="en-US" sz="1100" b="1" dirty="0">
                <a:solidFill>
                  <a:schemeClr val="bg1"/>
                </a:solidFill>
                <a:latin typeface="Calibri" panose="020F0502020204030204" pitchFamily="34" charset="0"/>
              </a:rPr>
              <a:t>Methodology</a:t>
            </a:r>
          </a:p>
        </p:txBody>
      </p:sp>
      <p:sp>
        <p:nvSpPr>
          <p:cNvPr id="57" name="Chevron 56"/>
          <p:cNvSpPr/>
          <p:nvPr/>
        </p:nvSpPr>
        <p:spPr>
          <a:xfrm>
            <a:off x="3238578" y="31058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Priority</a:t>
            </a:r>
          </a:p>
          <a:p>
            <a:pPr algn="ctr"/>
            <a:r>
              <a:rPr lang="en-GB" sz="1100" b="1" dirty="0">
                <a:solidFill>
                  <a:schemeClr val="bg1"/>
                </a:solidFill>
                <a:latin typeface="Calibri" panose="020F0502020204030204" pitchFamily="34" charset="0"/>
              </a:rPr>
              <a:t>Areas</a:t>
            </a:r>
          </a:p>
        </p:txBody>
      </p:sp>
      <p:sp>
        <p:nvSpPr>
          <p:cNvPr id="58" name="Chevron 57"/>
          <p:cNvSpPr/>
          <p:nvPr/>
        </p:nvSpPr>
        <p:spPr>
          <a:xfrm>
            <a:off x="4563924" y="31058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Carter Report</a:t>
            </a:r>
          </a:p>
        </p:txBody>
      </p:sp>
      <p:sp>
        <p:nvSpPr>
          <p:cNvPr id="59" name="Chevron 58"/>
          <p:cNvSpPr/>
          <p:nvPr/>
        </p:nvSpPr>
        <p:spPr>
          <a:xfrm>
            <a:off x="5910031" y="313014"/>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RMOC’S</a:t>
            </a:r>
          </a:p>
        </p:txBody>
      </p:sp>
      <p:sp>
        <p:nvSpPr>
          <p:cNvPr id="60" name="Chevron 59"/>
          <p:cNvSpPr/>
          <p:nvPr/>
        </p:nvSpPr>
        <p:spPr>
          <a:xfrm>
            <a:off x="7226051" y="310589"/>
            <a:ext cx="1502026"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Key findings</a:t>
            </a:r>
          </a:p>
        </p:txBody>
      </p:sp>
      <p:sp>
        <p:nvSpPr>
          <p:cNvPr id="47" name="Rectangle 46"/>
          <p:cNvSpPr/>
          <p:nvPr/>
        </p:nvSpPr>
        <p:spPr>
          <a:xfrm>
            <a:off x="474760" y="1463134"/>
            <a:ext cx="8289497" cy="2927892"/>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4455" indent="-44164" algn="l" rtl="0" fontAlgn="base">
              <a:spcBef>
                <a:spcPct val="0"/>
              </a:spcBef>
              <a:spcAft>
                <a:spcPct val="0"/>
              </a:spcAft>
              <a:defRPr kern="1200">
                <a:solidFill>
                  <a:schemeClr val="lt1"/>
                </a:solidFill>
                <a:latin typeface="+mn-lt"/>
                <a:ea typeface="+mn-ea"/>
                <a:cs typeface="+mn-cs"/>
              </a:defRPr>
            </a:lvl2pPr>
            <a:lvl3pPr marL="910334" indent="-91176" algn="l" rtl="0" fontAlgn="base">
              <a:spcBef>
                <a:spcPct val="0"/>
              </a:spcBef>
              <a:spcAft>
                <a:spcPct val="0"/>
              </a:spcAft>
              <a:defRPr kern="1200">
                <a:solidFill>
                  <a:schemeClr val="lt1"/>
                </a:solidFill>
                <a:latin typeface="+mn-lt"/>
                <a:ea typeface="+mn-ea"/>
                <a:cs typeface="+mn-cs"/>
              </a:defRPr>
            </a:lvl3pPr>
            <a:lvl4pPr marL="1367638" indent="-138189" algn="l" rtl="0" fontAlgn="base">
              <a:spcBef>
                <a:spcPct val="0"/>
              </a:spcBef>
              <a:spcAft>
                <a:spcPct val="0"/>
              </a:spcAft>
              <a:defRPr kern="1200">
                <a:solidFill>
                  <a:schemeClr val="lt1"/>
                </a:solidFill>
                <a:latin typeface="+mn-lt"/>
                <a:ea typeface="+mn-ea"/>
                <a:cs typeface="+mn-cs"/>
              </a:defRPr>
            </a:lvl4pPr>
            <a:lvl5pPr marL="1823517" indent="-185201" algn="l" rtl="0" fontAlgn="base">
              <a:spcBef>
                <a:spcPct val="0"/>
              </a:spcBef>
              <a:spcAft>
                <a:spcPct val="0"/>
              </a:spcAft>
              <a:defRPr kern="1200">
                <a:solidFill>
                  <a:schemeClr val="lt1"/>
                </a:solidFill>
                <a:latin typeface="+mn-lt"/>
                <a:ea typeface="+mn-ea"/>
                <a:cs typeface="+mn-cs"/>
              </a:defRPr>
            </a:lvl5pPr>
            <a:lvl6pPr marL="2051456" algn="l" defTabSz="820583" rtl="0" eaLnBrk="1" latinLnBrk="0" hangingPunct="1">
              <a:defRPr kern="1200">
                <a:solidFill>
                  <a:schemeClr val="lt1"/>
                </a:solidFill>
                <a:latin typeface="+mn-lt"/>
                <a:ea typeface="+mn-ea"/>
                <a:cs typeface="+mn-cs"/>
              </a:defRPr>
            </a:lvl6pPr>
            <a:lvl7pPr marL="2461748" algn="l" defTabSz="820583" rtl="0" eaLnBrk="1" latinLnBrk="0" hangingPunct="1">
              <a:defRPr kern="1200">
                <a:solidFill>
                  <a:schemeClr val="lt1"/>
                </a:solidFill>
                <a:latin typeface="+mn-lt"/>
                <a:ea typeface="+mn-ea"/>
                <a:cs typeface="+mn-cs"/>
              </a:defRPr>
            </a:lvl7pPr>
            <a:lvl8pPr marL="2872039" algn="l" defTabSz="820583" rtl="0" eaLnBrk="1" latinLnBrk="0" hangingPunct="1">
              <a:defRPr kern="1200">
                <a:solidFill>
                  <a:schemeClr val="lt1"/>
                </a:solidFill>
                <a:latin typeface="+mn-lt"/>
                <a:ea typeface="+mn-ea"/>
                <a:cs typeface="+mn-cs"/>
              </a:defRPr>
            </a:lvl8pPr>
            <a:lvl9pPr marL="3282330" algn="l" defTabSz="820583" rtl="0" eaLnBrk="1" latinLnBrk="0" hangingPunct="1">
              <a:defRPr kern="1200">
                <a:solidFill>
                  <a:schemeClr val="lt1"/>
                </a:solidFill>
                <a:latin typeface="+mn-lt"/>
                <a:ea typeface="+mn-ea"/>
                <a:cs typeface="+mn-cs"/>
              </a:defRPr>
            </a:lvl9pPr>
          </a:lstStyle>
          <a:p>
            <a:pPr algn="ctr"/>
            <a:endParaRPr lang="en-GB" sz="1600" dirty="0">
              <a:latin typeface="Calibri" panose="020F0502020204030204" pitchFamily="34" charset="0"/>
            </a:endParaRPr>
          </a:p>
        </p:txBody>
      </p:sp>
      <p:sp>
        <p:nvSpPr>
          <p:cNvPr id="51" name="Rectangle 50"/>
          <p:cNvSpPr/>
          <p:nvPr/>
        </p:nvSpPr>
        <p:spPr>
          <a:xfrm>
            <a:off x="1763940" y="1389010"/>
            <a:ext cx="6964137" cy="2462213"/>
          </a:xfrm>
          <a:prstGeom prst="rect">
            <a:avLst/>
          </a:prstGeom>
          <a:ln w="19050">
            <a:noFill/>
            <a:prstDash val="sysDot"/>
          </a:ln>
        </p:spPr>
        <p:txBody>
          <a:bodyPr wrap="square">
            <a:spAutoFit/>
          </a:bodyPr>
          <a:lstStyle/>
          <a:p>
            <a:pPr marL="285750" indent="-285750">
              <a:buFont typeface="Wingdings" panose="05000000000000000000" pitchFamily="2" charset="2"/>
              <a:buChar char="ü"/>
            </a:pPr>
            <a:r>
              <a:rPr lang="en-GB" sz="1400" dirty="0">
                <a:solidFill>
                  <a:schemeClr val="accent2"/>
                </a:solidFill>
                <a:latin typeface="Calibri" panose="020F0502020204030204" pitchFamily="34" charset="0"/>
                <a:ea typeface="Verdana" pitchFamily="34" charset="0"/>
                <a:cs typeface="Verdana" pitchFamily="34" charset="0"/>
              </a:rPr>
              <a:t>To </a:t>
            </a:r>
            <a:r>
              <a:rPr lang="en-GB" sz="1400" dirty="0">
                <a:solidFill>
                  <a:schemeClr val="accent2"/>
                </a:solidFill>
                <a:latin typeface="Calibri" panose="020F0502020204030204" pitchFamily="34" charset="0"/>
              </a:rPr>
              <a:t>understand the overall financial status and any financial pressures of the Trust</a:t>
            </a:r>
            <a:endParaRPr lang="en-GB" sz="1400" dirty="0">
              <a:solidFill>
                <a:schemeClr val="accent2"/>
              </a:solidFill>
              <a:latin typeface="Calibri" panose="020F0502020204030204" pitchFamily="34" charset="0"/>
              <a:ea typeface="Verdana" pitchFamily="34" charset="0"/>
              <a:cs typeface="Verdana" pitchFamily="34" charset="0"/>
            </a:endParaRPr>
          </a:p>
          <a:p>
            <a:pPr marL="285750" indent="-285750">
              <a:buFont typeface="Wingdings" panose="05000000000000000000" pitchFamily="2" charset="2"/>
              <a:buChar char="ü"/>
            </a:pPr>
            <a:r>
              <a:rPr lang="en-GB" sz="1400" dirty="0">
                <a:solidFill>
                  <a:schemeClr val="accent2"/>
                </a:solidFill>
                <a:latin typeface="Calibri" panose="020F0502020204030204" pitchFamily="34" charset="0"/>
              </a:rPr>
              <a:t>To understand the impact of The Carter Report on pharmacy budget &amp; procurement plans</a:t>
            </a:r>
            <a:endParaRPr lang="en-GB" sz="1400" dirty="0">
              <a:solidFill>
                <a:schemeClr val="accent2"/>
              </a:solidFill>
              <a:latin typeface="Calibri" panose="020F0502020204030204" pitchFamily="34" charset="0"/>
              <a:ea typeface="Verdana" pitchFamily="34" charset="0"/>
              <a:cs typeface="Verdana" pitchFamily="34" charset="0"/>
            </a:endParaRPr>
          </a:p>
          <a:p>
            <a:pPr marL="285750" indent="-285750">
              <a:buFont typeface="Wingdings" panose="05000000000000000000" pitchFamily="2" charset="2"/>
              <a:buChar char="ü"/>
            </a:pPr>
            <a:r>
              <a:rPr lang="en-GB" sz="1400" dirty="0">
                <a:solidFill>
                  <a:schemeClr val="accent2"/>
                </a:solidFill>
                <a:latin typeface="Calibri" panose="020F0502020204030204" pitchFamily="34" charset="0"/>
              </a:rPr>
              <a:t>To establish how procurement pharmacists plan to respond to The Carter Report</a:t>
            </a:r>
          </a:p>
          <a:p>
            <a:pPr marL="285750" indent="-285750">
              <a:buFont typeface="Wingdings" panose="05000000000000000000" pitchFamily="2" charset="2"/>
              <a:buChar char="ü"/>
            </a:pPr>
            <a:r>
              <a:rPr lang="en-GB" sz="1400" dirty="0">
                <a:solidFill>
                  <a:schemeClr val="accent2"/>
                </a:solidFill>
                <a:latin typeface="Calibri" panose="020F0502020204030204" pitchFamily="34" charset="0"/>
                <a:ea typeface="Verdana" pitchFamily="34" charset="0"/>
                <a:cs typeface="Verdana" pitchFamily="34" charset="0"/>
              </a:rPr>
              <a:t>Identifying stakeholders involved in addressing challenges set by The Carter Report from a Medicines Optimisation perspective</a:t>
            </a:r>
            <a:endParaRPr lang="en-GB" sz="1400" dirty="0">
              <a:solidFill>
                <a:schemeClr val="accent2"/>
              </a:solidFill>
              <a:latin typeface="Calibri" panose="020F0502020204030204" pitchFamily="34" charset="0"/>
            </a:endParaRPr>
          </a:p>
          <a:p>
            <a:pPr marL="285750" indent="-285750">
              <a:buFont typeface="Wingdings" panose="05000000000000000000" pitchFamily="2" charset="2"/>
              <a:buChar char="ü"/>
            </a:pPr>
            <a:r>
              <a:rPr lang="en-GB" sz="1400" dirty="0">
                <a:solidFill>
                  <a:schemeClr val="accent2"/>
                </a:solidFill>
                <a:latin typeface="Calibri" panose="020F0502020204030204" pitchFamily="34" charset="0"/>
              </a:rPr>
              <a:t>To gain insight into any specific therapy areas that will be prioritised for review in 2016/17 </a:t>
            </a:r>
            <a:r>
              <a:rPr lang="en-GB" sz="1400" dirty="0" err="1">
                <a:solidFill>
                  <a:schemeClr val="accent2"/>
                </a:solidFill>
                <a:latin typeface="Calibri" panose="020F0502020204030204" pitchFamily="34" charset="0"/>
              </a:rPr>
              <a:t>workplans</a:t>
            </a:r>
            <a:endParaRPr lang="en-GB" sz="1400" dirty="0">
              <a:solidFill>
                <a:schemeClr val="accent2"/>
              </a:solidFill>
              <a:latin typeface="Calibri" panose="020F0502020204030204" pitchFamily="34" charset="0"/>
            </a:endParaRPr>
          </a:p>
          <a:p>
            <a:pPr marL="285750" indent="-285750">
              <a:buFont typeface="Wingdings" panose="05000000000000000000" pitchFamily="2" charset="2"/>
              <a:buChar char="ü"/>
            </a:pPr>
            <a:r>
              <a:rPr lang="en-GB" sz="1400" dirty="0">
                <a:solidFill>
                  <a:schemeClr val="accent2"/>
                </a:solidFill>
                <a:latin typeface="Calibri" panose="020F0502020204030204" pitchFamily="34" charset="0"/>
                <a:ea typeface="Verdana" pitchFamily="34" charset="0"/>
                <a:cs typeface="Verdana" pitchFamily="34" charset="0"/>
              </a:rPr>
              <a:t>To gain insight into financial criteria used to evaluate which medicines can realise efficiencies</a:t>
            </a:r>
          </a:p>
          <a:p>
            <a:pPr marL="285750" indent="-285750">
              <a:buFont typeface="Wingdings" panose="05000000000000000000" pitchFamily="2" charset="2"/>
              <a:buChar char="ü"/>
            </a:pPr>
            <a:r>
              <a:rPr lang="en-GB" sz="1400" dirty="0">
                <a:solidFill>
                  <a:schemeClr val="accent2"/>
                </a:solidFill>
                <a:latin typeface="Calibri" panose="020F0502020204030204" pitchFamily="34" charset="0"/>
                <a:ea typeface="Verdana" pitchFamily="34" charset="0"/>
                <a:cs typeface="Verdana" pitchFamily="34" charset="0"/>
              </a:rPr>
              <a:t>To establish timings of plans to implement recommendations of The Carter Report and any key challenges surrounding the implementation of the report</a:t>
            </a:r>
          </a:p>
        </p:txBody>
      </p:sp>
      <p:sp>
        <p:nvSpPr>
          <p:cNvPr id="70" name="Rounded Rectangle 69"/>
          <p:cNvSpPr/>
          <p:nvPr/>
        </p:nvSpPr>
        <p:spPr>
          <a:xfrm>
            <a:off x="948682" y="5385321"/>
            <a:ext cx="3812642" cy="919401"/>
          </a:xfrm>
          <a:prstGeom prst="roundRect">
            <a:avLst/>
          </a:prstGeom>
          <a:solidFill>
            <a:schemeClr val="accent1">
              <a:lumMod val="20000"/>
              <a:lumOff val="80000"/>
            </a:schemeClr>
          </a:solidFill>
          <a:ln w="19050">
            <a:solidFill>
              <a:schemeClr val="accent1">
                <a:lumMod val="20000"/>
                <a:lumOff val="80000"/>
              </a:schemeClr>
            </a:solidFill>
          </a:ln>
        </p:spPr>
        <p:txBody>
          <a:bodyPr wrap="square">
            <a:spAutoFit/>
          </a:bodyPr>
          <a:lstStyle/>
          <a:p>
            <a:r>
              <a:rPr lang="en-GB" sz="1200" dirty="0">
                <a:solidFill>
                  <a:schemeClr val="accent2"/>
                </a:solidFill>
                <a:latin typeface="Calibri" panose="020F0502020204030204" pitchFamily="34" charset="0"/>
                <a:ea typeface="Verdana" pitchFamily="34" charset="0"/>
                <a:cs typeface="Verdana" pitchFamily="34" charset="0"/>
              </a:rPr>
              <a:t>Methodology:</a:t>
            </a:r>
          </a:p>
          <a:p>
            <a:pPr marL="285750" indent="-285750">
              <a:buFont typeface="Arial" panose="020B0604020202020204" pitchFamily="34" charset="0"/>
              <a:buChar char="•"/>
            </a:pPr>
            <a:r>
              <a:rPr lang="en-GB" sz="1200" dirty="0">
                <a:solidFill>
                  <a:schemeClr val="accent2"/>
                </a:solidFill>
                <a:latin typeface="Calibri" panose="020F0502020204030204" pitchFamily="34" charset="0"/>
                <a:ea typeface="Verdana" pitchFamily="34" charset="0"/>
                <a:cs typeface="Verdana" pitchFamily="34" charset="0"/>
              </a:rPr>
              <a:t>Electronic Questionnaire</a:t>
            </a:r>
          </a:p>
          <a:p>
            <a:pPr marL="285750" indent="-285750">
              <a:buFont typeface="Arial" panose="020B0604020202020204" pitchFamily="34" charset="0"/>
              <a:buChar char="•"/>
            </a:pPr>
            <a:r>
              <a:rPr lang="en-GB" sz="1200" dirty="0">
                <a:solidFill>
                  <a:schemeClr val="accent2"/>
                </a:solidFill>
                <a:latin typeface="Calibri" panose="020F0502020204030204" pitchFamily="34" charset="0"/>
                <a:ea typeface="Verdana" pitchFamily="34" charset="0"/>
                <a:cs typeface="Verdana" pitchFamily="34" charset="0"/>
              </a:rPr>
              <a:t>Approximately 2 hours completion time</a:t>
            </a:r>
          </a:p>
          <a:p>
            <a:pPr marL="285750" indent="-285750">
              <a:buFont typeface="Arial" panose="020B0604020202020204" pitchFamily="34" charset="0"/>
              <a:buChar char="•"/>
            </a:pPr>
            <a:r>
              <a:rPr lang="en-GB" sz="1200" dirty="0">
                <a:solidFill>
                  <a:schemeClr val="accent2"/>
                </a:solidFill>
                <a:latin typeface="Calibri" panose="020F0502020204030204" pitchFamily="34" charset="0"/>
                <a:ea typeface="Verdana" pitchFamily="34" charset="0"/>
                <a:cs typeface="Verdana" pitchFamily="34" charset="0"/>
              </a:rPr>
              <a:t>25 respondents</a:t>
            </a:r>
          </a:p>
        </p:txBody>
      </p:sp>
      <p:sp>
        <p:nvSpPr>
          <p:cNvPr id="71" name="Rectangle 70"/>
          <p:cNvSpPr/>
          <p:nvPr/>
        </p:nvSpPr>
        <p:spPr>
          <a:xfrm>
            <a:off x="5035464" y="4528936"/>
            <a:ext cx="1725124" cy="337295"/>
          </a:xfrm>
          <a:prstGeom prst="rect">
            <a:avLst/>
          </a:prstGeom>
          <a:solidFill>
            <a:schemeClr val="accent2"/>
          </a:solidFill>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b="1" dirty="0">
                <a:solidFill>
                  <a:schemeClr val="bg1"/>
                </a:solidFill>
                <a:latin typeface="Calibri" panose="020F0502020204030204" pitchFamily="34" charset="0"/>
              </a:rPr>
              <a:t>Region</a:t>
            </a:r>
          </a:p>
        </p:txBody>
      </p:sp>
      <p:sp>
        <p:nvSpPr>
          <p:cNvPr id="72" name="Rectangle 71"/>
          <p:cNvSpPr/>
          <p:nvPr/>
        </p:nvSpPr>
        <p:spPr>
          <a:xfrm>
            <a:off x="6797016" y="4528934"/>
            <a:ext cx="751459" cy="337297"/>
          </a:xfrm>
          <a:prstGeom prst="rect">
            <a:avLst/>
          </a:prstGeom>
          <a:solidFill>
            <a:schemeClr val="accent2"/>
          </a:solidFill>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b="1" dirty="0">
                <a:solidFill>
                  <a:schemeClr val="bg1"/>
                </a:solidFill>
                <a:latin typeface="Calibri" panose="020F0502020204030204" pitchFamily="34" charset="0"/>
              </a:rPr>
              <a:t>Hospital</a:t>
            </a:r>
          </a:p>
        </p:txBody>
      </p:sp>
      <p:sp>
        <p:nvSpPr>
          <p:cNvPr id="73" name="Rectangle 72"/>
          <p:cNvSpPr/>
          <p:nvPr/>
        </p:nvSpPr>
        <p:spPr>
          <a:xfrm>
            <a:off x="7568517" y="4543095"/>
            <a:ext cx="1043744" cy="323134"/>
          </a:xfrm>
          <a:prstGeom prst="rect">
            <a:avLst/>
          </a:prstGeom>
          <a:solidFill>
            <a:schemeClr val="accent2"/>
          </a:solidFill>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b="1" dirty="0">
                <a:solidFill>
                  <a:schemeClr val="bg1"/>
                </a:solidFill>
                <a:latin typeface="Calibri" panose="020F0502020204030204" pitchFamily="34" charset="0"/>
              </a:rPr>
              <a:t>Procurement</a:t>
            </a:r>
          </a:p>
        </p:txBody>
      </p:sp>
      <p:sp>
        <p:nvSpPr>
          <p:cNvPr id="74" name="Rectangle 73"/>
          <p:cNvSpPr/>
          <p:nvPr/>
        </p:nvSpPr>
        <p:spPr>
          <a:xfrm>
            <a:off x="5032424" y="4924425"/>
            <a:ext cx="1725124" cy="253326"/>
          </a:xfrm>
          <a:prstGeom prst="rect">
            <a:avLst/>
          </a:prstGeom>
          <a:solidFill>
            <a:schemeClr val="accent1">
              <a:lumMod val="60000"/>
              <a:lumOff val="40000"/>
            </a:schemeClr>
          </a:solidFill>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tx1"/>
                </a:solidFill>
                <a:latin typeface="Calibri" panose="020F0502020204030204" pitchFamily="34" charset="0"/>
              </a:rPr>
              <a:t>London</a:t>
            </a:r>
          </a:p>
        </p:txBody>
      </p:sp>
      <p:sp>
        <p:nvSpPr>
          <p:cNvPr id="75" name="Rectangle 74"/>
          <p:cNvSpPr/>
          <p:nvPr/>
        </p:nvSpPr>
        <p:spPr>
          <a:xfrm>
            <a:off x="5038809" y="5226051"/>
            <a:ext cx="1725124" cy="297926"/>
          </a:xfrm>
          <a:prstGeom prst="rect">
            <a:avLst/>
          </a:prstGeom>
          <a:solidFill>
            <a:schemeClr val="accent1">
              <a:lumMod val="60000"/>
              <a:lumOff val="40000"/>
            </a:schemeClr>
          </a:solidFill>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0"/>
              </a:spcAft>
            </a:pPr>
            <a:r>
              <a:rPr lang="en-US" sz="1100" b="1" dirty="0">
                <a:solidFill>
                  <a:schemeClr val="tx1"/>
                </a:solidFill>
                <a:latin typeface="Calibri" panose="020F0502020204030204" pitchFamily="34" charset="0"/>
              </a:rPr>
              <a:t>Midlands &amp; East of England</a:t>
            </a:r>
          </a:p>
        </p:txBody>
      </p:sp>
      <p:sp>
        <p:nvSpPr>
          <p:cNvPr id="76" name="Rectangle 75"/>
          <p:cNvSpPr/>
          <p:nvPr/>
        </p:nvSpPr>
        <p:spPr>
          <a:xfrm>
            <a:off x="5034221" y="5595234"/>
            <a:ext cx="1725124" cy="247123"/>
          </a:xfrm>
          <a:prstGeom prst="rect">
            <a:avLst/>
          </a:prstGeom>
          <a:solidFill>
            <a:schemeClr val="accent1">
              <a:lumMod val="60000"/>
              <a:lumOff val="40000"/>
            </a:schemeClr>
          </a:solidFill>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tx1"/>
                </a:solidFill>
                <a:latin typeface="Calibri" panose="020F0502020204030204" pitchFamily="34" charset="0"/>
              </a:rPr>
              <a:t>North of England</a:t>
            </a:r>
          </a:p>
        </p:txBody>
      </p:sp>
      <p:sp>
        <p:nvSpPr>
          <p:cNvPr id="83" name="Rectangle 82"/>
          <p:cNvSpPr/>
          <p:nvPr/>
        </p:nvSpPr>
        <p:spPr>
          <a:xfrm>
            <a:off x="5038809" y="5910078"/>
            <a:ext cx="1725124" cy="270801"/>
          </a:xfrm>
          <a:prstGeom prst="rect">
            <a:avLst/>
          </a:prstGeom>
          <a:solidFill>
            <a:schemeClr val="accent1">
              <a:lumMod val="60000"/>
              <a:lumOff val="40000"/>
            </a:schemeClr>
          </a:solidFill>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tx1"/>
                </a:solidFill>
                <a:latin typeface="Calibri" panose="020F0502020204030204" pitchFamily="34" charset="0"/>
              </a:rPr>
              <a:t>South of England</a:t>
            </a:r>
          </a:p>
        </p:txBody>
      </p:sp>
      <p:sp>
        <p:nvSpPr>
          <p:cNvPr id="84" name="Rounded Rectangle 83"/>
          <p:cNvSpPr/>
          <p:nvPr/>
        </p:nvSpPr>
        <p:spPr>
          <a:xfrm>
            <a:off x="6797017" y="5926857"/>
            <a:ext cx="751457" cy="268087"/>
          </a:xfrm>
          <a:prstGeom prst="roundRect">
            <a:avLst/>
          </a:prstGeom>
          <a:solidFill>
            <a:schemeClr val="accent5">
              <a:lumMod val="20000"/>
              <a:lumOff val="80000"/>
            </a:schemeClr>
          </a:solidFill>
          <a:ln w="12700">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b="1" dirty="0">
                <a:solidFill>
                  <a:schemeClr val="bg2">
                    <a:lumMod val="50000"/>
                  </a:schemeClr>
                </a:solidFill>
                <a:latin typeface="Calibri" panose="020F0502020204030204" pitchFamily="34" charset="0"/>
              </a:rPr>
              <a:t>2</a:t>
            </a:r>
          </a:p>
        </p:txBody>
      </p:sp>
      <p:sp>
        <p:nvSpPr>
          <p:cNvPr id="86" name="Round Same Side Corner Rectangle 85"/>
          <p:cNvSpPr/>
          <p:nvPr/>
        </p:nvSpPr>
        <p:spPr>
          <a:xfrm>
            <a:off x="5035465" y="4347963"/>
            <a:ext cx="3576797" cy="195133"/>
          </a:xfrm>
          <a:prstGeom prst="round2SameRect">
            <a:avLst/>
          </a:prstGeom>
          <a:solidFill>
            <a:schemeClr val="accent5"/>
          </a:solidFill>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b="1" dirty="0">
                <a:solidFill>
                  <a:schemeClr val="bg1"/>
                </a:solidFill>
                <a:latin typeface="Calibri" panose="020F0502020204030204" pitchFamily="34" charset="0"/>
              </a:rPr>
              <a:t>Participants</a:t>
            </a:r>
          </a:p>
        </p:txBody>
      </p:sp>
      <p:sp>
        <p:nvSpPr>
          <p:cNvPr id="87" name="Rounded Rectangle 86"/>
          <p:cNvSpPr/>
          <p:nvPr/>
        </p:nvSpPr>
        <p:spPr>
          <a:xfrm>
            <a:off x="6797017" y="5595003"/>
            <a:ext cx="751457" cy="256879"/>
          </a:xfrm>
          <a:prstGeom prst="roundRect">
            <a:avLst/>
          </a:prstGeom>
          <a:solidFill>
            <a:schemeClr val="accent5">
              <a:lumMod val="20000"/>
              <a:lumOff val="80000"/>
            </a:schemeClr>
          </a:solidFill>
          <a:ln w="12700">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b="1" dirty="0">
                <a:solidFill>
                  <a:schemeClr val="bg2">
                    <a:lumMod val="50000"/>
                  </a:schemeClr>
                </a:solidFill>
                <a:latin typeface="Calibri" panose="020F0502020204030204" pitchFamily="34" charset="0"/>
              </a:rPr>
              <a:t>3</a:t>
            </a:r>
          </a:p>
        </p:txBody>
      </p:sp>
      <p:sp>
        <p:nvSpPr>
          <p:cNvPr id="88" name="Rounded Rectangle 87"/>
          <p:cNvSpPr/>
          <p:nvPr/>
        </p:nvSpPr>
        <p:spPr>
          <a:xfrm>
            <a:off x="6797017" y="5248504"/>
            <a:ext cx="751457" cy="275472"/>
          </a:xfrm>
          <a:prstGeom prst="roundRect">
            <a:avLst/>
          </a:prstGeom>
          <a:solidFill>
            <a:schemeClr val="accent5">
              <a:lumMod val="20000"/>
              <a:lumOff val="80000"/>
            </a:schemeClr>
          </a:solidFill>
          <a:ln w="12700">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b="1" dirty="0">
                <a:solidFill>
                  <a:schemeClr val="bg2">
                    <a:lumMod val="50000"/>
                  </a:schemeClr>
                </a:solidFill>
                <a:latin typeface="Calibri" panose="020F0502020204030204" pitchFamily="34" charset="0"/>
              </a:rPr>
              <a:t>6</a:t>
            </a:r>
          </a:p>
        </p:txBody>
      </p:sp>
      <p:sp>
        <p:nvSpPr>
          <p:cNvPr id="89" name="Rounded Rectangle 88"/>
          <p:cNvSpPr/>
          <p:nvPr/>
        </p:nvSpPr>
        <p:spPr>
          <a:xfrm>
            <a:off x="6797015" y="4921462"/>
            <a:ext cx="751458" cy="255889"/>
          </a:xfrm>
          <a:prstGeom prst="roundRect">
            <a:avLst/>
          </a:prstGeom>
          <a:solidFill>
            <a:schemeClr val="accent5">
              <a:lumMod val="20000"/>
              <a:lumOff val="80000"/>
            </a:schemeClr>
          </a:solidFill>
          <a:ln w="12700">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b="1" dirty="0">
                <a:solidFill>
                  <a:schemeClr val="bg2">
                    <a:lumMod val="50000"/>
                  </a:schemeClr>
                </a:solidFill>
                <a:latin typeface="Calibri" panose="020F0502020204030204" pitchFamily="34" charset="0"/>
              </a:rPr>
              <a:t>7</a:t>
            </a:r>
          </a:p>
        </p:txBody>
      </p:sp>
      <p:sp>
        <p:nvSpPr>
          <p:cNvPr id="90" name="Rounded Rectangle 89"/>
          <p:cNvSpPr/>
          <p:nvPr/>
        </p:nvSpPr>
        <p:spPr>
          <a:xfrm>
            <a:off x="7637992" y="4911937"/>
            <a:ext cx="974268" cy="275201"/>
          </a:xfrm>
          <a:prstGeom prst="roundRect">
            <a:avLst/>
          </a:prstGeom>
          <a:solidFill>
            <a:schemeClr val="accent4">
              <a:lumMod val="20000"/>
              <a:lumOff val="80000"/>
            </a:schemeClr>
          </a:solidFill>
          <a:ln w="12700">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b="1" dirty="0">
                <a:solidFill>
                  <a:schemeClr val="bg2">
                    <a:lumMod val="50000"/>
                  </a:schemeClr>
                </a:solidFill>
                <a:latin typeface="Calibri" panose="020F0502020204030204" pitchFamily="34" charset="0"/>
              </a:rPr>
              <a:t>2</a:t>
            </a:r>
          </a:p>
        </p:txBody>
      </p:sp>
      <p:sp>
        <p:nvSpPr>
          <p:cNvPr id="91" name="Rounded Rectangle 90"/>
          <p:cNvSpPr/>
          <p:nvPr/>
        </p:nvSpPr>
        <p:spPr>
          <a:xfrm>
            <a:off x="7637992" y="5248637"/>
            <a:ext cx="974268" cy="275341"/>
          </a:xfrm>
          <a:prstGeom prst="roundRect">
            <a:avLst/>
          </a:prstGeom>
          <a:solidFill>
            <a:schemeClr val="accent4">
              <a:lumMod val="20000"/>
              <a:lumOff val="80000"/>
            </a:schemeClr>
          </a:solidFill>
          <a:ln w="12700">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b="1" dirty="0">
                <a:solidFill>
                  <a:schemeClr val="bg2">
                    <a:lumMod val="50000"/>
                  </a:schemeClr>
                </a:solidFill>
                <a:latin typeface="Calibri" panose="020F0502020204030204" pitchFamily="34" charset="0"/>
              </a:rPr>
              <a:t>2</a:t>
            </a:r>
          </a:p>
        </p:txBody>
      </p:sp>
      <p:sp>
        <p:nvSpPr>
          <p:cNvPr id="92" name="Rounded Rectangle 91"/>
          <p:cNvSpPr/>
          <p:nvPr/>
        </p:nvSpPr>
        <p:spPr>
          <a:xfrm>
            <a:off x="7637994" y="5585477"/>
            <a:ext cx="974267" cy="266405"/>
          </a:xfrm>
          <a:prstGeom prst="roundRect">
            <a:avLst/>
          </a:prstGeom>
          <a:solidFill>
            <a:schemeClr val="accent4">
              <a:lumMod val="20000"/>
              <a:lumOff val="80000"/>
            </a:schemeClr>
          </a:solidFill>
          <a:ln w="12700">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b="1" dirty="0">
                <a:solidFill>
                  <a:schemeClr val="bg2">
                    <a:lumMod val="50000"/>
                  </a:schemeClr>
                </a:solidFill>
                <a:latin typeface="Calibri" panose="020F0502020204030204" pitchFamily="34" charset="0"/>
              </a:rPr>
              <a:t>3</a:t>
            </a:r>
          </a:p>
        </p:txBody>
      </p:sp>
      <p:sp>
        <p:nvSpPr>
          <p:cNvPr id="93" name="Rounded Rectangle 92"/>
          <p:cNvSpPr/>
          <p:nvPr/>
        </p:nvSpPr>
        <p:spPr>
          <a:xfrm>
            <a:off x="7637994" y="5919603"/>
            <a:ext cx="974267" cy="275341"/>
          </a:xfrm>
          <a:prstGeom prst="roundRect">
            <a:avLst/>
          </a:prstGeom>
          <a:solidFill>
            <a:schemeClr val="accent4">
              <a:lumMod val="20000"/>
              <a:lumOff val="80000"/>
            </a:schemeClr>
          </a:solidFill>
          <a:ln w="12700">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b="1" dirty="0">
                <a:solidFill>
                  <a:schemeClr val="bg2">
                    <a:lumMod val="50000"/>
                  </a:schemeClr>
                </a:solidFill>
                <a:latin typeface="Calibri" panose="020F0502020204030204" pitchFamily="34" charset="0"/>
              </a:rPr>
              <a:t>0</a:t>
            </a:r>
          </a:p>
        </p:txBody>
      </p:sp>
      <p:grpSp>
        <p:nvGrpSpPr>
          <p:cNvPr id="101" name="Group 100"/>
          <p:cNvGrpSpPr/>
          <p:nvPr/>
        </p:nvGrpSpPr>
        <p:grpSpPr>
          <a:xfrm>
            <a:off x="299355" y="4448638"/>
            <a:ext cx="4780924" cy="904349"/>
            <a:chOff x="2493971" y="4802258"/>
            <a:chExt cx="6374565" cy="1368638"/>
          </a:xfrm>
        </p:grpSpPr>
        <p:sp>
          <p:nvSpPr>
            <p:cNvPr id="102" name="Rectangle 101"/>
            <p:cNvSpPr/>
            <p:nvPr/>
          </p:nvSpPr>
          <p:spPr>
            <a:xfrm>
              <a:off x="5172281" y="5643564"/>
              <a:ext cx="1163140" cy="384275"/>
            </a:xfrm>
            <a:prstGeom prst="rect">
              <a:avLst/>
            </a:prstGeom>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a:lstStyle>
            <a:p>
              <a:r>
                <a:rPr lang="en-GB" sz="1050" b="1" dirty="0">
                  <a:solidFill>
                    <a:srgbClr val="23A3FF"/>
                  </a:solidFill>
                </a:rPr>
                <a:t>IMS Health</a:t>
              </a:r>
              <a:endParaRPr lang="en-US" sz="1050" b="1" dirty="0"/>
            </a:p>
          </p:txBody>
        </p:sp>
        <p:sp>
          <p:nvSpPr>
            <p:cNvPr id="103" name="Rectangle 102"/>
            <p:cNvSpPr/>
            <p:nvPr/>
          </p:nvSpPr>
          <p:spPr>
            <a:xfrm>
              <a:off x="6393072" y="5542083"/>
              <a:ext cx="2475464" cy="628813"/>
            </a:xfrm>
            <a:prstGeom prst="rect">
              <a:avLst/>
            </a:prstGeom>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a:lstStyle>
            <a:p>
              <a:pPr algn="ctr"/>
              <a:r>
                <a:rPr lang="en-GB" sz="1050" b="1" dirty="0">
                  <a:solidFill>
                    <a:schemeClr val="accent5"/>
                  </a:solidFill>
                </a:rPr>
                <a:t>7 </a:t>
              </a:r>
            </a:p>
            <a:p>
              <a:pPr algn="ctr"/>
              <a:r>
                <a:rPr lang="en-GB" sz="1050" b="1" dirty="0">
                  <a:solidFill>
                    <a:schemeClr val="accent5"/>
                  </a:solidFill>
                </a:rPr>
                <a:t>Procurement Pharmacists</a:t>
              </a:r>
              <a:endParaRPr lang="en-US" sz="1050" b="1" dirty="0">
                <a:solidFill>
                  <a:schemeClr val="accent5"/>
                </a:solidFill>
              </a:endParaRPr>
            </a:p>
          </p:txBody>
        </p:sp>
        <p:grpSp>
          <p:nvGrpSpPr>
            <p:cNvPr id="104" name="Group 103"/>
            <p:cNvGrpSpPr/>
            <p:nvPr/>
          </p:nvGrpSpPr>
          <p:grpSpPr>
            <a:xfrm>
              <a:off x="5299623" y="4835800"/>
              <a:ext cx="731520" cy="731520"/>
              <a:chOff x="1718274" y="2304133"/>
              <a:chExt cx="1008000" cy="1008000"/>
            </a:xfrm>
          </p:grpSpPr>
          <p:sp>
            <p:nvSpPr>
              <p:cNvPr id="116" name="Oval 115"/>
              <p:cNvSpPr>
                <a:spLocks noChangeAspect="1"/>
              </p:cNvSpPr>
              <p:nvPr/>
            </p:nvSpPr>
            <p:spPr>
              <a:xfrm>
                <a:off x="1718274" y="2304133"/>
                <a:ext cx="1008000" cy="1008000"/>
              </a:xfrm>
              <a:prstGeom prst="ellipse">
                <a:avLst/>
              </a:prstGeom>
              <a:gradFill flip="none" rotWithShape="1">
                <a:gsLst>
                  <a:gs pos="0">
                    <a:schemeClr val="bg1">
                      <a:lumMod val="95000"/>
                    </a:schemeClr>
                  </a:gs>
                  <a:gs pos="50000">
                    <a:schemeClr val="bg1">
                      <a:lumMod val="85000"/>
                    </a:schemeClr>
                  </a:gs>
                  <a:gs pos="100000">
                    <a:schemeClr val="bg1">
                      <a:lumMod val="50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4455" indent="-44164" algn="l" rtl="0" fontAlgn="base">
                  <a:spcBef>
                    <a:spcPct val="0"/>
                  </a:spcBef>
                  <a:spcAft>
                    <a:spcPct val="0"/>
                  </a:spcAft>
                  <a:defRPr kern="1200">
                    <a:solidFill>
                      <a:schemeClr val="lt1"/>
                    </a:solidFill>
                    <a:latin typeface="+mn-lt"/>
                    <a:ea typeface="+mn-ea"/>
                    <a:cs typeface="+mn-cs"/>
                  </a:defRPr>
                </a:lvl2pPr>
                <a:lvl3pPr marL="910334" indent="-91176" algn="l" rtl="0" fontAlgn="base">
                  <a:spcBef>
                    <a:spcPct val="0"/>
                  </a:spcBef>
                  <a:spcAft>
                    <a:spcPct val="0"/>
                  </a:spcAft>
                  <a:defRPr kern="1200">
                    <a:solidFill>
                      <a:schemeClr val="lt1"/>
                    </a:solidFill>
                    <a:latin typeface="+mn-lt"/>
                    <a:ea typeface="+mn-ea"/>
                    <a:cs typeface="+mn-cs"/>
                  </a:defRPr>
                </a:lvl3pPr>
                <a:lvl4pPr marL="1367638" indent="-138189" algn="l" rtl="0" fontAlgn="base">
                  <a:spcBef>
                    <a:spcPct val="0"/>
                  </a:spcBef>
                  <a:spcAft>
                    <a:spcPct val="0"/>
                  </a:spcAft>
                  <a:defRPr kern="1200">
                    <a:solidFill>
                      <a:schemeClr val="lt1"/>
                    </a:solidFill>
                    <a:latin typeface="+mn-lt"/>
                    <a:ea typeface="+mn-ea"/>
                    <a:cs typeface="+mn-cs"/>
                  </a:defRPr>
                </a:lvl4pPr>
                <a:lvl5pPr marL="1823517" indent="-185201" algn="l" rtl="0" fontAlgn="base">
                  <a:spcBef>
                    <a:spcPct val="0"/>
                  </a:spcBef>
                  <a:spcAft>
                    <a:spcPct val="0"/>
                  </a:spcAft>
                  <a:defRPr kern="1200">
                    <a:solidFill>
                      <a:schemeClr val="lt1"/>
                    </a:solidFill>
                    <a:latin typeface="+mn-lt"/>
                    <a:ea typeface="+mn-ea"/>
                    <a:cs typeface="+mn-cs"/>
                  </a:defRPr>
                </a:lvl5pPr>
                <a:lvl6pPr marL="2051456" algn="l" defTabSz="820583" rtl="0" eaLnBrk="1" latinLnBrk="0" hangingPunct="1">
                  <a:defRPr kern="1200">
                    <a:solidFill>
                      <a:schemeClr val="lt1"/>
                    </a:solidFill>
                    <a:latin typeface="+mn-lt"/>
                    <a:ea typeface="+mn-ea"/>
                    <a:cs typeface="+mn-cs"/>
                  </a:defRPr>
                </a:lvl6pPr>
                <a:lvl7pPr marL="2461748" algn="l" defTabSz="820583" rtl="0" eaLnBrk="1" latinLnBrk="0" hangingPunct="1">
                  <a:defRPr kern="1200">
                    <a:solidFill>
                      <a:schemeClr val="lt1"/>
                    </a:solidFill>
                    <a:latin typeface="+mn-lt"/>
                    <a:ea typeface="+mn-ea"/>
                    <a:cs typeface="+mn-cs"/>
                  </a:defRPr>
                </a:lvl7pPr>
                <a:lvl8pPr marL="2872039" algn="l" defTabSz="820583" rtl="0" eaLnBrk="1" latinLnBrk="0" hangingPunct="1">
                  <a:defRPr kern="1200">
                    <a:solidFill>
                      <a:schemeClr val="lt1"/>
                    </a:solidFill>
                    <a:latin typeface="+mn-lt"/>
                    <a:ea typeface="+mn-ea"/>
                    <a:cs typeface="+mn-cs"/>
                  </a:defRPr>
                </a:lvl8pPr>
                <a:lvl9pPr marL="3282330" algn="l" defTabSz="820583" rtl="0" eaLnBrk="1" latinLnBrk="0" hangingPunct="1">
                  <a:defRPr kern="1200">
                    <a:solidFill>
                      <a:schemeClr val="lt1"/>
                    </a:solidFill>
                    <a:latin typeface="+mn-lt"/>
                    <a:ea typeface="+mn-ea"/>
                    <a:cs typeface="+mn-cs"/>
                  </a:defRPr>
                </a:lvl9pPr>
              </a:lstStyle>
              <a:p>
                <a:pPr algn="ctr"/>
                <a:endParaRPr lang="en-IN" sz="1050" dirty="0">
                  <a:solidFill>
                    <a:prstClr val="white"/>
                  </a:solidFill>
                  <a:latin typeface="Arial"/>
                  <a:sym typeface="Arial"/>
                </a:endParaRPr>
              </a:p>
            </p:txBody>
          </p:sp>
          <p:pic>
            <p:nvPicPr>
              <p:cNvPr id="117" name="Picture 116"/>
              <p:cNvPicPr>
                <a:picLocks noChangeAspect="1" noChangeArrowheads="1"/>
              </p:cNvPicPr>
              <p:nvPr/>
            </p:nvPicPr>
            <p:blipFill>
              <a:blip r:embed="rId2" cstate="print"/>
              <a:srcRect/>
              <a:stretch>
                <a:fillRect/>
              </a:stretch>
            </p:blipFill>
            <p:spPr bwMode="auto">
              <a:xfrm>
                <a:off x="1891341" y="2489456"/>
                <a:ext cx="661866" cy="637352"/>
              </a:xfrm>
              <a:prstGeom prst="rect">
                <a:avLst/>
              </a:prstGeom>
              <a:noFill/>
              <a:ln w="9525">
                <a:noFill/>
                <a:miter lim="800000"/>
                <a:headEnd/>
                <a:tailEnd/>
              </a:ln>
              <a:effectLst/>
            </p:spPr>
          </p:pic>
        </p:grpSp>
        <p:sp>
          <p:nvSpPr>
            <p:cNvPr id="105" name="Left-Right Arrow 104"/>
            <p:cNvSpPr/>
            <p:nvPr/>
          </p:nvSpPr>
          <p:spPr>
            <a:xfrm>
              <a:off x="3883577" y="5090391"/>
              <a:ext cx="1269929" cy="264485"/>
            </a:xfrm>
            <a:prstGeom prst="leftRightArrow">
              <a:avLst/>
            </a:prstGeom>
            <a:solidFill>
              <a:srgbClr val="23A3FF"/>
            </a:solidFill>
            <a:ln>
              <a:solidFill>
                <a:schemeClr val="accent1"/>
              </a:solidFill>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4455" indent="-44164" algn="l" rtl="0" fontAlgn="base">
                <a:spcBef>
                  <a:spcPct val="0"/>
                </a:spcBef>
                <a:spcAft>
                  <a:spcPct val="0"/>
                </a:spcAft>
                <a:defRPr kern="1200">
                  <a:solidFill>
                    <a:schemeClr val="lt1"/>
                  </a:solidFill>
                  <a:latin typeface="+mn-lt"/>
                  <a:ea typeface="+mn-ea"/>
                  <a:cs typeface="+mn-cs"/>
                </a:defRPr>
              </a:lvl2pPr>
              <a:lvl3pPr marL="910334" indent="-91176" algn="l" rtl="0" fontAlgn="base">
                <a:spcBef>
                  <a:spcPct val="0"/>
                </a:spcBef>
                <a:spcAft>
                  <a:spcPct val="0"/>
                </a:spcAft>
                <a:defRPr kern="1200">
                  <a:solidFill>
                    <a:schemeClr val="lt1"/>
                  </a:solidFill>
                  <a:latin typeface="+mn-lt"/>
                  <a:ea typeface="+mn-ea"/>
                  <a:cs typeface="+mn-cs"/>
                </a:defRPr>
              </a:lvl3pPr>
              <a:lvl4pPr marL="1367638" indent="-138189" algn="l" rtl="0" fontAlgn="base">
                <a:spcBef>
                  <a:spcPct val="0"/>
                </a:spcBef>
                <a:spcAft>
                  <a:spcPct val="0"/>
                </a:spcAft>
                <a:defRPr kern="1200">
                  <a:solidFill>
                    <a:schemeClr val="lt1"/>
                  </a:solidFill>
                  <a:latin typeface="+mn-lt"/>
                  <a:ea typeface="+mn-ea"/>
                  <a:cs typeface="+mn-cs"/>
                </a:defRPr>
              </a:lvl4pPr>
              <a:lvl5pPr marL="1823517" indent="-185201" algn="l" rtl="0" fontAlgn="base">
                <a:spcBef>
                  <a:spcPct val="0"/>
                </a:spcBef>
                <a:spcAft>
                  <a:spcPct val="0"/>
                </a:spcAft>
                <a:defRPr kern="1200">
                  <a:solidFill>
                    <a:schemeClr val="lt1"/>
                  </a:solidFill>
                  <a:latin typeface="+mn-lt"/>
                  <a:ea typeface="+mn-ea"/>
                  <a:cs typeface="+mn-cs"/>
                </a:defRPr>
              </a:lvl5pPr>
              <a:lvl6pPr marL="2051456" algn="l" defTabSz="820583" rtl="0" eaLnBrk="1" latinLnBrk="0" hangingPunct="1">
                <a:defRPr kern="1200">
                  <a:solidFill>
                    <a:schemeClr val="lt1"/>
                  </a:solidFill>
                  <a:latin typeface="+mn-lt"/>
                  <a:ea typeface="+mn-ea"/>
                  <a:cs typeface="+mn-cs"/>
                </a:defRPr>
              </a:lvl6pPr>
              <a:lvl7pPr marL="2461748" algn="l" defTabSz="820583" rtl="0" eaLnBrk="1" latinLnBrk="0" hangingPunct="1">
                <a:defRPr kern="1200">
                  <a:solidFill>
                    <a:schemeClr val="lt1"/>
                  </a:solidFill>
                  <a:latin typeface="+mn-lt"/>
                  <a:ea typeface="+mn-ea"/>
                  <a:cs typeface="+mn-cs"/>
                </a:defRPr>
              </a:lvl7pPr>
              <a:lvl8pPr marL="2872039" algn="l" defTabSz="820583" rtl="0" eaLnBrk="1" latinLnBrk="0" hangingPunct="1">
                <a:defRPr kern="1200">
                  <a:solidFill>
                    <a:schemeClr val="lt1"/>
                  </a:solidFill>
                  <a:latin typeface="+mn-lt"/>
                  <a:ea typeface="+mn-ea"/>
                  <a:cs typeface="+mn-cs"/>
                </a:defRPr>
              </a:lvl8pPr>
              <a:lvl9pPr marL="3282330" algn="l" defTabSz="820583" rtl="0" eaLnBrk="1" latinLnBrk="0" hangingPunct="1">
                <a:defRPr kern="1200">
                  <a:solidFill>
                    <a:schemeClr val="lt1"/>
                  </a:solidFill>
                  <a:latin typeface="+mn-lt"/>
                  <a:ea typeface="+mn-ea"/>
                  <a:cs typeface="+mn-cs"/>
                </a:defRPr>
              </a:lvl9pPr>
            </a:lstStyle>
            <a:p>
              <a:pPr algn="ctr"/>
              <a:endParaRPr lang="en-US" sz="1050" dirty="0"/>
            </a:p>
          </p:txBody>
        </p:sp>
        <p:sp>
          <p:nvSpPr>
            <p:cNvPr id="106" name="Rectangle 105"/>
            <p:cNvSpPr/>
            <p:nvPr/>
          </p:nvSpPr>
          <p:spPr>
            <a:xfrm>
              <a:off x="2493971" y="5531358"/>
              <a:ext cx="2073645" cy="628813"/>
            </a:xfrm>
            <a:prstGeom prst="rect">
              <a:avLst/>
            </a:prstGeom>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a:lstStyle>
            <a:p>
              <a:pPr algn="ctr"/>
              <a:r>
                <a:rPr lang="en-GB" sz="1050" b="1" dirty="0">
                  <a:solidFill>
                    <a:schemeClr val="accent6"/>
                  </a:solidFill>
                </a:rPr>
                <a:t>18 </a:t>
              </a:r>
            </a:p>
            <a:p>
              <a:pPr algn="ctr"/>
              <a:r>
                <a:rPr lang="en-GB" sz="1050" b="1" dirty="0">
                  <a:solidFill>
                    <a:schemeClr val="accent6"/>
                  </a:solidFill>
                </a:rPr>
                <a:t>Hospital Pharmacists</a:t>
              </a:r>
              <a:endParaRPr lang="en-US" sz="1050" b="1" dirty="0">
                <a:solidFill>
                  <a:schemeClr val="accent6"/>
                </a:solidFill>
              </a:endParaRPr>
            </a:p>
          </p:txBody>
        </p:sp>
        <p:grpSp>
          <p:nvGrpSpPr>
            <p:cNvPr id="107" name="Group 106"/>
            <p:cNvGrpSpPr/>
            <p:nvPr/>
          </p:nvGrpSpPr>
          <p:grpSpPr>
            <a:xfrm>
              <a:off x="3207784" y="4829465"/>
              <a:ext cx="697286" cy="684377"/>
              <a:chOff x="4578767" y="1378586"/>
              <a:chExt cx="880217" cy="880218"/>
            </a:xfrm>
          </p:grpSpPr>
          <p:pic>
            <p:nvPicPr>
              <p:cNvPr id="114" name="Picture 12" descr="http://i.imgur.com/0DYDoZL.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78767" y="1378586"/>
                <a:ext cx="880217" cy="880218"/>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 descr="http://photos.gograph.com/thumbs/CSP/CSP460/k30537324.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108813" y="1404721"/>
                <a:ext cx="350158" cy="350160"/>
              </a:xfrm>
              <a:prstGeom prst="rect">
                <a:avLst/>
              </a:prstGeom>
              <a:noFill/>
              <a:extLst>
                <a:ext uri="{909E8E84-426E-40DD-AFC4-6F175D3DCCD1}">
                  <a14:hiddenFill xmlns:a14="http://schemas.microsoft.com/office/drawing/2010/main">
                    <a:solidFill>
                      <a:srgbClr val="FFFFFF"/>
                    </a:solidFill>
                  </a14:hiddenFill>
                </a:ext>
              </a:extLst>
            </p:spPr>
          </p:pic>
        </p:grpSp>
        <p:pic>
          <p:nvPicPr>
            <p:cNvPr id="108" name="Picture 10" descr="http://icons.iconarchive.com/icons/icons-land/medical/256/People-Pharmacist-Male-icon.pn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487383" y="4945264"/>
              <a:ext cx="657947" cy="657946"/>
            </a:xfrm>
            <a:prstGeom prst="rect">
              <a:avLst/>
            </a:prstGeom>
            <a:noFill/>
            <a:extLst>
              <a:ext uri="{909E8E84-426E-40DD-AFC4-6F175D3DCCD1}">
                <a14:hiddenFill xmlns:a14="http://schemas.microsoft.com/office/drawing/2010/main">
                  <a:solidFill>
                    <a:srgbClr val="FFFFFF"/>
                  </a:solidFill>
                </a14:hiddenFill>
              </a:ext>
            </a:extLst>
          </p:spPr>
        </p:pic>
        <p:sp>
          <p:nvSpPr>
            <p:cNvPr id="109" name="Rectangle 108"/>
            <p:cNvSpPr/>
            <p:nvPr/>
          </p:nvSpPr>
          <p:spPr>
            <a:xfrm>
              <a:off x="6231589" y="4809632"/>
              <a:ext cx="1368324" cy="384275"/>
            </a:xfrm>
            <a:prstGeom prst="rect">
              <a:avLst/>
            </a:prstGeom>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a:lstStyle>
            <a:p>
              <a:r>
                <a:rPr lang="en-GB" sz="1050" dirty="0"/>
                <a:t>Questionnaire</a:t>
              </a:r>
              <a:endParaRPr lang="en-US" sz="1050" dirty="0"/>
            </a:p>
          </p:txBody>
        </p:sp>
        <p:sp>
          <p:nvSpPr>
            <p:cNvPr id="110" name="Left-Right Arrow 109"/>
            <p:cNvSpPr/>
            <p:nvPr/>
          </p:nvSpPr>
          <p:spPr>
            <a:xfrm>
              <a:off x="6244076" y="5090390"/>
              <a:ext cx="1269929" cy="264485"/>
            </a:xfrm>
            <a:prstGeom prst="leftRightArrow">
              <a:avLst/>
            </a:prstGeom>
            <a:solidFill>
              <a:srgbClr val="23A3FF"/>
            </a:solidFill>
            <a:ln>
              <a:solidFill>
                <a:schemeClr val="accent1"/>
              </a:solidFill>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4455" indent="-44164" algn="l" rtl="0" fontAlgn="base">
                <a:spcBef>
                  <a:spcPct val="0"/>
                </a:spcBef>
                <a:spcAft>
                  <a:spcPct val="0"/>
                </a:spcAft>
                <a:defRPr kern="1200">
                  <a:solidFill>
                    <a:schemeClr val="lt1"/>
                  </a:solidFill>
                  <a:latin typeface="+mn-lt"/>
                  <a:ea typeface="+mn-ea"/>
                  <a:cs typeface="+mn-cs"/>
                </a:defRPr>
              </a:lvl2pPr>
              <a:lvl3pPr marL="910334" indent="-91176" algn="l" rtl="0" fontAlgn="base">
                <a:spcBef>
                  <a:spcPct val="0"/>
                </a:spcBef>
                <a:spcAft>
                  <a:spcPct val="0"/>
                </a:spcAft>
                <a:defRPr kern="1200">
                  <a:solidFill>
                    <a:schemeClr val="lt1"/>
                  </a:solidFill>
                  <a:latin typeface="+mn-lt"/>
                  <a:ea typeface="+mn-ea"/>
                  <a:cs typeface="+mn-cs"/>
                </a:defRPr>
              </a:lvl3pPr>
              <a:lvl4pPr marL="1367638" indent="-138189" algn="l" rtl="0" fontAlgn="base">
                <a:spcBef>
                  <a:spcPct val="0"/>
                </a:spcBef>
                <a:spcAft>
                  <a:spcPct val="0"/>
                </a:spcAft>
                <a:defRPr kern="1200">
                  <a:solidFill>
                    <a:schemeClr val="lt1"/>
                  </a:solidFill>
                  <a:latin typeface="+mn-lt"/>
                  <a:ea typeface="+mn-ea"/>
                  <a:cs typeface="+mn-cs"/>
                </a:defRPr>
              </a:lvl4pPr>
              <a:lvl5pPr marL="1823517" indent="-185201" algn="l" rtl="0" fontAlgn="base">
                <a:spcBef>
                  <a:spcPct val="0"/>
                </a:spcBef>
                <a:spcAft>
                  <a:spcPct val="0"/>
                </a:spcAft>
                <a:defRPr kern="1200">
                  <a:solidFill>
                    <a:schemeClr val="lt1"/>
                  </a:solidFill>
                  <a:latin typeface="+mn-lt"/>
                  <a:ea typeface="+mn-ea"/>
                  <a:cs typeface="+mn-cs"/>
                </a:defRPr>
              </a:lvl5pPr>
              <a:lvl6pPr marL="2051456" algn="l" defTabSz="820583" rtl="0" eaLnBrk="1" latinLnBrk="0" hangingPunct="1">
                <a:defRPr kern="1200">
                  <a:solidFill>
                    <a:schemeClr val="lt1"/>
                  </a:solidFill>
                  <a:latin typeface="+mn-lt"/>
                  <a:ea typeface="+mn-ea"/>
                  <a:cs typeface="+mn-cs"/>
                </a:defRPr>
              </a:lvl6pPr>
              <a:lvl7pPr marL="2461748" algn="l" defTabSz="820583" rtl="0" eaLnBrk="1" latinLnBrk="0" hangingPunct="1">
                <a:defRPr kern="1200">
                  <a:solidFill>
                    <a:schemeClr val="lt1"/>
                  </a:solidFill>
                  <a:latin typeface="+mn-lt"/>
                  <a:ea typeface="+mn-ea"/>
                  <a:cs typeface="+mn-cs"/>
                </a:defRPr>
              </a:lvl7pPr>
              <a:lvl8pPr marL="2872039" algn="l" defTabSz="820583" rtl="0" eaLnBrk="1" latinLnBrk="0" hangingPunct="1">
                <a:defRPr kern="1200">
                  <a:solidFill>
                    <a:schemeClr val="lt1"/>
                  </a:solidFill>
                  <a:latin typeface="+mn-lt"/>
                  <a:ea typeface="+mn-ea"/>
                  <a:cs typeface="+mn-cs"/>
                </a:defRPr>
              </a:lvl8pPr>
              <a:lvl9pPr marL="3282330" algn="l" defTabSz="820583" rtl="0" eaLnBrk="1" latinLnBrk="0" hangingPunct="1">
                <a:defRPr kern="1200">
                  <a:solidFill>
                    <a:schemeClr val="lt1"/>
                  </a:solidFill>
                  <a:latin typeface="+mn-lt"/>
                  <a:ea typeface="+mn-ea"/>
                  <a:cs typeface="+mn-cs"/>
                </a:defRPr>
              </a:lvl9pPr>
            </a:lstStyle>
            <a:p>
              <a:pPr algn="ctr"/>
              <a:endParaRPr lang="en-US" sz="1050" dirty="0"/>
            </a:p>
          </p:txBody>
        </p:sp>
        <p:sp>
          <p:nvSpPr>
            <p:cNvPr id="111" name="Rectangle 110"/>
            <p:cNvSpPr/>
            <p:nvPr/>
          </p:nvSpPr>
          <p:spPr>
            <a:xfrm>
              <a:off x="6375553" y="5326608"/>
              <a:ext cx="1148177" cy="384275"/>
            </a:xfrm>
            <a:prstGeom prst="rect">
              <a:avLst/>
            </a:prstGeom>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a:lstStyle>
            <a:p>
              <a:r>
                <a:rPr lang="en-GB" sz="1050" dirty="0"/>
                <a:t>Responses</a:t>
              </a:r>
              <a:endParaRPr lang="en-US" sz="1050" dirty="0"/>
            </a:p>
          </p:txBody>
        </p:sp>
        <p:sp>
          <p:nvSpPr>
            <p:cNvPr id="112" name="Rectangle 111"/>
            <p:cNvSpPr/>
            <p:nvPr/>
          </p:nvSpPr>
          <p:spPr>
            <a:xfrm>
              <a:off x="3931299" y="4802258"/>
              <a:ext cx="1368324" cy="384275"/>
            </a:xfrm>
            <a:prstGeom prst="rect">
              <a:avLst/>
            </a:prstGeom>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a:lstStyle>
            <a:p>
              <a:r>
                <a:rPr lang="en-GB" sz="1050" dirty="0"/>
                <a:t>Questionnaire</a:t>
              </a:r>
              <a:endParaRPr lang="en-US" sz="1050" dirty="0"/>
            </a:p>
          </p:txBody>
        </p:sp>
        <p:sp>
          <p:nvSpPr>
            <p:cNvPr id="113" name="Rectangle 112"/>
            <p:cNvSpPr/>
            <p:nvPr/>
          </p:nvSpPr>
          <p:spPr>
            <a:xfrm>
              <a:off x="4051172" y="5382211"/>
              <a:ext cx="1148177" cy="384275"/>
            </a:xfrm>
            <a:prstGeom prst="rect">
              <a:avLst/>
            </a:prstGeom>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a:lstStyle>
            <a:p>
              <a:r>
                <a:rPr lang="en-GB" sz="1050" dirty="0"/>
                <a:t>Responses</a:t>
              </a:r>
              <a:endParaRPr lang="en-US" sz="1050" dirty="0"/>
            </a:p>
          </p:txBody>
        </p:sp>
      </p:grpSp>
      <p:sp>
        <p:nvSpPr>
          <p:cNvPr id="118" name="Text Placeholder 17"/>
          <p:cNvSpPr txBox="1">
            <a:spLocks/>
          </p:cNvSpPr>
          <p:nvPr/>
        </p:nvSpPr>
        <p:spPr>
          <a:xfrm>
            <a:off x="360570" y="1015088"/>
            <a:ext cx="8553335" cy="365718"/>
          </a:xfrm>
          <a:prstGeom prst="round2SameRect">
            <a:avLst/>
          </a:prstGeom>
          <a:solidFill>
            <a:schemeClr val="accent2"/>
          </a:solidFill>
        </p:spPr>
        <p:txBody>
          <a:bodyPr vert="horz" wrap="square" lIns="0" tIns="0" rIns="0" bIns="0" rtlCol="0" anchor="ctr" anchorCtr="0">
            <a:normAutofit fontScale="97500"/>
          </a:bodyPr>
          <a:lstStyle>
            <a:defPPr>
              <a:defRPr lang="en-US"/>
            </a:defPPr>
            <a:lvl1pPr algn="l" defTabSz="410291" rtl="0" eaLnBrk="1" fontAlgn="base" latinLnBrk="0" hangingPunct="1">
              <a:lnSpc>
                <a:spcPct val="90000"/>
              </a:lnSpc>
              <a:spcBef>
                <a:spcPct val="0"/>
              </a:spcBef>
              <a:spcAft>
                <a:spcPct val="0"/>
              </a:spcAft>
              <a:buNone/>
              <a:defRPr sz="3000" b="0" i="0" kern="1200" baseline="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a:lstStyle>
          <a:p>
            <a:pPr algn="ctr"/>
            <a:r>
              <a:rPr lang="en-US" sz="2000" dirty="0" smtClean="0">
                <a:solidFill>
                  <a:schemeClr val="bg1"/>
                </a:solidFill>
                <a:latin typeface="Calibri" panose="020F0502020204030204" pitchFamily="34" charset="0"/>
              </a:rPr>
              <a:t>Project Objective </a:t>
            </a:r>
            <a:r>
              <a:rPr lang="en-US" sz="2000" dirty="0">
                <a:solidFill>
                  <a:schemeClr val="bg1"/>
                </a:solidFill>
                <a:latin typeface="Calibri" panose="020F0502020204030204" pitchFamily="34" charset="0"/>
              </a:rPr>
              <a:t>and Project </a:t>
            </a:r>
            <a:r>
              <a:rPr lang="en-US" sz="2000" dirty="0" smtClean="0">
                <a:solidFill>
                  <a:schemeClr val="bg1"/>
                </a:solidFill>
                <a:latin typeface="Calibri" panose="020F0502020204030204" pitchFamily="34" charset="0"/>
              </a:rPr>
              <a:t>Methodology</a:t>
            </a:r>
            <a:endParaRPr lang="en-US" sz="2000" dirty="0">
              <a:solidFill>
                <a:schemeClr val="bg1"/>
              </a:solidFill>
              <a:latin typeface="Calibri" panose="020F0502020204030204" pitchFamily="34" charset="0"/>
            </a:endParaRPr>
          </a:p>
        </p:txBody>
      </p:sp>
      <p:sp>
        <p:nvSpPr>
          <p:cNvPr id="119" name="Rectangle 118"/>
          <p:cNvSpPr/>
          <p:nvPr/>
        </p:nvSpPr>
        <p:spPr>
          <a:xfrm>
            <a:off x="360570" y="1360466"/>
            <a:ext cx="8553335" cy="2490758"/>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latin typeface="Arial"/>
            </a:endParaRPr>
          </a:p>
        </p:txBody>
      </p:sp>
      <p:sp>
        <p:nvSpPr>
          <p:cNvPr id="120" name="Text Placeholder 6"/>
          <p:cNvSpPr txBox="1">
            <a:spLocks/>
          </p:cNvSpPr>
          <p:nvPr/>
        </p:nvSpPr>
        <p:spPr>
          <a:xfrm>
            <a:off x="78017" y="2378457"/>
            <a:ext cx="1918376" cy="454415"/>
          </a:xfrm>
          <a:prstGeom prst="rect">
            <a:avLst/>
          </a:prstGeom>
          <a:noFill/>
          <a:ln>
            <a:noFill/>
          </a:ln>
        </p:spPr>
        <p:txBody>
          <a:bodyPr vert="horz" wrap="square" lIns="68579" tIns="68579" rIns="68579" bIns="68579" rtlCol="0" anchor="ctr">
            <a:no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a:lstStyle>
          <a:p>
            <a:pPr lvl="0" algn="ctr" fontAlgn="base">
              <a:spcBef>
                <a:spcPct val="0"/>
              </a:spcBef>
              <a:spcAft>
                <a:spcPct val="0"/>
              </a:spcAft>
              <a:defRPr/>
            </a:pPr>
            <a:r>
              <a:rPr lang="en-GB" sz="1600" b="1" dirty="0" smtClean="0">
                <a:solidFill>
                  <a:srgbClr val="23A3FF"/>
                </a:solidFill>
                <a:latin typeface="Calibri" panose="020F0502020204030204" pitchFamily="34" charset="0"/>
              </a:rPr>
              <a:t>Project</a:t>
            </a:r>
          </a:p>
          <a:p>
            <a:pPr lvl="0" algn="ctr" fontAlgn="base">
              <a:spcBef>
                <a:spcPct val="0"/>
              </a:spcBef>
              <a:spcAft>
                <a:spcPct val="0"/>
              </a:spcAft>
              <a:defRPr/>
            </a:pPr>
            <a:r>
              <a:rPr lang="en-GB" sz="1600" b="1" dirty="0" smtClean="0">
                <a:solidFill>
                  <a:srgbClr val="23A3FF"/>
                </a:solidFill>
                <a:latin typeface="Calibri" panose="020F0502020204030204" pitchFamily="34" charset="0"/>
              </a:rPr>
              <a:t>objective</a:t>
            </a:r>
            <a:endParaRPr lang="en-GB" sz="1600" b="1" dirty="0">
              <a:solidFill>
                <a:srgbClr val="23A3FF"/>
              </a:solidFill>
              <a:latin typeface="Calibri" panose="020F0502020204030204" pitchFamily="34" charset="0"/>
            </a:endParaRPr>
          </a:p>
        </p:txBody>
      </p:sp>
      <p:sp>
        <p:nvSpPr>
          <p:cNvPr id="121" name="Rectangle 120"/>
          <p:cNvSpPr/>
          <p:nvPr/>
        </p:nvSpPr>
        <p:spPr>
          <a:xfrm>
            <a:off x="369037" y="4068732"/>
            <a:ext cx="8553335" cy="2323602"/>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latin typeface="Arial"/>
            </a:endParaRPr>
          </a:p>
        </p:txBody>
      </p:sp>
      <p:sp>
        <p:nvSpPr>
          <p:cNvPr id="122" name="Rectangle 121"/>
          <p:cNvSpPr/>
          <p:nvPr/>
        </p:nvSpPr>
        <p:spPr>
          <a:xfrm>
            <a:off x="338584" y="4092753"/>
            <a:ext cx="2595105" cy="400110"/>
          </a:xfrm>
          <a:prstGeom prst="rect">
            <a:avLst/>
          </a:prstGeom>
        </p:spPr>
        <p:txBody>
          <a:bodyPr wrap="square">
            <a:spAutoFit/>
          </a:bodyPr>
          <a:lstStyle/>
          <a:p>
            <a:pPr lvl="0" algn="ctr">
              <a:defRPr/>
            </a:pPr>
            <a:r>
              <a:rPr lang="en-GB" sz="2000" b="1" dirty="0" smtClean="0">
                <a:solidFill>
                  <a:srgbClr val="23A3FF"/>
                </a:solidFill>
                <a:latin typeface="Calibri" panose="020F0502020204030204" pitchFamily="34" charset="0"/>
              </a:rPr>
              <a:t>Project Methodology</a:t>
            </a:r>
            <a:endParaRPr lang="en-GB" sz="2000" b="1" dirty="0">
              <a:solidFill>
                <a:srgbClr val="23A3FF"/>
              </a:solidFill>
              <a:latin typeface="Calibri" panose="020F0502020204030204" pitchFamily="34" charset="0"/>
            </a:endParaRPr>
          </a:p>
        </p:txBody>
      </p:sp>
    </p:spTree>
    <p:extLst>
      <p:ext uri="{BB962C8B-B14F-4D97-AF65-F5344CB8AC3E}">
        <p14:creationId xmlns:p14="http://schemas.microsoft.com/office/powerpoint/2010/main" val="8211227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17" y="1092386"/>
            <a:ext cx="8525796" cy="562775"/>
          </a:xfrm>
        </p:spPr>
        <p:txBody>
          <a:bodyPr/>
          <a:lstStyle/>
          <a:p>
            <a:r>
              <a:rPr lang="en-GB" sz="2000" dirty="0">
                <a:latin typeface="Calibri" panose="020F0502020204030204" pitchFamily="34" charset="0"/>
                <a:cs typeface="Arial" panose="020B0604020202020204" pitchFamily="34" charset="0"/>
              </a:rPr>
              <a:t>Majority of Pharmacists forecast an overspend for 2016/17 and  monitoring staff pay and non-pay costs (E.g. medicines) are the key actions to remedy this</a:t>
            </a:r>
          </a:p>
        </p:txBody>
      </p:sp>
      <p:sp>
        <p:nvSpPr>
          <p:cNvPr id="4" name="Footer Placeholder 3"/>
          <p:cNvSpPr>
            <a:spLocks noGrp="1"/>
          </p:cNvSpPr>
          <p:nvPr>
            <p:ph type="ftr" sz="quarter" idx="10"/>
          </p:nvPr>
        </p:nvSpPr>
        <p:spPr>
          <a:xfrm>
            <a:off x="622302" y="6318254"/>
            <a:ext cx="5727700" cy="365125"/>
          </a:xfrm>
        </p:spPr>
        <p:txBody>
          <a:bodyPr/>
          <a:lstStyle/>
          <a:p>
            <a:r>
              <a:rPr lang="en-GB" dirty="0" smtClean="0">
                <a:latin typeface="Calibri" panose="020F0502020204030204" pitchFamily="34" charset="0"/>
              </a:rPr>
              <a:t>IMS Health Confidential</a:t>
            </a:r>
            <a:endParaRPr lang="en-GB" dirty="0">
              <a:latin typeface="Calibri" panose="020F0502020204030204" pitchFamily="34" charset="0"/>
            </a:endParaRPr>
          </a:p>
        </p:txBody>
      </p:sp>
      <p:sp>
        <p:nvSpPr>
          <p:cNvPr id="3" name="Rounded Rectangle 2"/>
          <p:cNvSpPr/>
          <p:nvPr/>
        </p:nvSpPr>
        <p:spPr>
          <a:xfrm>
            <a:off x="532403" y="1761198"/>
            <a:ext cx="8279998" cy="515709"/>
          </a:xfrm>
          <a:prstGeom prst="roundRect">
            <a:avLst/>
          </a:prstGeom>
          <a:noFill/>
          <a:ln w="19050">
            <a:no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GB" sz="1400" b="1" dirty="0">
                <a:solidFill>
                  <a:schemeClr val="accent1"/>
                </a:solidFill>
                <a:latin typeface="Calibri" panose="020F0502020204030204" pitchFamily="34" charset="0"/>
              </a:rPr>
              <a:t>15 HP and 6 PP indicated an overspend in their Trust during </a:t>
            </a:r>
            <a:r>
              <a:rPr lang="en-GB" sz="1400" b="1" dirty="0" smtClean="0">
                <a:solidFill>
                  <a:schemeClr val="accent1"/>
                </a:solidFill>
                <a:latin typeface="Calibri" panose="020F0502020204030204" pitchFamily="34" charset="0"/>
              </a:rPr>
              <a:t>2015/16 (Average </a:t>
            </a:r>
            <a:r>
              <a:rPr lang="en-GB" sz="1400" b="1" dirty="0">
                <a:solidFill>
                  <a:schemeClr val="accent1"/>
                </a:solidFill>
                <a:latin typeface="Calibri" panose="020F0502020204030204" pitchFamily="34" charset="0"/>
              </a:rPr>
              <a:t>overspend between </a:t>
            </a:r>
            <a:r>
              <a:rPr lang="en-GB" sz="1400" b="1" dirty="0" smtClean="0">
                <a:solidFill>
                  <a:schemeClr val="accent1"/>
                </a:solidFill>
                <a:latin typeface="Calibri" panose="020F0502020204030204" pitchFamily="34" charset="0"/>
              </a:rPr>
              <a:t>£x.9 </a:t>
            </a:r>
            <a:r>
              <a:rPr lang="en-GB" sz="1400" b="1" dirty="0">
                <a:solidFill>
                  <a:schemeClr val="accent1"/>
                </a:solidFill>
                <a:latin typeface="Calibri" panose="020F0502020204030204" pitchFamily="34" charset="0"/>
              </a:rPr>
              <a:t>to </a:t>
            </a:r>
            <a:r>
              <a:rPr lang="en-GB" sz="1400" b="1" dirty="0" smtClean="0">
                <a:solidFill>
                  <a:schemeClr val="accent1"/>
                </a:solidFill>
                <a:latin typeface="Calibri" panose="020F0502020204030204" pitchFamily="34" charset="0"/>
              </a:rPr>
              <a:t>£x0 </a:t>
            </a:r>
            <a:r>
              <a:rPr lang="en-GB" sz="1400" b="1" dirty="0">
                <a:solidFill>
                  <a:schemeClr val="accent1"/>
                </a:solidFill>
                <a:latin typeface="Calibri" panose="020F0502020204030204" pitchFamily="34" charset="0"/>
              </a:rPr>
              <a:t>million</a:t>
            </a:r>
            <a:r>
              <a:rPr lang="en-GB" sz="1400" b="1" dirty="0" smtClean="0">
                <a:solidFill>
                  <a:schemeClr val="accent1"/>
                </a:solidFill>
                <a:latin typeface="Calibri" panose="020F0502020204030204" pitchFamily="34" charset="0"/>
              </a:rPr>
              <a:t>)</a:t>
            </a:r>
          </a:p>
          <a:p>
            <a:pPr marL="171450" indent="-171450">
              <a:buFont typeface="Arial" panose="020B0604020202020204" pitchFamily="34" charset="0"/>
              <a:buChar char="•"/>
            </a:pPr>
            <a:r>
              <a:rPr lang="en-GB" sz="1400" b="1" dirty="0">
                <a:solidFill>
                  <a:schemeClr val="accent1"/>
                </a:solidFill>
                <a:latin typeface="Calibri" panose="020F0502020204030204" pitchFamily="34" charset="0"/>
              </a:rPr>
              <a:t>Forecasted overspend for 2016/17 varies between £</a:t>
            </a:r>
            <a:r>
              <a:rPr lang="en-GB" sz="1400" b="1" dirty="0" smtClean="0">
                <a:solidFill>
                  <a:schemeClr val="accent1"/>
                </a:solidFill>
                <a:latin typeface="Calibri" panose="020F0502020204030204" pitchFamily="34" charset="0"/>
              </a:rPr>
              <a:t>1x </a:t>
            </a:r>
            <a:r>
              <a:rPr lang="en-GB" sz="1400" b="1" dirty="0">
                <a:solidFill>
                  <a:schemeClr val="accent1"/>
                </a:solidFill>
                <a:latin typeface="Calibri" panose="020F0502020204030204" pitchFamily="34" charset="0"/>
              </a:rPr>
              <a:t>million to £</a:t>
            </a:r>
            <a:r>
              <a:rPr lang="en-GB" sz="1400" b="1" dirty="0" smtClean="0">
                <a:solidFill>
                  <a:schemeClr val="accent1"/>
                </a:solidFill>
                <a:latin typeface="Calibri" panose="020F0502020204030204" pitchFamily="34" charset="0"/>
              </a:rPr>
              <a:t>4x </a:t>
            </a:r>
            <a:r>
              <a:rPr lang="en-GB" sz="1400" b="1" dirty="0">
                <a:solidFill>
                  <a:schemeClr val="accent1"/>
                </a:solidFill>
                <a:latin typeface="Calibri" panose="020F0502020204030204" pitchFamily="34" charset="0"/>
              </a:rPr>
              <a:t>million for 5 hospital </a:t>
            </a:r>
            <a:r>
              <a:rPr lang="en-GB" sz="1400" b="1" dirty="0" smtClean="0">
                <a:solidFill>
                  <a:schemeClr val="accent1"/>
                </a:solidFill>
                <a:latin typeface="Calibri" panose="020F0502020204030204" pitchFamily="34" charset="0"/>
              </a:rPr>
              <a:t>pharmacists</a:t>
            </a:r>
            <a:endParaRPr lang="en-GB" sz="1400" b="1" dirty="0">
              <a:solidFill>
                <a:schemeClr val="accent1"/>
              </a:solidFill>
              <a:latin typeface="Calibri" panose="020F0502020204030204" pitchFamily="34" charset="0"/>
            </a:endParaRPr>
          </a:p>
        </p:txBody>
      </p:sp>
      <p:sp>
        <p:nvSpPr>
          <p:cNvPr id="6" name="Rectangle 5"/>
          <p:cNvSpPr/>
          <p:nvPr/>
        </p:nvSpPr>
        <p:spPr>
          <a:xfrm>
            <a:off x="485719" y="2738466"/>
            <a:ext cx="3933882" cy="2976449"/>
          </a:xfrm>
          <a:prstGeom prst="rect">
            <a:avLst/>
          </a:prstGeom>
          <a:noFill/>
          <a:ln w="12700">
            <a:solidFill>
              <a:schemeClr val="bg2">
                <a:lumMod val="9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Wingdings" panose="05000000000000000000" pitchFamily="2" charset="2"/>
              <a:buChar char="ü"/>
            </a:pPr>
            <a:r>
              <a:rPr lang="en-GB" sz="1400" dirty="0">
                <a:solidFill>
                  <a:schemeClr val="accent2"/>
                </a:solidFill>
                <a:latin typeface="Calibri" panose="020F0502020204030204" pitchFamily="34" charset="0"/>
              </a:rPr>
              <a:t> </a:t>
            </a:r>
            <a:r>
              <a:rPr lang="en-GB" sz="1600" dirty="0">
                <a:solidFill>
                  <a:schemeClr val="accent2"/>
                </a:solidFill>
                <a:latin typeface="Calibri" panose="020F0502020204030204" pitchFamily="34" charset="0"/>
              </a:rPr>
              <a:t>Monitoring pay </a:t>
            </a:r>
            <a:r>
              <a:rPr lang="en-GB" sz="1600" dirty="0" smtClean="0">
                <a:solidFill>
                  <a:schemeClr val="accent2"/>
                </a:solidFill>
                <a:latin typeface="Calibri" panose="020F0502020204030204" pitchFamily="34" charset="0"/>
              </a:rPr>
              <a:t>costs</a:t>
            </a:r>
            <a:endParaRPr lang="en-GB" sz="1600" dirty="0">
              <a:solidFill>
                <a:schemeClr val="accent2"/>
              </a:solidFill>
              <a:latin typeface="Calibri" panose="020F0502020204030204" pitchFamily="34" charset="0"/>
            </a:endParaRPr>
          </a:p>
          <a:p>
            <a:pPr marL="285750" indent="-285750">
              <a:buFont typeface="Wingdings" panose="05000000000000000000" pitchFamily="2" charset="2"/>
              <a:buChar char="ü"/>
            </a:pPr>
            <a:r>
              <a:rPr lang="en-GB" sz="1600" dirty="0">
                <a:solidFill>
                  <a:schemeClr val="accent2"/>
                </a:solidFill>
                <a:latin typeface="Calibri" panose="020F0502020204030204" pitchFamily="34" charset="0"/>
              </a:rPr>
              <a:t>Monitoring non-pay (such as medicines</a:t>
            </a:r>
            <a:r>
              <a:rPr lang="en-GB" sz="1600" dirty="0" smtClean="0">
                <a:solidFill>
                  <a:schemeClr val="accent2"/>
                </a:solidFill>
                <a:latin typeface="Calibri" panose="020F0502020204030204" pitchFamily="34" charset="0"/>
              </a:rPr>
              <a:t>)</a:t>
            </a:r>
            <a:endParaRPr lang="en-GB" sz="1600" dirty="0">
              <a:solidFill>
                <a:schemeClr val="accent2"/>
              </a:solidFill>
              <a:latin typeface="Calibri" panose="020F0502020204030204" pitchFamily="34" charset="0"/>
            </a:endParaRPr>
          </a:p>
          <a:p>
            <a:pPr marL="285750" indent="-285750">
              <a:buFont typeface="Wingdings" panose="05000000000000000000" pitchFamily="2" charset="2"/>
              <a:buChar char="ü"/>
            </a:pPr>
            <a:r>
              <a:rPr lang="en-GB" sz="1600" dirty="0">
                <a:solidFill>
                  <a:schemeClr val="accent2"/>
                </a:solidFill>
                <a:latin typeface="Calibri" panose="020F0502020204030204" pitchFamily="34" charset="0"/>
              </a:rPr>
              <a:t>Reducing staff posts/headcount </a:t>
            </a:r>
            <a:r>
              <a:rPr lang="en-GB" sz="1600" dirty="0" smtClean="0">
                <a:solidFill>
                  <a:schemeClr val="accent2"/>
                </a:solidFill>
                <a:latin typeface="Calibri" panose="020F0502020204030204" pitchFamily="34" charset="0"/>
              </a:rPr>
              <a:t>freezing</a:t>
            </a:r>
            <a:endParaRPr lang="en-GB" sz="1600" dirty="0">
              <a:solidFill>
                <a:schemeClr val="accent2"/>
              </a:solidFill>
              <a:latin typeface="Calibri" panose="020F0502020204030204" pitchFamily="34" charset="0"/>
            </a:endParaRPr>
          </a:p>
          <a:p>
            <a:pPr marL="285750" indent="-285750">
              <a:buFont typeface="Wingdings" panose="05000000000000000000" pitchFamily="2" charset="2"/>
              <a:buChar char="ü"/>
            </a:pPr>
            <a:r>
              <a:rPr lang="en-GB" sz="1600" dirty="0">
                <a:solidFill>
                  <a:schemeClr val="accent2"/>
                </a:solidFill>
                <a:latin typeface="Calibri" panose="020F0502020204030204" pitchFamily="34" charset="0"/>
              </a:rPr>
              <a:t>Reducing resource allocation within department</a:t>
            </a:r>
          </a:p>
          <a:p>
            <a:pPr marL="285750" indent="-285750">
              <a:buFont typeface="Wingdings" panose="05000000000000000000" pitchFamily="2" charset="2"/>
              <a:buChar char="ü"/>
            </a:pPr>
            <a:r>
              <a:rPr lang="en-GB" sz="1600" dirty="0" smtClean="0">
                <a:solidFill>
                  <a:schemeClr val="accent2"/>
                </a:solidFill>
                <a:latin typeface="Calibri" panose="020F0502020204030204" pitchFamily="34" charset="0"/>
              </a:rPr>
              <a:t>Merging </a:t>
            </a:r>
            <a:r>
              <a:rPr lang="en-GB" sz="1600" dirty="0">
                <a:solidFill>
                  <a:schemeClr val="accent2"/>
                </a:solidFill>
                <a:latin typeface="Calibri" panose="020F0502020204030204" pitchFamily="34" charset="0"/>
              </a:rPr>
              <a:t>with other services/hospitals</a:t>
            </a:r>
          </a:p>
          <a:p>
            <a:pPr marL="285750" indent="-285750">
              <a:buFont typeface="Wingdings" panose="05000000000000000000" pitchFamily="2" charset="2"/>
              <a:buChar char="ü"/>
            </a:pPr>
            <a:r>
              <a:rPr lang="en-GB" sz="1600" dirty="0" smtClean="0">
                <a:solidFill>
                  <a:schemeClr val="accent2"/>
                </a:solidFill>
                <a:latin typeface="Calibri" panose="020F0502020204030204" pitchFamily="34" charset="0"/>
              </a:rPr>
              <a:t>Terminating/reducing </a:t>
            </a:r>
            <a:r>
              <a:rPr lang="en-GB" sz="1600" dirty="0">
                <a:solidFill>
                  <a:schemeClr val="accent2"/>
                </a:solidFill>
                <a:latin typeface="Calibri" panose="020F0502020204030204" pitchFamily="34" charset="0"/>
              </a:rPr>
              <a:t>non-direct work activities (E.g.     training/research)</a:t>
            </a:r>
            <a:r>
              <a:rPr lang="en-GB" sz="1050" dirty="0">
                <a:solidFill>
                  <a:schemeClr val="accent2"/>
                </a:solidFill>
                <a:latin typeface="Calibri" panose="020F0502020204030204" pitchFamily="34" charset="0"/>
              </a:rPr>
              <a:t>(listed in order of No of mentions)</a:t>
            </a:r>
            <a:endParaRPr lang="en-GB" sz="1600" dirty="0">
              <a:solidFill>
                <a:schemeClr val="accent2"/>
              </a:solidFill>
              <a:latin typeface="Calibri" panose="020F0502020204030204" pitchFamily="34" charset="0"/>
            </a:endParaRPr>
          </a:p>
          <a:p>
            <a:pPr marL="285750" indent="-285750">
              <a:buFont typeface="Wingdings" panose="05000000000000000000" pitchFamily="2" charset="2"/>
              <a:buChar char="ü"/>
            </a:pPr>
            <a:endParaRPr lang="en-GB" sz="1600" dirty="0">
              <a:solidFill>
                <a:schemeClr val="bg2">
                  <a:lumMod val="50000"/>
                </a:schemeClr>
              </a:solidFill>
              <a:latin typeface="Calibri" panose="020F0502020204030204" pitchFamily="34" charset="0"/>
            </a:endParaRPr>
          </a:p>
        </p:txBody>
      </p:sp>
      <p:sp>
        <p:nvSpPr>
          <p:cNvPr id="7" name="Rectangle 6"/>
          <p:cNvSpPr/>
          <p:nvPr/>
        </p:nvSpPr>
        <p:spPr>
          <a:xfrm>
            <a:off x="485718" y="2481297"/>
            <a:ext cx="3933884" cy="244518"/>
          </a:xfrm>
          <a:prstGeom prst="rect">
            <a:avLst/>
          </a:prstGeom>
          <a:solidFill>
            <a:schemeClr val="accent2"/>
          </a:solidFill>
          <a:ln w="12700">
            <a:solidFill>
              <a:schemeClr val="bg2">
                <a:lumMod val="9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b="1" dirty="0">
                <a:solidFill>
                  <a:schemeClr val="bg1"/>
                </a:solidFill>
                <a:latin typeface="Calibri" panose="020F0502020204030204" pitchFamily="34" charset="0"/>
              </a:rPr>
              <a:t>Actions taken by Trust to resolve deficit</a:t>
            </a:r>
          </a:p>
        </p:txBody>
      </p:sp>
      <p:graphicFrame>
        <p:nvGraphicFramePr>
          <p:cNvPr id="16" name="Table 15"/>
          <p:cNvGraphicFramePr>
            <a:graphicFrameLocks noGrp="1"/>
          </p:cNvGraphicFramePr>
          <p:nvPr>
            <p:extLst>
              <p:ext uri="{D42A27DB-BD31-4B8C-83A1-F6EECF244321}">
                <p14:modId xmlns:p14="http://schemas.microsoft.com/office/powerpoint/2010/main" val="3066357500"/>
              </p:ext>
            </p:extLst>
          </p:nvPr>
        </p:nvGraphicFramePr>
        <p:xfrm>
          <a:off x="4549316" y="2738467"/>
          <a:ext cx="4343475" cy="2987040"/>
        </p:xfrm>
        <a:graphic>
          <a:graphicData uri="http://schemas.openxmlformats.org/drawingml/2006/table">
            <a:tbl>
              <a:tblPr firstRow="1" bandRow="1">
                <a:tableStyleId>{5C22544A-7EE6-4342-B048-85BDC9FD1C3A}</a:tableStyleId>
              </a:tblPr>
              <a:tblGrid>
                <a:gridCol w="1636132"/>
                <a:gridCol w="2707343"/>
              </a:tblGrid>
              <a:tr h="161298">
                <a:tc>
                  <a:txBody>
                    <a:bodyPr/>
                    <a:lstStyle/>
                    <a:p>
                      <a:r>
                        <a:rPr lang="en-GB" sz="1400" dirty="0" smtClean="0">
                          <a:latin typeface="Calibri" panose="020F0502020204030204" pitchFamily="34" charset="0"/>
                        </a:rPr>
                        <a:t>Resources required</a:t>
                      </a:r>
                      <a:endParaRPr lang="en-GB" sz="1400" dirty="0">
                        <a:latin typeface="Calibri" panose="020F0502020204030204" pitchFamily="34" charset="0"/>
                      </a:endParaRPr>
                    </a:p>
                  </a:txBody>
                  <a:tcPr anchor="ct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solidFill>
                      <a:schemeClr val="accent1"/>
                    </a:solidFill>
                  </a:tcPr>
                </a:tc>
                <a:tc>
                  <a:txBody>
                    <a:bodyPr/>
                    <a:lstStyle/>
                    <a:p>
                      <a:r>
                        <a:rPr lang="en-GB" sz="1400" dirty="0" smtClean="0">
                          <a:latin typeface="Calibri" panose="020F0502020204030204" pitchFamily="34" charset="0"/>
                        </a:rPr>
                        <a:t>Role</a:t>
                      </a:r>
                      <a:endParaRPr lang="en-GB" sz="1400" dirty="0">
                        <a:latin typeface="Calibri" panose="020F0502020204030204" pitchFamily="34" charset="0"/>
                      </a:endParaRPr>
                    </a:p>
                  </a:txBody>
                  <a:tcPr anchor="ct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solidFill>
                      <a:schemeClr val="accent1"/>
                    </a:solidFill>
                  </a:tcPr>
                </a:tc>
              </a:tr>
              <a:tr h="268829">
                <a:tc>
                  <a:txBody>
                    <a:bodyPr/>
                    <a:lstStyle/>
                    <a:p>
                      <a:r>
                        <a:rPr lang="en-GB" sz="1400" dirty="0" smtClean="0">
                          <a:solidFill>
                            <a:schemeClr val="bg1"/>
                          </a:solidFill>
                          <a:latin typeface="Calibri" panose="020F0502020204030204" pitchFamily="34" charset="0"/>
                        </a:rPr>
                        <a:t>Additional</a:t>
                      </a:r>
                      <a:r>
                        <a:rPr lang="en-GB" sz="1400" baseline="0" dirty="0" smtClean="0">
                          <a:solidFill>
                            <a:schemeClr val="bg1"/>
                          </a:solidFill>
                          <a:latin typeface="Calibri" panose="020F0502020204030204" pitchFamily="34" charset="0"/>
                        </a:rPr>
                        <a:t> Pharmacy staff</a:t>
                      </a:r>
                      <a:endParaRPr lang="en-GB" sz="1400" dirty="0">
                        <a:solidFill>
                          <a:schemeClr val="bg1"/>
                        </a:solidFill>
                        <a:latin typeface="Calibri" panose="020F0502020204030204" pitchFamily="34" charset="0"/>
                      </a:endParaRPr>
                    </a:p>
                  </a:txBody>
                  <a:tcPr anchor="ctr">
                    <a:lnL w="12700" cap="flat" cmpd="sng" algn="ctr">
                      <a:solidFill>
                        <a:schemeClr val="bg2">
                          <a:lumMod val="75000"/>
                        </a:schemeClr>
                      </a:solidFill>
                      <a:prstDash val="solid"/>
                      <a:round/>
                      <a:headEnd type="none" w="med" len="med"/>
                      <a:tailEnd type="none" w="med" len="med"/>
                    </a:lnL>
                    <a:solidFill>
                      <a:schemeClr val="tx2">
                        <a:lumMod val="75000"/>
                      </a:schemeClr>
                    </a:solidFill>
                  </a:tcPr>
                </a:tc>
                <a:tc>
                  <a:txBody>
                    <a:bodyPr/>
                    <a:lstStyle/>
                    <a:p>
                      <a:r>
                        <a:rPr lang="en-GB" sz="1400" dirty="0" smtClean="0">
                          <a:solidFill>
                            <a:schemeClr val="tx1"/>
                          </a:solidFill>
                          <a:latin typeface="Calibri" panose="020F0502020204030204" pitchFamily="34" charset="0"/>
                        </a:rPr>
                        <a:t>For setting up and running antifungal stewardship</a:t>
                      </a:r>
                      <a:r>
                        <a:rPr lang="en-GB" sz="1400" baseline="0" dirty="0" smtClean="0">
                          <a:solidFill>
                            <a:schemeClr val="tx1"/>
                          </a:solidFill>
                          <a:latin typeface="Calibri" panose="020F0502020204030204" pitchFamily="34" charset="0"/>
                        </a:rPr>
                        <a:t> round</a:t>
                      </a:r>
                      <a:endParaRPr lang="en-GB" sz="1400" dirty="0">
                        <a:solidFill>
                          <a:schemeClr val="tx1"/>
                        </a:solidFill>
                        <a:latin typeface="Calibri" panose="020F0502020204030204" pitchFamily="34" charset="0"/>
                      </a:endParaRPr>
                    </a:p>
                  </a:txBody>
                  <a:tcPr anchor="ctr">
                    <a:lnR w="12700" cap="flat" cmpd="sng" algn="ctr">
                      <a:solidFill>
                        <a:schemeClr val="bg2">
                          <a:lumMod val="75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noFill/>
                  </a:tcPr>
                </a:tc>
              </a:tr>
              <a:tr h="263017">
                <a:tc>
                  <a:txBody>
                    <a:bodyPr/>
                    <a:lstStyle/>
                    <a:p>
                      <a:r>
                        <a:rPr lang="en-GB" sz="1400" dirty="0" smtClean="0">
                          <a:solidFill>
                            <a:schemeClr val="bg1"/>
                          </a:solidFill>
                          <a:latin typeface="Calibri" panose="020F0502020204030204" pitchFamily="34" charset="0"/>
                        </a:rPr>
                        <a:t>Nurse/Pharmacist</a:t>
                      </a:r>
                      <a:endParaRPr lang="en-GB" sz="1400" dirty="0">
                        <a:solidFill>
                          <a:schemeClr val="bg1"/>
                        </a:solidFill>
                        <a:latin typeface="Calibri" panose="020F0502020204030204" pitchFamily="34" charset="0"/>
                      </a:endParaRPr>
                    </a:p>
                  </a:txBody>
                  <a:tcPr anchor="ctr">
                    <a:lnL w="12700" cap="flat" cmpd="sng" algn="ctr">
                      <a:solidFill>
                        <a:schemeClr val="bg2">
                          <a:lumMod val="75000"/>
                        </a:schemeClr>
                      </a:solidFill>
                      <a:prstDash val="solid"/>
                      <a:round/>
                      <a:headEnd type="none" w="med" len="med"/>
                      <a:tailEnd type="none" w="med" len="med"/>
                    </a:lnL>
                    <a:solidFill>
                      <a:schemeClr val="tx2">
                        <a:lumMod val="75000"/>
                      </a:schemeClr>
                    </a:solidFill>
                  </a:tcPr>
                </a:tc>
                <a:tc>
                  <a:txBody>
                    <a:bodyPr/>
                    <a:lstStyle/>
                    <a:p>
                      <a:r>
                        <a:rPr lang="en-GB" sz="1400" dirty="0" smtClean="0">
                          <a:solidFill>
                            <a:schemeClr val="tx1"/>
                          </a:solidFill>
                          <a:latin typeface="Calibri" panose="020F0502020204030204" pitchFamily="34" charset="0"/>
                        </a:rPr>
                        <a:t>To assist with biosimilar uptake</a:t>
                      </a:r>
                      <a:endParaRPr lang="en-GB" sz="1400" dirty="0">
                        <a:solidFill>
                          <a:schemeClr val="tx1"/>
                        </a:solidFill>
                        <a:latin typeface="Calibri" panose="020F0502020204030204" pitchFamily="34" charset="0"/>
                      </a:endParaRPr>
                    </a:p>
                  </a:txBody>
                  <a:tcPr anchor="ctr">
                    <a:lnR w="12700" cap="flat" cmpd="sng" algn="ctr">
                      <a:solidFill>
                        <a:schemeClr val="bg2">
                          <a:lumMod val="75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r>
              <a:tr h="161298">
                <a:tc>
                  <a:txBody>
                    <a:bodyPr/>
                    <a:lstStyle/>
                    <a:p>
                      <a:r>
                        <a:rPr lang="en-GB" sz="1400" dirty="0" smtClean="0">
                          <a:solidFill>
                            <a:schemeClr val="bg1"/>
                          </a:solidFill>
                          <a:latin typeface="Calibri" panose="020F0502020204030204" pitchFamily="34" charset="0"/>
                        </a:rPr>
                        <a:t>Homecare Teams</a:t>
                      </a:r>
                      <a:endParaRPr lang="en-GB" sz="1400" dirty="0">
                        <a:solidFill>
                          <a:schemeClr val="bg1"/>
                        </a:solidFill>
                        <a:latin typeface="Calibri" panose="020F0502020204030204" pitchFamily="34" charset="0"/>
                      </a:endParaRPr>
                    </a:p>
                  </a:txBody>
                  <a:tcPr anchor="ctr">
                    <a:lnL w="12700" cap="flat" cmpd="sng" algn="ctr">
                      <a:solidFill>
                        <a:schemeClr val="bg2">
                          <a:lumMod val="75000"/>
                        </a:schemeClr>
                      </a:solidFill>
                      <a:prstDash val="solid"/>
                      <a:round/>
                      <a:headEnd type="none" w="med" len="med"/>
                      <a:tailEnd type="none" w="med" len="med"/>
                    </a:lnL>
                    <a:solidFill>
                      <a:schemeClr val="tx2">
                        <a:lumMod val="75000"/>
                      </a:schemeClr>
                    </a:solidFill>
                  </a:tcPr>
                </a:tc>
                <a:tc>
                  <a:txBody>
                    <a:bodyPr/>
                    <a:lstStyle/>
                    <a:p>
                      <a:r>
                        <a:rPr lang="en-GB" sz="1400" dirty="0" smtClean="0">
                          <a:solidFill>
                            <a:schemeClr val="tx1"/>
                          </a:solidFill>
                          <a:latin typeface="Calibri" panose="020F0502020204030204" pitchFamily="34" charset="0"/>
                        </a:rPr>
                        <a:t>To deliver treatment</a:t>
                      </a:r>
                      <a:endParaRPr lang="en-GB" sz="1400" dirty="0">
                        <a:solidFill>
                          <a:schemeClr val="tx1"/>
                        </a:solidFill>
                        <a:latin typeface="Calibri" panose="020F0502020204030204" pitchFamily="34" charset="0"/>
                      </a:endParaRPr>
                    </a:p>
                  </a:txBody>
                  <a:tcPr anchor="ctr">
                    <a:lnR w="12700" cap="flat" cmpd="sng" algn="ctr">
                      <a:solidFill>
                        <a:schemeClr val="bg2">
                          <a:lumMod val="75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r>
              <a:tr h="268829">
                <a:tc>
                  <a:txBody>
                    <a:bodyPr/>
                    <a:lstStyle/>
                    <a:p>
                      <a:r>
                        <a:rPr lang="en-GB" sz="1400" dirty="0" smtClean="0">
                          <a:solidFill>
                            <a:schemeClr val="bg1"/>
                          </a:solidFill>
                          <a:latin typeface="Calibri" panose="020F0502020204030204" pitchFamily="34" charset="0"/>
                        </a:rPr>
                        <a:t>Biologics&amp; Technicians</a:t>
                      </a:r>
                      <a:endParaRPr lang="en-GB" sz="1400" dirty="0">
                        <a:solidFill>
                          <a:schemeClr val="bg1"/>
                        </a:solidFill>
                        <a:latin typeface="Calibri" panose="020F0502020204030204" pitchFamily="34" charset="0"/>
                      </a:endParaRPr>
                    </a:p>
                  </a:txBody>
                  <a:tcPr anchor="ctr">
                    <a:lnL w="12700" cap="flat" cmpd="sng" algn="ctr">
                      <a:solidFill>
                        <a:schemeClr val="bg2">
                          <a:lumMod val="75000"/>
                        </a:schemeClr>
                      </a:solidFill>
                      <a:prstDash val="solid"/>
                      <a:round/>
                      <a:headEnd type="none" w="med" len="med"/>
                      <a:tailEnd type="none" w="med" len="med"/>
                    </a:lnL>
                    <a:solidFill>
                      <a:schemeClr val="tx2">
                        <a:lumMod val="75000"/>
                      </a:schemeClr>
                    </a:solidFill>
                  </a:tcPr>
                </a:tc>
                <a:tc>
                  <a:txBody>
                    <a:bodyPr/>
                    <a:lstStyle/>
                    <a:p>
                      <a:r>
                        <a:rPr lang="en-GB" sz="1400" dirty="0" smtClean="0">
                          <a:solidFill>
                            <a:schemeClr val="tx1"/>
                          </a:solidFill>
                          <a:latin typeface="Calibri" panose="020F0502020204030204" pitchFamily="34" charset="0"/>
                        </a:rPr>
                        <a:t>Support for tendering and repatriation</a:t>
                      </a:r>
                      <a:endParaRPr lang="en-GB" sz="1400" dirty="0">
                        <a:solidFill>
                          <a:schemeClr val="tx1"/>
                        </a:solidFill>
                        <a:latin typeface="Calibri" panose="020F0502020204030204" pitchFamily="34" charset="0"/>
                      </a:endParaRPr>
                    </a:p>
                  </a:txBody>
                  <a:tcPr anchor="ctr">
                    <a:lnR w="12700" cap="flat" cmpd="sng" algn="ctr">
                      <a:solidFill>
                        <a:schemeClr val="bg2">
                          <a:lumMod val="75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r>
              <a:tr h="268829">
                <a:tc>
                  <a:txBody>
                    <a:bodyPr/>
                    <a:lstStyle/>
                    <a:p>
                      <a:r>
                        <a:rPr lang="en-GB" sz="1400" dirty="0" smtClean="0">
                          <a:solidFill>
                            <a:schemeClr val="bg1"/>
                          </a:solidFill>
                          <a:latin typeface="Calibri" panose="020F0502020204030204" pitchFamily="34" charset="0"/>
                        </a:rPr>
                        <a:t>Clinical</a:t>
                      </a:r>
                      <a:r>
                        <a:rPr lang="en-GB" sz="1400" baseline="0" dirty="0" smtClean="0">
                          <a:solidFill>
                            <a:schemeClr val="bg1"/>
                          </a:solidFill>
                          <a:latin typeface="Calibri" panose="020F0502020204030204" pitchFamily="34" charset="0"/>
                        </a:rPr>
                        <a:t> Data Personnel</a:t>
                      </a:r>
                      <a:endParaRPr lang="en-GB" sz="1400" dirty="0">
                        <a:solidFill>
                          <a:schemeClr val="bg1"/>
                        </a:solidFill>
                        <a:latin typeface="Calibri" panose="020F0502020204030204" pitchFamily="34" charset="0"/>
                      </a:endParaRPr>
                    </a:p>
                  </a:txBody>
                  <a:tcPr anchor="ctr">
                    <a:lnL w="12700" cap="flat" cmpd="sng" algn="ctr">
                      <a:solidFill>
                        <a:schemeClr val="bg2">
                          <a:lumMod val="75000"/>
                        </a:schemeClr>
                      </a:solidFill>
                      <a:prstDash val="solid"/>
                      <a:round/>
                      <a:headEnd type="none" w="med" len="med"/>
                      <a:tailEnd type="none" w="med" len="med"/>
                    </a:lnL>
                    <a:solidFill>
                      <a:schemeClr val="tx2">
                        <a:lumMod val="75000"/>
                      </a:schemeClr>
                    </a:solidFill>
                  </a:tcPr>
                </a:tc>
                <a:tc>
                  <a:txBody>
                    <a:bodyPr/>
                    <a:lstStyle/>
                    <a:p>
                      <a:r>
                        <a:rPr lang="en-GB" sz="1400" dirty="0" smtClean="0">
                          <a:solidFill>
                            <a:schemeClr val="tx1"/>
                          </a:solidFill>
                          <a:latin typeface="Calibri" panose="020F0502020204030204" pitchFamily="34" charset="0"/>
                        </a:rPr>
                        <a:t>To engage with clinicians,</a:t>
                      </a:r>
                      <a:r>
                        <a:rPr lang="en-GB" sz="1400" baseline="0" dirty="0" smtClean="0">
                          <a:solidFill>
                            <a:schemeClr val="tx1"/>
                          </a:solidFill>
                          <a:latin typeface="Calibri" panose="020F0502020204030204" pitchFamily="34" charset="0"/>
                        </a:rPr>
                        <a:t> patients and committees</a:t>
                      </a:r>
                      <a:endParaRPr lang="en-GB" sz="1400" dirty="0">
                        <a:solidFill>
                          <a:schemeClr val="tx1"/>
                        </a:solidFill>
                        <a:latin typeface="Calibri" panose="020F0502020204030204" pitchFamily="34" charset="0"/>
                      </a:endParaRPr>
                    </a:p>
                  </a:txBody>
                  <a:tcPr anchor="ctr">
                    <a:lnR w="12700" cap="flat" cmpd="sng" algn="ctr">
                      <a:solidFill>
                        <a:schemeClr val="bg2">
                          <a:lumMod val="75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r>
              <a:tr h="268829">
                <a:tc>
                  <a:txBody>
                    <a:bodyPr/>
                    <a:lstStyle/>
                    <a:p>
                      <a:r>
                        <a:rPr lang="en-GB" sz="1400" dirty="0" smtClean="0">
                          <a:solidFill>
                            <a:schemeClr val="bg1"/>
                          </a:solidFill>
                          <a:latin typeface="Calibri" panose="020F0502020204030204" pitchFamily="34" charset="0"/>
                        </a:rPr>
                        <a:t>High Cost Drugs</a:t>
                      </a:r>
                      <a:r>
                        <a:rPr lang="en-GB" sz="1400" baseline="0" dirty="0" smtClean="0">
                          <a:solidFill>
                            <a:schemeClr val="bg1"/>
                          </a:solidFill>
                          <a:latin typeface="Calibri" panose="020F0502020204030204" pitchFamily="34" charset="0"/>
                        </a:rPr>
                        <a:t> Pharmacist</a:t>
                      </a:r>
                      <a:endParaRPr lang="en-GB" sz="1400" dirty="0">
                        <a:solidFill>
                          <a:schemeClr val="bg1"/>
                        </a:solidFill>
                        <a:latin typeface="Calibri" panose="020F0502020204030204" pitchFamily="34" charset="0"/>
                      </a:endParaRPr>
                    </a:p>
                  </a:txBody>
                  <a:tcPr anchor="ctr">
                    <a:lnL w="12700" cap="flat" cmpd="sng" algn="ctr">
                      <a:solidFill>
                        <a:schemeClr val="bg2">
                          <a:lumMod val="75000"/>
                        </a:schemeClr>
                      </a:solidFill>
                      <a:prstDash val="solid"/>
                      <a:round/>
                      <a:headEnd type="none" w="med" len="med"/>
                      <a:tailEnd type="none" w="med" len="med"/>
                    </a:lnL>
                    <a:lnB w="12700" cap="flat" cmpd="sng" algn="ctr">
                      <a:solidFill>
                        <a:schemeClr val="bg2">
                          <a:lumMod val="75000"/>
                        </a:schemeClr>
                      </a:solidFill>
                      <a:prstDash val="solid"/>
                      <a:round/>
                      <a:headEnd type="none" w="med" len="med"/>
                      <a:tailEnd type="none" w="med" len="med"/>
                    </a:lnB>
                    <a:solidFill>
                      <a:schemeClr val="tx2">
                        <a:lumMod val="75000"/>
                      </a:schemeClr>
                    </a:solidFill>
                  </a:tcPr>
                </a:tc>
                <a:tc>
                  <a:txBody>
                    <a:bodyPr/>
                    <a:lstStyle/>
                    <a:p>
                      <a:r>
                        <a:rPr lang="en-GB" sz="1400" dirty="0" smtClean="0">
                          <a:solidFill>
                            <a:schemeClr val="tx1"/>
                          </a:solidFill>
                          <a:latin typeface="Calibri" panose="020F0502020204030204" pitchFamily="34" charset="0"/>
                        </a:rPr>
                        <a:t>To provide clinical support for drug selection</a:t>
                      </a:r>
                      <a:endParaRPr lang="en-GB" sz="1400" dirty="0">
                        <a:solidFill>
                          <a:schemeClr val="tx1"/>
                        </a:solidFill>
                        <a:latin typeface="Calibri" panose="020F0502020204030204" pitchFamily="34" charset="0"/>
                      </a:endParaRPr>
                    </a:p>
                  </a:txBody>
                  <a:tcPr anchor="ctr">
                    <a:lnR w="12700" cap="flat" cmpd="sng" algn="ctr">
                      <a:solidFill>
                        <a:schemeClr val="bg2">
                          <a:lumMod val="75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r>
            </a:tbl>
          </a:graphicData>
        </a:graphic>
      </p:graphicFrame>
      <p:sp>
        <p:nvSpPr>
          <p:cNvPr id="18" name="Rectangle 17"/>
          <p:cNvSpPr/>
          <p:nvPr/>
        </p:nvSpPr>
        <p:spPr>
          <a:xfrm>
            <a:off x="4549316" y="2494896"/>
            <a:ext cx="4343475" cy="260454"/>
          </a:xfrm>
          <a:prstGeom prst="rect">
            <a:avLst/>
          </a:prstGeom>
          <a:solidFill>
            <a:schemeClr val="accent2"/>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b="1" dirty="0">
                <a:solidFill>
                  <a:schemeClr val="bg1"/>
                </a:solidFill>
                <a:latin typeface="Calibri" panose="020F0502020204030204" pitchFamily="34" charset="0"/>
              </a:rPr>
              <a:t>Resources to achieve savings objectives</a:t>
            </a:r>
          </a:p>
        </p:txBody>
      </p:sp>
      <p:sp>
        <p:nvSpPr>
          <p:cNvPr id="19" name="Rounded Rectangle 18"/>
          <p:cNvSpPr/>
          <p:nvPr/>
        </p:nvSpPr>
        <p:spPr>
          <a:xfrm>
            <a:off x="512644" y="5839811"/>
            <a:ext cx="8299757" cy="563094"/>
          </a:xfrm>
          <a:prstGeom prst="roundRect">
            <a:avLst/>
          </a:prstGeom>
          <a:noFill/>
          <a:ln w="12700">
            <a:solidFill>
              <a:schemeClr val="accent1">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400" b="1" dirty="0">
                <a:solidFill>
                  <a:schemeClr val="accent2"/>
                </a:solidFill>
                <a:latin typeface="Calibri" panose="020F0502020204030204" pitchFamily="34" charset="0"/>
              </a:rPr>
              <a:t>These resources could be funded from a gain share income or could be obtained from NHS England if savings were demonstrated</a:t>
            </a:r>
          </a:p>
        </p:txBody>
      </p:sp>
      <p:sp>
        <p:nvSpPr>
          <p:cNvPr id="24" name="Chevron 23"/>
          <p:cNvSpPr/>
          <p:nvPr/>
        </p:nvSpPr>
        <p:spPr>
          <a:xfrm>
            <a:off x="1901941" y="315439"/>
            <a:ext cx="1380931" cy="553247"/>
          </a:xfrm>
          <a:prstGeom prst="chevron">
            <a:avLst/>
          </a:prstGeom>
          <a:solidFill>
            <a:schemeClr val="accent2"/>
          </a:solidFill>
          <a:ln w="635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QIPP</a:t>
            </a:r>
          </a:p>
        </p:txBody>
      </p:sp>
      <p:sp>
        <p:nvSpPr>
          <p:cNvPr id="25" name="Pentagon 24"/>
          <p:cNvSpPr/>
          <p:nvPr/>
        </p:nvSpPr>
        <p:spPr>
          <a:xfrm>
            <a:off x="611418" y="313014"/>
            <a:ext cx="1380931" cy="553247"/>
          </a:xfrm>
          <a:prstGeom prst="homePlate">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b="1" dirty="0">
                <a:solidFill>
                  <a:schemeClr val="bg1"/>
                </a:solidFill>
                <a:latin typeface="Calibri" panose="020F0502020204030204" pitchFamily="34" charset="0"/>
              </a:rPr>
              <a:t>Objectives/</a:t>
            </a:r>
          </a:p>
          <a:p>
            <a:pPr algn="ctr"/>
            <a:r>
              <a:rPr lang="en-US" sz="1100" b="1" dirty="0">
                <a:solidFill>
                  <a:schemeClr val="bg1"/>
                </a:solidFill>
                <a:latin typeface="Calibri" panose="020F0502020204030204" pitchFamily="34" charset="0"/>
              </a:rPr>
              <a:t>Methodology</a:t>
            </a:r>
          </a:p>
        </p:txBody>
      </p:sp>
      <p:sp>
        <p:nvSpPr>
          <p:cNvPr id="27" name="Chevron 26"/>
          <p:cNvSpPr/>
          <p:nvPr/>
        </p:nvSpPr>
        <p:spPr>
          <a:xfrm>
            <a:off x="3203210" y="31058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Carter Report</a:t>
            </a:r>
          </a:p>
        </p:txBody>
      </p:sp>
      <p:sp>
        <p:nvSpPr>
          <p:cNvPr id="28" name="Chevron 27"/>
          <p:cNvSpPr/>
          <p:nvPr/>
        </p:nvSpPr>
        <p:spPr>
          <a:xfrm>
            <a:off x="4549317" y="313014"/>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RMOC’S</a:t>
            </a:r>
          </a:p>
        </p:txBody>
      </p:sp>
      <p:sp>
        <p:nvSpPr>
          <p:cNvPr id="29" name="Chevron 28"/>
          <p:cNvSpPr/>
          <p:nvPr/>
        </p:nvSpPr>
        <p:spPr>
          <a:xfrm>
            <a:off x="5865337" y="310589"/>
            <a:ext cx="1502026"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smtClean="0">
                <a:solidFill>
                  <a:schemeClr val="bg1"/>
                </a:solidFill>
                <a:latin typeface="Calibri" panose="020F0502020204030204" pitchFamily="34" charset="0"/>
              </a:rPr>
              <a:t>Priority areas</a:t>
            </a:r>
            <a:endParaRPr lang="en-GB" sz="1100" b="1" dirty="0">
              <a:solidFill>
                <a:schemeClr val="bg1"/>
              </a:solidFill>
              <a:latin typeface="Calibri" panose="020F0502020204030204" pitchFamily="34" charset="0"/>
            </a:endParaRPr>
          </a:p>
        </p:txBody>
      </p:sp>
      <p:sp>
        <p:nvSpPr>
          <p:cNvPr id="8" name="TextBox 7"/>
          <p:cNvSpPr txBox="1"/>
          <p:nvPr/>
        </p:nvSpPr>
        <p:spPr>
          <a:xfrm>
            <a:off x="1976315" y="6527800"/>
            <a:ext cx="3953933" cy="215444"/>
          </a:xfrm>
          <a:prstGeom prst="rect">
            <a:avLst/>
          </a:prstGeom>
          <a:noFill/>
          <a:ln>
            <a:noFill/>
          </a:ln>
        </p:spPr>
        <p:txBody>
          <a:bodyPr wrap="square" rIns="36000" rtlCol="0">
            <a:spAutoFit/>
          </a:bodyPr>
          <a:lstStyle/>
          <a:p>
            <a:r>
              <a:rPr lang="en-US" sz="800" b="1" dirty="0" smtClean="0"/>
              <a:t>QIPP- Quality</a:t>
            </a:r>
            <a:r>
              <a:rPr lang="en-US" sz="800" b="1" dirty="0"/>
              <a:t>, Innovation, Productivity and </a:t>
            </a:r>
            <a:r>
              <a:rPr lang="en-US" sz="800" b="1" dirty="0" smtClean="0"/>
              <a:t>Prevention</a:t>
            </a:r>
            <a:endParaRPr lang="en-US" sz="800" b="1" dirty="0"/>
          </a:p>
        </p:txBody>
      </p:sp>
      <p:sp>
        <p:nvSpPr>
          <p:cNvPr id="17" name="Chevron 16"/>
          <p:cNvSpPr/>
          <p:nvPr/>
        </p:nvSpPr>
        <p:spPr>
          <a:xfrm>
            <a:off x="7226051" y="310589"/>
            <a:ext cx="1502026"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Key findings</a:t>
            </a:r>
          </a:p>
        </p:txBody>
      </p:sp>
    </p:spTree>
    <p:extLst>
      <p:ext uri="{BB962C8B-B14F-4D97-AF65-F5344CB8AC3E}">
        <p14:creationId xmlns:p14="http://schemas.microsoft.com/office/powerpoint/2010/main" val="3893826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Arrow 6"/>
          <p:cNvSpPr/>
          <p:nvPr/>
        </p:nvSpPr>
        <p:spPr>
          <a:xfrm>
            <a:off x="485714" y="2023072"/>
            <a:ext cx="8398794" cy="741406"/>
          </a:xfrm>
          <a:prstGeom prst="rightArrow">
            <a:avLst/>
          </a:prstGeom>
          <a:solidFill>
            <a:schemeClr val="accent2"/>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a:latin typeface="Calibri" panose="020F0502020204030204" pitchFamily="34" charset="0"/>
            </a:endParaRPr>
          </a:p>
        </p:txBody>
      </p:sp>
      <p:sp>
        <p:nvSpPr>
          <p:cNvPr id="8" name="TextBox 7"/>
          <p:cNvSpPr txBox="1"/>
          <p:nvPr/>
        </p:nvSpPr>
        <p:spPr>
          <a:xfrm>
            <a:off x="485718" y="2610593"/>
            <a:ext cx="737605" cy="276999"/>
          </a:xfrm>
          <a:prstGeom prst="rect">
            <a:avLst/>
          </a:prstGeom>
          <a:noFill/>
          <a:ln>
            <a:noFill/>
          </a:ln>
        </p:spPr>
        <p:txBody>
          <a:bodyPr wrap="square" rIns="36000" rtlCol="0">
            <a:spAutoFit/>
          </a:bodyPr>
          <a:lstStyle/>
          <a:p>
            <a:r>
              <a:rPr lang="en-GB" sz="1200" b="1" dirty="0">
                <a:solidFill>
                  <a:srgbClr val="000000"/>
                </a:solidFill>
                <a:latin typeface="Calibri" panose="020F0502020204030204" pitchFamily="34" charset="0"/>
              </a:rPr>
              <a:t>2016</a:t>
            </a:r>
          </a:p>
        </p:txBody>
      </p:sp>
      <p:sp>
        <p:nvSpPr>
          <p:cNvPr id="46" name="TextBox 45"/>
          <p:cNvSpPr txBox="1"/>
          <p:nvPr/>
        </p:nvSpPr>
        <p:spPr>
          <a:xfrm>
            <a:off x="7866821" y="2501674"/>
            <a:ext cx="737605" cy="461665"/>
          </a:xfrm>
          <a:prstGeom prst="rect">
            <a:avLst/>
          </a:prstGeom>
          <a:noFill/>
          <a:ln>
            <a:noFill/>
          </a:ln>
        </p:spPr>
        <p:txBody>
          <a:bodyPr wrap="square" rIns="36000" rtlCol="0">
            <a:spAutoFit/>
          </a:bodyPr>
          <a:lstStyle/>
          <a:p>
            <a:r>
              <a:rPr lang="en-GB" sz="1200" b="1" dirty="0">
                <a:solidFill>
                  <a:srgbClr val="000000"/>
                </a:solidFill>
                <a:latin typeface="Calibri" panose="020F0502020204030204" pitchFamily="34" charset="0"/>
              </a:rPr>
              <a:t>April 2017</a:t>
            </a:r>
          </a:p>
        </p:txBody>
      </p:sp>
      <p:sp>
        <p:nvSpPr>
          <p:cNvPr id="47" name="Round Same Side Corner Rectangle 46"/>
          <p:cNvSpPr/>
          <p:nvPr/>
        </p:nvSpPr>
        <p:spPr>
          <a:xfrm>
            <a:off x="6976939" y="1509931"/>
            <a:ext cx="1464455" cy="161065"/>
          </a:xfrm>
          <a:prstGeom prst="round2Same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4455" indent="-44164" algn="l" rtl="0" fontAlgn="base">
              <a:spcBef>
                <a:spcPct val="0"/>
              </a:spcBef>
              <a:spcAft>
                <a:spcPct val="0"/>
              </a:spcAft>
              <a:defRPr kern="1200">
                <a:solidFill>
                  <a:schemeClr val="lt1"/>
                </a:solidFill>
                <a:latin typeface="+mn-lt"/>
                <a:ea typeface="+mn-ea"/>
                <a:cs typeface="+mn-cs"/>
              </a:defRPr>
            </a:lvl2pPr>
            <a:lvl3pPr marL="910334" indent="-91176" algn="l" rtl="0" fontAlgn="base">
              <a:spcBef>
                <a:spcPct val="0"/>
              </a:spcBef>
              <a:spcAft>
                <a:spcPct val="0"/>
              </a:spcAft>
              <a:defRPr kern="1200">
                <a:solidFill>
                  <a:schemeClr val="lt1"/>
                </a:solidFill>
                <a:latin typeface="+mn-lt"/>
                <a:ea typeface="+mn-ea"/>
                <a:cs typeface="+mn-cs"/>
              </a:defRPr>
            </a:lvl3pPr>
            <a:lvl4pPr marL="1367638" indent="-138189" algn="l" rtl="0" fontAlgn="base">
              <a:spcBef>
                <a:spcPct val="0"/>
              </a:spcBef>
              <a:spcAft>
                <a:spcPct val="0"/>
              </a:spcAft>
              <a:defRPr kern="1200">
                <a:solidFill>
                  <a:schemeClr val="lt1"/>
                </a:solidFill>
                <a:latin typeface="+mn-lt"/>
                <a:ea typeface="+mn-ea"/>
                <a:cs typeface="+mn-cs"/>
              </a:defRPr>
            </a:lvl4pPr>
            <a:lvl5pPr marL="1823517" indent="-185201" algn="l" rtl="0" fontAlgn="base">
              <a:spcBef>
                <a:spcPct val="0"/>
              </a:spcBef>
              <a:spcAft>
                <a:spcPct val="0"/>
              </a:spcAft>
              <a:defRPr kern="1200">
                <a:solidFill>
                  <a:schemeClr val="lt1"/>
                </a:solidFill>
                <a:latin typeface="+mn-lt"/>
                <a:ea typeface="+mn-ea"/>
                <a:cs typeface="+mn-cs"/>
              </a:defRPr>
            </a:lvl5pPr>
            <a:lvl6pPr marL="2051456" algn="l" defTabSz="820583" rtl="0" eaLnBrk="1" latinLnBrk="0" hangingPunct="1">
              <a:defRPr kern="1200">
                <a:solidFill>
                  <a:schemeClr val="lt1"/>
                </a:solidFill>
                <a:latin typeface="+mn-lt"/>
                <a:ea typeface="+mn-ea"/>
                <a:cs typeface="+mn-cs"/>
              </a:defRPr>
            </a:lvl6pPr>
            <a:lvl7pPr marL="2461748" algn="l" defTabSz="820583" rtl="0" eaLnBrk="1" latinLnBrk="0" hangingPunct="1">
              <a:defRPr kern="1200">
                <a:solidFill>
                  <a:schemeClr val="lt1"/>
                </a:solidFill>
                <a:latin typeface="+mn-lt"/>
                <a:ea typeface="+mn-ea"/>
                <a:cs typeface="+mn-cs"/>
              </a:defRPr>
            </a:lvl7pPr>
            <a:lvl8pPr marL="2872039" algn="l" defTabSz="820583" rtl="0" eaLnBrk="1" latinLnBrk="0" hangingPunct="1">
              <a:defRPr kern="1200">
                <a:solidFill>
                  <a:schemeClr val="lt1"/>
                </a:solidFill>
                <a:latin typeface="+mn-lt"/>
                <a:ea typeface="+mn-ea"/>
                <a:cs typeface="+mn-cs"/>
              </a:defRPr>
            </a:lvl8pPr>
            <a:lvl9pPr marL="3282330" algn="l" defTabSz="820583" rtl="0" eaLnBrk="1" latinLnBrk="0" hangingPunct="1">
              <a:defRPr kern="1200">
                <a:solidFill>
                  <a:schemeClr val="lt1"/>
                </a:solidFill>
                <a:latin typeface="+mn-lt"/>
                <a:ea typeface="+mn-ea"/>
                <a:cs typeface="+mn-cs"/>
              </a:defRPr>
            </a:lvl9pPr>
          </a:lstStyle>
          <a:p>
            <a:pPr algn="ctr"/>
            <a:r>
              <a:rPr lang="en-US" sz="1200" b="1" dirty="0">
                <a:solidFill>
                  <a:prstClr val="white"/>
                </a:solidFill>
                <a:latin typeface="Calibri" panose="020F0502020204030204" pitchFamily="34" charset="0"/>
              </a:rPr>
              <a:t> Pharmacist</a:t>
            </a:r>
          </a:p>
        </p:txBody>
      </p:sp>
      <p:sp>
        <p:nvSpPr>
          <p:cNvPr id="48" name="Rectangle 47"/>
          <p:cNvSpPr/>
          <p:nvPr/>
        </p:nvSpPr>
        <p:spPr>
          <a:xfrm>
            <a:off x="6969217" y="1671886"/>
            <a:ext cx="1464455" cy="462400"/>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4455" indent="-44164" algn="l" rtl="0" fontAlgn="base">
              <a:spcBef>
                <a:spcPct val="0"/>
              </a:spcBef>
              <a:spcAft>
                <a:spcPct val="0"/>
              </a:spcAft>
              <a:defRPr kern="1200">
                <a:solidFill>
                  <a:schemeClr val="dk1"/>
                </a:solidFill>
                <a:latin typeface="+mn-lt"/>
                <a:ea typeface="+mn-ea"/>
                <a:cs typeface="+mn-cs"/>
              </a:defRPr>
            </a:lvl2pPr>
            <a:lvl3pPr marL="910334" indent="-91176" algn="l" rtl="0" fontAlgn="base">
              <a:spcBef>
                <a:spcPct val="0"/>
              </a:spcBef>
              <a:spcAft>
                <a:spcPct val="0"/>
              </a:spcAft>
              <a:defRPr kern="1200">
                <a:solidFill>
                  <a:schemeClr val="dk1"/>
                </a:solidFill>
                <a:latin typeface="+mn-lt"/>
                <a:ea typeface="+mn-ea"/>
                <a:cs typeface="+mn-cs"/>
              </a:defRPr>
            </a:lvl3pPr>
            <a:lvl4pPr marL="1367638" indent="-138189" algn="l" rtl="0" fontAlgn="base">
              <a:spcBef>
                <a:spcPct val="0"/>
              </a:spcBef>
              <a:spcAft>
                <a:spcPct val="0"/>
              </a:spcAft>
              <a:defRPr kern="1200">
                <a:solidFill>
                  <a:schemeClr val="dk1"/>
                </a:solidFill>
                <a:latin typeface="+mn-lt"/>
                <a:ea typeface="+mn-ea"/>
                <a:cs typeface="+mn-cs"/>
              </a:defRPr>
            </a:lvl4pPr>
            <a:lvl5pPr marL="1823517" indent="-185201" algn="l" rtl="0" fontAlgn="base">
              <a:spcBef>
                <a:spcPct val="0"/>
              </a:spcBef>
              <a:spcAft>
                <a:spcPct val="0"/>
              </a:spcAft>
              <a:defRPr kern="1200">
                <a:solidFill>
                  <a:schemeClr val="dk1"/>
                </a:solidFill>
                <a:latin typeface="+mn-lt"/>
                <a:ea typeface="+mn-ea"/>
                <a:cs typeface="+mn-cs"/>
              </a:defRPr>
            </a:lvl5pPr>
            <a:lvl6pPr marL="2051456" algn="l" defTabSz="820583" rtl="0" eaLnBrk="1" latinLnBrk="0" hangingPunct="1">
              <a:defRPr kern="1200">
                <a:solidFill>
                  <a:schemeClr val="dk1"/>
                </a:solidFill>
                <a:latin typeface="+mn-lt"/>
                <a:ea typeface="+mn-ea"/>
                <a:cs typeface="+mn-cs"/>
              </a:defRPr>
            </a:lvl6pPr>
            <a:lvl7pPr marL="2461748" algn="l" defTabSz="820583" rtl="0" eaLnBrk="1" latinLnBrk="0" hangingPunct="1">
              <a:defRPr kern="1200">
                <a:solidFill>
                  <a:schemeClr val="dk1"/>
                </a:solidFill>
                <a:latin typeface="+mn-lt"/>
                <a:ea typeface="+mn-ea"/>
                <a:cs typeface="+mn-cs"/>
              </a:defRPr>
            </a:lvl7pPr>
            <a:lvl8pPr marL="2872039" algn="l" defTabSz="820583" rtl="0" eaLnBrk="1" latinLnBrk="0" hangingPunct="1">
              <a:defRPr kern="1200">
                <a:solidFill>
                  <a:schemeClr val="dk1"/>
                </a:solidFill>
                <a:latin typeface="+mn-lt"/>
                <a:ea typeface="+mn-ea"/>
                <a:cs typeface="+mn-cs"/>
              </a:defRPr>
            </a:lvl8pPr>
            <a:lvl9pPr marL="3282330" algn="l" defTabSz="820583" rtl="0" eaLnBrk="1" latinLnBrk="0" hangingPunct="1">
              <a:defRPr kern="1200">
                <a:solidFill>
                  <a:schemeClr val="dk1"/>
                </a:solidFill>
                <a:latin typeface="+mn-lt"/>
                <a:ea typeface="+mn-ea"/>
                <a:cs typeface="+mn-cs"/>
              </a:defRPr>
            </a:lvl9pPr>
          </a:lstStyle>
          <a:p>
            <a:pPr algn="ctr"/>
            <a:r>
              <a:rPr lang="en-US" sz="1200" dirty="0">
                <a:solidFill>
                  <a:srgbClr val="000000"/>
                </a:solidFill>
                <a:latin typeface="Calibri" panose="020F0502020204030204" pitchFamily="34" charset="0"/>
              </a:rPr>
              <a:t>Trusts Have to implement by April</a:t>
            </a:r>
          </a:p>
        </p:txBody>
      </p:sp>
      <p:sp>
        <p:nvSpPr>
          <p:cNvPr id="10" name="Left Brace 9"/>
          <p:cNvSpPr/>
          <p:nvPr/>
        </p:nvSpPr>
        <p:spPr>
          <a:xfrm rot="16200000">
            <a:off x="4144040" y="-359667"/>
            <a:ext cx="534638" cy="4597742"/>
          </a:xfrm>
          <a:prstGeom prst="leftBrace">
            <a:avLst>
              <a:gd name="adj1" fmla="val 8333"/>
              <a:gd name="adj2" fmla="val 48182"/>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latin typeface="Calibri" panose="020F0502020204030204" pitchFamily="34" charset="0"/>
            </a:endParaRPr>
          </a:p>
        </p:txBody>
      </p:sp>
      <p:sp>
        <p:nvSpPr>
          <p:cNvPr id="49" name="Round Same Side Corner Rectangle 48"/>
          <p:cNvSpPr/>
          <p:nvPr/>
        </p:nvSpPr>
        <p:spPr>
          <a:xfrm>
            <a:off x="2112492" y="1095514"/>
            <a:ext cx="2298871" cy="231158"/>
          </a:xfrm>
          <a:prstGeom prst="round2Same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4455" indent="-44164" algn="l" rtl="0" fontAlgn="base">
              <a:spcBef>
                <a:spcPct val="0"/>
              </a:spcBef>
              <a:spcAft>
                <a:spcPct val="0"/>
              </a:spcAft>
              <a:defRPr kern="1200">
                <a:solidFill>
                  <a:schemeClr val="lt1"/>
                </a:solidFill>
                <a:latin typeface="+mn-lt"/>
                <a:ea typeface="+mn-ea"/>
                <a:cs typeface="+mn-cs"/>
              </a:defRPr>
            </a:lvl2pPr>
            <a:lvl3pPr marL="910334" indent="-91176" algn="l" rtl="0" fontAlgn="base">
              <a:spcBef>
                <a:spcPct val="0"/>
              </a:spcBef>
              <a:spcAft>
                <a:spcPct val="0"/>
              </a:spcAft>
              <a:defRPr kern="1200">
                <a:solidFill>
                  <a:schemeClr val="lt1"/>
                </a:solidFill>
                <a:latin typeface="+mn-lt"/>
                <a:ea typeface="+mn-ea"/>
                <a:cs typeface="+mn-cs"/>
              </a:defRPr>
            </a:lvl3pPr>
            <a:lvl4pPr marL="1367638" indent="-138189" algn="l" rtl="0" fontAlgn="base">
              <a:spcBef>
                <a:spcPct val="0"/>
              </a:spcBef>
              <a:spcAft>
                <a:spcPct val="0"/>
              </a:spcAft>
              <a:defRPr kern="1200">
                <a:solidFill>
                  <a:schemeClr val="lt1"/>
                </a:solidFill>
                <a:latin typeface="+mn-lt"/>
                <a:ea typeface="+mn-ea"/>
                <a:cs typeface="+mn-cs"/>
              </a:defRPr>
            </a:lvl4pPr>
            <a:lvl5pPr marL="1823517" indent="-185201" algn="l" rtl="0" fontAlgn="base">
              <a:spcBef>
                <a:spcPct val="0"/>
              </a:spcBef>
              <a:spcAft>
                <a:spcPct val="0"/>
              </a:spcAft>
              <a:defRPr kern="1200">
                <a:solidFill>
                  <a:schemeClr val="lt1"/>
                </a:solidFill>
                <a:latin typeface="+mn-lt"/>
                <a:ea typeface="+mn-ea"/>
                <a:cs typeface="+mn-cs"/>
              </a:defRPr>
            </a:lvl5pPr>
            <a:lvl6pPr marL="2051456" algn="l" defTabSz="820583" rtl="0" eaLnBrk="1" latinLnBrk="0" hangingPunct="1">
              <a:defRPr kern="1200">
                <a:solidFill>
                  <a:schemeClr val="lt1"/>
                </a:solidFill>
                <a:latin typeface="+mn-lt"/>
                <a:ea typeface="+mn-ea"/>
                <a:cs typeface="+mn-cs"/>
              </a:defRPr>
            </a:lvl6pPr>
            <a:lvl7pPr marL="2461748" algn="l" defTabSz="820583" rtl="0" eaLnBrk="1" latinLnBrk="0" hangingPunct="1">
              <a:defRPr kern="1200">
                <a:solidFill>
                  <a:schemeClr val="lt1"/>
                </a:solidFill>
                <a:latin typeface="+mn-lt"/>
                <a:ea typeface="+mn-ea"/>
                <a:cs typeface="+mn-cs"/>
              </a:defRPr>
            </a:lvl7pPr>
            <a:lvl8pPr marL="2872039" algn="l" defTabSz="820583" rtl="0" eaLnBrk="1" latinLnBrk="0" hangingPunct="1">
              <a:defRPr kern="1200">
                <a:solidFill>
                  <a:schemeClr val="lt1"/>
                </a:solidFill>
                <a:latin typeface="+mn-lt"/>
                <a:ea typeface="+mn-ea"/>
                <a:cs typeface="+mn-cs"/>
              </a:defRPr>
            </a:lvl8pPr>
            <a:lvl9pPr marL="3282330" algn="l" defTabSz="820583" rtl="0" eaLnBrk="1" latinLnBrk="0" hangingPunct="1">
              <a:defRPr kern="1200">
                <a:solidFill>
                  <a:schemeClr val="lt1"/>
                </a:solidFill>
                <a:latin typeface="+mn-lt"/>
                <a:ea typeface="+mn-ea"/>
                <a:cs typeface="+mn-cs"/>
              </a:defRPr>
            </a:lvl9pPr>
          </a:lstStyle>
          <a:p>
            <a:pPr algn="ctr"/>
            <a:r>
              <a:rPr lang="en-US" sz="1200" b="1" dirty="0">
                <a:solidFill>
                  <a:prstClr val="white"/>
                </a:solidFill>
                <a:latin typeface="Calibri" panose="020F0502020204030204" pitchFamily="34" charset="0"/>
              </a:rPr>
              <a:t> Pharmacists</a:t>
            </a:r>
          </a:p>
        </p:txBody>
      </p:sp>
      <p:sp>
        <p:nvSpPr>
          <p:cNvPr id="50" name="Rectangle 49"/>
          <p:cNvSpPr/>
          <p:nvPr/>
        </p:nvSpPr>
        <p:spPr>
          <a:xfrm>
            <a:off x="2104770" y="1377417"/>
            <a:ext cx="2306593" cy="462400"/>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4455" indent="-44164" algn="l" rtl="0" fontAlgn="base">
              <a:spcBef>
                <a:spcPct val="0"/>
              </a:spcBef>
              <a:spcAft>
                <a:spcPct val="0"/>
              </a:spcAft>
              <a:defRPr kern="1200">
                <a:solidFill>
                  <a:schemeClr val="dk1"/>
                </a:solidFill>
                <a:latin typeface="+mn-lt"/>
                <a:ea typeface="+mn-ea"/>
                <a:cs typeface="+mn-cs"/>
              </a:defRPr>
            </a:lvl2pPr>
            <a:lvl3pPr marL="910334" indent="-91176" algn="l" rtl="0" fontAlgn="base">
              <a:spcBef>
                <a:spcPct val="0"/>
              </a:spcBef>
              <a:spcAft>
                <a:spcPct val="0"/>
              </a:spcAft>
              <a:defRPr kern="1200">
                <a:solidFill>
                  <a:schemeClr val="dk1"/>
                </a:solidFill>
                <a:latin typeface="+mn-lt"/>
                <a:ea typeface="+mn-ea"/>
                <a:cs typeface="+mn-cs"/>
              </a:defRPr>
            </a:lvl3pPr>
            <a:lvl4pPr marL="1367638" indent="-138189" algn="l" rtl="0" fontAlgn="base">
              <a:spcBef>
                <a:spcPct val="0"/>
              </a:spcBef>
              <a:spcAft>
                <a:spcPct val="0"/>
              </a:spcAft>
              <a:defRPr kern="1200">
                <a:solidFill>
                  <a:schemeClr val="dk1"/>
                </a:solidFill>
                <a:latin typeface="+mn-lt"/>
                <a:ea typeface="+mn-ea"/>
                <a:cs typeface="+mn-cs"/>
              </a:defRPr>
            </a:lvl4pPr>
            <a:lvl5pPr marL="1823517" indent="-185201" algn="l" rtl="0" fontAlgn="base">
              <a:spcBef>
                <a:spcPct val="0"/>
              </a:spcBef>
              <a:spcAft>
                <a:spcPct val="0"/>
              </a:spcAft>
              <a:defRPr kern="1200">
                <a:solidFill>
                  <a:schemeClr val="dk1"/>
                </a:solidFill>
                <a:latin typeface="+mn-lt"/>
                <a:ea typeface="+mn-ea"/>
                <a:cs typeface="+mn-cs"/>
              </a:defRPr>
            </a:lvl5pPr>
            <a:lvl6pPr marL="2051456" algn="l" defTabSz="820583" rtl="0" eaLnBrk="1" latinLnBrk="0" hangingPunct="1">
              <a:defRPr kern="1200">
                <a:solidFill>
                  <a:schemeClr val="dk1"/>
                </a:solidFill>
                <a:latin typeface="+mn-lt"/>
                <a:ea typeface="+mn-ea"/>
                <a:cs typeface="+mn-cs"/>
              </a:defRPr>
            </a:lvl6pPr>
            <a:lvl7pPr marL="2461748" algn="l" defTabSz="820583" rtl="0" eaLnBrk="1" latinLnBrk="0" hangingPunct="1">
              <a:defRPr kern="1200">
                <a:solidFill>
                  <a:schemeClr val="dk1"/>
                </a:solidFill>
                <a:latin typeface="+mn-lt"/>
                <a:ea typeface="+mn-ea"/>
                <a:cs typeface="+mn-cs"/>
              </a:defRPr>
            </a:lvl7pPr>
            <a:lvl8pPr marL="2872039" algn="l" defTabSz="820583" rtl="0" eaLnBrk="1" latinLnBrk="0" hangingPunct="1">
              <a:defRPr kern="1200">
                <a:solidFill>
                  <a:schemeClr val="dk1"/>
                </a:solidFill>
                <a:latin typeface="+mn-lt"/>
                <a:ea typeface="+mn-ea"/>
                <a:cs typeface="+mn-cs"/>
              </a:defRPr>
            </a:lvl8pPr>
            <a:lvl9pPr marL="3282330" algn="l" defTabSz="820583" rtl="0" eaLnBrk="1" latinLnBrk="0" hangingPunct="1">
              <a:defRPr kern="1200">
                <a:solidFill>
                  <a:schemeClr val="dk1"/>
                </a:solidFill>
                <a:latin typeface="+mn-lt"/>
                <a:ea typeface="+mn-ea"/>
                <a:cs typeface="+mn-cs"/>
              </a:defRPr>
            </a:lvl9pPr>
          </a:lstStyle>
          <a:p>
            <a:pPr algn="ctr"/>
            <a:r>
              <a:rPr lang="en-US" sz="1200" dirty="0">
                <a:solidFill>
                  <a:srgbClr val="000000"/>
                </a:solidFill>
                <a:latin typeface="Calibri" panose="020F0502020204030204" pitchFamily="34" charset="0"/>
              </a:rPr>
              <a:t>Transformation process has already been initiated</a:t>
            </a:r>
          </a:p>
        </p:txBody>
      </p:sp>
      <p:sp>
        <p:nvSpPr>
          <p:cNvPr id="51" name="TextBox 50"/>
          <p:cNvSpPr txBox="1"/>
          <p:nvPr/>
        </p:nvSpPr>
        <p:spPr>
          <a:xfrm>
            <a:off x="4938270" y="2522725"/>
            <a:ext cx="737605" cy="461665"/>
          </a:xfrm>
          <a:prstGeom prst="rect">
            <a:avLst/>
          </a:prstGeom>
          <a:noFill/>
          <a:ln>
            <a:noFill/>
          </a:ln>
        </p:spPr>
        <p:txBody>
          <a:bodyPr wrap="square" rIns="36000" rtlCol="0">
            <a:spAutoFit/>
          </a:bodyPr>
          <a:lstStyle/>
          <a:p>
            <a:r>
              <a:rPr lang="en-GB" sz="1200" b="1" dirty="0">
                <a:solidFill>
                  <a:srgbClr val="000000"/>
                </a:solidFill>
                <a:latin typeface="Calibri" panose="020F0502020204030204" pitchFamily="34" charset="0"/>
              </a:rPr>
              <a:t>Sep</a:t>
            </a:r>
          </a:p>
          <a:p>
            <a:r>
              <a:rPr lang="en-GB" sz="1200" b="1" dirty="0">
                <a:solidFill>
                  <a:srgbClr val="000000"/>
                </a:solidFill>
                <a:latin typeface="Calibri" panose="020F0502020204030204" pitchFamily="34" charset="0"/>
              </a:rPr>
              <a:t>2016</a:t>
            </a:r>
          </a:p>
        </p:txBody>
      </p:sp>
      <p:sp>
        <p:nvSpPr>
          <p:cNvPr id="52" name="TextBox 51"/>
          <p:cNvSpPr txBox="1"/>
          <p:nvPr/>
        </p:nvSpPr>
        <p:spPr>
          <a:xfrm>
            <a:off x="5828275" y="2503632"/>
            <a:ext cx="737605" cy="461665"/>
          </a:xfrm>
          <a:prstGeom prst="rect">
            <a:avLst/>
          </a:prstGeom>
          <a:noFill/>
          <a:ln>
            <a:noFill/>
          </a:ln>
        </p:spPr>
        <p:txBody>
          <a:bodyPr wrap="square" rIns="36000" rtlCol="0">
            <a:spAutoFit/>
          </a:bodyPr>
          <a:lstStyle/>
          <a:p>
            <a:r>
              <a:rPr lang="en-GB" sz="1200" b="1" dirty="0">
                <a:solidFill>
                  <a:srgbClr val="000000"/>
                </a:solidFill>
                <a:latin typeface="Calibri" panose="020F0502020204030204" pitchFamily="34" charset="0"/>
              </a:rPr>
              <a:t>Oct</a:t>
            </a:r>
          </a:p>
          <a:p>
            <a:r>
              <a:rPr lang="en-GB" sz="1200" b="1" dirty="0">
                <a:solidFill>
                  <a:srgbClr val="000000"/>
                </a:solidFill>
                <a:latin typeface="Calibri" panose="020F0502020204030204" pitchFamily="34" charset="0"/>
              </a:rPr>
              <a:t>2016</a:t>
            </a:r>
          </a:p>
        </p:txBody>
      </p:sp>
      <p:sp>
        <p:nvSpPr>
          <p:cNvPr id="55" name="Round Same Side Corner Rectangle 54"/>
          <p:cNvSpPr/>
          <p:nvPr/>
        </p:nvSpPr>
        <p:spPr>
          <a:xfrm>
            <a:off x="5053914" y="1058091"/>
            <a:ext cx="1656316" cy="234442"/>
          </a:xfrm>
          <a:prstGeom prst="round2Same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4455" indent="-44164" algn="l" rtl="0" fontAlgn="base">
              <a:spcBef>
                <a:spcPct val="0"/>
              </a:spcBef>
              <a:spcAft>
                <a:spcPct val="0"/>
              </a:spcAft>
              <a:defRPr kern="1200">
                <a:solidFill>
                  <a:schemeClr val="lt1"/>
                </a:solidFill>
                <a:latin typeface="+mn-lt"/>
                <a:ea typeface="+mn-ea"/>
                <a:cs typeface="+mn-cs"/>
              </a:defRPr>
            </a:lvl2pPr>
            <a:lvl3pPr marL="910334" indent="-91176" algn="l" rtl="0" fontAlgn="base">
              <a:spcBef>
                <a:spcPct val="0"/>
              </a:spcBef>
              <a:spcAft>
                <a:spcPct val="0"/>
              </a:spcAft>
              <a:defRPr kern="1200">
                <a:solidFill>
                  <a:schemeClr val="lt1"/>
                </a:solidFill>
                <a:latin typeface="+mn-lt"/>
                <a:ea typeface="+mn-ea"/>
                <a:cs typeface="+mn-cs"/>
              </a:defRPr>
            </a:lvl3pPr>
            <a:lvl4pPr marL="1367638" indent="-138189" algn="l" rtl="0" fontAlgn="base">
              <a:spcBef>
                <a:spcPct val="0"/>
              </a:spcBef>
              <a:spcAft>
                <a:spcPct val="0"/>
              </a:spcAft>
              <a:defRPr kern="1200">
                <a:solidFill>
                  <a:schemeClr val="lt1"/>
                </a:solidFill>
                <a:latin typeface="+mn-lt"/>
                <a:ea typeface="+mn-ea"/>
                <a:cs typeface="+mn-cs"/>
              </a:defRPr>
            </a:lvl4pPr>
            <a:lvl5pPr marL="1823517" indent="-185201" algn="l" rtl="0" fontAlgn="base">
              <a:spcBef>
                <a:spcPct val="0"/>
              </a:spcBef>
              <a:spcAft>
                <a:spcPct val="0"/>
              </a:spcAft>
              <a:defRPr kern="1200">
                <a:solidFill>
                  <a:schemeClr val="lt1"/>
                </a:solidFill>
                <a:latin typeface="+mn-lt"/>
                <a:ea typeface="+mn-ea"/>
                <a:cs typeface="+mn-cs"/>
              </a:defRPr>
            </a:lvl5pPr>
            <a:lvl6pPr marL="2051456" algn="l" defTabSz="820583" rtl="0" eaLnBrk="1" latinLnBrk="0" hangingPunct="1">
              <a:defRPr kern="1200">
                <a:solidFill>
                  <a:schemeClr val="lt1"/>
                </a:solidFill>
                <a:latin typeface="+mn-lt"/>
                <a:ea typeface="+mn-ea"/>
                <a:cs typeface="+mn-cs"/>
              </a:defRPr>
            </a:lvl6pPr>
            <a:lvl7pPr marL="2461748" algn="l" defTabSz="820583" rtl="0" eaLnBrk="1" latinLnBrk="0" hangingPunct="1">
              <a:defRPr kern="1200">
                <a:solidFill>
                  <a:schemeClr val="lt1"/>
                </a:solidFill>
                <a:latin typeface="+mn-lt"/>
                <a:ea typeface="+mn-ea"/>
                <a:cs typeface="+mn-cs"/>
              </a:defRPr>
            </a:lvl7pPr>
            <a:lvl8pPr marL="2872039" algn="l" defTabSz="820583" rtl="0" eaLnBrk="1" latinLnBrk="0" hangingPunct="1">
              <a:defRPr kern="1200">
                <a:solidFill>
                  <a:schemeClr val="lt1"/>
                </a:solidFill>
                <a:latin typeface="+mn-lt"/>
                <a:ea typeface="+mn-ea"/>
                <a:cs typeface="+mn-cs"/>
              </a:defRPr>
            </a:lvl8pPr>
            <a:lvl9pPr marL="3282330" algn="l" defTabSz="820583" rtl="0" eaLnBrk="1" latinLnBrk="0" hangingPunct="1">
              <a:defRPr kern="1200">
                <a:solidFill>
                  <a:schemeClr val="lt1"/>
                </a:solidFill>
                <a:latin typeface="+mn-lt"/>
                <a:ea typeface="+mn-ea"/>
                <a:cs typeface="+mn-cs"/>
              </a:defRPr>
            </a:lvl9pPr>
          </a:lstStyle>
          <a:p>
            <a:pPr algn="ctr"/>
            <a:r>
              <a:rPr lang="en-US" sz="1200" b="1" dirty="0">
                <a:solidFill>
                  <a:prstClr val="white"/>
                </a:solidFill>
                <a:latin typeface="Calibri" panose="020F0502020204030204" pitchFamily="34" charset="0"/>
              </a:rPr>
              <a:t>Pharmacists</a:t>
            </a:r>
          </a:p>
        </p:txBody>
      </p:sp>
      <p:sp>
        <p:nvSpPr>
          <p:cNvPr id="56" name="Rectangle 55"/>
          <p:cNvSpPr/>
          <p:nvPr/>
        </p:nvSpPr>
        <p:spPr>
          <a:xfrm>
            <a:off x="5053914" y="1320493"/>
            <a:ext cx="1656316" cy="552700"/>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4455" indent="-44164" algn="l" rtl="0" fontAlgn="base">
              <a:spcBef>
                <a:spcPct val="0"/>
              </a:spcBef>
              <a:spcAft>
                <a:spcPct val="0"/>
              </a:spcAft>
              <a:defRPr kern="1200">
                <a:solidFill>
                  <a:schemeClr val="dk1"/>
                </a:solidFill>
                <a:latin typeface="+mn-lt"/>
                <a:ea typeface="+mn-ea"/>
                <a:cs typeface="+mn-cs"/>
              </a:defRPr>
            </a:lvl2pPr>
            <a:lvl3pPr marL="910334" indent="-91176" algn="l" rtl="0" fontAlgn="base">
              <a:spcBef>
                <a:spcPct val="0"/>
              </a:spcBef>
              <a:spcAft>
                <a:spcPct val="0"/>
              </a:spcAft>
              <a:defRPr kern="1200">
                <a:solidFill>
                  <a:schemeClr val="dk1"/>
                </a:solidFill>
                <a:latin typeface="+mn-lt"/>
                <a:ea typeface="+mn-ea"/>
                <a:cs typeface="+mn-cs"/>
              </a:defRPr>
            </a:lvl3pPr>
            <a:lvl4pPr marL="1367638" indent="-138189" algn="l" rtl="0" fontAlgn="base">
              <a:spcBef>
                <a:spcPct val="0"/>
              </a:spcBef>
              <a:spcAft>
                <a:spcPct val="0"/>
              </a:spcAft>
              <a:defRPr kern="1200">
                <a:solidFill>
                  <a:schemeClr val="dk1"/>
                </a:solidFill>
                <a:latin typeface="+mn-lt"/>
                <a:ea typeface="+mn-ea"/>
                <a:cs typeface="+mn-cs"/>
              </a:defRPr>
            </a:lvl4pPr>
            <a:lvl5pPr marL="1823517" indent="-185201" algn="l" rtl="0" fontAlgn="base">
              <a:spcBef>
                <a:spcPct val="0"/>
              </a:spcBef>
              <a:spcAft>
                <a:spcPct val="0"/>
              </a:spcAft>
              <a:defRPr kern="1200">
                <a:solidFill>
                  <a:schemeClr val="dk1"/>
                </a:solidFill>
                <a:latin typeface="+mn-lt"/>
                <a:ea typeface="+mn-ea"/>
                <a:cs typeface="+mn-cs"/>
              </a:defRPr>
            </a:lvl5pPr>
            <a:lvl6pPr marL="2051456" algn="l" defTabSz="820583" rtl="0" eaLnBrk="1" latinLnBrk="0" hangingPunct="1">
              <a:defRPr kern="1200">
                <a:solidFill>
                  <a:schemeClr val="dk1"/>
                </a:solidFill>
                <a:latin typeface="+mn-lt"/>
                <a:ea typeface="+mn-ea"/>
                <a:cs typeface="+mn-cs"/>
              </a:defRPr>
            </a:lvl6pPr>
            <a:lvl7pPr marL="2461748" algn="l" defTabSz="820583" rtl="0" eaLnBrk="1" latinLnBrk="0" hangingPunct="1">
              <a:defRPr kern="1200">
                <a:solidFill>
                  <a:schemeClr val="dk1"/>
                </a:solidFill>
                <a:latin typeface="+mn-lt"/>
                <a:ea typeface="+mn-ea"/>
                <a:cs typeface="+mn-cs"/>
              </a:defRPr>
            </a:lvl7pPr>
            <a:lvl8pPr marL="2872039" algn="l" defTabSz="820583" rtl="0" eaLnBrk="1" latinLnBrk="0" hangingPunct="1">
              <a:defRPr kern="1200">
                <a:solidFill>
                  <a:schemeClr val="dk1"/>
                </a:solidFill>
                <a:latin typeface="+mn-lt"/>
                <a:ea typeface="+mn-ea"/>
                <a:cs typeface="+mn-cs"/>
              </a:defRPr>
            </a:lvl8pPr>
            <a:lvl9pPr marL="3282330" algn="l" defTabSz="820583" rtl="0" eaLnBrk="1" latinLnBrk="0" hangingPunct="1">
              <a:defRPr kern="1200">
                <a:solidFill>
                  <a:schemeClr val="dk1"/>
                </a:solidFill>
                <a:latin typeface="+mn-lt"/>
                <a:ea typeface="+mn-ea"/>
                <a:cs typeface="+mn-cs"/>
              </a:defRPr>
            </a:lvl9pPr>
          </a:lstStyle>
          <a:p>
            <a:pPr algn="ctr"/>
            <a:r>
              <a:rPr lang="en-US" sz="1200" dirty="0">
                <a:solidFill>
                  <a:srgbClr val="000000"/>
                </a:solidFill>
                <a:latin typeface="Calibri" panose="020F0502020204030204" pitchFamily="34" charset="0"/>
              </a:rPr>
              <a:t>To be developed between Sep-Oct 2016</a:t>
            </a:r>
          </a:p>
        </p:txBody>
      </p:sp>
      <p:cxnSp>
        <p:nvCxnSpPr>
          <p:cNvPr id="18" name="Straight Connector 17"/>
          <p:cNvCxnSpPr/>
          <p:nvPr/>
        </p:nvCxnSpPr>
        <p:spPr>
          <a:xfrm flipV="1">
            <a:off x="4404974" y="1328690"/>
            <a:ext cx="648940" cy="54393"/>
          </a:xfrm>
          <a:prstGeom prst="line">
            <a:avLst/>
          </a:prstGeom>
          <a:ln w="12700" cmpd="sng">
            <a:solidFill>
              <a:schemeClr val="bg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4411359" y="1841328"/>
            <a:ext cx="648940" cy="6910"/>
          </a:xfrm>
          <a:prstGeom prst="line">
            <a:avLst/>
          </a:prstGeom>
          <a:ln w="12700" cmpd="sng">
            <a:solidFill>
              <a:schemeClr val="bg2">
                <a:lumMod val="90000"/>
              </a:schemeClr>
            </a:solidFill>
          </a:ln>
          <a:effectLst/>
        </p:spPr>
        <p:style>
          <a:lnRef idx="2">
            <a:schemeClr val="accent1"/>
          </a:lnRef>
          <a:fillRef idx="0">
            <a:schemeClr val="accent1"/>
          </a:fillRef>
          <a:effectRef idx="1">
            <a:schemeClr val="accent1"/>
          </a:effectRef>
          <a:fontRef idx="minor">
            <a:schemeClr val="tx1"/>
          </a:fontRef>
        </p:style>
      </p:cxnSp>
      <p:graphicFrame>
        <p:nvGraphicFramePr>
          <p:cNvPr id="70" name="Table 69"/>
          <p:cNvGraphicFramePr>
            <a:graphicFrameLocks noGrp="1"/>
          </p:cNvGraphicFramePr>
          <p:nvPr>
            <p:extLst>
              <p:ext uri="{D42A27DB-BD31-4B8C-83A1-F6EECF244321}">
                <p14:modId xmlns:p14="http://schemas.microsoft.com/office/powerpoint/2010/main" val="166360399"/>
              </p:ext>
            </p:extLst>
          </p:nvPr>
        </p:nvGraphicFramePr>
        <p:xfrm>
          <a:off x="533598" y="3243726"/>
          <a:ext cx="4520316" cy="3383280"/>
        </p:xfrm>
        <a:graphic>
          <a:graphicData uri="http://schemas.openxmlformats.org/drawingml/2006/table">
            <a:tbl>
              <a:tblPr firstRow="1" bandRow="1">
                <a:tableStyleId>{5C22544A-7EE6-4342-B048-85BDC9FD1C3A}</a:tableStyleId>
              </a:tblPr>
              <a:tblGrid>
                <a:gridCol w="1271264"/>
                <a:gridCol w="3249052"/>
              </a:tblGrid>
              <a:tr h="343085">
                <a:tc>
                  <a:txBody>
                    <a:bodyPr/>
                    <a:lstStyle/>
                    <a:p>
                      <a:pPr algn="ctr"/>
                      <a:r>
                        <a:rPr lang="en-US" sz="1200" b="1" dirty="0" smtClean="0">
                          <a:solidFill>
                            <a:schemeClr val="accent2"/>
                          </a:solidFill>
                          <a:latin typeface="Calibri" panose="020F0502020204030204" pitchFamily="34" charset="0"/>
                        </a:rPr>
                        <a:t>More clinical staff</a:t>
                      </a:r>
                      <a:endParaRPr lang="en-US" sz="1200" b="1" dirty="0">
                        <a:solidFill>
                          <a:schemeClr val="accent2"/>
                        </a:solidFill>
                        <a:latin typeface="Calibri" panose="020F0502020204030204" pitchFamily="34" charset="0"/>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5">
                        <a:lumMod val="20000"/>
                        <a:lumOff val="80000"/>
                      </a:schemeClr>
                    </a:solidFill>
                  </a:tcPr>
                </a:tc>
                <a:tc>
                  <a:txBody>
                    <a:bodyPr/>
                    <a:lstStyle/>
                    <a:p>
                      <a:pPr marL="171450" marR="0" indent="-171450" algn="l" defTabSz="41029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smtClean="0">
                          <a:solidFill>
                            <a:schemeClr val="accent2"/>
                          </a:solidFill>
                          <a:effectLst/>
                          <a:latin typeface="Calibri" panose="020F0502020204030204" pitchFamily="34" charset="0"/>
                        </a:rPr>
                        <a:t>Increase number of clinical pharmacists required.</a:t>
                      </a:r>
                      <a:endParaRPr lang="en-US" sz="1200" b="0" u="none" strike="noStrike" kern="1200" dirty="0" smtClean="0">
                        <a:solidFill>
                          <a:schemeClr val="accent2"/>
                        </a:solidFill>
                        <a:effectLst/>
                        <a:latin typeface="Calibri" panose="020F0502020204030204" pitchFamily="34" charset="0"/>
                        <a:ea typeface="+mn-ea"/>
                        <a:cs typeface="+mn-cs"/>
                      </a:endParaRPr>
                    </a:p>
                    <a:p>
                      <a:pPr marL="171450" marR="0" indent="-171450" algn="l" defTabSz="41029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u="none" strike="noStrike" kern="1200" dirty="0" smtClean="0">
                          <a:solidFill>
                            <a:schemeClr val="accent2"/>
                          </a:solidFill>
                          <a:effectLst/>
                          <a:latin typeface="Calibri" panose="020F0502020204030204" pitchFamily="34" charset="0"/>
                          <a:ea typeface="+mn-ea"/>
                          <a:cs typeface="+mn-cs"/>
                        </a:rPr>
                        <a:t>Increase the pharmacy time on medicines </a:t>
                      </a:r>
                      <a:r>
                        <a:rPr lang="en-US" sz="1200" b="0" u="none" strike="noStrike" kern="1200" dirty="0" err="1" smtClean="0">
                          <a:solidFill>
                            <a:schemeClr val="accent2"/>
                          </a:solidFill>
                          <a:effectLst/>
                          <a:latin typeface="Calibri" panose="020F0502020204030204" pitchFamily="34" charset="0"/>
                          <a:ea typeface="+mn-ea"/>
                          <a:cs typeface="+mn-cs"/>
                        </a:rPr>
                        <a:t>optimisation</a:t>
                      </a:r>
                      <a:endParaRPr lang="en-US" sz="1200" b="0" u="none" strike="noStrike" kern="1200" dirty="0" smtClean="0">
                        <a:solidFill>
                          <a:schemeClr val="accent2"/>
                        </a:solidFill>
                        <a:effectLst/>
                        <a:latin typeface="Calibri" panose="020F0502020204030204" pitchFamily="34" charset="0"/>
                        <a:ea typeface="+mn-ea"/>
                        <a:cs typeface="+mn-cs"/>
                      </a:endParaRP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r>
              <a:tr h="188442">
                <a:tc>
                  <a:txBody>
                    <a:bodyPr/>
                    <a:lstStyle/>
                    <a:p>
                      <a:pPr algn="ctr"/>
                      <a:r>
                        <a:rPr lang="en-US" sz="1200" b="1" dirty="0" smtClean="0">
                          <a:solidFill>
                            <a:schemeClr val="accent2"/>
                          </a:solidFill>
                          <a:latin typeface="Calibri" panose="020F0502020204030204" pitchFamily="34" charset="0"/>
                        </a:rPr>
                        <a:t>Pharmacist patient time</a:t>
                      </a:r>
                      <a:endParaRPr lang="en-US" sz="1200" b="1" dirty="0">
                        <a:solidFill>
                          <a:schemeClr val="accent2"/>
                        </a:solidFill>
                        <a:latin typeface="Calibri" panose="020F0502020204030204" pitchFamily="34" charset="0"/>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5">
                        <a:lumMod val="20000"/>
                        <a:lumOff val="80000"/>
                      </a:schemeClr>
                    </a:solidFill>
                  </a:tcPr>
                </a:tc>
                <a:tc>
                  <a:txBody>
                    <a:bodyPr/>
                    <a:lstStyle/>
                    <a:p>
                      <a:pPr marL="171450" marR="0" indent="-171450" algn="l" defTabSz="41029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u="none" strike="noStrike" kern="1200" dirty="0" smtClean="0">
                          <a:solidFill>
                            <a:schemeClr val="accent2"/>
                          </a:solidFill>
                          <a:effectLst/>
                          <a:latin typeface="Calibri" panose="020F0502020204030204" pitchFamily="34" charset="0"/>
                          <a:ea typeface="+mn-ea"/>
                          <a:cs typeface="+mn-cs"/>
                        </a:rPr>
                        <a:t>Increase</a:t>
                      </a:r>
                      <a:r>
                        <a:rPr lang="en-US" sz="1200" u="none" strike="noStrike" kern="1200" baseline="0" dirty="0" smtClean="0">
                          <a:solidFill>
                            <a:schemeClr val="accent2"/>
                          </a:solidFill>
                          <a:effectLst/>
                          <a:latin typeface="Calibri" panose="020F0502020204030204" pitchFamily="34" charset="0"/>
                          <a:ea typeface="+mn-ea"/>
                          <a:cs typeface="+mn-cs"/>
                        </a:rPr>
                        <a:t> </a:t>
                      </a:r>
                      <a:r>
                        <a:rPr lang="en-US" sz="1200" u="none" strike="noStrike" kern="1200" dirty="0" smtClean="0">
                          <a:solidFill>
                            <a:schemeClr val="accent2"/>
                          </a:solidFill>
                          <a:effectLst/>
                          <a:latin typeface="Calibri" panose="020F0502020204030204" pitchFamily="34" charset="0"/>
                          <a:ea typeface="+mn-ea"/>
                          <a:cs typeface="+mn-cs"/>
                        </a:rPr>
                        <a:t>patients - facing activities</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r>
              <a:tr h="262473">
                <a:tc>
                  <a:txBody>
                    <a:bodyPr/>
                    <a:lstStyle/>
                    <a:p>
                      <a:pPr algn="ctr"/>
                      <a:r>
                        <a:rPr lang="en-US" sz="1200" b="1" dirty="0" smtClean="0">
                          <a:solidFill>
                            <a:schemeClr val="accent2"/>
                          </a:solidFill>
                          <a:latin typeface="Calibri" panose="020F0502020204030204" pitchFamily="34" charset="0"/>
                        </a:rPr>
                        <a:t>Efficient procurement</a:t>
                      </a:r>
                      <a:endParaRPr lang="en-US" sz="1200" b="1" dirty="0">
                        <a:solidFill>
                          <a:schemeClr val="accent2"/>
                        </a:solidFill>
                        <a:latin typeface="Calibri" panose="020F0502020204030204" pitchFamily="34" charset="0"/>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5">
                        <a:lumMod val="20000"/>
                        <a:lumOff val="80000"/>
                      </a:schemeClr>
                    </a:solidFill>
                  </a:tcPr>
                </a:tc>
                <a:tc>
                  <a:txBody>
                    <a:bodyPr/>
                    <a:lstStyle/>
                    <a:p>
                      <a:pPr marL="171450" marR="0" indent="-171450" algn="l" defTabSz="41029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u="none" strike="noStrike" kern="1200" dirty="0" smtClean="0">
                          <a:solidFill>
                            <a:schemeClr val="accent2"/>
                          </a:solidFill>
                          <a:effectLst/>
                          <a:latin typeface="Calibri" panose="020F0502020204030204" pitchFamily="34" charset="0"/>
                          <a:ea typeface="+mn-ea"/>
                          <a:cs typeface="+mn-cs"/>
                        </a:rPr>
                        <a:t>Allow NHS to get best value for medicines through</a:t>
                      </a:r>
                      <a:r>
                        <a:rPr lang="en-US" sz="1200" u="none" strike="noStrike" kern="1200" baseline="0" dirty="0" smtClean="0">
                          <a:solidFill>
                            <a:schemeClr val="accent2"/>
                          </a:solidFill>
                          <a:effectLst/>
                          <a:latin typeface="Calibri" panose="020F0502020204030204" pitchFamily="34" charset="0"/>
                          <a:ea typeface="+mn-ea"/>
                          <a:cs typeface="+mn-cs"/>
                        </a:rPr>
                        <a:t> c</a:t>
                      </a:r>
                      <a:r>
                        <a:rPr lang="en-US" sz="1200" u="none" strike="noStrike" kern="1200" dirty="0" smtClean="0">
                          <a:solidFill>
                            <a:schemeClr val="accent2"/>
                          </a:solidFill>
                          <a:effectLst/>
                          <a:latin typeface="Calibri" panose="020F0502020204030204" pitchFamily="34" charset="0"/>
                          <a:ea typeface="+mn-ea"/>
                          <a:cs typeface="+mn-cs"/>
                        </a:rPr>
                        <a:t>ollaborative procurement *</a:t>
                      </a:r>
                    </a:p>
                    <a:p>
                      <a:pPr marL="171450" marR="0" indent="-171450" algn="l" defTabSz="41029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smtClean="0">
                          <a:solidFill>
                            <a:schemeClr val="accent2"/>
                          </a:solidFill>
                          <a:effectLst/>
                          <a:latin typeface="Calibri" panose="020F0502020204030204" pitchFamily="34" charset="0"/>
                        </a:rPr>
                        <a:t>Increase electronic trading</a:t>
                      </a:r>
                      <a:endParaRPr lang="en-US" sz="1200" u="none" strike="noStrike" kern="1200" dirty="0" smtClean="0">
                        <a:solidFill>
                          <a:schemeClr val="accent2"/>
                        </a:solidFill>
                        <a:effectLst/>
                        <a:latin typeface="Calibri" panose="020F0502020204030204" pitchFamily="34" charset="0"/>
                        <a:ea typeface="+mn-ea"/>
                        <a:cs typeface="+mn-cs"/>
                      </a:endParaRP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r>
              <a:tr h="243707">
                <a:tc>
                  <a:txBody>
                    <a:bodyPr/>
                    <a:lstStyle/>
                    <a:p>
                      <a:pPr algn="ctr"/>
                      <a:r>
                        <a:rPr lang="en-US" sz="1200" b="1" dirty="0" smtClean="0">
                          <a:solidFill>
                            <a:schemeClr val="accent2"/>
                          </a:solidFill>
                          <a:latin typeface="Calibri" panose="020F0502020204030204" pitchFamily="34" charset="0"/>
                        </a:rPr>
                        <a:t>Collaboration with hospitals</a:t>
                      </a:r>
                      <a:endParaRPr lang="en-US" sz="1200" b="1" dirty="0">
                        <a:solidFill>
                          <a:schemeClr val="accent2"/>
                        </a:solidFill>
                        <a:latin typeface="Calibri" panose="020F0502020204030204" pitchFamily="34" charset="0"/>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5">
                        <a:lumMod val="20000"/>
                        <a:lumOff val="80000"/>
                      </a:schemeClr>
                    </a:solidFill>
                  </a:tcPr>
                </a:tc>
                <a:tc>
                  <a:txBody>
                    <a:bodyPr/>
                    <a:lstStyle/>
                    <a:p>
                      <a:pPr marL="171450" marR="0" indent="-171450" algn="l" defTabSz="41029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u="none" strike="noStrike" kern="1200" dirty="0" smtClean="0">
                          <a:solidFill>
                            <a:schemeClr val="accent2"/>
                          </a:solidFill>
                          <a:effectLst/>
                          <a:latin typeface="Calibri" panose="020F0502020204030204" pitchFamily="34" charset="0"/>
                          <a:ea typeface="+mn-ea"/>
                          <a:cs typeface="+mn-cs"/>
                        </a:rPr>
                        <a:t>Working more closely with nearby hospitals</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r>
              <a:tr h="0">
                <a:tc>
                  <a:txBody>
                    <a:bodyPr/>
                    <a:lstStyle/>
                    <a:p>
                      <a:pPr algn="ctr"/>
                      <a:r>
                        <a:rPr lang="en-US" sz="1200" b="1" dirty="0" smtClean="0">
                          <a:solidFill>
                            <a:schemeClr val="accent2"/>
                          </a:solidFill>
                          <a:latin typeface="Calibri" panose="020F0502020204030204" pitchFamily="34" charset="0"/>
                        </a:rPr>
                        <a:t>Data accuracy</a:t>
                      </a:r>
                      <a:endParaRPr lang="en-US" sz="1200" b="1" dirty="0">
                        <a:solidFill>
                          <a:schemeClr val="accent2"/>
                        </a:solidFill>
                        <a:latin typeface="Calibri" panose="020F0502020204030204" pitchFamily="34" charset="0"/>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5">
                        <a:lumMod val="20000"/>
                        <a:lumOff val="80000"/>
                      </a:schemeClr>
                    </a:solidFill>
                  </a:tcPr>
                </a:tc>
                <a:tc>
                  <a:txBody>
                    <a:bodyPr/>
                    <a:lstStyle/>
                    <a:p>
                      <a:pPr marL="171450" marR="0" indent="-171450" algn="l" defTabSz="41029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u="none" strike="noStrike" kern="1200" dirty="0" smtClean="0">
                          <a:solidFill>
                            <a:schemeClr val="accent2"/>
                          </a:solidFill>
                          <a:effectLst/>
                          <a:latin typeface="Calibri" panose="020F0502020204030204" pitchFamily="34" charset="0"/>
                          <a:ea typeface="+mn-ea"/>
                          <a:cs typeface="+mn-cs"/>
                        </a:rPr>
                        <a:t>Clear, informative data- metrics</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r>
              <a:tr h="133422">
                <a:tc>
                  <a:txBody>
                    <a:bodyPr/>
                    <a:lstStyle/>
                    <a:p>
                      <a:pPr algn="ctr"/>
                      <a:r>
                        <a:rPr lang="en-US" sz="1200" b="1" dirty="0" smtClean="0">
                          <a:solidFill>
                            <a:schemeClr val="accent2"/>
                          </a:solidFill>
                          <a:latin typeface="Calibri" panose="020F0502020204030204" pitchFamily="34" charset="0"/>
                        </a:rPr>
                        <a:t>Outsourcing</a:t>
                      </a:r>
                      <a:endParaRPr lang="en-US" sz="1200" b="1" dirty="0">
                        <a:solidFill>
                          <a:schemeClr val="accent2"/>
                        </a:solidFill>
                        <a:latin typeface="Calibri" panose="020F0502020204030204" pitchFamily="34" charset="0"/>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5">
                        <a:lumMod val="20000"/>
                        <a:lumOff val="80000"/>
                      </a:schemeClr>
                    </a:solidFill>
                  </a:tcPr>
                </a:tc>
                <a:tc>
                  <a:txBody>
                    <a:bodyPr/>
                    <a:lstStyle/>
                    <a:p>
                      <a:pPr marL="171450" marR="0" indent="-171450" algn="l" defTabSz="41029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u="none" strike="noStrike" kern="1200" dirty="0" smtClean="0">
                          <a:solidFill>
                            <a:schemeClr val="accent2"/>
                          </a:solidFill>
                          <a:effectLst/>
                          <a:latin typeface="Calibri" panose="020F0502020204030204" pitchFamily="34" charset="0"/>
                          <a:ea typeface="+mn-ea"/>
                          <a:cs typeface="+mn-cs"/>
                        </a:rPr>
                        <a:t>Outsourcing infrastructure services *</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r>
              <a:tr h="188442">
                <a:tc>
                  <a:txBody>
                    <a:bodyPr/>
                    <a:lstStyle/>
                    <a:p>
                      <a:pPr algn="ctr"/>
                      <a:r>
                        <a:rPr lang="en-US" sz="1200" b="1" dirty="0" smtClean="0">
                          <a:solidFill>
                            <a:schemeClr val="accent2"/>
                          </a:solidFill>
                          <a:latin typeface="Calibri" panose="020F0502020204030204" pitchFamily="34" charset="0"/>
                        </a:rPr>
                        <a:t>Reduce stock holdings</a:t>
                      </a:r>
                      <a:endParaRPr lang="en-US" sz="1200" b="1" dirty="0">
                        <a:solidFill>
                          <a:schemeClr val="accent2"/>
                        </a:solidFill>
                        <a:latin typeface="Calibri" panose="020F0502020204030204" pitchFamily="34" charset="0"/>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5">
                        <a:lumMod val="20000"/>
                        <a:lumOff val="80000"/>
                      </a:schemeClr>
                    </a:solidFill>
                  </a:tcPr>
                </a:tc>
                <a:tc>
                  <a:txBody>
                    <a:bodyPr/>
                    <a:lstStyle/>
                    <a:p>
                      <a:pPr marL="171450" marR="0" indent="-171450" algn="l" defTabSz="41029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u="none" strike="noStrike" kern="1200" dirty="0" smtClean="0">
                          <a:solidFill>
                            <a:schemeClr val="accent2"/>
                          </a:solidFill>
                          <a:effectLst/>
                          <a:latin typeface="Calibri" panose="020F0502020204030204" pitchFamily="34" charset="0"/>
                          <a:ea typeface="+mn-ea"/>
                          <a:cs typeface="+mn-cs"/>
                        </a:rPr>
                        <a:t>Reductions in stock holdings and deliveries to trust sites *</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r>
            </a:tbl>
          </a:graphicData>
        </a:graphic>
      </p:graphicFrame>
      <p:graphicFrame>
        <p:nvGraphicFramePr>
          <p:cNvPr id="73" name="Table 72"/>
          <p:cNvGraphicFramePr>
            <a:graphicFrameLocks noGrp="1"/>
          </p:cNvGraphicFramePr>
          <p:nvPr>
            <p:extLst>
              <p:ext uri="{D42A27DB-BD31-4B8C-83A1-F6EECF244321}">
                <p14:modId xmlns:p14="http://schemas.microsoft.com/office/powerpoint/2010/main" val="169806576"/>
              </p:ext>
            </p:extLst>
          </p:nvPr>
        </p:nvGraphicFramePr>
        <p:xfrm>
          <a:off x="5202709" y="3243729"/>
          <a:ext cx="3681803" cy="2457205"/>
        </p:xfrm>
        <a:graphic>
          <a:graphicData uri="http://schemas.openxmlformats.org/drawingml/2006/table">
            <a:tbl>
              <a:tblPr firstRow="1" bandRow="1">
                <a:tableStyleId>{5C22544A-7EE6-4342-B048-85BDC9FD1C3A}</a:tableStyleId>
              </a:tblPr>
              <a:tblGrid>
                <a:gridCol w="1259879"/>
                <a:gridCol w="2421924"/>
              </a:tblGrid>
              <a:tr h="910964">
                <a:tc>
                  <a:txBody>
                    <a:bodyPr/>
                    <a:lstStyle/>
                    <a:p>
                      <a:pPr marL="0" algn="ctr" defTabSz="410291" rtl="0" eaLnBrk="1" latinLnBrk="0" hangingPunct="1"/>
                      <a:r>
                        <a:rPr lang="en-US" sz="1200" b="1" kern="1200" dirty="0" err="1" smtClean="0">
                          <a:solidFill>
                            <a:schemeClr val="accent2"/>
                          </a:solidFill>
                          <a:latin typeface="Calibri" panose="020F0502020204030204" pitchFamily="34" charset="0"/>
                          <a:ea typeface="+mn-ea"/>
                          <a:cs typeface="+mn-cs"/>
                        </a:rPr>
                        <a:t>Standardisation</a:t>
                      </a:r>
                      <a:r>
                        <a:rPr lang="en-US" sz="1200" b="1" kern="1200" dirty="0" smtClean="0">
                          <a:solidFill>
                            <a:schemeClr val="accent2"/>
                          </a:solidFill>
                          <a:latin typeface="Calibri" panose="020F0502020204030204" pitchFamily="34" charset="0"/>
                          <a:ea typeface="+mn-ea"/>
                          <a:cs typeface="+mn-cs"/>
                        </a:rPr>
                        <a:t> and Benchmarking, </a:t>
                      </a:r>
                      <a:r>
                        <a:rPr lang="en-US" sz="1200" b="1" kern="1200" dirty="0" err="1" smtClean="0">
                          <a:solidFill>
                            <a:schemeClr val="accent2"/>
                          </a:solidFill>
                          <a:latin typeface="Calibri" panose="020F0502020204030204" pitchFamily="34" charset="0"/>
                          <a:ea typeface="+mn-ea"/>
                          <a:cs typeface="+mn-cs"/>
                        </a:rPr>
                        <a:t>Centralisation</a:t>
                      </a:r>
                      <a:endParaRPr lang="en-US" sz="1200" b="1" kern="1200" dirty="0">
                        <a:solidFill>
                          <a:schemeClr val="accent2"/>
                        </a:solidFill>
                        <a:latin typeface="Calibri" panose="020F0502020204030204" pitchFamily="34" charset="0"/>
                        <a:ea typeface="+mn-ea"/>
                        <a:cs typeface="+mn-cs"/>
                      </a:endParaRP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solidFill>
                      <a:schemeClr val="accent3">
                        <a:lumMod val="20000"/>
                        <a:lumOff val="80000"/>
                      </a:schemeClr>
                    </a:solidFill>
                  </a:tcPr>
                </a:tc>
                <a:tc>
                  <a:txBody>
                    <a:bodyPr/>
                    <a:lstStyle/>
                    <a:p>
                      <a:pPr marL="171450" marR="0" indent="-171450" algn="l" defTabSz="41029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u="none" strike="noStrike" kern="1200" dirty="0" err="1" smtClean="0">
                          <a:solidFill>
                            <a:schemeClr val="accent2"/>
                          </a:solidFill>
                          <a:effectLst/>
                          <a:latin typeface="Calibri" panose="020F0502020204030204" pitchFamily="34" charset="0"/>
                          <a:ea typeface="+mn-ea"/>
                          <a:cs typeface="+mn-cs"/>
                        </a:rPr>
                        <a:t>Rationalisation</a:t>
                      </a:r>
                      <a:r>
                        <a:rPr lang="en-US" sz="1200" b="0" u="none" strike="noStrike" kern="1200" dirty="0" smtClean="0">
                          <a:solidFill>
                            <a:schemeClr val="accent2"/>
                          </a:solidFill>
                          <a:effectLst/>
                          <a:latin typeface="Calibri" panose="020F0502020204030204" pitchFamily="34" charset="0"/>
                          <a:ea typeface="+mn-ea"/>
                          <a:cs typeface="+mn-cs"/>
                        </a:rPr>
                        <a:t> of service</a:t>
                      </a:r>
                    </a:p>
                    <a:p>
                      <a:pPr marL="171450" marR="0" indent="-171450" algn="l" defTabSz="41029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u="none" strike="noStrike" kern="1200" dirty="0" smtClean="0">
                          <a:solidFill>
                            <a:schemeClr val="accent2"/>
                          </a:solidFill>
                          <a:effectLst/>
                          <a:latin typeface="Calibri" panose="020F0502020204030204" pitchFamily="34" charset="0"/>
                          <a:ea typeface="+mn-ea"/>
                          <a:cs typeface="+mn-cs"/>
                        </a:rPr>
                        <a:t>Benchmarking against best practice</a:t>
                      </a:r>
                    </a:p>
                    <a:p>
                      <a:pPr marL="171450" marR="0" indent="-171450" algn="l" defTabSz="41029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u="none" strike="noStrike" kern="1200" dirty="0" smtClean="0">
                          <a:solidFill>
                            <a:schemeClr val="accent2"/>
                          </a:solidFill>
                          <a:effectLst/>
                          <a:latin typeface="Calibri" panose="020F0502020204030204" pitchFamily="34" charset="0"/>
                          <a:ea typeface="+mn-ea"/>
                          <a:cs typeface="+mn-cs"/>
                        </a:rPr>
                        <a:t>Reduce Trust to Trust variation *</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noFill/>
                  </a:tcPr>
                </a:tc>
              </a:tr>
              <a:tr h="771790">
                <a:tc>
                  <a:txBody>
                    <a:bodyPr/>
                    <a:lstStyle/>
                    <a:p>
                      <a:pPr algn="ctr"/>
                      <a:r>
                        <a:rPr lang="en-US" sz="1200" b="1" dirty="0" smtClean="0">
                          <a:solidFill>
                            <a:schemeClr val="accent2"/>
                          </a:solidFill>
                          <a:latin typeface="Calibri" panose="020F0502020204030204" pitchFamily="34" charset="0"/>
                        </a:rPr>
                        <a:t>Technology</a:t>
                      </a:r>
                      <a:r>
                        <a:rPr lang="en-US" sz="1200" b="1" baseline="0" dirty="0" smtClean="0">
                          <a:solidFill>
                            <a:schemeClr val="accent2"/>
                          </a:solidFill>
                          <a:latin typeface="Calibri" panose="020F0502020204030204" pitchFamily="34" charset="0"/>
                        </a:rPr>
                        <a:t> and Automation</a:t>
                      </a:r>
                      <a:endParaRPr lang="en-US" sz="1200" b="1" dirty="0">
                        <a:solidFill>
                          <a:schemeClr val="accent2"/>
                        </a:solidFill>
                        <a:latin typeface="Calibri" panose="020F0502020204030204" pitchFamily="34" charset="0"/>
                      </a:endParaRP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solidFill>
                      <a:schemeClr val="accent3">
                        <a:lumMod val="20000"/>
                        <a:lumOff val="80000"/>
                      </a:schemeClr>
                    </a:solidFill>
                  </a:tcPr>
                </a:tc>
                <a:tc>
                  <a:txBody>
                    <a:bodyPr/>
                    <a:lstStyle/>
                    <a:p>
                      <a:pPr marL="171450" marR="0" indent="-171450" algn="l" defTabSz="41029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u="none" strike="noStrike" kern="1200" dirty="0" smtClean="0">
                          <a:solidFill>
                            <a:schemeClr val="accent2"/>
                          </a:solidFill>
                          <a:effectLst/>
                          <a:latin typeface="Calibri" panose="020F0502020204030204" pitchFamily="34" charset="0"/>
                          <a:ea typeface="+mn-ea"/>
                          <a:cs typeface="+mn-cs"/>
                        </a:rPr>
                        <a:t>Electronic prescribing system/ Dashboards</a:t>
                      </a:r>
                    </a:p>
                    <a:p>
                      <a:pPr marL="171450" marR="0" indent="-171450" algn="l" defTabSz="41029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u="none" strike="noStrike" kern="1200" dirty="0" smtClean="0">
                          <a:solidFill>
                            <a:schemeClr val="accent2"/>
                          </a:solidFill>
                          <a:effectLst/>
                          <a:latin typeface="Calibri" panose="020F0502020204030204" pitchFamily="34" charset="0"/>
                          <a:ea typeface="+mn-ea"/>
                          <a:cs typeface="+mn-cs"/>
                        </a:rPr>
                        <a:t>Automation of systems to release time for Clinical work</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noFill/>
                  </a:tcPr>
                </a:tc>
              </a:tr>
              <a:tr h="723281">
                <a:tc>
                  <a:txBody>
                    <a:bodyPr/>
                    <a:lstStyle/>
                    <a:p>
                      <a:pPr algn="ctr"/>
                      <a:r>
                        <a:rPr lang="en-US" sz="1200" b="1" dirty="0" smtClean="0">
                          <a:solidFill>
                            <a:schemeClr val="accent2"/>
                          </a:solidFill>
                          <a:latin typeface="Calibri" panose="020F0502020204030204" pitchFamily="34" charset="0"/>
                        </a:rPr>
                        <a:t>Drug savings and Safety</a:t>
                      </a:r>
                      <a:endParaRPr lang="en-US" sz="1200" b="1" dirty="0">
                        <a:solidFill>
                          <a:schemeClr val="accent2"/>
                        </a:solidFill>
                        <a:latin typeface="Calibri" panose="020F0502020204030204" pitchFamily="34" charset="0"/>
                      </a:endParaRP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lumMod val="20000"/>
                        <a:lumOff val="80000"/>
                      </a:schemeClr>
                    </a:solidFill>
                  </a:tcPr>
                </a:tc>
                <a:tc>
                  <a:txBody>
                    <a:bodyPr/>
                    <a:lstStyle/>
                    <a:p>
                      <a:pPr marL="171450" marR="0" indent="-171450" algn="l" defTabSz="41029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u="none" strike="noStrike" kern="1200" dirty="0" smtClean="0">
                          <a:solidFill>
                            <a:schemeClr val="accent2"/>
                          </a:solidFill>
                          <a:effectLst/>
                          <a:latin typeface="Calibri" panose="020F0502020204030204" pitchFamily="34" charset="0"/>
                          <a:ea typeface="+mn-ea"/>
                          <a:cs typeface="+mn-cs"/>
                        </a:rPr>
                        <a:t>Biosimilar Uptake</a:t>
                      </a:r>
                    </a:p>
                    <a:p>
                      <a:pPr marL="171450" marR="0" indent="-171450" algn="l" defTabSz="41029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u="none" strike="noStrike" kern="1200" dirty="0" smtClean="0">
                          <a:solidFill>
                            <a:schemeClr val="accent2"/>
                          </a:solidFill>
                          <a:effectLst/>
                          <a:latin typeface="Calibri" panose="020F0502020204030204" pitchFamily="34" charset="0"/>
                          <a:ea typeface="+mn-ea"/>
                          <a:cs typeface="+mn-cs"/>
                        </a:rPr>
                        <a:t>Financial and budget management</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r>
            </a:tbl>
          </a:graphicData>
        </a:graphic>
      </p:graphicFrame>
      <p:sp>
        <p:nvSpPr>
          <p:cNvPr id="74" name="Rectangle 73"/>
          <p:cNvSpPr/>
          <p:nvPr/>
        </p:nvSpPr>
        <p:spPr>
          <a:xfrm>
            <a:off x="533598" y="2954887"/>
            <a:ext cx="8350910" cy="288838"/>
          </a:xfrm>
          <a:prstGeom prst="rect">
            <a:avLst/>
          </a:prstGeom>
          <a:solidFill>
            <a:schemeClr val="accent1">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b="1" dirty="0">
                <a:latin typeface="Calibri" panose="020F0502020204030204" pitchFamily="34" charset="0"/>
              </a:rPr>
              <a:t>Key Recommendations of The Carter Report</a:t>
            </a:r>
          </a:p>
        </p:txBody>
      </p:sp>
      <p:sp>
        <p:nvSpPr>
          <p:cNvPr id="75" name="Rectangle 74"/>
          <p:cNvSpPr/>
          <p:nvPr/>
        </p:nvSpPr>
        <p:spPr>
          <a:xfrm>
            <a:off x="5202709" y="6363730"/>
            <a:ext cx="1988927" cy="39864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dirty="0">
                <a:solidFill>
                  <a:schemeClr val="tx1"/>
                </a:solidFill>
                <a:latin typeface="Calibri" panose="020F0502020204030204" pitchFamily="34" charset="0"/>
              </a:rPr>
              <a:t>* Considered to be the most challenging aspects to implementation</a:t>
            </a:r>
          </a:p>
        </p:txBody>
      </p:sp>
      <p:sp>
        <p:nvSpPr>
          <p:cNvPr id="76" name="TextBox 75"/>
          <p:cNvSpPr txBox="1"/>
          <p:nvPr/>
        </p:nvSpPr>
        <p:spPr>
          <a:xfrm>
            <a:off x="1248987" y="2266671"/>
            <a:ext cx="7609861" cy="246221"/>
          </a:xfrm>
          <a:prstGeom prst="rect">
            <a:avLst/>
          </a:prstGeom>
          <a:noFill/>
          <a:ln>
            <a:noFill/>
          </a:ln>
        </p:spPr>
        <p:txBody>
          <a:bodyPr wrap="square" rIns="36000" rtlCol="0">
            <a:spAutoFit/>
          </a:bodyPr>
          <a:lstStyle/>
          <a:p>
            <a:r>
              <a:rPr lang="en-GB" sz="1000" b="1" dirty="0">
                <a:solidFill>
                  <a:schemeClr val="bg1"/>
                </a:solidFill>
                <a:latin typeface="Calibri" panose="020F0502020204030204" pitchFamily="34" charset="0"/>
              </a:rPr>
              <a:t>HP and  PP have agreed on and submitted lists of areas to concentrate on to Carter Review Team</a:t>
            </a:r>
          </a:p>
        </p:txBody>
      </p:sp>
      <p:pic>
        <p:nvPicPr>
          <p:cNvPr id="22" name="Picture 10" descr="http://icons.iconarchive.com/icons/icons-land/medical/256/People-Pharmacist-Male-icon.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27721" y="941528"/>
            <a:ext cx="493460" cy="49346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479454" y="935277"/>
            <a:ext cx="2514395" cy="1508637"/>
          </a:xfrm>
          <a:prstGeom prst="rect">
            <a:avLst/>
          </a:prstGeom>
        </p:spPr>
      </p:pic>
      <p:sp>
        <p:nvSpPr>
          <p:cNvPr id="30" name="Chevron 29"/>
          <p:cNvSpPr/>
          <p:nvPr/>
        </p:nvSpPr>
        <p:spPr>
          <a:xfrm>
            <a:off x="1901941" y="31543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QIPP</a:t>
            </a:r>
          </a:p>
        </p:txBody>
      </p:sp>
      <p:sp>
        <p:nvSpPr>
          <p:cNvPr id="31" name="Pentagon 30"/>
          <p:cNvSpPr/>
          <p:nvPr/>
        </p:nvSpPr>
        <p:spPr>
          <a:xfrm>
            <a:off x="611418" y="313014"/>
            <a:ext cx="1380931" cy="553247"/>
          </a:xfrm>
          <a:prstGeom prst="homePlate">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b="1" dirty="0">
                <a:solidFill>
                  <a:schemeClr val="bg1"/>
                </a:solidFill>
                <a:latin typeface="Calibri" panose="020F0502020204030204" pitchFamily="34" charset="0"/>
              </a:rPr>
              <a:t>Objectives/</a:t>
            </a:r>
          </a:p>
          <a:p>
            <a:pPr algn="ctr"/>
            <a:r>
              <a:rPr lang="en-US" sz="1100" b="1" dirty="0">
                <a:solidFill>
                  <a:schemeClr val="bg1"/>
                </a:solidFill>
                <a:latin typeface="Calibri" panose="020F0502020204030204" pitchFamily="34" charset="0"/>
              </a:rPr>
              <a:t>Methodology</a:t>
            </a:r>
          </a:p>
        </p:txBody>
      </p:sp>
      <p:sp>
        <p:nvSpPr>
          <p:cNvPr id="40" name="Chevron 39"/>
          <p:cNvSpPr/>
          <p:nvPr/>
        </p:nvSpPr>
        <p:spPr>
          <a:xfrm>
            <a:off x="3203207" y="310589"/>
            <a:ext cx="1380931" cy="553247"/>
          </a:xfrm>
          <a:prstGeom prst="chevron">
            <a:avLst/>
          </a:prstGeom>
          <a:solidFill>
            <a:schemeClr val="accent2"/>
          </a:solidFill>
          <a:ln w="635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Carter Report</a:t>
            </a:r>
          </a:p>
        </p:txBody>
      </p:sp>
      <p:sp>
        <p:nvSpPr>
          <p:cNvPr id="41" name="Chevron 40"/>
          <p:cNvSpPr/>
          <p:nvPr/>
        </p:nvSpPr>
        <p:spPr>
          <a:xfrm>
            <a:off x="4549314" y="313014"/>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RMOC’S</a:t>
            </a:r>
          </a:p>
        </p:txBody>
      </p:sp>
      <p:sp>
        <p:nvSpPr>
          <p:cNvPr id="42" name="Chevron 41"/>
          <p:cNvSpPr/>
          <p:nvPr/>
        </p:nvSpPr>
        <p:spPr>
          <a:xfrm>
            <a:off x="5865334" y="310589"/>
            <a:ext cx="1502026"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smtClean="0">
                <a:solidFill>
                  <a:schemeClr val="bg1"/>
                </a:solidFill>
                <a:latin typeface="Calibri" panose="020F0502020204030204" pitchFamily="34" charset="0"/>
              </a:rPr>
              <a:t>Priority areas</a:t>
            </a:r>
            <a:endParaRPr lang="en-GB" sz="1100" b="1" dirty="0">
              <a:solidFill>
                <a:schemeClr val="bg1"/>
              </a:solidFill>
              <a:latin typeface="Calibri" panose="020F0502020204030204" pitchFamily="34" charset="0"/>
            </a:endParaRPr>
          </a:p>
        </p:txBody>
      </p:sp>
      <p:sp>
        <p:nvSpPr>
          <p:cNvPr id="29" name="Footer Placeholder 3"/>
          <p:cNvSpPr txBox="1">
            <a:spLocks/>
          </p:cNvSpPr>
          <p:nvPr/>
        </p:nvSpPr>
        <p:spPr>
          <a:xfrm>
            <a:off x="485718" y="6340289"/>
            <a:ext cx="5727700"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900" kern="1200">
                <a:solidFill>
                  <a:srgbClr val="8EAFBF"/>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a:lstStyle>
          <a:p>
            <a:r>
              <a:rPr lang="en-GB" smtClean="0">
                <a:latin typeface="Calibri" panose="020F0502020204030204" pitchFamily="34" charset="0"/>
              </a:rPr>
              <a:t>IMS Health Confidential</a:t>
            </a:r>
            <a:endParaRPr lang="en-GB">
              <a:latin typeface="Calibri" panose="020F0502020204030204" pitchFamily="34" charset="0"/>
            </a:endParaRPr>
          </a:p>
        </p:txBody>
      </p:sp>
      <p:sp>
        <p:nvSpPr>
          <p:cNvPr id="32" name="Chevron 31"/>
          <p:cNvSpPr/>
          <p:nvPr/>
        </p:nvSpPr>
        <p:spPr>
          <a:xfrm>
            <a:off x="7226051" y="310589"/>
            <a:ext cx="1502026"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Key findings</a:t>
            </a:r>
          </a:p>
        </p:txBody>
      </p:sp>
    </p:spTree>
    <p:extLst>
      <p:ext uri="{BB962C8B-B14F-4D97-AF65-F5344CB8AC3E}">
        <p14:creationId xmlns:p14="http://schemas.microsoft.com/office/powerpoint/2010/main" val="2640423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19" y="1040673"/>
            <a:ext cx="8280000" cy="504203"/>
          </a:xfrm>
        </p:spPr>
        <p:txBody>
          <a:bodyPr/>
          <a:lstStyle/>
          <a:p>
            <a:r>
              <a:rPr lang="en-GB" sz="1800" dirty="0">
                <a:latin typeface="Calibri" panose="020F0502020204030204" pitchFamily="34" charset="0"/>
                <a:cs typeface="Arial" panose="020B0604020202020204" pitchFamily="34" charset="0"/>
              </a:rPr>
              <a:t>Whilst participants can recognise many key benefits of The Carter Report, many hurdles to implementation were also discussed which mainly focused on lack of resources</a:t>
            </a:r>
          </a:p>
        </p:txBody>
      </p:sp>
      <p:sp>
        <p:nvSpPr>
          <p:cNvPr id="4" name="Footer Placeholder 3"/>
          <p:cNvSpPr>
            <a:spLocks noGrp="1"/>
          </p:cNvSpPr>
          <p:nvPr>
            <p:ph type="ftr" sz="quarter" idx="12"/>
          </p:nvPr>
        </p:nvSpPr>
        <p:spPr/>
        <p:txBody>
          <a:bodyPr/>
          <a:lstStyle/>
          <a:p>
            <a:r>
              <a:rPr lang="en-GB" smtClean="0">
                <a:latin typeface="Calibri" panose="020F0502020204030204" pitchFamily="34" charset="0"/>
              </a:rPr>
              <a:t>IMS Health Confidential</a:t>
            </a:r>
            <a:endParaRPr lang="en-GB">
              <a:latin typeface="Calibri" panose="020F0502020204030204" pitchFamily="34" charset="0"/>
            </a:endParaRPr>
          </a:p>
        </p:txBody>
      </p:sp>
      <p:sp>
        <p:nvSpPr>
          <p:cNvPr id="5" name="Flowchart: Alternate Process 4"/>
          <p:cNvSpPr/>
          <p:nvPr/>
        </p:nvSpPr>
        <p:spPr>
          <a:xfrm>
            <a:off x="485719" y="2383874"/>
            <a:ext cx="4049215" cy="3521674"/>
          </a:xfrm>
          <a:prstGeom prst="flowChartAlternateProcess">
            <a:avLst/>
          </a:prstGeom>
          <a:solidFill>
            <a:schemeClr val="accent1">
              <a:lumMod val="20000"/>
              <a:lumOff val="80000"/>
            </a:schemeClr>
          </a:solidFill>
          <a:ln w="12700">
            <a:solidFill>
              <a:schemeClr val="tx2">
                <a:lumMod val="20000"/>
                <a:lumOff val="8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endParaRPr lang="en-GB" sz="1200" dirty="0">
              <a:solidFill>
                <a:schemeClr val="accent2"/>
              </a:solidFill>
              <a:latin typeface="Calibri" panose="020F0502020204030204" pitchFamily="34" charset="0"/>
            </a:endParaRPr>
          </a:p>
          <a:p>
            <a:pPr marL="171450" indent="-171450">
              <a:buFont typeface="Arial" panose="020B0604020202020204" pitchFamily="34" charset="0"/>
              <a:buChar char="•"/>
            </a:pPr>
            <a:endParaRPr lang="en-GB" sz="1200" dirty="0">
              <a:solidFill>
                <a:schemeClr val="accent2"/>
              </a:solidFill>
              <a:latin typeface="Calibri" panose="020F0502020204030204" pitchFamily="34" charset="0"/>
            </a:endParaRPr>
          </a:p>
          <a:p>
            <a:pPr marL="171450" indent="-171450">
              <a:buFont typeface="Arial" panose="020B0604020202020204" pitchFamily="34" charset="0"/>
              <a:buChar char="•"/>
            </a:pPr>
            <a:endParaRPr lang="en-GB" sz="1200" dirty="0">
              <a:solidFill>
                <a:schemeClr val="accent2"/>
              </a:solidFill>
              <a:latin typeface="Calibri" panose="020F0502020204030204" pitchFamily="34" charset="0"/>
            </a:endParaRPr>
          </a:p>
          <a:p>
            <a:pPr marL="171450" indent="-171450">
              <a:buFont typeface="Arial" panose="020B0604020202020204" pitchFamily="34" charset="0"/>
              <a:buChar char="•"/>
            </a:pPr>
            <a:endParaRPr lang="en-GB" sz="1200" dirty="0">
              <a:solidFill>
                <a:schemeClr val="accent2"/>
              </a:solidFill>
              <a:latin typeface="Calibri" panose="020F0502020204030204" pitchFamily="34" charset="0"/>
            </a:endParaRPr>
          </a:p>
          <a:p>
            <a:pPr marL="233363" indent="-233363">
              <a:buFont typeface="Arial" panose="020B0604020202020204" pitchFamily="34" charset="0"/>
              <a:buChar char="•"/>
            </a:pPr>
            <a:r>
              <a:rPr lang="en-GB" sz="1200" dirty="0">
                <a:solidFill>
                  <a:schemeClr val="accent2"/>
                </a:solidFill>
                <a:latin typeface="Calibri" panose="020F0502020204030204" pitchFamily="34" charset="0"/>
              </a:rPr>
              <a:t>Recognise key role Pharmacists play in obtaining best value and efficiency in medicines usage</a:t>
            </a:r>
          </a:p>
          <a:p>
            <a:pPr marL="233363" indent="-233363">
              <a:buFont typeface="Arial" panose="020B0604020202020204" pitchFamily="34" charset="0"/>
              <a:buChar char="•"/>
            </a:pPr>
            <a:r>
              <a:rPr lang="en-GB" sz="1200" dirty="0">
                <a:solidFill>
                  <a:schemeClr val="accent2"/>
                </a:solidFill>
                <a:latin typeface="Calibri" panose="020F0502020204030204" pitchFamily="34" charset="0"/>
              </a:rPr>
              <a:t>Internal review of services to maximise quality and efficiency</a:t>
            </a:r>
          </a:p>
          <a:p>
            <a:pPr marL="233363" indent="-233363">
              <a:buFont typeface="Arial" panose="020B0604020202020204" pitchFamily="34" charset="0"/>
              <a:buChar char="•"/>
            </a:pPr>
            <a:r>
              <a:rPr lang="en-GB" sz="1200" dirty="0">
                <a:solidFill>
                  <a:schemeClr val="accent2"/>
                </a:solidFill>
                <a:latin typeface="Calibri" panose="020F0502020204030204" pitchFamily="34" charset="0"/>
              </a:rPr>
              <a:t>Increase in Clinical Pharmacist patient interaction</a:t>
            </a:r>
          </a:p>
          <a:p>
            <a:pPr marL="233363" indent="-233363">
              <a:buFont typeface="Arial" panose="020B0604020202020204" pitchFamily="34" charset="0"/>
              <a:buChar char="•"/>
            </a:pPr>
            <a:r>
              <a:rPr lang="en-GB" sz="1200" dirty="0">
                <a:solidFill>
                  <a:schemeClr val="accent2"/>
                </a:solidFill>
                <a:latin typeface="Calibri" panose="020F0502020204030204" pitchFamily="34" charset="0"/>
              </a:rPr>
              <a:t>Upskilling of Pharmacy workforce (Independent Prescribers)</a:t>
            </a:r>
          </a:p>
          <a:p>
            <a:pPr marL="233363" indent="-233363">
              <a:buFont typeface="Arial" panose="020B0604020202020204" pitchFamily="34" charset="0"/>
              <a:buChar char="•"/>
            </a:pPr>
            <a:r>
              <a:rPr lang="en-GB" sz="1200" dirty="0">
                <a:solidFill>
                  <a:schemeClr val="accent2"/>
                </a:solidFill>
                <a:latin typeface="Calibri" panose="020F0502020204030204" pitchFamily="34" charset="0"/>
              </a:rPr>
              <a:t>Allows collaborative working and economies of scale</a:t>
            </a:r>
          </a:p>
          <a:p>
            <a:pPr marL="233363" indent="-233363">
              <a:buFont typeface="Arial" panose="020B0604020202020204" pitchFamily="34" charset="0"/>
              <a:buChar char="•"/>
            </a:pPr>
            <a:r>
              <a:rPr lang="en-GB" sz="1200" dirty="0">
                <a:solidFill>
                  <a:schemeClr val="accent2"/>
                </a:solidFill>
                <a:latin typeface="Calibri" panose="020F0502020204030204" pitchFamily="34" charset="0"/>
              </a:rPr>
              <a:t>Enables use of digital technologies</a:t>
            </a:r>
          </a:p>
          <a:p>
            <a:pPr marL="233363" indent="-233363">
              <a:buFont typeface="Arial" panose="020B0604020202020204" pitchFamily="34" charset="0"/>
              <a:buChar char="•"/>
            </a:pPr>
            <a:r>
              <a:rPr lang="en-GB" sz="1200" dirty="0">
                <a:solidFill>
                  <a:schemeClr val="accent2"/>
                </a:solidFill>
                <a:latin typeface="Calibri" panose="020F0502020204030204" pitchFamily="34" charset="0"/>
              </a:rPr>
              <a:t>Provides benchmarking initiatives and sharing of good practice</a:t>
            </a:r>
          </a:p>
          <a:p>
            <a:pPr marL="233363" indent="-233363">
              <a:buFont typeface="Arial" panose="020B0604020202020204" pitchFamily="34" charset="0"/>
              <a:buChar char="•"/>
            </a:pPr>
            <a:r>
              <a:rPr lang="en-GB" sz="1200" dirty="0">
                <a:solidFill>
                  <a:schemeClr val="accent2"/>
                </a:solidFill>
                <a:latin typeface="Calibri" panose="020F0502020204030204" pitchFamily="34" charset="0"/>
              </a:rPr>
              <a:t>Improves financial stability</a:t>
            </a:r>
          </a:p>
          <a:p>
            <a:pPr marL="233363" indent="-233363">
              <a:buFont typeface="Arial" panose="020B0604020202020204" pitchFamily="34" charset="0"/>
              <a:buChar char="•"/>
            </a:pPr>
            <a:r>
              <a:rPr lang="en-GB" sz="1200" dirty="0">
                <a:solidFill>
                  <a:schemeClr val="accent2"/>
                </a:solidFill>
                <a:latin typeface="Calibri" panose="020F0502020204030204" pitchFamily="34" charset="0"/>
              </a:rPr>
              <a:t>Raises profile of optimum procurement and reliable data sources</a:t>
            </a:r>
          </a:p>
          <a:p>
            <a:pPr marL="233363" indent="-233363">
              <a:buFont typeface="Arial" panose="020B0604020202020204" pitchFamily="34" charset="0"/>
              <a:buChar char="•"/>
            </a:pPr>
            <a:r>
              <a:rPr lang="en-GB" sz="1200" dirty="0">
                <a:solidFill>
                  <a:schemeClr val="accent2"/>
                </a:solidFill>
                <a:latin typeface="Calibri" panose="020F0502020204030204" pitchFamily="34" charset="0"/>
              </a:rPr>
              <a:t>Reduction of Trust to Trust variation</a:t>
            </a:r>
          </a:p>
          <a:p>
            <a:pPr marL="233363" indent="-233363">
              <a:buFont typeface="Arial" panose="020B0604020202020204" pitchFamily="34" charset="0"/>
              <a:buChar char="•"/>
            </a:pPr>
            <a:r>
              <a:rPr lang="en-GB" sz="1200" dirty="0">
                <a:solidFill>
                  <a:schemeClr val="accent2"/>
                </a:solidFill>
                <a:latin typeface="Calibri" panose="020F0502020204030204" pitchFamily="34" charset="0"/>
              </a:rPr>
              <a:t>Drives consistency and standardisation</a:t>
            </a:r>
          </a:p>
          <a:p>
            <a:pPr marL="233363" indent="-233363">
              <a:buFont typeface="Arial" panose="020B0604020202020204" pitchFamily="34" charset="0"/>
              <a:buChar char="•"/>
            </a:pPr>
            <a:r>
              <a:rPr lang="en-GB" sz="1200" dirty="0">
                <a:solidFill>
                  <a:schemeClr val="accent2"/>
                </a:solidFill>
                <a:latin typeface="Calibri" panose="020F0502020204030204" pitchFamily="34" charset="0"/>
              </a:rPr>
              <a:t>Reduction of stock piling</a:t>
            </a:r>
          </a:p>
          <a:p>
            <a:pPr marL="233363" indent="-233363">
              <a:buFont typeface="Arial" panose="020B0604020202020204" pitchFamily="34" charset="0"/>
              <a:buChar char="•"/>
            </a:pPr>
            <a:r>
              <a:rPr lang="en-GB" sz="1200" dirty="0">
                <a:solidFill>
                  <a:schemeClr val="accent2"/>
                </a:solidFill>
                <a:latin typeface="Calibri" panose="020F0502020204030204" pitchFamily="34" charset="0"/>
              </a:rPr>
              <a:t>Reduction of operating costs to NHS</a:t>
            </a:r>
          </a:p>
          <a:p>
            <a:pPr marL="233363" indent="-233363">
              <a:buFont typeface="Arial" panose="020B0604020202020204" pitchFamily="34" charset="0"/>
              <a:buChar char="•"/>
            </a:pPr>
            <a:endParaRPr lang="en-GB" sz="1200" dirty="0">
              <a:solidFill>
                <a:schemeClr val="accent2"/>
              </a:solidFill>
              <a:latin typeface="Calibri" panose="020F0502020204030204" pitchFamily="34" charset="0"/>
            </a:endParaRPr>
          </a:p>
          <a:p>
            <a:pPr marL="171450" indent="-171450">
              <a:buFont typeface="Arial" panose="020B0604020202020204" pitchFamily="34" charset="0"/>
              <a:buChar char="•"/>
            </a:pPr>
            <a:endParaRPr lang="en-GB" sz="1200" dirty="0">
              <a:solidFill>
                <a:schemeClr val="accent2"/>
              </a:solidFill>
              <a:latin typeface="Calibri" panose="020F0502020204030204" pitchFamily="34" charset="0"/>
            </a:endParaRPr>
          </a:p>
          <a:p>
            <a:pPr marL="171450" indent="-171450">
              <a:buFont typeface="Arial" panose="020B0604020202020204" pitchFamily="34" charset="0"/>
              <a:buChar char="•"/>
            </a:pPr>
            <a:endParaRPr lang="en-GB" sz="1200" dirty="0">
              <a:solidFill>
                <a:schemeClr val="accent2"/>
              </a:solidFill>
              <a:latin typeface="Calibri" panose="020F0502020204030204" pitchFamily="34" charset="0"/>
            </a:endParaRPr>
          </a:p>
          <a:p>
            <a:endParaRPr lang="en-GB" sz="1200" dirty="0">
              <a:solidFill>
                <a:schemeClr val="accent2"/>
              </a:solidFill>
              <a:latin typeface="Calibri" panose="020F0502020204030204" pitchFamily="34" charset="0"/>
            </a:endParaRPr>
          </a:p>
        </p:txBody>
      </p:sp>
      <p:sp>
        <p:nvSpPr>
          <p:cNvPr id="7" name="Rounded Rectangle 6"/>
          <p:cNvSpPr/>
          <p:nvPr/>
        </p:nvSpPr>
        <p:spPr>
          <a:xfrm>
            <a:off x="902218" y="2074484"/>
            <a:ext cx="3212582" cy="297034"/>
          </a:xfrm>
          <a:prstGeom prst="roundRect">
            <a:avLst/>
          </a:prstGeom>
          <a:solidFill>
            <a:schemeClr val="accent2"/>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b="1" dirty="0">
                <a:latin typeface="Calibri" panose="020F0502020204030204" pitchFamily="34" charset="0"/>
              </a:rPr>
              <a:t>Benefits of The Carter Report</a:t>
            </a:r>
          </a:p>
        </p:txBody>
      </p:sp>
      <p:sp>
        <p:nvSpPr>
          <p:cNvPr id="21" name="Flowchart: Alternate Process 20"/>
          <p:cNvSpPr/>
          <p:nvPr/>
        </p:nvSpPr>
        <p:spPr>
          <a:xfrm>
            <a:off x="4716503" y="2383874"/>
            <a:ext cx="4049215" cy="3521674"/>
          </a:xfrm>
          <a:prstGeom prst="flowChartAlternateProcess">
            <a:avLst/>
          </a:prstGeom>
          <a:solidFill>
            <a:schemeClr val="accent4">
              <a:lumMod val="20000"/>
              <a:lumOff val="80000"/>
            </a:schemeClr>
          </a:solidFill>
          <a:ln w="12700">
            <a:solidFill>
              <a:schemeClr val="tx2">
                <a:lumMod val="20000"/>
                <a:lumOff val="8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GB" sz="1200" dirty="0">
              <a:solidFill>
                <a:schemeClr val="accent2"/>
              </a:solidFill>
              <a:latin typeface="Calibri" panose="020F0502020204030204" pitchFamily="34" charset="0"/>
            </a:endParaRPr>
          </a:p>
          <a:p>
            <a:pPr marL="285750" indent="-285750">
              <a:buFont typeface="Arial" panose="020B0604020202020204" pitchFamily="34" charset="0"/>
              <a:buChar char="•"/>
            </a:pPr>
            <a:endParaRPr lang="en-GB" sz="1200" dirty="0">
              <a:solidFill>
                <a:schemeClr val="accent2"/>
              </a:solidFill>
              <a:latin typeface="Calibri" panose="020F0502020204030204" pitchFamily="34" charset="0"/>
            </a:endParaRPr>
          </a:p>
          <a:p>
            <a:pPr marL="285750" indent="-285750">
              <a:buFont typeface="Arial" panose="020B0604020202020204" pitchFamily="34" charset="0"/>
              <a:buChar char="•"/>
            </a:pPr>
            <a:endParaRPr lang="en-GB" sz="1200" dirty="0">
              <a:solidFill>
                <a:schemeClr val="accent2"/>
              </a:solidFill>
              <a:latin typeface="Calibri" panose="020F0502020204030204" pitchFamily="34" charset="0"/>
            </a:endParaRPr>
          </a:p>
          <a:p>
            <a:pPr marL="285750" indent="-285750">
              <a:buFont typeface="Arial" panose="020B0604020202020204" pitchFamily="34" charset="0"/>
              <a:buChar char="•"/>
            </a:pPr>
            <a:endParaRPr lang="en-GB" sz="1200" dirty="0">
              <a:solidFill>
                <a:schemeClr val="accent2"/>
              </a:solidFill>
              <a:latin typeface="Calibri" panose="020F0502020204030204" pitchFamily="34" charset="0"/>
            </a:endParaRPr>
          </a:p>
          <a:p>
            <a:pPr marL="285750" indent="-285750">
              <a:buFont typeface="Arial" panose="020B0604020202020204" pitchFamily="34" charset="0"/>
              <a:buChar char="•"/>
            </a:pPr>
            <a:r>
              <a:rPr lang="en-GB" sz="1200" dirty="0">
                <a:solidFill>
                  <a:schemeClr val="accent2"/>
                </a:solidFill>
                <a:latin typeface="Calibri" panose="020F0502020204030204" pitchFamily="34" charset="0"/>
              </a:rPr>
              <a:t>Unrealistic to believe this will iron out Trust variation as not all Trusts can be treated in the same manner</a:t>
            </a:r>
          </a:p>
          <a:p>
            <a:pPr marL="285750" indent="-285750">
              <a:buFont typeface="Arial" panose="020B0604020202020204" pitchFamily="34" charset="0"/>
              <a:buChar char="•"/>
            </a:pPr>
            <a:r>
              <a:rPr lang="en-GB" sz="1200" dirty="0">
                <a:solidFill>
                  <a:schemeClr val="accent2"/>
                </a:solidFill>
                <a:latin typeface="Calibri" panose="020F0502020204030204" pitchFamily="34" charset="0"/>
              </a:rPr>
              <a:t>Delivery of savings seems to be overestimated</a:t>
            </a:r>
          </a:p>
          <a:p>
            <a:pPr marL="285750" indent="-285750">
              <a:buFont typeface="Arial" panose="020B0604020202020204" pitchFamily="34" charset="0"/>
              <a:buChar char="•"/>
            </a:pPr>
            <a:r>
              <a:rPr lang="en-GB" sz="1200" dirty="0">
                <a:solidFill>
                  <a:schemeClr val="accent2"/>
                </a:solidFill>
                <a:latin typeface="Calibri" panose="020F0502020204030204" pitchFamily="34" charset="0"/>
              </a:rPr>
              <a:t>Outsourcing costs could be significantly greater</a:t>
            </a:r>
          </a:p>
          <a:p>
            <a:pPr marL="285750" indent="-285750">
              <a:buFont typeface="Arial" panose="020B0604020202020204" pitchFamily="34" charset="0"/>
              <a:buChar char="•"/>
            </a:pPr>
            <a:r>
              <a:rPr lang="en-GB" sz="1200" dirty="0">
                <a:solidFill>
                  <a:schemeClr val="accent2"/>
                </a:solidFill>
                <a:latin typeface="Calibri" panose="020F0502020204030204" pitchFamily="34" charset="0"/>
              </a:rPr>
              <a:t>May lose methods that currently work well</a:t>
            </a:r>
          </a:p>
          <a:p>
            <a:pPr marL="285750" indent="-285750">
              <a:buFont typeface="Arial" panose="020B0604020202020204" pitchFamily="34" charset="0"/>
              <a:buChar char="•"/>
            </a:pPr>
            <a:r>
              <a:rPr lang="en-GB" sz="1200" dirty="0">
                <a:solidFill>
                  <a:schemeClr val="accent2"/>
                </a:solidFill>
                <a:latin typeface="Calibri" panose="020F0502020204030204" pitchFamily="34" charset="0"/>
              </a:rPr>
              <a:t>Shortage of staff to deliver on all aspects/ recommendations</a:t>
            </a:r>
          </a:p>
          <a:p>
            <a:pPr marL="285750" indent="-285750">
              <a:buFont typeface="Arial" panose="020B0604020202020204" pitchFamily="34" charset="0"/>
              <a:buChar char="•"/>
            </a:pPr>
            <a:r>
              <a:rPr lang="en-GB" sz="1200" dirty="0">
                <a:solidFill>
                  <a:schemeClr val="accent2"/>
                </a:solidFill>
                <a:latin typeface="Calibri" panose="020F0502020204030204" pitchFamily="34" charset="0"/>
              </a:rPr>
              <a:t>Potentially extremely bureaucratic and complex</a:t>
            </a:r>
          </a:p>
          <a:p>
            <a:pPr marL="285750" indent="-285750">
              <a:buFont typeface="Arial" panose="020B0604020202020204" pitchFamily="34" charset="0"/>
              <a:buChar char="•"/>
            </a:pPr>
            <a:r>
              <a:rPr lang="en-GB" sz="1200" dirty="0">
                <a:solidFill>
                  <a:schemeClr val="accent2"/>
                </a:solidFill>
                <a:latin typeface="Calibri" panose="020F0502020204030204" pitchFamily="34" charset="0"/>
              </a:rPr>
              <a:t>Unrealistic KPIs on stock management</a:t>
            </a:r>
          </a:p>
          <a:p>
            <a:pPr marL="285750" indent="-285750">
              <a:buFont typeface="Arial" panose="020B0604020202020204" pitchFamily="34" charset="0"/>
              <a:buChar char="•"/>
            </a:pPr>
            <a:r>
              <a:rPr lang="en-GB" sz="1200" dirty="0">
                <a:solidFill>
                  <a:schemeClr val="accent2"/>
                </a:solidFill>
                <a:latin typeface="Calibri" panose="020F0502020204030204" pitchFamily="34" charset="0"/>
              </a:rPr>
              <a:t>Difficult to find cost savings year on year</a:t>
            </a:r>
          </a:p>
          <a:p>
            <a:pPr marL="285750" indent="-285750">
              <a:buFont typeface="Arial" panose="020B0604020202020204" pitchFamily="34" charset="0"/>
              <a:buChar char="•"/>
            </a:pPr>
            <a:r>
              <a:rPr lang="en-GB" sz="1200" dirty="0">
                <a:solidFill>
                  <a:schemeClr val="accent2"/>
                </a:solidFill>
                <a:latin typeface="Calibri" panose="020F0502020204030204" pitchFamily="34" charset="0"/>
              </a:rPr>
              <a:t>Unrealistic daily targets E.g. reduce number of deliveries to less than 5 per day</a:t>
            </a:r>
          </a:p>
          <a:p>
            <a:pPr marL="285750" indent="-285750">
              <a:buFont typeface="Arial" panose="020B0604020202020204" pitchFamily="34" charset="0"/>
              <a:buChar char="•"/>
            </a:pPr>
            <a:r>
              <a:rPr lang="en-GB" sz="1200" dirty="0">
                <a:solidFill>
                  <a:schemeClr val="accent2"/>
                </a:solidFill>
                <a:latin typeface="Calibri" panose="020F0502020204030204" pitchFamily="34" charset="0"/>
              </a:rPr>
              <a:t>Trusts will struggle to implement without additional resource</a:t>
            </a:r>
          </a:p>
          <a:p>
            <a:pPr marL="285750" indent="-285750">
              <a:buFont typeface="Arial" panose="020B0604020202020204" pitchFamily="34" charset="0"/>
              <a:buChar char="•"/>
            </a:pPr>
            <a:endParaRPr lang="en-GB" sz="1200" dirty="0">
              <a:solidFill>
                <a:schemeClr val="accent2"/>
              </a:solidFill>
              <a:latin typeface="Calibri" panose="020F0502020204030204" pitchFamily="34" charset="0"/>
            </a:endParaRPr>
          </a:p>
          <a:p>
            <a:pPr marL="285750" indent="-285750">
              <a:buFont typeface="Arial" panose="020B0604020202020204" pitchFamily="34" charset="0"/>
              <a:buChar char="•"/>
            </a:pPr>
            <a:endParaRPr lang="en-GB" sz="1200" dirty="0">
              <a:solidFill>
                <a:schemeClr val="accent2"/>
              </a:solidFill>
              <a:latin typeface="Calibri" panose="020F0502020204030204" pitchFamily="34" charset="0"/>
            </a:endParaRPr>
          </a:p>
          <a:p>
            <a:endParaRPr lang="en-GB" sz="1200" dirty="0">
              <a:solidFill>
                <a:schemeClr val="accent2"/>
              </a:solidFill>
              <a:latin typeface="Calibri" panose="020F0502020204030204" pitchFamily="34" charset="0"/>
            </a:endParaRPr>
          </a:p>
          <a:p>
            <a:pPr marL="285750" indent="-285750">
              <a:buFont typeface="Arial" panose="020B0604020202020204" pitchFamily="34" charset="0"/>
              <a:buChar char="•"/>
            </a:pPr>
            <a:endParaRPr lang="en-GB" sz="1200" dirty="0">
              <a:solidFill>
                <a:schemeClr val="accent2"/>
              </a:solidFill>
              <a:latin typeface="Calibri" panose="020F0502020204030204" pitchFamily="34" charset="0"/>
            </a:endParaRPr>
          </a:p>
        </p:txBody>
      </p:sp>
      <p:sp>
        <p:nvSpPr>
          <p:cNvPr id="22" name="Rounded Rectangle 21"/>
          <p:cNvSpPr/>
          <p:nvPr/>
        </p:nvSpPr>
        <p:spPr>
          <a:xfrm>
            <a:off x="5118634" y="2074485"/>
            <a:ext cx="3185615" cy="309390"/>
          </a:xfrm>
          <a:prstGeom prst="roundRect">
            <a:avLst/>
          </a:prstGeom>
          <a:solidFill>
            <a:schemeClr val="accent2"/>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b="1" dirty="0">
                <a:latin typeface="Calibri" panose="020F0502020204030204" pitchFamily="34" charset="0"/>
              </a:rPr>
              <a:t>Disadvantages of The Carter Report</a:t>
            </a: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757514" y="1534166"/>
            <a:ext cx="1612816" cy="1038608"/>
          </a:xfrm>
          <a:prstGeom prst="rect">
            <a:avLst/>
          </a:prstGeom>
        </p:spPr>
      </p:pic>
      <p:sp>
        <p:nvSpPr>
          <p:cNvPr id="16" name="Chevron 15"/>
          <p:cNvSpPr/>
          <p:nvPr/>
        </p:nvSpPr>
        <p:spPr>
          <a:xfrm>
            <a:off x="1901941" y="31543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QIPP</a:t>
            </a:r>
          </a:p>
        </p:txBody>
      </p:sp>
      <p:sp>
        <p:nvSpPr>
          <p:cNvPr id="17" name="Pentagon 16"/>
          <p:cNvSpPr/>
          <p:nvPr/>
        </p:nvSpPr>
        <p:spPr>
          <a:xfrm>
            <a:off x="611418" y="313014"/>
            <a:ext cx="1380931" cy="553247"/>
          </a:xfrm>
          <a:prstGeom prst="homePlate">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b="1" dirty="0">
                <a:solidFill>
                  <a:schemeClr val="bg1"/>
                </a:solidFill>
                <a:latin typeface="Calibri" panose="020F0502020204030204" pitchFamily="34" charset="0"/>
              </a:rPr>
              <a:t>Objectives/</a:t>
            </a:r>
          </a:p>
          <a:p>
            <a:pPr algn="ctr"/>
            <a:r>
              <a:rPr lang="en-US" sz="1100" b="1" dirty="0">
                <a:solidFill>
                  <a:schemeClr val="bg1"/>
                </a:solidFill>
                <a:latin typeface="Calibri" panose="020F0502020204030204" pitchFamily="34" charset="0"/>
              </a:rPr>
              <a:t>Methodology</a:t>
            </a:r>
          </a:p>
        </p:txBody>
      </p:sp>
      <p:sp>
        <p:nvSpPr>
          <p:cNvPr id="18" name="Chevron 17"/>
          <p:cNvSpPr/>
          <p:nvPr/>
        </p:nvSpPr>
        <p:spPr>
          <a:xfrm>
            <a:off x="5765057" y="31543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Priority</a:t>
            </a:r>
          </a:p>
          <a:p>
            <a:pPr algn="ctr"/>
            <a:r>
              <a:rPr lang="en-GB" sz="1100" b="1" dirty="0">
                <a:solidFill>
                  <a:schemeClr val="bg1"/>
                </a:solidFill>
                <a:latin typeface="Calibri" panose="020F0502020204030204" pitchFamily="34" charset="0"/>
              </a:rPr>
              <a:t>Areas</a:t>
            </a:r>
          </a:p>
        </p:txBody>
      </p:sp>
      <p:sp>
        <p:nvSpPr>
          <p:cNvPr id="19" name="Chevron 18"/>
          <p:cNvSpPr/>
          <p:nvPr/>
        </p:nvSpPr>
        <p:spPr>
          <a:xfrm>
            <a:off x="3148784" y="310589"/>
            <a:ext cx="1380931" cy="553247"/>
          </a:xfrm>
          <a:prstGeom prst="chevron">
            <a:avLst/>
          </a:prstGeom>
          <a:solidFill>
            <a:schemeClr val="accent2"/>
          </a:solidFill>
          <a:ln w="635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Carter Report</a:t>
            </a:r>
          </a:p>
        </p:txBody>
      </p:sp>
      <p:sp>
        <p:nvSpPr>
          <p:cNvPr id="20" name="Chevron 19"/>
          <p:cNvSpPr/>
          <p:nvPr/>
        </p:nvSpPr>
        <p:spPr>
          <a:xfrm>
            <a:off x="4494891" y="313014"/>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RMOC’S</a:t>
            </a:r>
          </a:p>
        </p:txBody>
      </p:sp>
      <p:sp>
        <p:nvSpPr>
          <p:cNvPr id="14" name="Chevron 13"/>
          <p:cNvSpPr/>
          <p:nvPr/>
        </p:nvSpPr>
        <p:spPr>
          <a:xfrm>
            <a:off x="7226051" y="310589"/>
            <a:ext cx="1502026"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Key findings</a:t>
            </a:r>
          </a:p>
        </p:txBody>
      </p:sp>
    </p:spTree>
    <p:extLst>
      <p:ext uri="{BB962C8B-B14F-4D97-AF65-F5344CB8AC3E}">
        <p14:creationId xmlns:p14="http://schemas.microsoft.com/office/powerpoint/2010/main" val="2713944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42901" y="1088736"/>
            <a:ext cx="8458200" cy="519776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Courier New" panose="02070309020205020404" pitchFamily="49" charset="0"/>
              <a:buChar char="o"/>
            </a:pPr>
            <a:endParaRPr lang="en-US" sz="1400" dirty="0" smtClean="0">
              <a:solidFill>
                <a:prstClr val="white"/>
              </a:solidFill>
              <a:latin typeface="Calibri" panose="020F0502020204030204" pitchFamily="34" charset="0"/>
            </a:endParaRPr>
          </a:p>
        </p:txBody>
      </p:sp>
      <p:sp>
        <p:nvSpPr>
          <p:cNvPr id="2" name="Content Placeholder 1"/>
          <p:cNvSpPr>
            <a:spLocks noGrp="1"/>
          </p:cNvSpPr>
          <p:nvPr>
            <p:ph idx="1"/>
          </p:nvPr>
        </p:nvSpPr>
        <p:spPr/>
        <p:txBody>
          <a:bodyPr/>
          <a:lstStyle/>
          <a:p>
            <a:pPr marL="400050" indent="-136525">
              <a:spcBef>
                <a:spcPts val="0"/>
              </a:spcBef>
              <a:buFont typeface="Wingdings" panose="05000000000000000000" pitchFamily="2" charset="2"/>
              <a:buChar char="ü"/>
            </a:pPr>
            <a:r>
              <a:rPr lang="en-IN" dirty="0">
                <a:latin typeface="Calibri" panose="020F0502020204030204" pitchFamily="34" charset="0"/>
              </a:rPr>
              <a:t>IMS Health provides information, services and technology for the healthcare industry</a:t>
            </a:r>
          </a:p>
          <a:p>
            <a:pPr marL="400050" indent="-136525">
              <a:spcBef>
                <a:spcPts val="0"/>
              </a:spcBef>
              <a:buFont typeface="Wingdings" panose="05000000000000000000" pitchFamily="2" charset="2"/>
              <a:buChar char="ü"/>
            </a:pPr>
            <a:r>
              <a:rPr lang="en-IN" dirty="0">
                <a:latin typeface="Calibri" panose="020F0502020204030204" pitchFamily="34" charset="0"/>
              </a:rPr>
              <a:t>Largest vendor of U.S. physician prescribing data</a:t>
            </a:r>
          </a:p>
          <a:p>
            <a:pPr marL="400050" indent="-136525">
              <a:spcBef>
                <a:spcPts val="0"/>
              </a:spcBef>
              <a:buFont typeface="Wingdings" panose="05000000000000000000" pitchFamily="2" charset="2"/>
              <a:buChar char="ü"/>
            </a:pPr>
            <a:r>
              <a:rPr lang="en-IN" dirty="0">
                <a:latin typeface="Calibri" panose="020F0502020204030204" pitchFamily="34" charset="0"/>
              </a:rPr>
              <a:t>Founded in 1954 by Bill </a:t>
            </a:r>
            <a:r>
              <a:rPr lang="en-IN" dirty="0" err="1">
                <a:latin typeface="Calibri" panose="020F0502020204030204" pitchFamily="34" charset="0"/>
              </a:rPr>
              <a:t>Frohlich</a:t>
            </a:r>
            <a:r>
              <a:rPr lang="en-IN" dirty="0">
                <a:latin typeface="Calibri" panose="020F0502020204030204" pitchFamily="34" charset="0"/>
              </a:rPr>
              <a:t> and David </a:t>
            </a:r>
            <a:r>
              <a:rPr lang="en-IN" dirty="0" err="1">
                <a:latin typeface="Calibri" panose="020F0502020204030204" pitchFamily="34" charset="0"/>
              </a:rPr>
              <a:t>Dubow</a:t>
            </a:r>
            <a:r>
              <a:rPr lang="en-IN" dirty="0">
                <a:latin typeface="Calibri" panose="020F0502020204030204" pitchFamily="34" charset="0"/>
              </a:rPr>
              <a:t>  </a:t>
            </a:r>
          </a:p>
          <a:p>
            <a:pPr marL="400050" indent="-136525">
              <a:spcBef>
                <a:spcPts val="0"/>
              </a:spcBef>
              <a:buFont typeface="Wingdings" panose="05000000000000000000" pitchFamily="2" charset="2"/>
              <a:buChar char="ü"/>
            </a:pPr>
            <a:r>
              <a:rPr lang="en-IN" dirty="0">
                <a:latin typeface="Calibri" panose="020F0502020204030204" pitchFamily="34" charset="0"/>
              </a:rPr>
              <a:t>Operates in 100+ countries</a:t>
            </a:r>
          </a:p>
          <a:p>
            <a:pPr marL="400050" indent="-136525">
              <a:spcBef>
                <a:spcPts val="0"/>
              </a:spcBef>
              <a:buFont typeface="Wingdings" panose="05000000000000000000" pitchFamily="2" charset="2"/>
              <a:buChar char="ü"/>
            </a:pPr>
            <a:r>
              <a:rPr lang="en-IN" dirty="0">
                <a:latin typeface="Calibri" panose="020F0502020204030204" pitchFamily="34" charset="0"/>
              </a:rPr>
              <a:t>100,000 data suppliers</a:t>
            </a:r>
          </a:p>
          <a:p>
            <a:pPr marL="400050" indent="-136525">
              <a:spcBef>
                <a:spcPts val="0"/>
              </a:spcBef>
              <a:buFont typeface="Wingdings" panose="05000000000000000000" pitchFamily="2" charset="2"/>
              <a:buChar char="ü"/>
            </a:pPr>
            <a:r>
              <a:rPr lang="en-IN" dirty="0" smtClean="0">
                <a:latin typeface="Calibri" panose="020F0502020204030204" pitchFamily="34" charset="0"/>
              </a:rPr>
              <a:t>15+ </a:t>
            </a:r>
            <a:r>
              <a:rPr lang="en-IN" dirty="0">
                <a:latin typeface="Calibri" panose="020F0502020204030204" pitchFamily="34" charset="0"/>
              </a:rPr>
              <a:t>petabytes of unique healthcare data</a:t>
            </a:r>
          </a:p>
          <a:p>
            <a:pPr marL="400050" indent="-136525">
              <a:spcBef>
                <a:spcPts val="0"/>
              </a:spcBef>
              <a:buFont typeface="Wingdings" panose="05000000000000000000" pitchFamily="2" charset="2"/>
              <a:buChar char="ü"/>
            </a:pPr>
            <a:r>
              <a:rPr lang="en-IN" dirty="0">
                <a:latin typeface="Calibri" panose="020F0502020204030204" pitchFamily="34" charset="0"/>
              </a:rPr>
              <a:t>55+ billion healthcare transactions processed annually</a:t>
            </a:r>
          </a:p>
          <a:p>
            <a:pPr marL="400050" indent="-136525">
              <a:spcBef>
                <a:spcPts val="0"/>
              </a:spcBef>
              <a:buFont typeface="Wingdings" panose="05000000000000000000" pitchFamily="2" charset="2"/>
              <a:buChar char="ü"/>
            </a:pPr>
            <a:r>
              <a:rPr lang="en-IN" dirty="0">
                <a:latin typeface="Calibri" panose="020F0502020204030204" pitchFamily="34" charset="0"/>
              </a:rPr>
              <a:t>7,500+ industry and customer experts</a:t>
            </a:r>
          </a:p>
          <a:p>
            <a:pPr marL="400050" indent="-136525">
              <a:spcBef>
                <a:spcPts val="0"/>
              </a:spcBef>
              <a:buFont typeface="Wingdings" panose="05000000000000000000" pitchFamily="2" charset="2"/>
              <a:buChar char="ü"/>
            </a:pPr>
            <a:r>
              <a:rPr lang="en-IN" dirty="0">
                <a:latin typeface="Calibri" panose="020F0502020204030204" pitchFamily="34" charset="0"/>
              </a:rPr>
              <a:t>5,000+ clients</a:t>
            </a:r>
          </a:p>
          <a:p>
            <a:pPr marL="400050" indent="-136525">
              <a:spcBef>
                <a:spcPts val="0"/>
              </a:spcBef>
              <a:buFont typeface="Wingdings" panose="05000000000000000000" pitchFamily="2" charset="2"/>
              <a:buChar char="ü"/>
            </a:pPr>
            <a:r>
              <a:rPr lang="en-IN" dirty="0">
                <a:latin typeface="Calibri" panose="020F0502020204030204" pitchFamily="34" charset="0"/>
              </a:rPr>
              <a:t>Thousands of proprietary methodologies, including patented systems for analytics, data encryption and </a:t>
            </a:r>
            <a:r>
              <a:rPr lang="en-IN" dirty="0" smtClean="0">
                <a:latin typeface="Calibri" panose="020F0502020204030204" pitchFamily="34" charset="0"/>
              </a:rPr>
              <a:t>forecasting</a:t>
            </a:r>
            <a:endParaRPr lang="en-IN" dirty="0">
              <a:latin typeface="Calibri" panose="020F0502020204030204" pitchFamily="34" charset="0"/>
            </a:endParaRPr>
          </a:p>
        </p:txBody>
      </p:sp>
      <p:sp>
        <p:nvSpPr>
          <p:cNvPr id="3" name="Footer Placeholder 2"/>
          <p:cNvSpPr>
            <a:spLocks noGrp="1"/>
          </p:cNvSpPr>
          <p:nvPr>
            <p:ph type="ftr" sz="quarter" idx="12"/>
          </p:nvPr>
        </p:nvSpPr>
        <p:spPr/>
        <p:txBody>
          <a:bodyPr/>
          <a:lstStyle/>
          <a:p>
            <a:r>
              <a:rPr lang="en-GB" dirty="0" smtClean="0">
                <a:latin typeface="Calibri" panose="020F0502020204030204" pitchFamily="34" charset="0"/>
              </a:rPr>
              <a:t>IMS Health Confidential</a:t>
            </a:r>
            <a:endParaRPr lang="en-GB" dirty="0">
              <a:latin typeface="Calibri" panose="020F0502020204030204" pitchFamily="34" charset="0"/>
            </a:endParaRPr>
          </a:p>
        </p:txBody>
      </p:sp>
      <p:sp>
        <p:nvSpPr>
          <p:cNvPr id="4" name="Title 3"/>
          <p:cNvSpPr>
            <a:spLocks noGrp="1"/>
          </p:cNvSpPr>
          <p:nvPr>
            <p:ph type="title"/>
          </p:nvPr>
        </p:nvSpPr>
        <p:spPr>
          <a:xfrm>
            <a:off x="348344" y="85234"/>
            <a:ext cx="8452757" cy="849228"/>
          </a:xfrm>
        </p:spPr>
        <p:txBody>
          <a:bodyPr/>
          <a:lstStyle/>
          <a:p>
            <a:r>
              <a:rPr lang="en-US" dirty="0" smtClean="0"/>
              <a:t>IMS Health</a:t>
            </a:r>
            <a:endParaRPr lang="en-US" dirty="0"/>
          </a:p>
        </p:txBody>
      </p:sp>
      <p:sp>
        <p:nvSpPr>
          <p:cNvPr id="5" name="Text Placeholder 4"/>
          <p:cNvSpPr>
            <a:spLocks noGrp="1"/>
          </p:cNvSpPr>
          <p:nvPr>
            <p:ph type="body" sz="quarter" idx="11"/>
          </p:nvPr>
        </p:nvSpPr>
        <p:spPr>
          <a:xfrm>
            <a:off x="485714" y="1088231"/>
            <a:ext cx="8280000" cy="321627"/>
          </a:xfrm>
        </p:spPr>
        <p:txBody>
          <a:bodyPr/>
          <a:lstStyle/>
          <a:p>
            <a:r>
              <a:rPr lang="en-IN" dirty="0">
                <a:latin typeface="Calibri" panose="020F0502020204030204" pitchFamily="34" charset="0"/>
              </a:rPr>
              <a:t>Company’s  </a:t>
            </a:r>
            <a:r>
              <a:rPr lang="en-IN" dirty="0" smtClean="0">
                <a:latin typeface="Calibri" panose="020F0502020204030204" pitchFamily="34" charset="0"/>
              </a:rPr>
              <a:t>Overview</a:t>
            </a:r>
            <a:endParaRPr lang="en-IN" sz="1200" dirty="0">
              <a:latin typeface="Calibri" panose="020F0502020204030204" pitchFamily="34" charset="0"/>
            </a:endParaRPr>
          </a:p>
        </p:txBody>
      </p:sp>
    </p:spTree>
    <p:extLst>
      <p:ext uri="{BB962C8B-B14F-4D97-AF65-F5344CB8AC3E}">
        <p14:creationId xmlns:p14="http://schemas.microsoft.com/office/powerpoint/2010/main" val="1754257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826" y="1013863"/>
            <a:ext cx="8280000" cy="567992"/>
          </a:xfrm>
        </p:spPr>
        <p:txBody>
          <a:bodyPr/>
          <a:lstStyle/>
          <a:p>
            <a:r>
              <a:rPr lang="en-GB" sz="1800" dirty="0">
                <a:solidFill>
                  <a:srgbClr val="1C2980"/>
                </a:solidFill>
                <a:latin typeface="Calibri" panose="020F0502020204030204" pitchFamily="34" charset="0"/>
                <a:cs typeface="Arial" panose="020B0604020202020204" pitchFamily="34" charset="0"/>
              </a:rPr>
              <a:t>Medicines Optimisation is predicted to be monitored on an annual basis with many training and educational tools to be implemented to aid the process</a:t>
            </a:r>
            <a:endParaRPr lang="en-GB" sz="2400" dirty="0">
              <a:latin typeface="Calibri" panose="020F050202020403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GB" smtClean="0">
                <a:latin typeface="Calibri" panose="020F0502020204030204" pitchFamily="34" charset="0"/>
              </a:rPr>
              <a:t>IMS Health Confidential</a:t>
            </a:r>
            <a:endParaRPr lang="en-GB">
              <a:latin typeface="Calibri" panose="020F0502020204030204" pitchFamily="34" charset="0"/>
            </a:endParaRPr>
          </a:p>
        </p:txBody>
      </p:sp>
      <p:sp>
        <p:nvSpPr>
          <p:cNvPr id="3" name="Rounded Rectangle 2"/>
          <p:cNvSpPr/>
          <p:nvPr/>
        </p:nvSpPr>
        <p:spPr>
          <a:xfrm>
            <a:off x="485714" y="4473149"/>
            <a:ext cx="3789724" cy="1803819"/>
          </a:xfrm>
          <a:prstGeom prst="roundRect">
            <a:avLst/>
          </a:prstGeom>
          <a:solidFill>
            <a:schemeClr val="accent1">
              <a:lumMod val="20000"/>
              <a:lumOff val="80000"/>
            </a:schemeClr>
          </a:solidFill>
          <a:ln w="12700">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GB" sz="1200" dirty="0">
              <a:solidFill>
                <a:schemeClr val="accent2"/>
              </a:solidFill>
              <a:latin typeface="Calibri" panose="020F0502020204030204" pitchFamily="34" charset="0"/>
            </a:endParaRPr>
          </a:p>
          <a:p>
            <a:pPr marL="171450" indent="-171450">
              <a:buFont typeface="Arial" panose="020B0604020202020204" pitchFamily="34" charset="0"/>
              <a:buChar char="•"/>
            </a:pPr>
            <a:r>
              <a:rPr lang="en-GB" sz="1200" dirty="0">
                <a:solidFill>
                  <a:schemeClr val="accent2"/>
                </a:solidFill>
                <a:latin typeface="Calibri" panose="020F0502020204030204" pitchFamily="34" charset="0"/>
              </a:rPr>
              <a:t>E-Learning modules</a:t>
            </a:r>
          </a:p>
          <a:p>
            <a:pPr marL="171450" indent="-171450">
              <a:buFont typeface="Arial" panose="020B0604020202020204" pitchFamily="34" charset="0"/>
              <a:buChar char="•"/>
            </a:pPr>
            <a:r>
              <a:rPr lang="en-GB" sz="1200" dirty="0">
                <a:solidFill>
                  <a:schemeClr val="accent2"/>
                </a:solidFill>
                <a:latin typeface="Calibri" panose="020F0502020204030204" pitchFamily="34" charset="0"/>
              </a:rPr>
              <a:t>Quarterly clinical governance meetings</a:t>
            </a:r>
          </a:p>
          <a:p>
            <a:pPr marL="171450" indent="-171450">
              <a:buFont typeface="Arial" panose="020B0604020202020204" pitchFamily="34" charset="0"/>
              <a:buChar char="•"/>
            </a:pPr>
            <a:r>
              <a:rPr lang="en-GB" sz="1200" dirty="0">
                <a:solidFill>
                  <a:schemeClr val="accent2"/>
                </a:solidFill>
                <a:latin typeface="Calibri" panose="020F0502020204030204" pitchFamily="34" charset="0"/>
              </a:rPr>
              <a:t>Monthly/ annual meetings</a:t>
            </a:r>
          </a:p>
          <a:p>
            <a:pPr marL="171450" indent="-171450">
              <a:buFont typeface="Arial" panose="020B0604020202020204" pitchFamily="34" charset="0"/>
              <a:buChar char="•"/>
            </a:pPr>
            <a:r>
              <a:rPr lang="en-GB" sz="1200" dirty="0">
                <a:solidFill>
                  <a:schemeClr val="accent2"/>
                </a:solidFill>
                <a:latin typeface="Calibri" panose="020F0502020204030204" pitchFamily="34" charset="0"/>
              </a:rPr>
              <a:t>Mandatory in-house training</a:t>
            </a:r>
          </a:p>
          <a:p>
            <a:pPr marL="171450" indent="-171450">
              <a:buFont typeface="Arial" panose="020B0604020202020204" pitchFamily="34" charset="0"/>
              <a:buChar char="•"/>
            </a:pPr>
            <a:r>
              <a:rPr lang="en-GB" sz="1200" dirty="0">
                <a:solidFill>
                  <a:schemeClr val="accent2"/>
                </a:solidFill>
                <a:latin typeface="Calibri" panose="020F0502020204030204" pitchFamily="34" charset="0"/>
              </a:rPr>
              <a:t>Emails/staff bulletins/ staff meetings</a:t>
            </a:r>
          </a:p>
          <a:p>
            <a:pPr marL="171450" indent="-171450">
              <a:buFont typeface="Arial" panose="020B0604020202020204" pitchFamily="34" charset="0"/>
              <a:buChar char="•"/>
            </a:pPr>
            <a:r>
              <a:rPr lang="en-GB" sz="1200" dirty="0">
                <a:solidFill>
                  <a:schemeClr val="accent2"/>
                </a:solidFill>
                <a:latin typeface="Calibri" panose="020F0502020204030204" pitchFamily="34" charset="0"/>
              </a:rPr>
              <a:t>Training programmes developed by advances clinical Pharmacist</a:t>
            </a:r>
          </a:p>
          <a:p>
            <a:r>
              <a:rPr lang="en-US" sz="1200" dirty="0">
                <a:solidFill>
                  <a:schemeClr val="accent2"/>
                </a:solidFill>
                <a:latin typeface="Calibri" panose="020F0502020204030204" pitchFamily="34" charset="0"/>
              </a:rPr>
              <a:t>“We train trust staff in medicines procurement, stock control, inventory management “</a:t>
            </a:r>
          </a:p>
          <a:p>
            <a:endParaRPr lang="en-GB" sz="1200" dirty="0">
              <a:solidFill>
                <a:schemeClr val="accent2"/>
              </a:solidFill>
              <a:latin typeface="Calibri" panose="020F0502020204030204" pitchFamily="34" charset="0"/>
            </a:endParaRPr>
          </a:p>
        </p:txBody>
      </p:sp>
      <p:sp>
        <p:nvSpPr>
          <p:cNvPr id="8" name="Rounded Rectangle 7"/>
          <p:cNvSpPr/>
          <p:nvPr/>
        </p:nvSpPr>
        <p:spPr>
          <a:xfrm>
            <a:off x="700325" y="3919599"/>
            <a:ext cx="3394283" cy="553546"/>
          </a:xfrm>
          <a:prstGeom prst="roundRect">
            <a:avLst/>
          </a:prstGeom>
          <a:solidFill>
            <a:schemeClr val="accent1"/>
          </a:solidFill>
          <a:ln w="12700">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b="1" dirty="0">
                <a:solidFill>
                  <a:schemeClr val="bg1"/>
                </a:solidFill>
                <a:latin typeface="Calibri" panose="020F0502020204030204" pitchFamily="34" charset="0"/>
              </a:rPr>
              <a:t>Medicines Optimisation Training</a:t>
            </a:r>
          </a:p>
        </p:txBody>
      </p:sp>
      <p:sp>
        <p:nvSpPr>
          <p:cNvPr id="11" name="Rounded Rectangle 10"/>
          <p:cNvSpPr/>
          <p:nvPr/>
        </p:nvSpPr>
        <p:spPr>
          <a:xfrm>
            <a:off x="4354517" y="4493792"/>
            <a:ext cx="2368707" cy="1803819"/>
          </a:xfrm>
          <a:prstGeom prst="roundRect">
            <a:avLst/>
          </a:prstGeom>
          <a:solidFill>
            <a:schemeClr val="accent6">
              <a:lumMod val="20000"/>
              <a:lumOff val="80000"/>
            </a:schemeClr>
          </a:solidFill>
          <a:ln w="12700">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endParaRPr lang="en-GB" sz="1200" dirty="0">
              <a:solidFill>
                <a:schemeClr val="accent2"/>
              </a:solidFill>
              <a:latin typeface="Calibri" panose="020F0502020204030204" pitchFamily="34" charset="0"/>
            </a:endParaRPr>
          </a:p>
          <a:p>
            <a:pPr marL="171450" indent="-171450">
              <a:buFont typeface="Arial" panose="020B0604020202020204" pitchFamily="34" charset="0"/>
              <a:buChar char="•"/>
            </a:pPr>
            <a:endParaRPr lang="en-GB" sz="1200" dirty="0">
              <a:solidFill>
                <a:schemeClr val="accent2"/>
              </a:solidFill>
              <a:latin typeface="Calibri" panose="020F0502020204030204" pitchFamily="34" charset="0"/>
            </a:endParaRPr>
          </a:p>
          <a:p>
            <a:pPr marL="171450" indent="-171450">
              <a:buFont typeface="Arial" panose="020B0604020202020204" pitchFamily="34" charset="0"/>
              <a:buChar char="•"/>
            </a:pPr>
            <a:r>
              <a:rPr lang="en-GB" sz="1200" dirty="0">
                <a:solidFill>
                  <a:schemeClr val="accent2"/>
                </a:solidFill>
                <a:latin typeface="Calibri" panose="020F0502020204030204" pitchFamily="34" charset="0"/>
              </a:rPr>
              <a:t>Mainly in annual appraisal meetings against agreed objectives</a:t>
            </a:r>
          </a:p>
          <a:p>
            <a:r>
              <a:rPr lang="en-GB" sz="1200" dirty="0">
                <a:solidFill>
                  <a:schemeClr val="accent2"/>
                </a:solidFill>
                <a:latin typeface="Calibri" panose="020F0502020204030204" pitchFamily="34" charset="0"/>
              </a:rPr>
              <a:t>(8 Hospital Pharmacists and 4 Procurement Pharmacists)</a:t>
            </a:r>
          </a:p>
          <a:p>
            <a:endParaRPr lang="en-GB" sz="1200" dirty="0">
              <a:solidFill>
                <a:schemeClr val="accent2"/>
              </a:solidFill>
              <a:latin typeface="Calibri" panose="020F0502020204030204" pitchFamily="34" charset="0"/>
            </a:endParaRPr>
          </a:p>
          <a:p>
            <a:endParaRPr lang="en-GB" sz="1200" dirty="0">
              <a:solidFill>
                <a:schemeClr val="accent2"/>
              </a:solidFill>
              <a:latin typeface="Calibri" panose="020F0502020204030204" pitchFamily="34" charset="0"/>
            </a:endParaRPr>
          </a:p>
          <a:p>
            <a:endParaRPr lang="en-GB" sz="1200" dirty="0">
              <a:solidFill>
                <a:schemeClr val="accent2"/>
              </a:solidFill>
              <a:latin typeface="Calibri" panose="020F0502020204030204" pitchFamily="34" charset="0"/>
            </a:endParaRPr>
          </a:p>
          <a:p>
            <a:endParaRPr lang="en-GB" sz="1200" dirty="0">
              <a:solidFill>
                <a:schemeClr val="accent2"/>
              </a:solidFill>
              <a:latin typeface="Calibri" panose="020F0502020204030204" pitchFamily="34" charset="0"/>
            </a:endParaRPr>
          </a:p>
          <a:p>
            <a:endParaRPr lang="en-GB" sz="1200" dirty="0">
              <a:solidFill>
                <a:schemeClr val="accent2"/>
              </a:solidFill>
              <a:latin typeface="Calibri" panose="020F0502020204030204" pitchFamily="34" charset="0"/>
            </a:endParaRPr>
          </a:p>
          <a:p>
            <a:endParaRPr lang="en-GB" sz="1200" dirty="0">
              <a:solidFill>
                <a:schemeClr val="accent2"/>
              </a:solidFill>
              <a:latin typeface="Calibri" panose="020F0502020204030204" pitchFamily="34" charset="0"/>
            </a:endParaRPr>
          </a:p>
        </p:txBody>
      </p:sp>
      <p:sp>
        <p:nvSpPr>
          <p:cNvPr id="14" name="Rounded Rectangle 13"/>
          <p:cNvSpPr/>
          <p:nvPr/>
        </p:nvSpPr>
        <p:spPr>
          <a:xfrm>
            <a:off x="4518297" y="3925959"/>
            <a:ext cx="2015848" cy="576880"/>
          </a:xfrm>
          <a:prstGeom prst="roundRect">
            <a:avLst/>
          </a:prstGeom>
          <a:solidFill>
            <a:schemeClr val="accent6"/>
          </a:solidFill>
          <a:ln w="12700">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1400" b="1" dirty="0">
                <a:solidFill>
                  <a:schemeClr val="bg1"/>
                </a:solidFill>
                <a:latin typeface="Calibri" panose="020F0502020204030204" pitchFamily="34" charset="0"/>
              </a:rPr>
              <a:t>Medicines Optimisation Staff Monitoring</a:t>
            </a:r>
          </a:p>
        </p:txBody>
      </p:sp>
      <p:sp>
        <p:nvSpPr>
          <p:cNvPr id="16" name="Rounded Rectangle 15"/>
          <p:cNvSpPr/>
          <p:nvPr/>
        </p:nvSpPr>
        <p:spPr>
          <a:xfrm>
            <a:off x="485714" y="2030665"/>
            <a:ext cx="8280000" cy="1583583"/>
          </a:xfrm>
          <a:prstGeom prst="roundRect">
            <a:avLst/>
          </a:prstGeom>
          <a:noFill/>
          <a:ln w="12700">
            <a:solidFill>
              <a:schemeClr val="tx2"/>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GB" sz="1200" dirty="0">
                <a:solidFill>
                  <a:schemeClr val="tx1"/>
                </a:solidFill>
                <a:latin typeface="Calibri" panose="020F0502020204030204" pitchFamily="34" charset="0"/>
              </a:rPr>
              <a:t>Medical Director		</a:t>
            </a:r>
          </a:p>
          <a:p>
            <a:pPr marL="171450" indent="-171450">
              <a:buFont typeface="Arial" panose="020B0604020202020204" pitchFamily="34" charset="0"/>
              <a:buChar char="•"/>
            </a:pPr>
            <a:r>
              <a:rPr lang="en-GB" sz="1200" dirty="0">
                <a:solidFill>
                  <a:schemeClr val="tx1"/>
                </a:solidFill>
                <a:latin typeface="Calibri" panose="020F0502020204030204" pitchFamily="34" charset="0"/>
              </a:rPr>
              <a:t>Nursing Director</a:t>
            </a:r>
          </a:p>
          <a:p>
            <a:pPr marL="171450" indent="-171450">
              <a:buFont typeface="Arial" panose="020B0604020202020204" pitchFamily="34" charset="0"/>
              <a:buChar char="•"/>
            </a:pPr>
            <a:r>
              <a:rPr lang="en-GB" sz="1200" dirty="0">
                <a:solidFill>
                  <a:schemeClr val="tx1"/>
                </a:solidFill>
                <a:latin typeface="Calibri" panose="020F0502020204030204" pitchFamily="34" charset="0"/>
              </a:rPr>
              <a:t>Head Nurse/Lead Nurse</a:t>
            </a:r>
          </a:p>
          <a:p>
            <a:pPr marL="171450" indent="-171450">
              <a:buFont typeface="Arial" panose="020B0604020202020204" pitchFamily="34" charset="0"/>
              <a:buChar char="•"/>
            </a:pPr>
            <a:r>
              <a:rPr lang="en-GB" sz="1200" dirty="0">
                <a:solidFill>
                  <a:schemeClr val="tx1"/>
                </a:solidFill>
                <a:latin typeface="Calibri" panose="020F0502020204030204" pitchFamily="34" charset="0"/>
              </a:rPr>
              <a:t>Divisional Clinical Directors/ Clinical Managers</a:t>
            </a:r>
          </a:p>
          <a:p>
            <a:pPr marL="171450" indent="-171450">
              <a:buFont typeface="Arial" panose="020B0604020202020204" pitchFamily="34" charset="0"/>
              <a:buChar char="•"/>
            </a:pPr>
            <a:r>
              <a:rPr lang="en-GB" sz="1200" dirty="0">
                <a:solidFill>
                  <a:schemeClr val="tx1"/>
                </a:solidFill>
                <a:latin typeface="Calibri" panose="020F0502020204030204" pitchFamily="34" charset="0"/>
              </a:rPr>
              <a:t>Chair of Drug and Therapeutics Committee </a:t>
            </a:r>
          </a:p>
          <a:p>
            <a:pPr marL="171450" indent="-171450">
              <a:buFont typeface="Arial" panose="020B0604020202020204" pitchFamily="34" charset="0"/>
              <a:buChar char="•"/>
            </a:pPr>
            <a:r>
              <a:rPr lang="en-GB" sz="1200" dirty="0">
                <a:solidFill>
                  <a:schemeClr val="tx1"/>
                </a:solidFill>
                <a:latin typeface="Calibri" panose="020F0502020204030204" pitchFamily="34" charset="0"/>
              </a:rPr>
              <a:t>Lead Clinician/ Clinical Consultant</a:t>
            </a:r>
          </a:p>
          <a:p>
            <a:pPr marL="171450" indent="-171450">
              <a:buFont typeface="Arial" panose="020B0604020202020204" pitchFamily="34" charset="0"/>
              <a:buChar char="•"/>
            </a:pPr>
            <a:r>
              <a:rPr lang="en-GB" sz="1200" dirty="0">
                <a:solidFill>
                  <a:schemeClr val="tx1"/>
                </a:solidFill>
                <a:latin typeface="Calibri" panose="020F0502020204030204" pitchFamily="34" charset="0"/>
              </a:rPr>
              <a:t>Finance Director</a:t>
            </a:r>
          </a:p>
        </p:txBody>
      </p:sp>
      <p:sp>
        <p:nvSpPr>
          <p:cNvPr id="17" name="Rounded Rectangle 16"/>
          <p:cNvSpPr/>
          <p:nvPr/>
        </p:nvSpPr>
        <p:spPr>
          <a:xfrm>
            <a:off x="600460" y="1712383"/>
            <a:ext cx="7924113" cy="318281"/>
          </a:xfrm>
          <a:prstGeom prst="roundRect">
            <a:avLst/>
          </a:prstGeom>
          <a:solidFill>
            <a:schemeClr val="accent2"/>
          </a:solid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b="1" dirty="0">
                <a:solidFill>
                  <a:schemeClr val="bg1"/>
                </a:solidFill>
                <a:latin typeface="Calibri" panose="020F0502020204030204" pitchFamily="34" charset="0"/>
              </a:rPr>
              <a:t>Healthcare Professionals involved in Medicines optimisation outside of the Pharmacy</a:t>
            </a:r>
          </a:p>
        </p:txBody>
      </p:sp>
      <p:sp>
        <p:nvSpPr>
          <p:cNvPr id="18" name="Rounded Rectangle 17"/>
          <p:cNvSpPr/>
          <p:nvPr/>
        </p:nvSpPr>
        <p:spPr>
          <a:xfrm>
            <a:off x="4696265" y="2323793"/>
            <a:ext cx="3828306" cy="967906"/>
          </a:xfrm>
          <a:prstGeom prst="roundRect">
            <a:avLst/>
          </a:prstGeom>
          <a:noFill/>
          <a:ln w="12700">
            <a:solidFill>
              <a:schemeClr val="tx2"/>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solidFill>
                  <a:schemeClr val="accent2"/>
                </a:solidFill>
                <a:latin typeface="Calibri" panose="020F0502020204030204" pitchFamily="34" charset="0"/>
              </a:rPr>
              <a:t>“Pharmacy will lead but MO is about changing the direction and focus of care to be more patient centric so this involves all staff working together”</a:t>
            </a: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9963" y="1049022"/>
            <a:ext cx="542341" cy="542341"/>
          </a:xfrm>
          <a:prstGeom prst="rect">
            <a:avLst/>
          </a:prstGeom>
        </p:spPr>
      </p:pic>
      <p:pic>
        <p:nvPicPr>
          <p:cNvPr id="7" name="Picture 6"/>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957839" y="4196376"/>
            <a:ext cx="1566730" cy="1642651"/>
          </a:xfrm>
          <a:prstGeom prst="rect">
            <a:avLst/>
          </a:prstGeom>
        </p:spPr>
      </p:pic>
      <p:sp>
        <p:nvSpPr>
          <p:cNvPr id="26" name="Chevron 25"/>
          <p:cNvSpPr/>
          <p:nvPr/>
        </p:nvSpPr>
        <p:spPr>
          <a:xfrm>
            <a:off x="1891055" y="31543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QIPP</a:t>
            </a:r>
          </a:p>
        </p:txBody>
      </p:sp>
      <p:sp>
        <p:nvSpPr>
          <p:cNvPr id="27" name="Pentagon 26"/>
          <p:cNvSpPr/>
          <p:nvPr/>
        </p:nvSpPr>
        <p:spPr>
          <a:xfrm>
            <a:off x="600532" y="313014"/>
            <a:ext cx="1380931" cy="553247"/>
          </a:xfrm>
          <a:prstGeom prst="homePlate">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b="1" dirty="0">
                <a:solidFill>
                  <a:schemeClr val="bg1"/>
                </a:solidFill>
                <a:latin typeface="Calibri" panose="020F0502020204030204" pitchFamily="34" charset="0"/>
              </a:rPr>
              <a:t>Objectives/</a:t>
            </a:r>
          </a:p>
          <a:p>
            <a:pPr algn="ctr"/>
            <a:r>
              <a:rPr lang="en-US" sz="1100" b="1" dirty="0">
                <a:solidFill>
                  <a:schemeClr val="bg1"/>
                </a:solidFill>
                <a:latin typeface="Calibri" panose="020F0502020204030204" pitchFamily="34" charset="0"/>
              </a:rPr>
              <a:t>Methodology</a:t>
            </a:r>
          </a:p>
        </p:txBody>
      </p:sp>
      <p:sp>
        <p:nvSpPr>
          <p:cNvPr id="28" name="Chevron 27"/>
          <p:cNvSpPr/>
          <p:nvPr/>
        </p:nvSpPr>
        <p:spPr>
          <a:xfrm>
            <a:off x="5797708" y="31058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Priority</a:t>
            </a:r>
          </a:p>
          <a:p>
            <a:pPr algn="ctr"/>
            <a:r>
              <a:rPr lang="en-GB" sz="1100" b="1" dirty="0">
                <a:solidFill>
                  <a:schemeClr val="bg1"/>
                </a:solidFill>
                <a:latin typeface="Calibri" panose="020F0502020204030204" pitchFamily="34" charset="0"/>
              </a:rPr>
              <a:t>Areas</a:t>
            </a:r>
          </a:p>
        </p:txBody>
      </p:sp>
      <p:sp>
        <p:nvSpPr>
          <p:cNvPr id="29" name="Chevron 28"/>
          <p:cNvSpPr/>
          <p:nvPr/>
        </p:nvSpPr>
        <p:spPr>
          <a:xfrm>
            <a:off x="3181435" y="31058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Carter Report</a:t>
            </a:r>
          </a:p>
        </p:txBody>
      </p:sp>
      <p:sp>
        <p:nvSpPr>
          <p:cNvPr id="30" name="Chevron 29"/>
          <p:cNvSpPr/>
          <p:nvPr/>
        </p:nvSpPr>
        <p:spPr>
          <a:xfrm>
            <a:off x="4527542" y="313014"/>
            <a:ext cx="1380931" cy="553247"/>
          </a:xfrm>
          <a:prstGeom prst="chevron">
            <a:avLst/>
          </a:prstGeom>
          <a:solidFill>
            <a:schemeClr val="accent2"/>
          </a:solidFill>
          <a:ln w="635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RMOC’S</a:t>
            </a:r>
          </a:p>
        </p:txBody>
      </p:sp>
      <p:sp>
        <p:nvSpPr>
          <p:cNvPr id="19" name="Chevron 18"/>
          <p:cNvSpPr/>
          <p:nvPr/>
        </p:nvSpPr>
        <p:spPr>
          <a:xfrm>
            <a:off x="7226051" y="310589"/>
            <a:ext cx="1502026"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Key findings</a:t>
            </a:r>
          </a:p>
        </p:txBody>
      </p:sp>
    </p:spTree>
    <p:extLst>
      <p:ext uri="{BB962C8B-B14F-4D97-AF65-F5344CB8AC3E}">
        <p14:creationId xmlns:p14="http://schemas.microsoft.com/office/powerpoint/2010/main" val="408740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769" y="1015520"/>
            <a:ext cx="8539492" cy="475077"/>
          </a:xfrm>
        </p:spPr>
        <p:txBody>
          <a:bodyPr/>
          <a:lstStyle/>
          <a:p>
            <a:r>
              <a:rPr lang="en-GB" sz="1600" dirty="0">
                <a:latin typeface="Calibri" panose="020F0502020204030204" pitchFamily="34" charset="0"/>
                <a:cs typeface="Arial" panose="020B0604020202020204" pitchFamily="34" charset="0"/>
              </a:rPr>
              <a:t>RMOCs are predicted to be in operation in 2017 and will drive the; development of national formularies, evaluation of new and high cost drugs awaiting NICE and promotion of biosimilar uptake</a:t>
            </a:r>
          </a:p>
        </p:txBody>
      </p:sp>
      <p:sp>
        <p:nvSpPr>
          <p:cNvPr id="4" name="Footer Placeholder 3"/>
          <p:cNvSpPr>
            <a:spLocks noGrp="1"/>
          </p:cNvSpPr>
          <p:nvPr>
            <p:ph type="ftr" sz="quarter" idx="10"/>
          </p:nvPr>
        </p:nvSpPr>
        <p:spPr/>
        <p:txBody>
          <a:bodyPr/>
          <a:lstStyle/>
          <a:p>
            <a:r>
              <a:rPr lang="en-GB" smtClean="0">
                <a:solidFill>
                  <a:schemeClr val="accent2"/>
                </a:solidFill>
                <a:latin typeface="Calibri" panose="020F0502020204030204" pitchFamily="34" charset="0"/>
              </a:rPr>
              <a:t>IMS Health Confidential</a:t>
            </a:r>
            <a:endParaRPr lang="en-GB">
              <a:solidFill>
                <a:schemeClr val="accent2"/>
              </a:solidFill>
              <a:latin typeface="Calibri" panose="020F0502020204030204" pitchFamily="34" charset="0"/>
            </a:endParaRPr>
          </a:p>
        </p:txBody>
      </p:sp>
      <p:sp>
        <p:nvSpPr>
          <p:cNvPr id="3" name="Rounded Rectangle 2"/>
          <p:cNvSpPr/>
          <p:nvPr/>
        </p:nvSpPr>
        <p:spPr>
          <a:xfrm>
            <a:off x="485718" y="2232678"/>
            <a:ext cx="3320167" cy="358346"/>
          </a:xfrm>
          <a:prstGeom prst="roundRect">
            <a:avLst/>
          </a:prstGeom>
          <a:solidFill>
            <a:schemeClr val="accent5">
              <a:lumMod val="20000"/>
              <a:lumOff val="80000"/>
            </a:schemeClr>
          </a:solidFill>
          <a:ln w="12700">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b="1" dirty="0">
                <a:solidFill>
                  <a:schemeClr val="accent2"/>
                </a:solidFill>
                <a:latin typeface="Calibri" panose="020F0502020204030204" pitchFamily="34" charset="0"/>
              </a:rPr>
              <a:t>Development of regional/national formulary</a:t>
            </a:r>
          </a:p>
        </p:txBody>
      </p:sp>
      <p:sp>
        <p:nvSpPr>
          <p:cNvPr id="5" name="Rounded Rectangle 4"/>
          <p:cNvSpPr/>
          <p:nvPr/>
        </p:nvSpPr>
        <p:spPr>
          <a:xfrm>
            <a:off x="489834" y="2731067"/>
            <a:ext cx="3320167" cy="358346"/>
          </a:xfrm>
          <a:prstGeom prst="roundRect">
            <a:avLst/>
          </a:prstGeom>
          <a:solidFill>
            <a:schemeClr val="accent5">
              <a:lumMod val="20000"/>
              <a:lumOff val="80000"/>
            </a:schemeClr>
          </a:solidFill>
          <a:ln w="12700">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b="1" dirty="0">
                <a:solidFill>
                  <a:schemeClr val="accent2"/>
                </a:solidFill>
                <a:latin typeface="Calibri" panose="020F0502020204030204" pitchFamily="34" charset="0"/>
              </a:rPr>
              <a:t> Evaluation of new and high cost medicines awaiting NICE review</a:t>
            </a:r>
          </a:p>
        </p:txBody>
      </p:sp>
      <p:sp>
        <p:nvSpPr>
          <p:cNvPr id="6" name="Rounded Rectangle 5"/>
          <p:cNvSpPr/>
          <p:nvPr/>
        </p:nvSpPr>
        <p:spPr>
          <a:xfrm>
            <a:off x="485717" y="3245932"/>
            <a:ext cx="3320167" cy="358346"/>
          </a:xfrm>
          <a:prstGeom prst="roundRect">
            <a:avLst/>
          </a:prstGeom>
          <a:solidFill>
            <a:schemeClr val="accent5">
              <a:lumMod val="20000"/>
              <a:lumOff val="80000"/>
            </a:schemeClr>
          </a:solidFill>
          <a:ln w="12700">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b="1" dirty="0">
                <a:solidFill>
                  <a:schemeClr val="accent2"/>
                </a:solidFill>
                <a:latin typeface="Calibri" panose="020F0502020204030204" pitchFamily="34" charset="0"/>
              </a:rPr>
              <a:t>Uptake of </a:t>
            </a:r>
            <a:r>
              <a:rPr lang="en-GB" sz="1200" b="1" dirty="0" err="1">
                <a:solidFill>
                  <a:schemeClr val="accent2"/>
                </a:solidFill>
                <a:latin typeface="Calibri" panose="020F0502020204030204" pitchFamily="34" charset="0"/>
              </a:rPr>
              <a:t>biosimilars</a:t>
            </a:r>
            <a:r>
              <a:rPr lang="en-GB" sz="1200" b="1" dirty="0">
                <a:solidFill>
                  <a:schemeClr val="accent2"/>
                </a:solidFill>
                <a:latin typeface="Calibri" panose="020F0502020204030204" pitchFamily="34" charset="0"/>
              </a:rPr>
              <a:t> and guidance on new medicines</a:t>
            </a:r>
          </a:p>
        </p:txBody>
      </p:sp>
      <p:sp>
        <p:nvSpPr>
          <p:cNvPr id="7" name="Rounded Rectangle 6"/>
          <p:cNvSpPr/>
          <p:nvPr/>
        </p:nvSpPr>
        <p:spPr>
          <a:xfrm>
            <a:off x="518682" y="2317900"/>
            <a:ext cx="205603" cy="179173"/>
          </a:xfrm>
          <a:prstGeom prst="roundRect">
            <a:avLst/>
          </a:prstGeom>
          <a:solidFill>
            <a:schemeClr val="bg1"/>
          </a:solidFill>
          <a:ln w="12700">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accent2"/>
                </a:solidFill>
                <a:latin typeface="Calibri" panose="020F0502020204030204" pitchFamily="34" charset="0"/>
              </a:rPr>
              <a:t>1</a:t>
            </a:r>
          </a:p>
        </p:txBody>
      </p:sp>
      <p:sp>
        <p:nvSpPr>
          <p:cNvPr id="8" name="Rounded Rectangle 7"/>
          <p:cNvSpPr/>
          <p:nvPr/>
        </p:nvSpPr>
        <p:spPr>
          <a:xfrm>
            <a:off x="519502" y="2824296"/>
            <a:ext cx="205603" cy="179173"/>
          </a:xfrm>
          <a:prstGeom prst="roundRect">
            <a:avLst/>
          </a:prstGeom>
          <a:solidFill>
            <a:schemeClr val="bg1"/>
          </a:solidFill>
          <a:ln w="12700">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accent2"/>
                </a:solidFill>
                <a:latin typeface="Calibri" panose="020F0502020204030204" pitchFamily="34" charset="0"/>
              </a:rPr>
              <a:t>2</a:t>
            </a:r>
          </a:p>
        </p:txBody>
      </p:sp>
      <p:sp>
        <p:nvSpPr>
          <p:cNvPr id="9" name="Rounded Rectangle 8"/>
          <p:cNvSpPr/>
          <p:nvPr/>
        </p:nvSpPr>
        <p:spPr>
          <a:xfrm>
            <a:off x="518681" y="3330154"/>
            <a:ext cx="205603" cy="179173"/>
          </a:xfrm>
          <a:prstGeom prst="roundRect">
            <a:avLst/>
          </a:prstGeom>
          <a:solidFill>
            <a:schemeClr val="bg1"/>
          </a:solidFill>
          <a:ln w="12700">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accent2"/>
                </a:solidFill>
                <a:latin typeface="Calibri" panose="020F0502020204030204" pitchFamily="34" charset="0"/>
              </a:rPr>
              <a:t>3</a:t>
            </a:r>
          </a:p>
        </p:txBody>
      </p:sp>
      <p:sp>
        <p:nvSpPr>
          <p:cNvPr id="10" name="Rectangle 9"/>
          <p:cNvSpPr/>
          <p:nvPr/>
        </p:nvSpPr>
        <p:spPr>
          <a:xfrm>
            <a:off x="5498761" y="1899050"/>
            <a:ext cx="3266957" cy="2567873"/>
          </a:xfrm>
          <a:prstGeom prst="rect">
            <a:avLst/>
          </a:prstGeom>
          <a:noFill/>
          <a:ln w="28575">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b="1" dirty="0">
              <a:solidFill>
                <a:schemeClr val="tx1"/>
              </a:solidFill>
              <a:latin typeface="Calibri" panose="020F0502020204030204" pitchFamily="34" charset="0"/>
            </a:endParaRPr>
          </a:p>
          <a:p>
            <a:pPr algn="ctr"/>
            <a:endParaRPr lang="en-GB" sz="1200" b="1" dirty="0">
              <a:solidFill>
                <a:schemeClr val="tx1"/>
              </a:solidFill>
              <a:latin typeface="Calibri" panose="020F0502020204030204" pitchFamily="34" charset="0"/>
            </a:endParaRPr>
          </a:p>
          <a:p>
            <a:pPr algn="ctr"/>
            <a:endParaRPr lang="en-GB" sz="1200" b="1" dirty="0">
              <a:solidFill>
                <a:schemeClr val="tx1"/>
              </a:solidFill>
              <a:latin typeface="Calibri" panose="020F0502020204030204" pitchFamily="34" charset="0"/>
            </a:endParaRPr>
          </a:p>
          <a:p>
            <a:pPr algn="ctr"/>
            <a:endParaRPr lang="en-GB" sz="1200" b="1" dirty="0">
              <a:solidFill>
                <a:schemeClr val="tx1"/>
              </a:solidFill>
              <a:latin typeface="Calibri" panose="020F0502020204030204" pitchFamily="34" charset="0"/>
            </a:endParaRPr>
          </a:p>
          <a:p>
            <a:pPr algn="ctr"/>
            <a:endParaRPr lang="en-GB" sz="1200" b="1" dirty="0">
              <a:solidFill>
                <a:schemeClr val="tx1"/>
              </a:solidFill>
              <a:latin typeface="Calibri" panose="020F0502020204030204" pitchFamily="34" charset="0"/>
            </a:endParaRPr>
          </a:p>
          <a:p>
            <a:pPr algn="ctr"/>
            <a:r>
              <a:rPr lang="en-GB" sz="1200" b="1" dirty="0">
                <a:solidFill>
                  <a:schemeClr val="tx1"/>
                </a:solidFill>
                <a:latin typeface="Calibri" panose="020F0502020204030204" pitchFamily="34" charset="0"/>
              </a:rPr>
              <a:t>Other functions to include*:</a:t>
            </a:r>
          </a:p>
          <a:p>
            <a:pPr algn="ctr"/>
            <a:endParaRPr lang="en-GB" sz="1200" dirty="0">
              <a:solidFill>
                <a:schemeClr val="tx1"/>
              </a:solidFill>
              <a:latin typeface="Calibri" panose="020F0502020204030204" pitchFamily="34" charset="0"/>
            </a:endParaRPr>
          </a:p>
          <a:p>
            <a:pPr marL="171450" indent="-171450">
              <a:buFont typeface="Arial" panose="020B0604020202020204" pitchFamily="34" charset="0"/>
              <a:buChar char="•"/>
            </a:pPr>
            <a:r>
              <a:rPr lang="en-GB" sz="1200" dirty="0">
                <a:solidFill>
                  <a:schemeClr val="tx1"/>
                </a:solidFill>
                <a:latin typeface="Calibri" panose="020F0502020204030204" pitchFamily="34" charset="0"/>
              </a:rPr>
              <a:t>Review of medicines not being evaluated by NICE</a:t>
            </a:r>
          </a:p>
          <a:p>
            <a:pPr marL="171450" indent="-171450">
              <a:buFont typeface="Arial" panose="020B0604020202020204" pitchFamily="34" charset="0"/>
              <a:buChar char="•"/>
            </a:pPr>
            <a:r>
              <a:rPr lang="en-GB" sz="1200" dirty="0">
                <a:solidFill>
                  <a:schemeClr val="tx1"/>
                </a:solidFill>
                <a:latin typeface="Calibri" panose="020F0502020204030204" pitchFamily="34" charset="0"/>
              </a:rPr>
              <a:t>Quarterly review of performances</a:t>
            </a:r>
          </a:p>
          <a:p>
            <a:pPr marL="171450" indent="-171450">
              <a:buFont typeface="Arial" panose="020B0604020202020204" pitchFamily="34" charset="0"/>
              <a:buChar char="•"/>
            </a:pPr>
            <a:r>
              <a:rPr lang="en-GB" sz="1200" dirty="0">
                <a:solidFill>
                  <a:schemeClr val="tx1"/>
                </a:solidFill>
                <a:latin typeface="Calibri" panose="020F0502020204030204" pitchFamily="34" charset="0"/>
              </a:rPr>
              <a:t>Alignment of formularies within 2 years</a:t>
            </a:r>
          </a:p>
          <a:p>
            <a:pPr marL="171450" indent="-171450">
              <a:buFont typeface="Arial" panose="020B0604020202020204" pitchFamily="34" charset="0"/>
              <a:buChar char="•"/>
            </a:pPr>
            <a:r>
              <a:rPr lang="en-GB" sz="1200" dirty="0">
                <a:solidFill>
                  <a:schemeClr val="tx1"/>
                </a:solidFill>
                <a:latin typeface="Calibri" panose="020F0502020204030204" pitchFamily="34" charset="0"/>
              </a:rPr>
              <a:t>Fact Finding on pre-existing managed entry systems and establishing clear guidelines of responsibility</a:t>
            </a:r>
          </a:p>
          <a:p>
            <a:pPr marL="171450" indent="-171450">
              <a:buFont typeface="Arial" panose="020B0604020202020204" pitchFamily="34" charset="0"/>
              <a:buChar char="•"/>
            </a:pPr>
            <a:r>
              <a:rPr lang="en-GB" sz="1200" dirty="0">
                <a:solidFill>
                  <a:schemeClr val="tx1"/>
                </a:solidFill>
                <a:latin typeface="Calibri" panose="020F0502020204030204" pitchFamily="34" charset="0"/>
              </a:rPr>
              <a:t>Responsible for dose banding</a:t>
            </a:r>
          </a:p>
          <a:p>
            <a:pPr marL="171450" indent="-171450">
              <a:buFont typeface="Arial" panose="020B0604020202020204" pitchFamily="34" charset="0"/>
              <a:buChar char="•"/>
            </a:pPr>
            <a:r>
              <a:rPr lang="en-GB" sz="1200" dirty="0">
                <a:solidFill>
                  <a:schemeClr val="tx1"/>
                </a:solidFill>
                <a:latin typeface="Calibri" panose="020F0502020204030204" pitchFamily="34" charset="0"/>
              </a:rPr>
              <a:t>Development of Homecare</a:t>
            </a:r>
          </a:p>
          <a:p>
            <a:pPr marL="171450" indent="-171450">
              <a:buFont typeface="Arial" panose="020B0604020202020204" pitchFamily="34" charset="0"/>
              <a:buChar char="•"/>
            </a:pPr>
            <a:r>
              <a:rPr lang="en-GB" sz="1200" dirty="0">
                <a:solidFill>
                  <a:schemeClr val="tx1"/>
                </a:solidFill>
                <a:latin typeface="Calibri" panose="020F0502020204030204" pitchFamily="34" charset="0"/>
              </a:rPr>
              <a:t>Monitoring comparative use of medicines</a:t>
            </a:r>
          </a:p>
          <a:p>
            <a:pPr marL="171450" indent="-171450">
              <a:buFont typeface="Arial" panose="020B0604020202020204" pitchFamily="34" charset="0"/>
              <a:buChar char="•"/>
            </a:pPr>
            <a:r>
              <a:rPr lang="en-GB" sz="1200" dirty="0">
                <a:solidFill>
                  <a:schemeClr val="tx1"/>
                </a:solidFill>
                <a:latin typeface="Calibri" panose="020F0502020204030204" pitchFamily="34" charset="0"/>
              </a:rPr>
              <a:t>Review of supply chains and distribution</a:t>
            </a:r>
            <a:endParaRPr lang="en-GB" sz="1200" b="1" dirty="0">
              <a:solidFill>
                <a:schemeClr val="tx1"/>
              </a:solidFill>
              <a:latin typeface="Calibri" panose="020F0502020204030204" pitchFamily="34" charset="0"/>
            </a:endParaRPr>
          </a:p>
          <a:p>
            <a:pPr algn="ctr"/>
            <a:endParaRPr lang="en-GB" sz="1200" b="1" dirty="0">
              <a:solidFill>
                <a:schemeClr val="tx1"/>
              </a:solidFill>
              <a:latin typeface="Calibri" panose="020F0502020204030204" pitchFamily="34" charset="0"/>
            </a:endParaRPr>
          </a:p>
          <a:p>
            <a:pPr algn="ctr"/>
            <a:endParaRPr lang="en-GB" sz="1200" b="1" dirty="0">
              <a:solidFill>
                <a:schemeClr val="tx1"/>
              </a:solidFill>
              <a:latin typeface="Calibri" panose="020F0502020204030204" pitchFamily="34" charset="0"/>
            </a:endParaRPr>
          </a:p>
          <a:p>
            <a:pPr algn="ctr"/>
            <a:endParaRPr lang="en-GB" sz="1200" b="1" dirty="0">
              <a:solidFill>
                <a:schemeClr val="tx1"/>
              </a:solidFill>
              <a:latin typeface="Calibri" panose="020F0502020204030204" pitchFamily="34" charset="0"/>
            </a:endParaRPr>
          </a:p>
          <a:p>
            <a:pPr algn="ctr"/>
            <a:endParaRPr lang="en-GB" sz="1200" b="1" dirty="0">
              <a:solidFill>
                <a:schemeClr val="tx1"/>
              </a:solidFill>
              <a:latin typeface="Calibri" panose="020F0502020204030204" pitchFamily="34" charset="0"/>
            </a:endParaRPr>
          </a:p>
          <a:p>
            <a:pPr algn="ctr"/>
            <a:endParaRPr lang="en-GB" sz="1200" b="1" dirty="0">
              <a:solidFill>
                <a:schemeClr val="tx1"/>
              </a:solidFill>
              <a:latin typeface="Calibri" panose="020F0502020204030204" pitchFamily="34" charset="0"/>
            </a:endParaRPr>
          </a:p>
        </p:txBody>
      </p:sp>
      <p:cxnSp>
        <p:nvCxnSpPr>
          <p:cNvPr id="12" name="Straight Connector 11"/>
          <p:cNvCxnSpPr/>
          <p:nvPr/>
        </p:nvCxnSpPr>
        <p:spPr>
          <a:xfrm flipV="1">
            <a:off x="3809997" y="1920135"/>
            <a:ext cx="1684644" cy="471113"/>
          </a:xfrm>
          <a:prstGeom prst="line">
            <a:avLst/>
          </a:prstGeom>
          <a:ln w="12700" cmpd="sng">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802554" y="3423126"/>
            <a:ext cx="1703625" cy="1027630"/>
          </a:xfrm>
          <a:prstGeom prst="line">
            <a:avLst/>
          </a:prstGeom>
          <a:ln w="12700" cmpd="sng">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470058" y="1811508"/>
            <a:ext cx="3320167" cy="31174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b="1" dirty="0">
                <a:solidFill>
                  <a:schemeClr val="bg1"/>
                </a:solidFill>
                <a:latin typeface="Calibri" panose="020F0502020204030204" pitchFamily="34" charset="0"/>
              </a:rPr>
              <a:t>Main priority areas for RMOCs</a:t>
            </a:r>
          </a:p>
        </p:txBody>
      </p:sp>
      <p:sp>
        <p:nvSpPr>
          <p:cNvPr id="16" name="Right Arrow 15"/>
          <p:cNvSpPr/>
          <p:nvPr/>
        </p:nvSpPr>
        <p:spPr>
          <a:xfrm>
            <a:off x="485717" y="4510217"/>
            <a:ext cx="8398795" cy="605481"/>
          </a:xfrm>
          <a:prstGeom prst="rightArrow">
            <a:avLst/>
          </a:prstGeom>
          <a:solidFill>
            <a:schemeClr val="accent1"/>
          </a:solidFill>
          <a:ln w="28575">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a:solidFill>
                <a:schemeClr val="accent2"/>
              </a:solidFill>
              <a:latin typeface="Calibri" panose="020F0502020204030204" pitchFamily="34" charset="0"/>
            </a:endParaRPr>
          </a:p>
        </p:txBody>
      </p:sp>
      <p:sp>
        <p:nvSpPr>
          <p:cNvPr id="17" name="Rectangle 16"/>
          <p:cNvSpPr/>
          <p:nvPr/>
        </p:nvSpPr>
        <p:spPr>
          <a:xfrm>
            <a:off x="485716" y="4255461"/>
            <a:ext cx="3320167" cy="32478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b="1" dirty="0">
                <a:solidFill>
                  <a:schemeClr val="bg1"/>
                </a:solidFill>
                <a:latin typeface="Calibri" panose="020F0502020204030204" pitchFamily="34" charset="0"/>
              </a:rPr>
              <a:t>Predicted timelines for RMOCs</a:t>
            </a:r>
          </a:p>
        </p:txBody>
      </p:sp>
      <p:sp>
        <p:nvSpPr>
          <p:cNvPr id="18" name="Oval 17"/>
          <p:cNvSpPr/>
          <p:nvPr/>
        </p:nvSpPr>
        <p:spPr>
          <a:xfrm>
            <a:off x="866070" y="4719801"/>
            <a:ext cx="205603" cy="179173"/>
          </a:xfrm>
          <a:prstGeom prst="ellipse">
            <a:avLst/>
          </a:prstGeom>
          <a:solidFill>
            <a:schemeClr val="bg1"/>
          </a:solidFill>
          <a:ln w="25400">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b="1" dirty="0">
              <a:solidFill>
                <a:schemeClr val="accent2"/>
              </a:solidFill>
              <a:latin typeface="Calibri" panose="020F0502020204030204" pitchFamily="34" charset="0"/>
            </a:endParaRPr>
          </a:p>
        </p:txBody>
      </p:sp>
      <p:sp>
        <p:nvSpPr>
          <p:cNvPr id="19" name="Oval 18"/>
          <p:cNvSpPr/>
          <p:nvPr/>
        </p:nvSpPr>
        <p:spPr>
          <a:xfrm>
            <a:off x="2137970" y="4726967"/>
            <a:ext cx="205603" cy="179173"/>
          </a:xfrm>
          <a:prstGeom prst="ellipse">
            <a:avLst/>
          </a:prstGeom>
          <a:solidFill>
            <a:schemeClr val="bg1"/>
          </a:solidFill>
          <a:ln w="25400">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b="1" dirty="0">
              <a:solidFill>
                <a:schemeClr val="accent2"/>
              </a:solidFill>
              <a:latin typeface="Calibri" panose="020F0502020204030204" pitchFamily="34" charset="0"/>
            </a:endParaRPr>
          </a:p>
        </p:txBody>
      </p:sp>
      <p:sp>
        <p:nvSpPr>
          <p:cNvPr id="20" name="Oval 19"/>
          <p:cNvSpPr/>
          <p:nvPr/>
        </p:nvSpPr>
        <p:spPr>
          <a:xfrm>
            <a:off x="3383352" y="4716781"/>
            <a:ext cx="205603" cy="179173"/>
          </a:xfrm>
          <a:prstGeom prst="ellipse">
            <a:avLst/>
          </a:prstGeom>
          <a:solidFill>
            <a:schemeClr val="bg1"/>
          </a:solidFill>
          <a:ln w="25400">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b="1" dirty="0">
              <a:solidFill>
                <a:schemeClr val="accent2"/>
              </a:solidFill>
              <a:latin typeface="Calibri" panose="020F0502020204030204" pitchFamily="34" charset="0"/>
            </a:endParaRPr>
          </a:p>
        </p:txBody>
      </p:sp>
      <p:sp>
        <p:nvSpPr>
          <p:cNvPr id="21" name="Oval 20"/>
          <p:cNvSpPr/>
          <p:nvPr/>
        </p:nvSpPr>
        <p:spPr>
          <a:xfrm>
            <a:off x="5028627" y="4719801"/>
            <a:ext cx="205603" cy="179173"/>
          </a:xfrm>
          <a:prstGeom prst="ellipse">
            <a:avLst/>
          </a:prstGeom>
          <a:solidFill>
            <a:schemeClr val="bg1"/>
          </a:solidFill>
          <a:ln w="25400">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b="1" dirty="0">
              <a:solidFill>
                <a:schemeClr val="accent2"/>
              </a:solidFill>
              <a:latin typeface="Calibri" panose="020F0502020204030204" pitchFamily="34" charset="0"/>
            </a:endParaRPr>
          </a:p>
        </p:txBody>
      </p:sp>
      <p:sp>
        <p:nvSpPr>
          <p:cNvPr id="22" name="Oval 21"/>
          <p:cNvSpPr/>
          <p:nvPr/>
        </p:nvSpPr>
        <p:spPr>
          <a:xfrm>
            <a:off x="5928329" y="4719801"/>
            <a:ext cx="205603" cy="179173"/>
          </a:xfrm>
          <a:prstGeom prst="ellipse">
            <a:avLst/>
          </a:prstGeom>
          <a:solidFill>
            <a:schemeClr val="bg1"/>
          </a:solidFill>
          <a:ln w="25400">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b="1" dirty="0">
              <a:solidFill>
                <a:schemeClr val="accent2"/>
              </a:solidFill>
              <a:latin typeface="Calibri" panose="020F0502020204030204" pitchFamily="34" charset="0"/>
            </a:endParaRPr>
          </a:p>
        </p:txBody>
      </p:sp>
      <p:sp>
        <p:nvSpPr>
          <p:cNvPr id="23" name="Oval 22"/>
          <p:cNvSpPr/>
          <p:nvPr/>
        </p:nvSpPr>
        <p:spPr>
          <a:xfrm>
            <a:off x="7406420" y="4721960"/>
            <a:ext cx="205603" cy="179173"/>
          </a:xfrm>
          <a:prstGeom prst="ellipse">
            <a:avLst/>
          </a:prstGeom>
          <a:solidFill>
            <a:schemeClr val="bg1"/>
          </a:solidFill>
          <a:ln w="25400">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b="1" dirty="0">
              <a:solidFill>
                <a:schemeClr val="accent2"/>
              </a:solidFill>
              <a:latin typeface="Calibri" panose="020F0502020204030204" pitchFamily="34" charset="0"/>
            </a:endParaRPr>
          </a:p>
        </p:txBody>
      </p:sp>
      <p:sp>
        <p:nvSpPr>
          <p:cNvPr id="24" name="TextBox 23"/>
          <p:cNvSpPr txBox="1"/>
          <p:nvPr/>
        </p:nvSpPr>
        <p:spPr>
          <a:xfrm>
            <a:off x="621484" y="5105607"/>
            <a:ext cx="826087" cy="276999"/>
          </a:xfrm>
          <a:prstGeom prst="rect">
            <a:avLst/>
          </a:prstGeom>
          <a:noFill/>
          <a:ln>
            <a:noFill/>
          </a:ln>
        </p:spPr>
        <p:txBody>
          <a:bodyPr wrap="square" rIns="36000" rtlCol="0">
            <a:spAutoFit/>
          </a:bodyPr>
          <a:lstStyle/>
          <a:p>
            <a:r>
              <a:rPr lang="en-GB" sz="1200" b="1" dirty="0">
                <a:solidFill>
                  <a:schemeClr val="accent2"/>
                </a:solidFill>
                <a:latin typeface="Calibri" panose="020F0502020204030204" pitchFamily="34" charset="0"/>
              </a:rPr>
              <a:t>Dec 2016</a:t>
            </a:r>
          </a:p>
        </p:txBody>
      </p:sp>
      <p:sp>
        <p:nvSpPr>
          <p:cNvPr id="25" name="TextBox 24"/>
          <p:cNvSpPr txBox="1"/>
          <p:nvPr/>
        </p:nvSpPr>
        <p:spPr>
          <a:xfrm>
            <a:off x="1732755" y="5127159"/>
            <a:ext cx="826087" cy="276999"/>
          </a:xfrm>
          <a:prstGeom prst="rect">
            <a:avLst/>
          </a:prstGeom>
          <a:noFill/>
          <a:ln>
            <a:noFill/>
          </a:ln>
        </p:spPr>
        <p:txBody>
          <a:bodyPr wrap="square" rIns="36000" rtlCol="0">
            <a:spAutoFit/>
          </a:bodyPr>
          <a:lstStyle/>
          <a:p>
            <a:r>
              <a:rPr lang="en-GB" sz="1200" b="1" dirty="0">
                <a:solidFill>
                  <a:schemeClr val="accent2"/>
                </a:solidFill>
                <a:latin typeface="Calibri" panose="020F0502020204030204" pitchFamily="34" charset="0"/>
              </a:rPr>
              <a:t> 2017</a:t>
            </a:r>
          </a:p>
        </p:txBody>
      </p:sp>
      <p:sp>
        <p:nvSpPr>
          <p:cNvPr id="26" name="TextBox 25"/>
          <p:cNvSpPr txBox="1"/>
          <p:nvPr/>
        </p:nvSpPr>
        <p:spPr>
          <a:xfrm>
            <a:off x="2807616" y="5127159"/>
            <a:ext cx="1228233" cy="276999"/>
          </a:xfrm>
          <a:prstGeom prst="rect">
            <a:avLst/>
          </a:prstGeom>
          <a:noFill/>
          <a:ln>
            <a:noFill/>
          </a:ln>
        </p:spPr>
        <p:txBody>
          <a:bodyPr wrap="square" rIns="36000" rtlCol="0">
            <a:spAutoFit/>
          </a:bodyPr>
          <a:lstStyle/>
          <a:p>
            <a:r>
              <a:rPr lang="en-GB" sz="1000" b="1" dirty="0">
                <a:solidFill>
                  <a:schemeClr val="accent2"/>
                </a:solidFill>
                <a:latin typeface="Calibri" panose="020F0502020204030204" pitchFamily="34" charset="0"/>
              </a:rPr>
              <a:t> </a:t>
            </a:r>
            <a:r>
              <a:rPr lang="en-GB" sz="1200" b="1" dirty="0">
                <a:solidFill>
                  <a:schemeClr val="accent2"/>
                </a:solidFill>
                <a:latin typeface="Calibri" panose="020F0502020204030204" pitchFamily="34" charset="0"/>
              </a:rPr>
              <a:t>Summer 2017</a:t>
            </a:r>
          </a:p>
        </p:txBody>
      </p:sp>
      <p:sp>
        <p:nvSpPr>
          <p:cNvPr id="27" name="TextBox 26"/>
          <p:cNvSpPr txBox="1"/>
          <p:nvPr/>
        </p:nvSpPr>
        <p:spPr>
          <a:xfrm>
            <a:off x="4790385" y="5127308"/>
            <a:ext cx="826087" cy="276999"/>
          </a:xfrm>
          <a:prstGeom prst="rect">
            <a:avLst/>
          </a:prstGeom>
          <a:noFill/>
          <a:ln>
            <a:noFill/>
          </a:ln>
        </p:spPr>
        <p:txBody>
          <a:bodyPr wrap="square" rIns="36000" rtlCol="0">
            <a:spAutoFit/>
          </a:bodyPr>
          <a:lstStyle/>
          <a:p>
            <a:r>
              <a:rPr lang="en-GB" sz="1200" b="1" dirty="0">
                <a:solidFill>
                  <a:schemeClr val="accent2"/>
                </a:solidFill>
                <a:latin typeface="Calibri" panose="020F0502020204030204" pitchFamily="34" charset="0"/>
              </a:rPr>
              <a:t>Sep 2017</a:t>
            </a:r>
          </a:p>
        </p:txBody>
      </p:sp>
      <p:sp>
        <p:nvSpPr>
          <p:cNvPr id="28" name="TextBox 27"/>
          <p:cNvSpPr txBox="1"/>
          <p:nvPr/>
        </p:nvSpPr>
        <p:spPr>
          <a:xfrm>
            <a:off x="5725831" y="5122339"/>
            <a:ext cx="826087" cy="276999"/>
          </a:xfrm>
          <a:prstGeom prst="rect">
            <a:avLst/>
          </a:prstGeom>
          <a:noFill/>
          <a:ln>
            <a:noFill/>
          </a:ln>
        </p:spPr>
        <p:txBody>
          <a:bodyPr wrap="square" rIns="36000" rtlCol="0">
            <a:spAutoFit/>
          </a:bodyPr>
          <a:lstStyle/>
          <a:p>
            <a:r>
              <a:rPr lang="en-GB" sz="1200" b="1" dirty="0">
                <a:solidFill>
                  <a:schemeClr val="accent2"/>
                </a:solidFill>
                <a:latin typeface="Calibri" panose="020F0502020204030204" pitchFamily="34" charset="0"/>
              </a:rPr>
              <a:t>Dec 2017</a:t>
            </a:r>
          </a:p>
        </p:txBody>
      </p:sp>
      <p:sp>
        <p:nvSpPr>
          <p:cNvPr id="29" name="TextBox 28"/>
          <p:cNvSpPr txBox="1"/>
          <p:nvPr/>
        </p:nvSpPr>
        <p:spPr>
          <a:xfrm>
            <a:off x="7477844" y="5127159"/>
            <a:ext cx="826087" cy="276999"/>
          </a:xfrm>
          <a:prstGeom prst="rect">
            <a:avLst/>
          </a:prstGeom>
          <a:noFill/>
          <a:ln>
            <a:noFill/>
          </a:ln>
        </p:spPr>
        <p:txBody>
          <a:bodyPr wrap="square" rIns="36000" rtlCol="0">
            <a:spAutoFit/>
          </a:bodyPr>
          <a:lstStyle/>
          <a:p>
            <a:r>
              <a:rPr lang="en-GB" sz="1200" b="1" dirty="0">
                <a:solidFill>
                  <a:schemeClr val="accent2"/>
                </a:solidFill>
                <a:latin typeface="Calibri" panose="020F0502020204030204" pitchFamily="34" charset="0"/>
              </a:rPr>
              <a:t>2018</a:t>
            </a:r>
          </a:p>
        </p:txBody>
      </p:sp>
      <p:sp>
        <p:nvSpPr>
          <p:cNvPr id="40" name="TextBox 39"/>
          <p:cNvSpPr txBox="1"/>
          <p:nvPr/>
        </p:nvSpPr>
        <p:spPr>
          <a:xfrm>
            <a:off x="-3819062" y="4858227"/>
            <a:ext cx="3335825" cy="246221"/>
          </a:xfrm>
          <a:prstGeom prst="rect">
            <a:avLst/>
          </a:prstGeom>
          <a:noFill/>
          <a:ln>
            <a:noFill/>
          </a:ln>
        </p:spPr>
        <p:txBody>
          <a:bodyPr wrap="square" rIns="36000" rtlCol="0">
            <a:spAutoFit/>
          </a:bodyPr>
          <a:lstStyle/>
          <a:p>
            <a:r>
              <a:rPr lang="en-GB" sz="1000" dirty="0">
                <a:solidFill>
                  <a:srgbClr val="000000"/>
                </a:solidFill>
                <a:latin typeface="Calibri" panose="020F0502020204030204" pitchFamily="34" charset="0"/>
              </a:rPr>
              <a:t>*</a:t>
            </a:r>
          </a:p>
        </p:txBody>
      </p:sp>
      <p:cxnSp>
        <p:nvCxnSpPr>
          <p:cNvPr id="41" name="Straight Connector 40"/>
          <p:cNvCxnSpPr/>
          <p:nvPr/>
        </p:nvCxnSpPr>
        <p:spPr>
          <a:xfrm flipH="1">
            <a:off x="949241" y="4814376"/>
            <a:ext cx="19226" cy="1130121"/>
          </a:xfrm>
          <a:prstGeom prst="line">
            <a:avLst/>
          </a:prstGeom>
          <a:ln w="12700" cmpd="sng">
            <a:solidFill>
              <a:schemeClr val="accent3">
                <a:lumMod val="75000"/>
              </a:schemeClr>
            </a:solidFill>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sp>
        <p:nvSpPr>
          <p:cNvPr id="31" name="Round Same Side Corner Rectangle 30"/>
          <p:cNvSpPr/>
          <p:nvPr/>
        </p:nvSpPr>
        <p:spPr>
          <a:xfrm>
            <a:off x="470058" y="5322327"/>
            <a:ext cx="1214155" cy="288824"/>
          </a:xfrm>
          <a:prstGeom prst="round2Same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4455" indent="-44164" algn="l" rtl="0" fontAlgn="base">
              <a:spcBef>
                <a:spcPct val="0"/>
              </a:spcBef>
              <a:spcAft>
                <a:spcPct val="0"/>
              </a:spcAft>
              <a:defRPr kern="1200">
                <a:solidFill>
                  <a:schemeClr val="lt1"/>
                </a:solidFill>
                <a:latin typeface="+mn-lt"/>
                <a:ea typeface="+mn-ea"/>
                <a:cs typeface="+mn-cs"/>
              </a:defRPr>
            </a:lvl2pPr>
            <a:lvl3pPr marL="910334" indent="-91176" algn="l" rtl="0" fontAlgn="base">
              <a:spcBef>
                <a:spcPct val="0"/>
              </a:spcBef>
              <a:spcAft>
                <a:spcPct val="0"/>
              </a:spcAft>
              <a:defRPr kern="1200">
                <a:solidFill>
                  <a:schemeClr val="lt1"/>
                </a:solidFill>
                <a:latin typeface="+mn-lt"/>
                <a:ea typeface="+mn-ea"/>
                <a:cs typeface="+mn-cs"/>
              </a:defRPr>
            </a:lvl3pPr>
            <a:lvl4pPr marL="1367638" indent="-138189" algn="l" rtl="0" fontAlgn="base">
              <a:spcBef>
                <a:spcPct val="0"/>
              </a:spcBef>
              <a:spcAft>
                <a:spcPct val="0"/>
              </a:spcAft>
              <a:defRPr kern="1200">
                <a:solidFill>
                  <a:schemeClr val="lt1"/>
                </a:solidFill>
                <a:latin typeface="+mn-lt"/>
                <a:ea typeface="+mn-ea"/>
                <a:cs typeface="+mn-cs"/>
              </a:defRPr>
            </a:lvl4pPr>
            <a:lvl5pPr marL="1823517" indent="-185201" algn="l" rtl="0" fontAlgn="base">
              <a:spcBef>
                <a:spcPct val="0"/>
              </a:spcBef>
              <a:spcAft>
                <a:spcPct val="0"/>
              </a:spcAft>
              <a:defRPr kern="1200">
                <a:solidFill>
                  <a:schemeClr val="lt1"/>
                </a:solidFill>
                <a:latin typeface="+mn-lt"/>
                <a:ea typeface="+mn-ea"/>
                <a:cs typeface="+mn-cs"/>
              </a:defRPr>
            </a:lvl5pPr>
            <a:lvl6pPr marL="2051456" algn="l" defTabSz="820583" rtl="0" eaLnBrk="1" latinLnBrk="0" hangingPunct="1">
              <a:defRPr kern="1200">
                <a:solidFill>
                  <a:schemeClr val="lt1"/>
                </a:solidFill>
                <a:latin typeface="+mn-lt"/>
                <a:ea typeface="+mn-ea"/>
                <a:cs typeface="+mn-cs"/>
              </a:defRPr>
            </a:lvl6pPr>
            <a:lvl7pPr marL="2461748" algn="l" defTabSz="820583" rtl="0" eaLnBrk="1" latinLnBrk="0" hangingPunct="1">
              <a:defRPr kern="1200">
                <a:solidFill>
                  <a:schemeClr val="lt1"/>
                </a:solidFill>
                <a:latin typeface="+mn-lt"/>
                <a:ea typeface="+mn-ea"/>
                <a:cs typeface="+mn-cs"/>
              </a:defRPr>
            </a:lvl7pPr>
            <a:lvl8pPr marL="2872039" algn="l" defTabSz="820583" rtl="0" eaLnBrk="1" latinLnBrk="0" hangingPunct="1">
              <a:defRPr kern="1200">
                <a:solidFill>
                  <a:schemeClr val="lt1"/>
                </a:solidFill>
                <a:latin typeface="+mn-lt"/>
                <a:ea typeface="+mn-ea"/>
                <a:cs typeface="+mn-cs"/>
              </a:defRPr>
            </a:lvl8pPr>
            <a:lvl9pPr marL="3282330" algn="l" defTabSz="820583" rtl="0" eaLnBrk="1" latinLnBrk="0" hangingPunct="1">
              <a:defRPr kern="1200">
                <a:solidFill>
                  <a:schemeClr val="lt1"/>
                </a:solidFill>
                <a:latin typeface="+mn-lt"/>
                <a:ea typeface="+mn-ea"/>
                <a:cs typeface="+mn-cs"/>
              </a:defRPr>
            </a:lvl9pPr>
          </a:lstStyle>
          <a:p>
            <a:pPr algn="ctr"/>
            <a:r>
              <a:rPr lang="en-US" sz="1200" b="1" dirty="0">
                <a:solidFill>
                  <a:schemeClr val="accent2"/>
                </a:solidFill>
                <a:latin typeface="Calibri" panose="020F0502020204030204" pitchFamily="34" charset="0"/>
              </a:rPr>
              <a:t>PP</a:t>
            </a:r>
          </a:p>
        </p:txBody>
      </p:sp>
      <p:sp>
        <p:nvSpPr>
          <p:cNvPr id="32" name="Rectangle 31"/>
          <p:cNvSpPr/>
          <p:nvPr/>
        </p:nvSpPr>
        <p:spPr>
          <a:xfrm>
            <a:off x="470058" y="5611155"/>
            <a:ext cx="1214155" cy="724581"/>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4455" indent="-44164" algn="l" rtl="0" fontAlgn="base">
              <a:spcBef>
                <a:spcPct val="0"/>
              </a:spcBef>
              <a:spcAft>
                <a:spcPct val="0"/>
              </a:spcAft>
              <a:defRPr kern="1200">
                <a:solidFill>
                  <a:schemeClr val="dk1"/>
                </a:solidFill>
                <a:latin typeface="+mn-lt"/>
                <a:ea typeface="+mn-ea"/>
                <a:cs typeface="+mn-cs"/>
              </a:defRPr>
            </a:lvl2pPr>
            <a:lvl3pPr marL="910334" indent="-91176" algn="l" rtl="0" fontAlgn="base">
              <a:spcBef>
                <a:spcPct val="0"/>
              </a:spcBef>
              <a:spcAft>
                <a:spcPct val="0"/>
              </a:spcAft>
              <a:defRPr kern="1200">
                <a:solidFill>
                  <a:schemeClr val="dk1"/>
                </a:solidFill>
                <a:latin typeface="+mn-lt"/>
                <a:ea typeface="+mn-ea"/>
                <a:cs typeface="+mn-cs"/>
              </a:defRPr>
            </a:lvl3pPr>
            <a:lvl4pPr marL="1367638" indent="-138189" algn="l" rtl="0" fontAlgn="base">
              <a:spcBef>
                <a:spcPct val="0"/>
              </a:spcBef>
              <a:spcAft>
                <a:spcPct val="0"/>
              </a:spcAft>
              <a:defRPr kern="1200">
                <a:solidFill>
                  <a:schemeClr val="dk1"/>
                </a:solidFill>
                <a:latin typeface="+mn-lt"/>
                <a:ea typeface="+mn-ea"/>
                <a:cs typeface="+mn-cs"/>
              </a:defRPr>
            </a:lvl4pPr>
            <a:lvl5pPr marL="1823517" indent="-185201" algn="l" rtl="0" fontAlgn="base">
              <a:spcBef>
                <a:spcPct val="0"/>
              </a:spcBef>
              <a:spcAft>
                <a:spcPct val="0"/>
              </a:spcAft>
              <a:defRPr kern="1200">
                <a:solidFill>
                  <a:schemeClr val="dk1"/>
                </a:solidFill>
                <a:latin typeface="+mn-lt"/>
                <a:ea typeface="+mn-ea"/>
                <a:cs typeface="+mn-cs"/>
              </a:defRPr>
            </a:lvl5pPr>
            <a:lvl6pPr marL="2051456" algn="l" defTabSz="820583" rtl="0" eaLnBrk="1" latinLnBrk="0" hangingPunct="1">
              <a:defRPr kern="1200">
                <a:solidFill>
                  <a:schemeClr val="dk1"/>
                </a:solidFill>
                <a:latin typeface="+mn-lt"/>
                <a:ea typeface="+mn-ea"/>
                <a:cs typeface="+mn-cs"/>
              </a:defRPr>
            </a:lvl6pPr>
            <a:lvl7pPr marL="2461748" algn="l" defTabSz="820583" rtl="0" eaLnBrk="1" latinLnBrk="0" hangingPunct="1">
              <a:defRPr kern="1200">
                <a:solidFill>
                  <a:schemeClr val="dk1"/>
                </a:solidFill>
                <a:latin typeface="+mn-lt"/>
                <a:ea typeface="+mn-ea"/>
                <a:cs typeface="+mn-cs"/>
              </a:defRPr>
            </a:lvl7pPr>
            <a:lvl8pPr marL="2872039" algn="l" defTabSz="820583" rtl="0" eaLnBrk="1" latinLnBrk="0" hangingPunct="1">
              <a:defRPr kern="1200">
                <a:solidFill>
                  <a:schemeClr val="dk1"/>
                </a:solidFill>
                <a:latin typeface="+mn-lt"/>
                <a:ea typeface="+mn-ea"/>
                <a:cs typeface="+mn-cs"/>
              </a:defRPr>
            </a:lvl8pPr>
            <a:lvl9pPr marL="3282330" algn="l" defTabSz="820583" rtl="0" eaLnBrk="1" latinLnBrk="0" hangingPunct="1">
              <a:defRPr kern="1200">
                <a:solidFill>
                  <a:schemeClr val="dk1"/>
                </a:solidFill>
                <a:latin typeface="+mn-lt"/>
                <a:ea typeface="+mn-ea"/>
                <a:cs typeface="+mn-cs"/>
              </a:defRPr>
            </a:lvl9pPr>
          </a:lstStyle>
          <a:p>
            <a:pPr algn="ctr"/>
            <a:r>
              <a:rPr lang="en-US" sz="1200" dirty="0">
                <a:solidFill>
                  <a:schemeClr val="accent2"/>
                </a:solidFill>
                <a:latin typeface="Calibri" panose="020F0502020204030204" pitchFamily="34" charset="0"/>
              </a:rPr>
              <a:t>RMOC </a:t>
            </a:r>
          </a:p>
          <a:p>
            <a:pPr algn="ctr"/>
            <a:r>
              <a:rPr lang="en-US" sz="1200" dirty="0">
                <a:solidFill>
                  <a:schemeClr val="accent2"/>
                </a:solidFill>
                <a:latin typeface="Calibri" panose="020F0502020204030204" pitchFamily="34" charset="0"/>
              </a:rPr>
              <a:t>Will be established</a:t>
            </a:r>
          </a:p>
        </p:txBody>
      </p:sp>
      <p:cxnSp>
        <p:nvCxnSpPr>
          <p:cNvPr id="42" name="Straight Connector 41"/>
          <p:cNvCxnSpPr/>
          <p:nvPr/>
        </p:nvCxnSpPr>
        <p:spPr>
          <a:xfrm>
            <a:off x="2240767" y="4834998"/>
            <a:ext cx="0" cy="461144"/>
          </a:xfrm>
          <a:prstGeom prst="line">
            <a:avLst/>
          </a:prstGeom>
          <a:ln w="12700" cmpd="sng">
            <a:solidFill>
              <a:schemeClr val="accent3">
                <a:lumMod val="75000"/>
              </a:schemeClr>
            </a:solidFill>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a:off x="3471051" y="4814376"/>
            <a:ext cx="19226" cy="1130121"/>
          </a:xfrm>
          <a:prstGeom prst="line">
            <a:avLst/>
          </a:prstGeom>
          <a:ln w="12700" cmpd="sng">
            <a:solidFill>
              <a:schemeClr val="accent3">
                <a:lumMod val="75000"/>
              </a:schemeClr>
            </a:solidFill>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sp>
        <p:nvSpPr>
          <p:cNvPr id="34" name="Round Same Side Corner Rectangle 33"/>
          <p:cNvSpPr/>
          <p:nvPr/>
        </p:nvSpPr>
        <p:spPr>
          <a:xfrm>
            <a:off x="2938522" y="5357728"/>
            <a:ext cx="1214155" cy="288824"/>
          </a:xfrm>
          <a:prstGeom prst="round2Same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4455" indent="-44164" algn="l" rtl="0" fontAlgn="base">
              <a:spcBef>
                <a:spcPct val="0"/>
              </a:spcBef>
              <a:spcAft>
                <a:spcPct val="0"/>
              </a:spcAft>
              <a:defRPr kern="1200">
                <a:solidFill>
                  <a:schemeClr val="lt1"/>
                </a:solidFill>
                <a:latin typeface="+mn-lt"/>
                <a:ea typeface="+mn-ea"/>
                <a:cs typeface="+mn-cs"/>
              </a:defRPr>
            </a:lvl2pPr>
            <a:lvl3pPr marL="910334" indent="-91176" algn="l" rtl="0" fontAlgn="base">
              <a:spcBef>
                <a:spcPct val="0"/>
              </a:spcBef>
              <a:spcAft>
                <a:spcPct val="0"/>
              </a:spcAft>
              <a:defRPr kern="1200">
                <a:solidFill>
                  <a:schemeClr val="lt1"/>
                </a:solidFill>
                <a:latin typeface="+mn-lt"/>
                <a:ea typeface="+mn-ea"/>
                <a:cs typeface="+mn-cs"/>
              </a:defRPr>
            </a:lvl3pPr>
            <a:lvl4pPr marL="1367638" indent="-138189" algn="l" rtl="0" fontAlgn="base">
              <a:spcBef>
                <a:spcPct val="0"/>
              </a:spcBef>
              <a:spcAft>
                <a:spcPct val="0"/>
              </a:spcAft>
              <a:defRPr kern="1200">
                <a:solidFill>
                  <a:schemeClr val="lt1"/>
                </a:solidFill>
                <a:latin typeface="+mn-lt"/>
                <a:ea typeface="+mn-ea"/>
                <a:cs typeface="+mn-cs"/>
              </a:defRPr>
            </a:lvl4pPr>
            <a:lvl5pPr marL="1823517" indent="-185201" algn="l" rtl="0" fontAlgn="base">
              <a:spcBef>
                <a:spcPct val="0"/>
              </a:spcBef>
              <a:spcAft>
                <a:spcPct val="0"/>
              </a:spcAft>
              <a:defRPr kern="1200">
                <a:solidFill>
                  <a:schemeClr val="lt1"/>
                </a:solidFill>
                <a:latin typeface="+mn-lt"/>
                <a:ea typeface="+mn-ea"/>
                <a:cs typeface="+mn-cs"/>
              </a:defRPr>
            </a:lvl5pPr>
            <a:lvl6pPr marL="2051456" algn="l" defTabSz="820583" rtl="0" eaLnBrk="1" latinLnBrk="0" hangingPunct="1">
              <a:defRPr kern="1200">
                <a:solidFill>
                  <a:schemeClr val="lt1"/>
                </a:solidFill>
                <a:latin typeface="+mn-lt"/>
                <a:ea typeface="+mn-ea"/>
                <a:cs typeface="+mn-cs"/>
              </a:defRPr>
            </a:lvl6pPr>
            <a:lvl7pPr marL="2461748" algn="l" defTabSz="820583" rtl="0" eaLnBrk="1" latinLnBrk="0" hangingPunct="1">
              <a:defRPr kern="1200">
                <a:solidFill>
                  <a:schemeClr val="lt1"/>
                </a:solidFill>
                <a:latin typeface="+mn-lt"/>
                <a:ea typeface="+mn-ea"/>
                <a:cs typeface="+mn-cs"/>
              </a:defRPr>
            </a:lvl7pPr>
            <a:lvl8pPr marL="2872039" algn="l" defTabSz="820583" rtl="0" eaLnBrk="1" latinLnBrk="0" hangingPunct="1">
              <a:defRPr kern="1200">
                <a:solidFill>
                  <a:schemeClr val="lt1"/>
                </a:solidFill>
                <a:latin typeface="+mn-lt"/>
                <a:ea typeface="+mn-ea"/>
                <a:cs typeface="+mn-cs"/>
              </a:defRPr>
            </a:lvl8pPr>
            <a:lvl9pPr marL="3282330" algn="l" defTabSz="820583" rtl="0" eaLnBrk="1" latinLnBrk="0" hangingPunct="1">
              <a:defRPr kern="1200">
                <a:solidFill>
                  <a:schemeClr val="lt1"/>
                </a:solidFill>
                <a:latin typeface="+mn-lt"/>
                <a:ea typeface="+mn-ea"/>
                <a:cs typeface="+mn-cs"/>
              </a:defRPr>
            </a:lvl9pPr>
          </a:lstStyle>
          <a:p>
            <a:pPr algn="ctr"/>
            <a:r>
              <a:rPr lang="en-US" sz="1200" b="1" dirty="0">
                <a:solidFill>
                  <a:schemeClr val="accent2"/>
                </a:solidFill>
                <a:latin typeface="Calibri" panose="020F0502020204030204" pitchFamily="34" charset="0"/>
              </a:rPr>
              <a:t>PP</a:t>
            </a:r>
          </a:p>
        </p:txBody>
      </p:sp>
      <p:sp>
        <p:nvSpPr>
          <p:cNvPr id="35" name="Rectangle 34"/>
          <p:cNvSpPr/>
          <p:nvPr/>
        </p:nvSpPr>
        <p:spPr>
          <a:xfrm>
            <a:off x="2938522" y="5658913"/>
            <a:ext cx="1214155" cy="724581"/>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4455" indent="-44164" algn="l" rtl="0" fontAlgn="base">
              <a:spcBef>
                <a:spcPct val="0"/>
              </a:spcBef>
              <a:spcAft>
                <a:spcPct val="0"/>
              </a:spcAft>
              <a:defRPr kern="1200">
                <a:solidFill>
                  <a:schemeClr val="dk1"/>
                </a:solidFill>
                <a:latin typeface="+mn-lt"/>
                <a:ea typeface="+mn-ea"/>
                <a:cs typeface="+mn-cs"/>
              </a:defRPr>
            </a:lvl2pPr>
            <a:lvl3pPr marL="910334" indent="-91176" algn="l" rtl="0" fontAlgn="base">
              <a:spcBef>
                <a:spcPct val="0"/>
              </a:spcBef>
              <a:spcAft>
                <a:spcPct val="0"/>
              </a:spcAft>
              <a:defRPr kern="1200">
                <a:solidFill>
                  <a:schemeClr val="dk1"/>
                </a:solidFill>
                <a:latin typeface="+mn-lt"/>
                <a:ea typeface="+mn-ea"/>
                <a:cs typeface="+mn-cs"/>
              </a:defRPr>
            </a:lvl3pPr>
            <a:lvl4pPr marL="1367638" indent="-138189" algn="l" rtl="0" fontAlgn="base">
              <a:spcBef>
                <a:spcPct val="0"/>
              </a:spcBef>
              <a:spcAft>
                <a:spcPct val="0"/>
              </a:spcAft>
              <a:defRPr kern="1200">
                <a:solidFill>
                  <a:schemeClr val="dk1"/>
                </a:solidFill>
                <a:latin typeface="+mn-lt"/>
                <a:ea typeface="+mn-ea"/>
                <a:cs typeface="+mn-cs"/>
              </a:defRPr>
            </a:lvl4pPr>
            <a:lvl5pPr marL="1823517" indent="-185201" algn="l" rtl="0" fontAlgn="base">
              <a:spcBef>
                <a:spcPct val="0"/>
              </a:spcBef>
              <a:spcAft>
                <a:spcPct val="0"/>
              </a:spcAft>
              <a:defRPr kern="1200">
                <a:solidFill>
                  <a:schemeClr val="dk1"/>
                </a:solidFill>
                <a:latin typeface="+mn-lt"/>
                <a:ea typeface="+mn-ea"/>
                <a:cs typeface="+mn-cs"/>
              </a:defRPr>
            </a:lvl5pPr>
            <a:lvl6pPr marL="2051456" algn="l" defTabSz="820583" rtl="0" eaLnBrk="1" latinLnBrk="0" hangingPunct="1">
              <a:defRPr kern="1200">
                <a:solidFill>
                  <a:schemeClr val="dk1"/>
                </a:solidFill>
                <a:latin typeface="+mn-lt"/>
                <a:ea typeface="+mn-ea"/>
                <a:cs typeface="+mn-cs"/>
              </a:defRPr>
            </a:lvl6pPr>
            <a:lvl7pPr marL="2461748" algn="l" defTabSz="820583" rtl="0" eaLnBrk="1" latinLnBrk="0" hangingPunct="1">
              <a:defRPr kern="1200">
                <a:solidFill>
                  <a:schemeClr val="dk1"/>
                </a:solidFill>
                <a:latin typeface="+mn-lt"/>
                <a:ea typeface="+mn-ea"/>
                <a:cs typeface="+mn-cs"/>
              </a:defRPr>
            </a:lvl7pPr>
            <a:lvl8pPr marL="2872039" algn="l" defTabSz="820583" rtl="0" eaLnBrk="1" latinLnBrk="0" hangingPunct="1">
              <a:defRPr kern="1200">
                <a:solidFill>
                  <a:schemeClr val="dk1"/>
                </a:solidFill>
                <a:latin typeface="+mn-lt"/>
                <a:ea typeface="+mn-ea"/>
                <a:cs typeface="+mn-cs"/>
              </a:defRPr>
            </a:lvl8pPr>
            <a:lvl9pPr marL="3282330" algn="l" defTabSz="820583" rtl="0" eaLnBrk="1" latinLnBrk="0" hangingPunct="1">
              <a:defRPr kern="1200">
                <a:solidFill>
                  <a:schemeClr val="dk1"/>
                </a:solidFill>
                <a:latin typeface="+mn-lt"/>
                <a:ea typeface="+mn-ea"/>
                <a:cs typeface="+mn-cs"/>
              </a:defRPr>
            </a:lvl9pPr>
          </a:lstStyle>
          <a:p>
            <a:pPr algn="ctr"/>
            <a:r>
              <a:rPr lang="en-US" sz="1200" dirty="0">
                <a:solidFill>
                  <a:schemeClr val="accent2"/>
                </a:solidFill>
                <a:latin typeface="Calibri" panose="020F0502020204030204" pitchFamily="34" charset="0"/>
              </a:rPr>
              <a:t>RMOC</a:t>
            </a:r>
          </a:p>
          <a:p>
            <a:pPr algn="ctr"/>
            <a:r>
              <a:rPr lang="en-US" sz="1200" dirty="0">
                <a:solidFill>
                  <a:schemeClr val="accent2"/>
                </a:solidFill>
                <a:latin typeface="Calibri" panose="020F0502020204030204" pitchFamily="34" charset="0"/>
              </a:rPr>
              <a:t>Will be influencing</a:t>
            </a:r>
          </a:p>
        </p:txBody>
      </p:sp>
      <p:cxnSp>
        <p:nvCxnSpPr>
          <p:cNvPr id="44" name="Straight Connector 43"/>
          <p:cNvCxnSpPr/>
          <p:nvPr/>
        </p:nvCxnSpPr>
        <p:spPr>
          <a:xfrm flipH="1">
            <a:off x="5117684" y="4817712"/>
            <a:ext cx="19226" cy="1130121"/>
          </a:xfrm>
          <a:prstGeom prst="line">
            <a:avLst/>
          </a:prstGeom>
          <a:ln w="12700" cmpd="sng">
            <a:solidFill>
              <a:schemeClr val="accent3">
                <a:lumMod val="75000"/>
              </a:schemeClr>
            </a:solidFill>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H="1">
            <a:off x="7487360" y="4827636"/>
            <a:ext cx="19226" cy="1130121"/>
          </a:xfrm>
          <a:prstGeom prst="line">
            <a:avLst/>
          </a:prstGeom>
          <a:ln w="12700" cmpd="sng">
            <a:solidFill>
              <a:schemeClr val="accent3">
                <a:lumMod val="75000"/>
              </a:schemeClr>
            </a:solidFill>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sp>
        <p:nvSpPr>
          <p:cNvPr id="36" name="Round Same Side Corner Rectangle 35"/>
          <p:cNvSpPr/>
          <p:nvPr/>
        </p:nvSpPr>
        <p:spPr>
          <a:xfrm>
            <a:off x="4662355" y="5361915"/>
            <a:ext cx="1687649" cy="296994"/>
          </a:xfrm>
          <a:prstGeom prst="round2Same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4455" indent="-44164" algn="l" rtl="0" fontAlgn="base">
              <a:spcBef>
                <a:spcPct val="0"/>
              </a:spcBef>
              <a:spcAft>
                <a:spcPct val="0"/>
              </a:spcAft>
              <a:defRPr kern="1200">
                <a:solidFill>
                  <a:schemeClr val="lt1"/>
                </a:solidFill>
                <a:latin typeface="+mn-lt"/>
                <a:ea typeface="+mn-ea"/>
                <a:cs typeface="+mn-cs"/>
              </a:defRPr>
            </a:lvl2pPr>
            <a:lvl3pPr marL="910334" indent="-91176" algn="l" rtl="0" fontAlgn="base">
              <a:spcBef>
                <a:spcPct val="0"/>
              </a:spcBef>
              <a:spcAft>
                <a:spcPct val="0"/>
              </a:spcAft>
              <a:defRPr kern="1200">
                <a:solidFill>
                  <a:schemeClr val="lt1"/>
                </a:solidFill>
                <a:latin typeface="+mn-lt"/>
                <a:ea typeface="+mn-ea"/>
                <a:cs typeface="+mn-cs"/>
              </a:defRPr>
            </a:lvl3pPr>
            <a:lvl4pPr marL="1367638" indent="-138189" algn="l" rtl="0" fontAlgn="base">
              <a:spcBef>
                <a:spcPct val="0"/>
              </a:spcBef>
              <a:spcAft>
                <a:spcPct val="0"/>
              </a:spcAft>
              <a:defRPr kern="1200">
                <a:solidFill>
                  <a:schemeClr val="lt1"/>
                </a:solidFill>
                <a:latin typeface="+mn-lt"/>
                <a:ea typeface="+mn-ea"/>
                <a:cs typeface="+mn-cs"/>
              </a:defRPr>
            </a:lvl4pPr>
            <a:lvl5pPr marL="1823517" indent="-185201" algn="l" rtl="0" fontAlgn="base">
              <a:spcBef>
                <a:spcPct val="0"/>
              </a:spcBef>
              <a:spcAft>
                <a:spcPct val="0"/>
              </a:spcAft>
              <a:defRPr kern="1200">
                <a:solidFill>
                  <a:schemeClr val="lt1"/>
                </a:solidFill>
                <a:latin typeface="+mn-lt"/>
                <a:ea typeface="+mn-ea"/>
                <a:cs typeface="+mn-cs"/>
              </a:defRPr>
            </a:lvl5pPr>
            <a:lvl6pPr marL="2051456" algn="l" defTabSz="820583" rtl="0" eaLnBrk="1" latinLnBrk="0" hangingPunct="1">
              <a:defRPr kern="1200">
                <a:solidFill>
                  <a:schemeClr val="lt1"/>
                </a:solidFill>
                <a:latin typeface="+mn-lt"/>
                <a:ea typeface="+mn-ea"/>
                <a:cs typeface="+mn-cs"/>
              </a:defRPr>
            </a:lvl6pPr>
            <a:lvl7pPr marL="2461748" algn="l" defTabSz="820583" rtl="0" eaLnBrk="1" latinLnBrk="0" hangingPunct="1">
              <a:defRPr kern="1200">
                <a:solidFill>
                  <a:schemeClr val="lt1"/>
                </a:solidFill>
                <a:latin typeface="+mn-lt"/>
                <a:ea typeface="+mn-ea"/>
                <a:cs typeface="+mn-cs"/>
              </a:defRPr>
            </a:lvl7pPr>
            <a:lvl8pPr marL="2872039" algn="l" defTabSz="820583" rtl="0" eaLnBrk="1" latinLnBrk="0" hangingPunct="1">
              <a:defRPr kern="1200">
                <a:solidFill>
                  <a:schemeClr val="lt1"/>
                </a:solidFill>
                <a:latin typeface="+mn-lt"/>
                <a:ea typeface="+mn-ea"/>
                <a:cs typeface="+mn-cs"/>
              </a:defRPr>
            </a:lvl8pPr>
            <a:lvl9pPr marL="3282330" algn="l" defTabSz="820583" rtl="0" eaLnBrk="1" latinLnBrk="0" hangingPunct="1">
              <a:defRPr kern="1200">
                <a:solidFill>
                  <a:schemeClr val="lt1"/>
                </a:solidFill>
                <a:latin typeface="+mn-lt"/>
                <a:ea typeface="+mn-ea"/>
                <a:cs typeface="+mn-cs"/>
              </a:defRPr>
            </a:lvl9pPr>
          </a:lstStyle>
          <a:p>
            <a:pPr algn="ctr"/>
            <a:r>
              <a:rPr lang="en-US" sz="1200" b="1" dirty="0">
                <a:solidFill>
                  <a:schemeClr val="accent2"/>
                </a:solidFill>
                <a:latin typeface="Calibri" panose="020F0502020204030204" pitchFamily="34" charset="0"/>
              </a:rPr>
              <a:t>HP</a:t>
            </a:r>
          </a:p>
        </p:txBody>
      </p:sp>
      <p:sp>
        <p:nvSpPr>
          <p:cNvPr id="37" name="Rectangle 36"/>
          <p:cNvSpPr/>
          <p:nvPr/>
        </p:nvSpPr>
        <p:spPr>
          <a:xfrm>
            <a:off x="4662355" y="5663096"/>
            <a:ext cx="1687649" cy="720394"/>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4455" indent="-44164" algn="l" rtl="0" fontAlgn="base">
              <a:spcBef>
                <a:spcPct val="0"/>
              </a:spcBef>
              <a:spcAft>
                <a:spcPct val="0"/>
              </a:spcAft>
              <a:defRPr kern="1200">
                <a:solidFill>
                  <a:schemeClr val="dk1"/>
                </a:solidFill>
                <a:latin typeface="+mn-lt"/>
                <a:ea typeface="+mn-ea"/>
                <a:cs typeface="+mn-cs"/>
              </a:defRPr>
            </a:lvl2pPr>
            <a:lvl3pPr marL="910334" indent="-91176" algn="l" rtl="0" fontAlgn="base">
              <a:spcBef>
                <a:spcPct val="0"/>
              </a:spcBef>
              <a:spcAft>
                <a:spcPct val="0"/>
              </a:spcAft>
              <a:defRPr kern="1200">
                <a:solidFill>
                  <a:schemeClr val="dk1"/>
                </a:solidFill>
                <a:latin typeface="+mn-lt"/>
                <a:ea typeface="+mn-ea"/>
                <a:cs typeface="+mn-cs"/>
              </a:defRPr>
            </a:lvl3pPr>
            <a:lvl4pPr marL="1367638" indent="-138189" algn="l" rtl="0" fontAlgn="base">
              <a:spcBef>
                <a:spcPct val="0"/>
              </a:spcBef>
              <a:spcAft>
                <a:spcPct val="0"/>
              </a:spcAft>
              <a:defRPr kern="1200">
                <a:solidFill>
                  <a:schemeClr val="dk1"/>
                </a:solidFill>
                <a:latin typeface="+mn-lt"/>
                <a:ea typeface="+mn-ea"/>
                <a:cs typeface="+mn-cs"/>
              </a:defRPr>
            </a:lvl4pPr>
            <a:lvl5pPr marL="1823517" indent="-185201" algn="l" rtl="0" fontAlgn="base">
              <a:spcBef>
                <a:spcPct val="0"/>
              </a:spcBef>
              <a:spcAft>
                <a:spcPct val="0"/>
              </a:spcAft>
              <a:defRPr kern="1200">
                <a:solidFill>
                  <a:schemeClr val="dk1"/>
                </a:solidFill>
                <a:latin typeface="+mn-lt"/>
                <a:ea typeface="+mn-ea"/>
                <a:cs typeface="+mn-cs"/>
              </a:defRPr>
            </a:lvl5pPr>
            <a:lvl6pPr marL="2051456" algn="l" defTabSz="820583" rtl="0" eaLnBrk="1" latinLnBrk="0" hangingPunct="1">
              <a:defRPr kern="1200">
                <a:solidFill>
                  <a:schemeClr val="dk1"/>
                </a:solidFill>
                <a:latin typeface="+mn-lt"/>
                <a:ea typeface="+mn-ea"/>
                <a:cs typeface="+mn-cs"/>
              </a:defRPr>
            </a:lvl6pPr>
            <a:lvl7pPr marL="2461748" algn="l" defTabSz="820583" rtl="0" eaLnBrk="1" latinLnBrk="0" hangingPunct="1">
              <a:defRPr kern="1200">
                <a:solidFill>
                  <a:schemeClr val="dk1"/>
                </a:solidFill>
                <a:latin typeface="+mn-lt"/>
                <a:ea typeface="+mn-ea"/>
                <a:cs typeface="+mn-cs"/>
              </a:defRPr>
            </a:lvl7pPr>
            <a:lvl8pPr marL="2872039" algn="l" defTabSz="820583" rtl="0" eaLnBrk="1" latinLnBrk="0" hangingPunct="1">
              <a:defRPr kern="1200">
                <a:solidFill>
                  <a:schemeClr val="dk1"/>
                </a:solidFill>
                <a:latin typeface="+mn-lt"/>
                <a:ea typeface="+mn-ea"/>
                <a:cs typeface="+mn-cs"/>
              </a:defRPr>
            </a:lvl8pPr>
            <a:lvl9pPr marL="3282330" algn="l" defTabSz="820583" rtl="0" eaLnBrk="1" latinLnBrk="0" hangingPunct="1">
              <a:defRPr kern="1200">
                <a:solidFill>
                  <a:schemeClr val="dk1"/>
                </a:solidFill>
                <a:latin typeface="+mn-lt"/>
                <a:ea typeface="+mn-ea"/>
                <a:cs typeface="+mn-cs"/>
              </a:defRPr>
            </a:lvl9pPr>
          </a:lstStyle>
          <a:p>
            <a:pPr algn="ctr"/>
            <a:r>
              <a:rPr lang="en-US" sz="1200" dirty="0">
                <a:solidFill>
                  <a:schemeClr val="accent2"/>
                </a:solidFill>
                <a:latin typeface="Calibri" panose="020F0502020204030204" pitchFamily="34" charset="0"/>
              </a:rPr>
              <a:t>RMOC to review &amp; commission medicines not </a:t>
            </a:r>
            <a:r>
              <a:rPr lang="en-US" sz="1200" dirty="0" err="1">
                <a:solidFill>
                  <a:schemeClr val="accent2"/>
                </a:solidFill>
                <a:latin typeface="Calibri" panose="020F0502020204030204" pitchFamily="34" charset="0"/>
              </a:rPr>
              <a:t>NICE’d</a:t>
            </a:r>
            <a:endParaRPr lang="en-US" sz="1200" dirty="0">
              <a:solidFill>
                <a:schemeClr val="accent2"/>
              </a:solidFill>
              <a:latin typeface="Calibri" panose="020F0502020204030204" pitchFamily="34" charset="0"/>
            </a:endParaRPr>
          </a:p>
        </p:txBody>
      </p:sp>
      <p:sp>
        <p:nvSpPr>
          <p:cNvPr id="38" name="Round Same Side Corner Rectangle 37"/>
          <p:cNvSpPr/>
          <p:nvPr/>
        </p:nvSpPr>
        <p:spPr>
          <a:xfrm>
            <a:off x="7193534" y="5357728"/>
            <a:ext cx="1214155" cy="288824"/>
          </a:xfrm>
          <a:prstGeom prst="round2Same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4455" indent="-44164" algn="l" rtl="0" fontAlgn="base">
              <a:spcBef>
                <a:spcPct val="0"/>
              </a:spcBef>
              <a:spcAft>
                <a:spcPct val="0"/>
              </a:spcAft>
              <a:defRPr kern="1200">
                <a:solidFill>
                  <a:schemeClr val="lt1"/>
                </a:solidFill>
                <a:latin typeface="+mn-lt"/>
                <a:ea typeface="+mn-ea"/>
                <a:cs typeface="+mn-cs"/>
              </a:defRPr>
            </a:lvl2pPr>
            <a:lvl3pPr marL="910334" indent="-91176" algn="l" rtl="0" fontAlgn="base">
              <a:spcBef>
                <a:spcPct val="0"/>
              </a:spcBef>
              <a:spcAft>
                <a:spcPct val="0"/>
              </a:spcAft>
              <a:defRPr kern="1200">
                <a:solidFill>
                  <a:schemeClr val="lt1"/>
                </a:solidFill>
                <a:latin typeface="+mn-lt"/>
                <a:ea typeface="+mn-ea"/>
                <a:cs typeface="+mn-cs"/>
              </a:defRPr>
            </a:lvl3pPr>
            <a:lvl4pPr marL="1367638" indent="-138189" algn="l" rtl="0" fontAlgn="base">
              <a:spcBef>
                <a:spcPct val="0"/>
              </a:spcBef>
              <a:spcAft>
                <a:spcPct val="0"/>
              </a:spcAft>
              <a:defRPr kern="1200">
                <a:solidFill>
                  <a:schemeClr val="lt1"/>
                </a:solidFill>
                <a:latin typeface="+mn-lt"/>
                <a:ea typeface="+mn-ea"/>
                <a:cs typeface="+mn-cs"/>
              </a:defRPr>
            </a:lvl4pPr>
            <a:lvl5pPr marL="1823517" indent="-185201" algn="l" rtl="0" fontAlgn="base">
              <a:spcBef>
                <a:spcPct val="0"/>
              </a:spcBef>
              <a:spcAft>
                <a:spcPct val="0"/>
              </a:spcAft>
              <a:defRPr kern="1200">
                <a:solidFill>
                  <a:schemeClr val="lt1"/>
                </a:solidFill>
                <a:latin typeface="+mn-lt"/>
                <a:ea typeface="+mn-ea"/>
                <a:cs typeface="+mn-cs"/>
              </a:defRPr>
            </a:lvl5pPr>
            <a:lvl6pPr marL="2051456" algn="l" defTabSz="820583" rtl="0" eaLnBrk="1" latinLnBrk="0" hangingPunct="1">
              <a:defRPr kern="1200">
                <a:solidFill>
                  <a:schemeClr val="lt1"/>
                </a:solidFill>
                <a:latin typeface="+mn-lt"/>
                <a:ea typeface="+mn-ea"/>
                <a:cs typeface="+mn-cs"/>
              </a:defRPr>
            </a:lvl6pPr>
            <a:lvl7pPr marL="2461748" algn="l" defTabSz="820583" rtl="0" eaLnBrk="1" latinLnBrk="0" hangingPunct="1">
              <a:defRPr kern="1200">
                <a:solidFill>
                  <a:schemeClr val="lt1"/>
                </a:solidFill>
                <a:latin typeface="+mn-lt"/>
                <a:ea typeface="+mn-ea"/>
                <a:cs typeface="+mn-cs"/>
              </a:defRPr>
            </a:lvl7pPr>
            <a:lvl8pPr marL="2872039" algn="l" defTabSz="820583" rtl="0" eaLnBrk="1" latinLnBrk="0" hangingPunct="1">
              <a:defRPr kern="1200">
                <a:solidFill>
                  <a:schemeClr val="lt1"/>
                </a:solidFill>
                <a:latin typeface="+mn-lt"/>
                <a:ea typeface="+mn-ea"/>
                <a:cs typeface="+mn-cs"/>
              </a:defRPr>
            </a:lvl8pPr>
            <a:lvl9pPr marL="3282330" algn="l" defTabSz="820583" rtl="0" eaLnBrk="1" latinLnBrk="0" hangingPunct="1">
              <a:defRPr kern="1200">
                <a:solidFill>
                  <a:schemeClr val="lt1"/>
                </a:solidFill>
                <a:latin typeface="+mn-lt"/>
                <a:ea typeface="+mn-ea"/>
                <a:cs typeface="+mn-cs"/>
              </a:defRPr>
            </a:lvl9pPr>
          </a:lstStyle>
          <a:p>
            <a:pPr algn="ctr"/>
            <a:r>
              <a:rPr lang="en-US" sz="1200" b="1" dirty="0">
                <a:solidFill>
                  <a:schemeClr val="accent2"/>
                </a:solidFill>
                <a:latin typeface="Calibri" panose="020F0502020204030204" pitchFamily="34" charset="0"/>
              </a:rPr>
              <a:t>HP</a:t>
            </a:r>
          </a:p>
        </p:txBody>
      </p:sp>
      <p:sp>
        <p:nvSpPr>
          <p:cNvPr id="39" name="Rectangle 38"/>
          <p:cNvSpPr/>
          <p:nvPr/>
        </p:nvSpPr>
        <p:spPr>
          <a:xfrm>
            <a:off x="7193534" y="5658913"/>
            <a:ext cx="1214155" cy="659341"/>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4455" indent="-44164" algn="l" rtl="0" fontAlgn="base">
              <a:spcBef>
                <a:spcPct val="0"/>
              </a:spcBef>
              <a:spcAft>
                <a:spcPct val="0"/>
              </a:spcAft>
              <a:defRPr kern="1200">
                <a:solidFill>
                  <a:schemeClr val="dk1"/>
                </a:solidFill>
                <a:latin typeface="+mn-lt"/>
                <a:ea typeface="+mn-ea"/>
                <a:cs typeface="+mn-cs"/>
              </a:defRPr>
            </a:lvl2pPr>
            <a:lvl3pPr marL="910334" indent="-91176" algn="l" rtl="0" fontAlgn="base">
              <a:spcBef>
                <a:spcPct val="0"/>
              </a:spcBef>
              <a:spcAft>
                <a:spcPct val="0"/>
              </a:spcAft>
              <a:defRPr kern="1200">
                <a:solidFill>
                  <a:schemeClr val="dk1"/>
                </a:solidFill>
                <a:latin typeface="+mn-lt"/>
                <a:ea typeface="+mn-ea"/>
                <a:cs typeface="+mn-cs"/>
              </a:defRPr>
            </a:lvl3pPr>
            <a:lvl4pPr marL="1367638" indent="-138189" algn="l" rtl="0" fontAlgn="base">
              <a:spcBef>
                <a:spcPct val="0"/>
              </a:spcBef>
              <a:spcAft>
                <a:spcPct val="0"/>
              </a:spcAft>
              <a:defRPr kern="1200">
                <a:solidFill>
                  <a:schemeClr val="dk1"/>
                </a:solidFill>
                <a:latin typeface="+mn-lt"/>
                <a:ea typeface="+mn-ea"/>
                <a:cs typeface="+mn-cs"/>
              </a:defRPr>
            </a:lvl4pPr>
            <a:lvl5pPr marL="1823517" indent="-185201" algn="l" rtl="0" fontAlgn="base">
              <a:spcBef>
                <a:spcPct val="0"/>
              </a:spcBef>
              <a:spcAft>
                <a:spcPct val="0"/>
              </a:spcAft>
              <a:defRPr kern="1200">
                <a:solidFill>
                  <a:schemeClr val="dk1"/>
                </a:solidFill>
                <a:latin typeface="+mn-lt"/>
                <a:ea typeface="+mn-ea"/>
                <a:cs typeface="+mn-cs"/>
              </a:defRPr>
            </a:lvl5pPr>
            <a:lvl6pPr marL="2051456" algn="l" defTabSz="820583" rtl="0" eaLnBrk="1" latinLnBrk="0" hangingPunct="1">
              <a:defRPr kern="1200">
                <a:solidFill>
                  <a:schemeClr val="dk1"/>
                </a:solidFill>
                <a:latin typeface="+mn-lt"/>
                <a:ea typeface="+mn-ea"/>
                <a:cs typeface="+mn-cs"/>
              </a:defRPr>
            </a:lvl6pPr>
            <a:lvl7pPr marL="2461748" algn="l" defTabSz="820583" rtl="0" eaLnBrk="1" latinLnBrk="0" hangingPunct="1">
              <a:defRPr kern="1200">
                <a:solidFill>
                  <a:schemeClr val="dk1"/>
                </a:solidFill>
                <a:latin typeface="+mn-lt"/>
                <a:ea typeface="+mn-ea"/>
                <a:cs typeface="+mn-cs"/>
              </a:defRPr>
            </a:lvl7pPr>
            <a:lvl8pPr marL="2872039" algn="l" defTabSz="820583" rtl="0" eaLnBrk="1" latinLnBrk="0" hangingPunct="1">
              <a:defRPr kern="1200">
                <a:solidFill>
                  <a:schemeClr val="dk1"/>
                </a:solidFill>
                <a:latin typeface="+mn-lt"/>
                <a:ea typeface="+mn-ea"/>
                <a:cs typeface="+mn-cs"/>
              </a:defRPr>
            </a:lvl8pPr>
            <a:lvl9pPr marL="3282330" algn="l" defTabSz="820583" rtl="0" eaLnBrk="1" latinLnBrk="0" hangingPunct="1">
              <a:defRPr kern="1200">
                <a:solidFill>
                  <a:schemeClr val="dk1"/>
                </a:solidFill>
                <a:latin typeface="+mn-lt"/>
                <a:ea typeface="+mn-ea"/>
                <a:cs typeface="+mn-cs"/>
              </a:defRPr>
            </a:lvl9pPr>
          </a:lstStyle>
          <a:p>
            <a:pPr algn="ctr"/>
            <a:r>
              <a:rPr lang="en-US" sz="1200" dirty="0">
                <a:solidFill>
                  <a:schemeClr val="accent2"/>
                </a:solidFill>
                <a:latin typeface="Calibri" panose="020F0502020204030204" pitchFamily="34" charset="0"/>
              </a:rPr>
              <a:t>Alignment of formularies achieved</a:t>
            </a:r>
          </a:p>
        </p:txBody>
      </p:sp>
      <p:cxnSp>
        <p:nvCxnSpPr>
          <p:cNvPr id="46" name="Straight Connector 45"/>
          <p:cNvCxnSpPr/>
          <p:nvPr/>
        </p:nvCxnSpPr>
        <p:spPr>
          <a:xfrm>
            <a:off x="6028727" y="4794299"/>
            <a:ext cx="0" cy="362430"/>
          </a:xfrm>
          <a:prstGeom prst="line">
            <a:avLst/>
          </a:prstGeom>
          <a:ln w="12700" cmpd="sng">
            <a:solidFill>
              <a:schemeClr val="accent3">
                <a:lumMod val="75000"/>
              </a:schemeClr>
            </a:solidFill>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3" cstate="email">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540359" y="1886071"/>
            <a:ext cx="593573" cy="593573"/>
          </a:xfrm>
          <a:prstGeom prst="rect">
            <a:avLst/>
          </a:prstGeom>
        </p:spPr>
      </p:pic>
      <p:sp>
        <p:nvSpPr>
          <p:cNvPr id="61" name="Chevron 60"/>
          <p:cNvSpPr/>
          <p:nvPr/>
        </p:nvSpPr>
        <p:spPr>
          <a:xfrm>
            <a:off x="1891055" y="31543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QIPP</a:t>
            </a:r>
          </a:p>
        </p:txBody>
      </p:sp>
      <p:sp>
        <p:nvSpPr>
          <p:cNvPr id="62" name="Pentagon 61"/>
          <p:cNvSpPr/>
          <p:nvPr/>
        </p:nvSpPr>
        <p:spPr>
          <a:xfrm>
            <a:off x="600532" y="313014"/>
            <a:ext cx="1380931" cy="553247"/>
          </a:xfrm>
          <a:prstGeom prst="homePlate">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b="1" dirty="0">
                <a:solidFill>
                  <a:schemeClr val="bg1"/>
                </a:solidFill>
                <a:latin typeface="Calibri" panose="020F0502020204030204" pitchFamily="34" charset="0"/>
              </a:rPr>
              <a:t>Objectives/</a:t>
            </a:r>
          </a:p>
          <a:p>
            <a:pPr algn="ctr"/>
            <a:r>
              <a:rPr lang="en-US" sz="1100" b="1" dirty="0">
                <a:solidFill>
                  <a:schemeClr val="bg1"/>
                </a:solidFill>
                <a:latin typeface="Calibri" panose="020F0502020204030204" pitchFamily="34" charset="0"/>
              </a:rPr>
              <a:t>Methodology</a:t>
            </a:r>
          </a:p>
        </p:txBody>
      </p:sp>
      <p:sp>
        <p:nvSpPr>
          <p:cNvPr id="63" name="Chevron 62"/>
          <p:cNvSpPr/>
          <p:nvPr/>
        </p:nvSpPr>
        <p:spPr>
          <a:xfrm>
            <a:off x="5797708" y="31058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Priority</a:t>
            </a:r>
          </a:p>
          <a:p>
            <a:pPr algn="ctr"/>
            <a:r>
              <a:rPr lang="en-GB" sz="1100" b="1" dirty="0">
                <a:solidFill>
                  <a:schemeClr val="bg1"/>
                </a:solidFill>
                <a:latin typeface="Calibri" panose="020F0502020204030204" pitchFamily="34" charset="0"/>
              </a:rPr>
              <a:t>Areas</a:t>
            </a:r>
          </a:p>
        </p:txBody>
      </p:sp>
      <p:sp>
        <p:nvSpPr>
          <p:cNvPr id="64" name="Chevron 63"/>
          <p:cNvSpPr/>
          <p:nvPr/>
        </p:nvSpPr>
        <p:spPr>
          <a:xfrm>
            <a:off x="3181435" y="31058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Carter Report</a:t>
            </a:r>
          </a:p>
        </p:txBody>
      </p:sp>
      <p:sp>
        <p:nvSpPr>
          <p:cNvPr id="65" name="Chevron 64"/>
          <p:cNvSpPr/>
          <p:nvPr/>
        </p:nvSpPr>
        <p:spPr>
          <a:xfrm>
            <a:off x="4527542" y="313014"/>
            <a:ext cx="1380931" cy="553247"/>
          </a:xfrm>
          <a:prstGeom prst="chevron">
            <a:avLst/>
          </a:prstGeom>
          <a:solidFill>
            <a:schemeClr val="accent2"/>
          </a:solidFill>
          <a:ln w="635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RMOC’S</a:t>
            </a:r>
          </a:p>
        </p:txBody>
      </p:sp>
      <p:sp>
        <p:nvSpPr>
          <p:cNvPr id="49" name="Chevron 48"/>
          <p:cNvSpPr/>
          <p:nvPr/>
        </p:nvSpPr>
        <p:spPr>
          <a:xfrm>
            <a:off x="7226051" y="310589"/>
            <a:ext cx="1502026"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Key findings</a:t>
            </a:r>
          </a:p>
        </p:txBody>
      </p:sp>
    </p:spTree>
    <p:extLst>
      <p:ext uri="{BB962C8B-B14F-4D97-AF65-F5344CB8AC3E}">
        <p14:creationId xmlns:p14="http://schemas.microsoft.com/office/powerpoint/2010/main" val="2333707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296" y="973936"/>
            <a:ext cx="8280000" cy="547553"/>
          </a:xfrm>
        </p:spPr>
        <p:txBody>
          <a:bodyPr/>
          <a:lstStyle/>
          <a:p>
            <a:r>
              <a:rPr lang="en-GB" sz="1800" dirty="0">
                <a:latin typeface="Calibri" panose="020F0502020204030204" pitchFamily="34" charset="0"/>
                <a:cs typeface="Arial" panose="020B0604020202020204" pitchFamily="34" charset="0"/>
              </a:rPr>
              <a:t>RMOCs have potential to minimise duplication of work, increase consistencies and drive Trust collaboration however, it may take time to reach a decision</a:t>
            </a:r>
          </a:p>
        </p:txBody>
      </p:sp>
      <p:sp>
        <p:nvSpPr>
          <p:cNvPr id="4" name="Footer Placeholder 3"/>
          <p:cNvSpPr>
            <a:spLocks noGrp="1"/>
          </p:cNvSpPr>
          <p:nvPr>
            <p:ph type="ftr" sz="quarter" idx="10"/>
          </p:nvPr>
        </p:nvSpPr>
        <p:spPr/>
        <p:txBody>
          <a:bodyPr/>
          <a:lstStyle/>
          <a:p>
            <a:r>
              <a:rPr lang="en-GB" smtClean="0">
                <a:latin typeface="Calibri" panose="020F0502020204030204" pitchFamily="34" charset="0"/>
              </a:rPr>
              <a:t>IMS Health Confidential</a:t>
            </a:r>
            <a:endParaRPr lang="en-GB">
              <a:latin typeface="Calibri" panose="020F0502020204030204" pitchFamily="34" charset="0"/>
            </a:endParaRPr>
          </a:p>
        </p:txBody>
      </p:sp>
      <p:sp>
        <p:nvSpPr>
          <p:cNvPr id="5" name="Rounded Rectangle 4"/>
          <p:cNvSpPr/>
          <p:nvPr/>
        </p:nvSpPr>
        <p:spPr>
          <a:xfrm>
            <a:off x="3329212" y="2016723"/>
            <a:ext cx="2400606" cy="513854"/>
          </a:xfrm>
          <a:prstGeom prst="roundRect">
            <a:avLst/>
          </a:prstGeom>
          <a:noFill/>
          <a:ln w="1270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1200" dirty="0">
                <a:solidFill>
                  <a:schemeClr val="tx1"/>
                </a:solidFill>
                <a:latin typeface="Calibri" panose="020F0502020204030204" pitchFamily="34" charset="0"/>
              </a:rPr>
              <a:t>Less duplication of work with agreed work plans for each region</a:t>
            </a:r>
          </a:p>
        </p:txBody>
      </p:sp>
      <p:sp>
        <p:nvSpPr>
          <p:cNvPr id="7" name="Rounded Rectangle 6"/>
          <p:cNvSpPr/>
          <p:nvPr/>
        </p:nvSpPr>
        <p:spPr>
          <a:xfrm>
            <a:off x="6350004" y="2016726"/>
            <a:ext cx="2430481" cy="763219"/>
          </a:xfrm>
          <a:prstGeom prst="roundRect">
            <a:avLst/>
          </a:prstGeom>
          <a:noFill/>
          <a:ln w="12700">
            <a:solidFill>
              <a:srgbClr val="F8A4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endParaRPr lang="en-GB" sz="1200" dirty="0">
              <a:solidFill>
                <a:schemeClr val="tx1"/>
              </a:solidFill>
              <a:latin typeface="Calibri" panose="020F0502020204030204" pitchFamily="34" charset="0"/>
            </a:endParaRPr>
          </a:p>
          <a:p>
            <a:pPr marL="285750" indent="-285750">
              <a:buFont typeface="Arial" panose="020B0604020202020204" pitchFamily="34" charset="0"/>
              <a:buChar char="•"/>
            </a:pPr>
            <a:endParaRPr lang="en-GB" sz="1200" dirty="0">
              <a:solidFill>
                <a:schemeClr val="tx1"/>
              </a:solidFill>
              <a:latin typeface="Calibri" panose="020F0502020204030204" pitchFamily="34" charset="0"/>
            </a:endParaRPr>
          </a:p>
          <a:p>
            <a:pPr marL="285750" indent="-285750">
              <a:buFont typeface="Arial" panose="020B0604020202020204" pitchFamily="34" charset="0"/>
              <a:buChar char="•"/>
            </a:pPr>
            <a:endParaRPr lang="en-GB" sz="1200" dirty="0">
              <a:solidFill>
                <a:schemeClr val="tx1"/>
              </a:solidFill>
              <a:latin typeface="Calibri" panose="020F0502020204030204" pitchFamily="34" charset="0"/>
            </a:endParaRPr>
          </a:p>
          <a:p>
            <a:pPr marL="285750" indent="-285750">
              <a:buFont typeface="Arial" panose="020B0604020202020204" pitchFamily="34" charset="0"/>
              <a:buChar char="•"/>
            </a:pPr>
            <a:endParaRPr lang="en-GB" sz="1200" dirty="0">
              <a:solidFill>
                <a:schemeClr val="tx1"/>
              </a:solidFill>
              <a:latin typeface="Calibri" panose="020F0502020204030204" pitchFamily="34" charset="0"/>
            </a:endParaRPr>
          </a:p>
          <a:p>
            <a:endParaRPr lang="en-GB" sz="1200" dirty="0">
              <a:solidFill>
                <a:schemeClr val="tx1"/>
              </a:solidFill>
              <a:latin typeface="Calibri" panose="020F0502020204030204" pitchFamily="34" charset="0"/>
            </a:endParaRPr>
          </a:p>
          <a:p>
            <a:endParaRPr lang="en-GB" sz="1200" dirty="0">
              <a:solidFill>
                <a:schemeClr val="tx1"/>
              </a:solidFill>
              <a:latin typeface="Calibri" panose="020F0502020204030204" pitchFamily="34" charset="0"/>
            </a:endParaRPr>
          </a:p>
          <a:p>
            <a:r>
              <a:rPr lang="en-GB" sz="1200" dirty="0">
                <a:solidFill>
                  <a:schemeClr val="tx1"/>
                </a:solidFill>
                <a:latin typeface="Calibri" panose="020F0502020204030204" pitchFamily="34" charset="0"/>
              </a:rPr>
              <a:t>Increased time to reach decision which could negatively impact need for urgent medicine requirements</a:t>
            </a:r>
          </a:p>
          <a:p>
            <a:pPr marL="285750" indent="-285750">
              <a:buFont typeface="Arial" panose="020B0604020202020204" pitchFamily="34" charset="0"/>
              <a:buChar char="•"/>
            </a:pPr>
            <a:endParaRPr lang="en-GB" sz="1200" dirty="0">
              <a:solidFill>
                <a:schemeClr val="tx1"/>
              </a:solidFill>
              <a:latin typeface="Calibri" panose="020F0502020204030204" pitchFamily="34" charset="0"/>
            </a:endParaRPr>
          </a:p>
          <a:p>
            <a:pPr marL="285750" indent="-285750">
              <a:buFont typeface="Arial" panose="020B0604020202020204" pitchFamily="34" charset="0"/>
              <a:buChar char="•"/>
            </a:pPr>
            <a:endParaRPr lang="en-GB" sz="1200" dirty="0">
              <a:solidFill>
                <a:schemeClr val="tx1"/>
              </a:solidFill>
              <a:latin typeface="Calibri" panose="020F0502020204030204" pitchFamily="34" charset="0"/>
            </a:endParaRPr>
          </a:p>
          <a:p>
            <a:pPr marL="285750" indent="-285750">
              <a:buFont typeface="Arial" panose="020B0604020202020204" pitchFamily="34" charset="0"/>
              <a:buChar char="•"/>
            </a:pPr>
            <a:endParaRPr lang="en-GB" sz="1200" dirty="0">
              <a:solidFill>
                <a:schemeClr val="tx1"/>
              </a:solidFill>
              <a:latin typeface="Calibri" panose="020F0502020204030204" pitchFamily="34" charset="0"/>
            </a:endParaRPr>
          </a:p>
          <a:p>
            <a:pPr marL="285750" indent="-285750">
              <a:buFont typeface="Arial" panose="020B0604020202020204" pitchFamily="34" charset="0"/>
              <a:buChar char="•"/>
            </a:pPr>
            <a:endParaRPr lang="en-GB" sz="1200" dirty="0">
              <a:solidFill>
                <a:schemeClr val="tx1"/>
              </a:solidFill>
              <a:latin typeface="Calibri" panose="020F0502020204030204" pitchFamily="34" charset="0"/>
            </a:endParaRPr>
          </a:p>
          <a:p>
            <a:endParaRPr lang="en-GB" sz="1200" dirty="0">
              <a:solidFill>
                <a:schemeClr val="tx1"/>
              </a:solidFill>
              <a:latin typeface="Calibri" panose="020F0502020204030204" pitchFamily="34" charset="0"/>
            </a:endParaRPr>
          </a:p>
          <a:p>
            <a:pPr marL="285750" indent="-285750">
              <a:buFont typeface="Arial" panose="020B0604020202020204" pitchFamily="34" charset="0"/>
              <a:buChar char="•"/>
            </a:pPr>
            <a:endParaRPr lang="en-GB" sz="1200" dirty="0">
              <a:solidFill>
                <a:schemeClr val="tx1"/>
              </a:solidFill>
              <a:latin typeface="Calibri" panose="020F0502020204030204" pitchFamily="34" charset="0"/>
            </a:endParaRPr>
          </a:p>
        </p:txBody>
      </p:sp>
      <p:sp>
        <p:nvSpPr>
          <p:cNvPr id="10" name="Rounded Rectangle 9"/>
          <p:cNvSpPr/>
          <p:nvPr/>
        </p:nvSpPr>
        <p:spPr>
          <a:xfrm>
            <a:off x="485718" y="1554609"/>
            <a:ext cx="2430481" cy="455696"/>
          </a:xfrm>
          <a:prstGeom prst="roundRect">
            <a:avLst/>
          </a:prstGeom>
          <a:solidFill>
            <a:schemeClr val="accent2"/>
          </a:solidFill>
          <a:ln w="12700">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b="1" dirty="0">
                <a:latin typeface="Calibri" panose="020F0502020204030204" pitchFamily="34" charset="0"/>
              </a:rPr>
              <a:t>General impact predicted of RMOCs</a:t>
            </a:r>
          </a:p>
        </p:txBody>
      </p:sp>
      <p:sp>
        <p:nvSpPr>
          <p:cNvPr id="11" name="Rounded Rectangle 10"/>
          <p:cNvSpPr/>
          <p:nvPr/>
        </p:nvSpPr>
        <p:spPr>
          <a:xfrm>
            <a:off x="3308671" y="1563880"/>
            <a:ext cx="2430481" cy="446429"/>
          </a:xfrm>
          <a:prstGeom prst="roundRect">
            <a:avLst/>
          </a:prstGeom>
          <a:solidFill>
            <a:schemeClr val="accent2"/>
          </a:solidFill>
          <a:ln w="12700">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b="1" dirty="0">
                <a:latin typeface="Calibri" panose="020F0502020204030204" pitchFamily="34" charset="0"/>
              </a:rPr>
              <a:t>Positive impact predicted of RMOCs</a:t>
            </a:r>
          </a:p>
        </p:txBody>
      </p:sp>
      <p:sp>
        <p:nvSpPr>
          <p:cNvPr id="12" name="Rounded Rectangle 11"/>
          <p:cNvSpPr/>
          <p:nvPr/>
        </p:nvSpPr>
        <p:spPr>
          <a:xfrm>
            <a:off x="6350004" y="1563876"/>
            <a:ext cx="2430481" cy="455696"/>
          </a:xfrm>
          <a:prstGeom prst="roundRect">
            <a:avLst/>
          </a:prstGeom>
          <a:solidFill>
            <a:schemeClr val="accent2"/>
          </a:solidFill>
          <a:ln w="12700">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b="1" dirty="0">
                <a:latin typeface="Calibri" panose="020F0502020204030204" pitchFamily="34" charset="0"/>
              </a:rPr>
              <a:t>Negative impact predicted of RMOCs</a:t>
            </a:r>
          </a:p>
        </p:txBody>
      </p:sp>
      <p:sp>
        <p:nvSpPr>
          <p:cNvPr id="13" name="Rounded Rectangle 12"/>
          <p:cNvSpPr/>
          <p:nvPr/>
        </p:nvSpPr>
        <p:spPr>
          <a:xfrm>
            <a:off x="515589" y="2033199"/>
            <a:ext cx="2400606" cy="586104"/>
          </a:xfrm>
          <a:prstGeom prst="roundRect">
            <a:avLst/>
          </a:prstGeom>
          <a:noFill/>
          <a:ln w="19050">
            <a:solidFill>
              <a:schemeClr val="accent3">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1200" dirty="0">
                <a:solidFill>
                  <a:schemeClr val="tx1"/>
                </a:solidFill>
                <a:latin typeface="Calibri" panose="020F0502020204030204" pitchFamily="34" charset="0"/>
              </a:rPr>
              <a:t>Development of regional formularies and loss of local formulary committees</a:t>
            </a:r>
          </a:p>
        </p:txBody>
      </p:sp>
      <p:sp>
        <p:nvSpPr>
          <p:cNvPr id="14" name="Rounded Rectangle 13"/>
          <p:cNvSpPr/>
          <p:nvPr/>
        </p:nvSpPr>
        <p:spPr>
          <a:xfrm>
            <a:off x="6350004" y="2845445"/>
            <a:ext cx="2430481" cy="935403"/>
          </a:xfrm>
          <a:prstGeom prst="roundRect">
            <a:avLst/>
          </a:prstGeom>
          <a:noFill/>
          <a:ln w="12700">
            <a:solidFill>
              <a:srgbClr val="F8A4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endParaRPr lang="en-GB" sz="1200" dirty="0">
              <a:solidFill>
                <a:schemeClr val="tx1"/>
              </a:solidFill>
              <a:latin typeface="Calibri" panose="020F0502020204030204" pitchFamily="34" charset="0"/>
            </a:endParaRPr>
          </a:p>
          <a:p>
            <a:pPr marL="285750" indent="-285750">
              <a:buFont typeface="Arial" panose="020B0604020202020204" pitchFamily="34" charset="0"/>
              <a:buChar char="•"/>
            </a:pPr>
            <a:endParaRPr lang="en-GB" sz="1200" dirty="0">
              <a:solidFill>
                <a:schemeClr val="tx1"/>
              </a:solidFill>
              <a:latin typeface="Calibri" panose="020F0502020204030204" pitchFamily="34" charset="0"/>
            </a:endParaRPr>
          </a:p>
          <a:p>
            <a:pPr marL="285750" indent="-285750">
              <a:buFont typeface="Arial" panose="020B0604020202020204" pitchFamily="34" charset="0"/>
              <a:buChar char="•"/>
            </a:pPr>
            <a:endParaRPr lang="en-GB" sz="1200" dirty="0">
              <a:solidFill>
                <a:schemeClr val="tx1"/>
              </a:solidFill>
              <a:latin typeface="Calibri" panose="020F0502020204030204" pitchFamily="34" charset="0"/>
            </a:endParaRPr>
          </a:p>
          <a:p>
            <a:pPr marL="285750" indent="-285750">
              <a:buFont typeface="Arial" panose="020B0604020202020204" pitchFamily="34" charset="0"/>
              <a:buChar char="•"/>
            </a:pPr>
            <a:endParaRPr lang="en-GB" sz="1200" dirty="0">
              <a:solidFill>
                <a:schemeClr val="tx1"/>
              </a:solidFill>
              <a:latin typeface="Calibri" panose="020F0502020204030204" pitchFamily="34" charset="0"/>
            </a:endParaRPr>
          </a:p>
          <a:p>
            <a:endParaRPr lang="en-GB" sz="1200" dirty="0">
              <a:solidFill>
                <a:schemeClr val="tx1"/>
              </a:solidFill>
              <a:latin typeface="Calibri" panose="020F0502020204030204" pitchFamily="34" charset="0"/>
            </a:endParaRPr>
          </a:p>
          <a:p>
            <a:r>
              <a:rPr lang="en-GB" sz="1200" dirty="0">
                <a:solidFill>
                  <a:schemeClr val="tx1"/>
                </a:solidFill>
                <a:latin typeface="Calibri" panose="020F0502020204030204" pitchFamily="34" charset="0"/>
              </a:rPr>
              <a:t>Cost of drugs may increase since RMOCs may approve 90% of non-NICE agents with no disinvestment strategy for other products</a:t>
            </a:r>
          </a:p>
          <a:p>
            <a:pPr marL="285750" indent="-285750">
              <a:buFont typeface="Arial" panose="020B0604020202020204" pitchFamily="34" charset="0"/>
              <a:buChar char="•"/>
            </a:pPr>
            <a:endParaRPr lang="en-GB" sz="1200" dirty="0">
              <a:solidFill>
                <a:schemeClr val="tx1"/>
              </a:solidFill>
              <a:latin typeface="Calibri" panose="020F0502020204030204" pitchFamily="34" charset="0"/>
            </a:endParaRPr>
          </a:p>
          <a:p>
            <a:pPr marL="285750" indent="-285750">
              <a:buFont typeface="Arial" panose="020B0604020202020204" pitchFamily="34" charset="0"/>
              <a:buChar char="•"/>
            </a:pPr>
            <a:endParaRPr lang="en-GB" sz="1200" dirty="0">
              <a:solidFill>
                <a:schemeClr val="tx1"/>
              </a:solidFill>
              <a:latin typeface="Calibri" panose="020F0502020204030204" pitchFamily="34" charset="0"/>
            </a:endParaRPr>
          </a:p>
          <a:p>
            <a:pPr marL="285750" indent="-285750">
              <a:buFont typeface="Arial" panose="020B0604020202020204" pitchFamily="34" charset="0"/>
              <a:buChar char="•"/>
            </a:pPr>
            <a:endParaRPr lang="en-GB" sz="1200" dirty="0">
              <a:solidFill>
                <a:schemeClr val="tx1"/>
              </a:solidFill>
              <a:latin typeface="Calibri" panose="020F0502020204030204" pitchFamily="34" charset="0"/>
            </a:endParaRPr>
          </a:p>
          <a:p>
            <a:endParaRPr lang="en-GB" sz="1200" dirty="0">
              <a:solidFill>
                <a:schemeClr val="tx1"/>
              </a:solidFill>
              <a:latin typeface="Calibri" panose="020F0502020204030204" pitchFamily="34" charset="0"/>
            </a:endParaRPr>
          </a:p>
          <a:p>
            <a:pPr marL="285750" indent="-285750">
              <a:buFont typeface="Arial" panose="020B0604020202020204" pitchFamily="34" charset="0"/>
              <a:buChar char="•"/>
            </a:pPr>
            <a:endParaRPr lang="en-GB" sz="1200" dirty="0">
              <a:solidFill>
                <a:schemeClr val="tx1"/>
              </a:solidFill>
              <a:latin typeface="Calibri" panose="020F0502020204030204" pitchFamily="34" charset="0"/>
            </a:endParaRPr>
          </a:p>
        </p:txBody>
      </p:sp>
      <p:sp>
        <p:nvSpPr>
          <p:cNvPr id="15" name="Rounded Rectangle 14"/>
          <p:cNvSpPr/>
          <p:nvPr/>
        </p:nvSpPr>
        <p:spPr>
          <a:xfrm>
            <a:off x="515589" y="2689282"/>
            <a:ext cx="2400606" cy="586104"/>
          </a:xfrm>
          <a:prstGeom prst="roundRect">
            <a:avLst/>
          </a:prstGeom>
          <a:noFill/>
          <a:ln w="19050">
            <a:solidFill>
              <a:schemeClr val="accent3">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1200" dirty="0">
                <a:solidFill>
                  <a:schemeClr val="tx1"/>
                </a:solidFill>
                <a:latin typeface="Calibri" panose="020F0502020204030204" pitchFamily="34" charset="0"/>
              </a:rPr>
              <a:t>Pivotal in implementing the recommendations of The Carter Report</a:t>
            </a:r>
          </a:p>
        </p:txBody>
      </p:sp>
      <p:sp>
        <p:nvSpPr>
          <p:cNvPr id="16" name="Rounded Rectangle 15"/>
          <p:cNvSpPr/>
          <p:nvPr/>
        </p:nvSpPr>
        <p:spPr>
          <a:xfrm>
            <a:off x="3330937" y="2587193"/>
            <a:ext cx="2400606" cy="602580"/>
          </a:xfrm>
          <a:prstGeom prst="roundRect">
            <a:avLst/>
          </a:prstGeom>
          <a:noFill/>
          <a:ln w="1270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1200" dirty="0">
                <a:solidFill>
                  <a:schemeClr val="tx1"/>
                </a:solidFill>
                <a:latin typeface="Calibri" panose="020F0502020204030204" pitchFamily="34" charset="0"/>
              </a:rPr>
              <a:t>Increased consistency and efficiency for managed entry of new medicines</a:t>
            </a:r>
          </a:p>
        </p:txBody>
      </p:sp>
      <p:sp>
        <p:nvSpPr>
          <p:cNvPr id="17" name="Rounded Rectangle 16"/>
          <p:cNvSpPr/>
          <p:nvPr/>
        </p:nvSpPr>
        <p:spPr>
          <a:xfrm>
            <a:off x="3345685" y="3229217"/>
            <a:ext cx="2400606" cy="602580"/>
          </a:xfrm>
          <a:prstGeom prst="roundRect">
            <a:avLst/>
          </a:prstGeom>
          <a:noFill/>
          <a:ln w="1270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1200" dirty="0">
                <a:solidFill>
                  <a:schemeClr val="tx1"/>
                </a:solidFill>
                <a:latin typeface="Calibri" panose="020F0502020204030204" pitchFamily="34" charset="0"/>
              </a:rPr>
              <a:t>Significant support expected from National Medicines Information Services</a:t>
            </a:r>
          </a:p>
        </p:txBody>
      </p:sp>
      <p:sp>
        <p:nvSpPr>
          <p:cNvPr id="19" name="Rounded Rectangle 18"/>
          <p:cNvSpPr/>
          <p:nvPr/>
        </p:nvSpPr>
        <p:spPr>
          <a:xfrm>
            <a:off x="515589" y="3331613"/>
            <a:ext cx="2400606" cy="602580"/>
          </a:xfrm>
          <a:prstGeom prst="roundRect">
            <a:avLst/>
          </a:prstGeom>
          <a:noFill/>
          <a:ln w="19050">
            <a:solidFill>
              <a:schemeClr val="accent3">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1200" dirty="0">
                <a:solidFill>
                  <a:schemeClr val="tx1"/>
                </a:solidFill>
                <a:latin typeface="Calibri" panose="020F0502020204030204" pitchFamily="34" charset="0"/>
              </a:rPr>
              <a:t>Pathways and medicines rationalisations are likely to remain in place</a:t>
            </a:r>
          </a:p>
        </p:txBody>
      </p:sp>
      <p:sp>
        <p:nvSpPr>
          <p:cNvPr id="20" name="Rounded Rectangle 19"/>
          <p:cNvSpPr/>
          <p:nvPr/>
        </p:nvSpPr>
        <p:spPr>
          <a:xfrm>
            <a:off x="6350004" y="3833978"/>
            <a:ext cx="2430481" cy="517061"/>
          </a:xfrm>
          <a:prstGeom prst="roundRect">
            <a:avLst/>
          </a:prstGeom>
          <a:noFill/>
          <a:ln w="12700">
            <a:solidFill>
              <a:srgbClr val="F8A4B6"/>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GB" sz="1200" dirty="0">
              <a:solidFill>
                <a:schemeClr val="tx1"/>
              </a:solidFill>
              <a:latin typeface="Calibri" panose="020F0502020204030204" pitchFamily="34" charset="0"/>
            </a:endParaRPr>
          </a:p>
          <a:p>
            <a:endParaRPr lang="en-GB" sz="1200" dirty="0">
              <a:solidFill>
                <a:schemeClr val="tx1"/>
              </a:solidFill>
              <a:latin typeface="Calibri" panose="020F0502020204030204" pitchFamily="34" charset="0"/>
            </a:endParaRPr>
          </a:p>
          <a:p>
            <a:endParaRPr lang="en-GB" sz="1200" dirty="0">
              <a:solidFill>
                <a:schemeClr val="tx1"/>
              </a:solidFill>
              <a:latin typeface="Calibri" panose="020F0502020204030204" pitchFamily="34" charset="0"/>
            </a:endParaRPr>
          </a:p>
          <a:p>
            <a:r>
              <a:rPr lang="en-GB" sz="1200" dirty="0">
                <a:solidFill>
                  <a:schemeClr val="tx1"/>
                </a:solidFill>
                <a:latin typeface="Calibri" panose="020F0502020204030204" pitchFamily="34" charset="0"/>
              </a:rPr>
              <a:t>Will affect local decision making regarding formulary </a:t>
            </a:r>
            <a:r>
              <a:rPr lang="en-GB" sz="1200" dirty="0" smtClean="0">
                <a:solidFill>
                  <a:schemeClr val="tx1"/>
                </a:solidFill>
                <a:latin typeface="Calibri" panose="020F0502020204030204" pitchFamily="34" charset="0"/>
              </a:rPr>
              <a:t>medicines</a:t>
            </a:r>
            <a:endParaRPr lang="en-GB" sz="1200" dirty="0">
              <a:solidFill>
                <a:schemeClr val="tx1"/>
              </a:solidFill>
              <a:latin typeface="Calibri" panose="020F0502020204030204" pitchFamily="34" charset="0"/>
            </a:endParaRPr>
          </a:p>
          <a:p>
            <a:pPr marL="285750" indent="-285750">
              <a:buFont typeface="Arial" panose="020B0604020202020204" pitchFamily="34" charset="0"/>
              <a:buChar char="•"/>
            </a:pPr>
            <a:endParaRPr lang="en-GB" sz="1200" dirty="0">
              <a:solidFill>
                <a:schemeClr val="tx1"/>
              </a:solidFill>
              <a:latin typeface="Calibri" panose="020F0502020204030204" pitchFamily="34" charset="0"/>
            </a:endParaRPr>
          </a:p>
          <a:p>
            <a:endParaRPr lang="en-GB" sz="1200" dirty="0">
              <a:solidFill>
                <a:schemeClr val="tx1"/>
              </a:solidFill>
              <a:latin typeface="Calibri" panose="020F0502020204030204" pitchFamily="34" charset="0"/>
            </a:endParaRPr>
          </a:p>
          <a:p>
            <a:pPr marL="285750" indent="-285750">
              <a:buFont typeface="Arial" panose="020B0604020202020204" pitchFamily="34" charset="0"/>
              <a:buChar char="•"/>
            </a:pPr>
            <a:endParaRPr lang="en-GB" sz="1200" dirty="0">
              <a:solidFill>
                <a:schemeClr val="tx1"/>
              </a:solidFill>
              <a:latin typeface="Calibri" panose="020F0502020204030204" pitchFamily="34" charset="0"/>
            </a:endParaRPr>
          </a:p>
        </p:txBody>
      </p:sp>
      <p:sp>
        <p:nvSpPr>
          <p:cNvPr id="21" name="Rounded Rectangle 20"/>
          <p:cNvSpPr/>
          <p:nvPr/>
        </p:nvSpPr>
        <p:spPr>
          <a:xfrm>
            <a:off x="3358042" y="3873826"/>
            <a:ext cx="2400606" cy="602580"/>
          </a:xfrm>
          <a:prstGeom prst="roundRect">
            <a:avLst/>
          </a:prstGeom>
          <a:noFill/>
          <a:ln w="1270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1200" dirty="0">
                <a:solidFill>
                  <a:schemeClr val="tx1"/>
                </a:solidFill>
                <a:latin typeface="Calibri" panose="020F0502020204030204" pitchFamily="34" charset="0"/>
              </a:rPr>
              <a:t>Possible cross region guidelines to be able to procure drugs at better price</a:t>
            </a:r>
          </a:p>
        </p:txBody>
      </p:sp>
      <p:sp>
        <p:nvSpPr>
          <p:cNvPr id="22" name="Rounded Rectangle 21"/>
          <p:cNvSpPr/>
          <p:nvPr/>
        </p:nvSpPr>
        <p:spPr>
          <a:xfrm>
            <a:off x="3358653" y="4537684"/>
            <a:ext cx="2412355" cy="602580"/>
          </a:xfrm>
          <a:prstGeom prst="roundRect">
            <a:avLst/>
          </a:prstGeom>
          <a:noFill/>
          <a:ln w="1270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1200" dirty="0">
                <a:solidFill>
                  <a:schemeClr val="tx1"/>
                </a:solidFill>
                <a:latin typeface="Calibri" panose="020F0502020204030204" pitchFamily="34" charset="0"/>
              </a:rPr>
              <a:t>Will drive hospital collaboration and efficiency to form standardised processes</a:t>
            </a:r>
          </a:p>
        </p:txBody>
      </p:sp>
      <p:sp>
        <p:nvSpPr>
          <p:cNvPr id="23" name="Rounded Rectangle 22"/>
          <p:cNvSpPr/>
          <p:nvPr/>
        </p:nvSpPr>
        <p:spPr>
          <a:xfrm>
            <a:off x="500651" y="3967245"/>
            <a:ext cx="2400606" cy="752719"/>
          </a:xfrm>
          <a:prstGeom prst="roundRect">
            <a:avLst/>
          </a:prstGeom>
          <a:noFill/>
          <a:ln w="12700">
            <a:solidFill>
              <a:schemeClr val="tx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accent2"/>
                </a:solidFill>
                <a:latin typeface="Calibri" panose="020F0502020204030204" pitchFamily="34" charset="0"/>
              </a:rPr>
              <a:t>“ There will still be a need for a local group to oversee outputs and manage implementation and local governance aspects”</a:t>
            </a:r>
          </a:p>
        </p:txBody>
      </p:sp>
      <p:sp>
        <p:nvSpPr>
          <p:cNvPr id="24" name="Rounded Rectangle 23"/>
          <p:cNvSpPr/>
          <p:nvPr/>
        </p:nvSpPr>
        <p:spPr>
          <a:xfrm>
            <a:off x="622300" y="5600219"/>
            <a:ext cx="8323992" cy="801040"/>
          </a:xfrm>
          <a:prstGeom prst="roundRect">
            <a:avLst/>
          </a:prstGeom>
          <a:noFill/>
          <a:ln w="12700">
            <a:solidFill>
              <a:schemeClr val="tx2">
                <a:lumMod val="40000"/>
                <a:lumOff val="6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GB" sz="1200" dirty="0">
                <a:solidFill>
                  <a:schemeClr val="accent2"/>
                </a:solidFill>
                <a:latin typeface="Calibri" panose="020F0502020204030204" pitchFamily="34" charset="0"/>
              </a:rPr>
              <a:t>Overlap of agendas</a:t>
            </a:r>
          </a:p>
          <a:p>
            <a:pPr marL="171450" indent="-171450">
              <a:buFont typeface="Arial" panose="020B0604020202020204" pitchFamily="34" charset="0"/>
              <a:buChar char="•"/>
            </a:pPr>
            <a:r>
              <a:rPr lang="en-GB" sz="1200" dirty="0">
                <a:solidFill>
                  <a:schemeClr val="accent2"/>
                </a:solidFill>
                <a:latin typeface="Calibri" panose="020F0502020204030204" pitchFamily="34" charset="0"/>
              </a:rPr>
              <a:t>Overlap of responsibilities and changes in management (may create team structural changes depending on work plans)</a:t>
            </a:r>
          </a:p>
          <a:p>
            <a:pPr marL="171450" indent="-171450">
              <a:buFont typeface="Arial" panose="020B0604020202020204" pitchFamily="34" charset="0"/>
              <a:buChar char="•"/>
            </a:pPr>
            <a:r>
              <a:rPr lang="en-GB" sz="1200" dirty="0">
                <a:solidFill>
                  <a:schemeClr val="accent2"/>
                </a:solidFill>
                <a:latin typeface="Calibri" panose="020F0502020204030204" pitchFamily="34" charset="0"/>
              </a:rPr>
              <a:t>Varied views of local needs</a:t>
            </a:r>
          </a:p>
          <a:p>
            <a:pPr marL="171450" indent="-171450">
              <a:buFont typeface="Arial" panose="020B0604020202020204" pitchFamily="34" charset="0"/>
              <a:buChar char="•"/>
            </a:pPr>
            <a:r>
              <a:rPr lang="en-GB" sz="1200" dirty="0">
                <a:solidFill>
                  <a:schemeClr val="accent2"/>
                </a:solidFill>
                <a:latin typeface="Calibri" panose="020F0502020204030204" pitchFamily="34" charset="0"/>
              </a:rPr>
              <a:t>Increase in costs (RMOCs are unlikely to outline a disinvestment strategy to avoid confrontation with Pharma)</a:t>
            </a:r>
          </a:p>
        </p:txBody>
      </p:sp>
      <p:sp>
        <p:nvSpPr>
          <p:cNvPr id="25" name="Rounded Rectangle 24"/>
          <p:cNvSpPr/>
          <p:nvPr/>
        </p:nvSpPr>
        <p:spPr>
          <a:xfrm>
            <a:off x="755778" y="5290289"/>
            <a:ext cx="8009936" cy="336127"/>
          </a:xfrm>
          <a:prstGeom prst="roundRect">
            <a:avLst/>
          </a:prstGeom>
          <a:solidFill>
            <a:schemeClr val="accent1"/>
          </a:solidFill>
          <a:ln w="12700">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b="1" dirty="0">
                <a:solidFill>
                  <a:schemeClr val="bg1"/>
                </a:solidFill>
                <a:latin typeface="Calibri" panose="020F0502020204030204" pitchFamily="34" charset="0"/>
              </a:rPr>
              <a:t>Predicted areas of conflict between Medicines Optimisation and RMOCs</a:t>
            </a:r>
          </a:p>
        </p:txBody>
      </p:sp>
      <p:pic>
        <p:nvPicPr>
          <p:cNvPr id="3" name="Picture 2"/>
          <p:cNvPicPr>
            <a:picLocks noChangeAspect="1"/>
          </p:cNvPicPr>
          <p:nvPr/>
        </p:nvPicPr>
        <p:blipFill>
          <a:blip r:embed="rId3" cstate="email">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flipH="1">
            <a:off x="5750250" y="1477629"/>
            <a:ext cx="614603" cy="614603"/>
          </a:xfrm>
          <a:prstGeom prst="rect">
            <a:avLst/>
          </a:prstGeom>
        </p:spPr>
      </p:pic>
      <p:pic>
        <p:nvPicPr>
          <p:cNvPr id="6" name="Picture 5"/>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 y="990279"/>
            <a:ext cx="631387" cy="627300"/>
          </a:xfrm>
          <a:prstGeom prst="rect">
            <a:avLst/>
          </a:prstGeom>
        </p:spPr>
      </p:pic>
      <p:sp>
        <p:nvSpPr>
          <p:cNvPr id="39" name="Chevron 38"/>
          <p:cNvSpPr/>
          <p:nvPr/>
        </p:nvSpPr>
        <p:spPr>
          <a:xfrm>
            <a:off x="1891055" y="31543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QIPP</a:t>
            </a:r>
          </a:p>
        </p:txBody>
      </p:sp>
      <p:sp>
        <p:nvSpPr>
          <p:cNvPr id="40" name="Pentagon 39"/>
          <p:cNvSpPr/>
          <p:nvPr/>
        </p:nvSpPr>
        <p:spPr>
          <a:xfrm>
            <a:off x="600532" y="313014"/>
            <a:ext cx="1380931" cy="553247"/>
          </a:xfrm>
          <a:prstGeom prst="homePlate">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b="1" dirty="0">
                <a:solidFill>
                  <a:schemeClr val="bg1"/>
                </a:solidFill>
                <a:latin typeface="Calibri" panose="020F0502020204030204" pitchFamily="34" charset="0"/>
              </a:rPr>
              <a:t>Objectives/</a:t>
            </a:r>
          </a:p>
          <a:p>
            <a:pPr algn="ctr"/>
            <a:r>
              <a:rPr lang="en-US" sz="1100" b="1" dirty="0">
                <a:solidFill>
                  <a:schemeClr val="bg1"/>
                </a:solidFill>
                <a:latin typeface="Calibri" panose="020F0502020204030204" pitchFamily="34" charset="0"/>
              </a:rPr>
              <a:t>Methodology</a:t>
            </a:r>
          </a:p>
        </p:txBody>
      </p:sp>
      <p:sp>
        <p:nvSpPr>
          <p:cNvPr id="41" name="Chevron 40"/>
          <p:cNvSpPr/>
          <p:nvPr/>
        </p:nvSpPr>
        <p:spPr>
          <a:xfrm>
            <a:off x="5797708" y="31058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Priority</a:t>
            </a:r>
          </a:p>
          <a:p>
            <a:pPr algn="ctr"/>
            <a:r>
              <a:rPr lang="en-GB" sz="1100" b="1" dirty="0">
                <a:solidFill>
                  <a:schemeClr val="bg1"/>
                </a:solidFill>
                <a:latin typeface="Calibri" panose="020F0502020204030204" pitchFamily="34" charset="0"/>
              </a:rPr>
              <a:t>Areas</a:t>
            </a:r>
          </a:p>
        </p:txBody>
      </p:sp>
      <p:sp>
        <p:nvSpPr>
          <p:cNvPr id="42" name="Chevron 41"/>
          <p:cNvSpPr/>
          <p:nvPr/>
        </p:nvSpPr>
        <p:spPr>
          <a:xfrm>
            <a:off x="3181435" y="31058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Carter Report</a:t>
            </a:r>
          </a:p>
        </p:txBody>
      </p:sp>
      <p:sp>
        <p:nvSpPr>
          <p:cNvPr id="43" name="Chevron 42"/>
          <p:cNvSpPr/>
          <p:nvPr/>
        </p:nvSpPr>
        <p:spPr>
          <a:xfrm>
            <a:off x="4527542" y="313014"/>
            <a:ext cx="1380931" cy="553247"/>
          </a:xfrm>
          <a:prstGeom prst="chevron">
            <a:avLst/>
          </a:prstGeom>
          <a:solidFill>
            <a:schemeClr val="accent2"/>
          </a:solidFill>
          <a:ln w="635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RMOC’S</a:t>
            </a:r>
          </a:p>
        </p:txBody>
      </p:sp>
      <p:sp>
        <p:nvSpPr>
          <p:cNvPr id="28" name="Chevron 27"/>
          <p:cNvSpPr/>
          <p:nvPr/>
        </p:nvSpPr>
        <p:spPr>
          <a:xfrm>
            <a:off x="7226051" y="310589"/>
            <a:ext cx="1502026"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Key findings</a:t>
            </a:r>
          </a:p>
        </p:txBody>
      </p:sp>
    </p:spTree>
    <p:extLst>
      <p:ext uri="{BB962C8B-B14F-4D97-AF65-F5344CB8AC3E}">
        <p14:creationId xmlns:p14="http://schemas.microsoft.com/office/powerpoint/2010/main" val="20758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325" y="1032868"/>
            <a:ext cx="8280000" cy="552014"/>
          </a:xfrm>
        </p:spPr>
        <p:txBody>
          <a:bodyPr/>
          <a:lstStyle/>
          <a:p>
            <a:r>
              <a:rPr lang="en-GB" sz="2000" dirty="0">
                <a:latin typeface="Calibri" panose="020F0502020204030204" pitchFamily="34" charset="0"/>
                <a:cs typeface="Arial" panose="020B0604020202020204" pitchFamily="34" charset="0"/>
              </a:rPr>
              <a:t>QIPP priority areas are overseen by Trust QIPP committees in collaboration with CCG/NHS E and Gain Shares underpin the majority of cost saving initiatives</a:t>
            </a:r>
          </a:p>
        </p:txBody>
      </p:sp>
      <p:sp>
        <p:nvSpPr>
          <p:cNvPr id="4" name="Footer Placeholder 3"/>
          <p:cNvSpPr>
            <a:spLocks noGrp="1"/>
          </p:cNvSpPr>
          <p:nvPr>
            <p:ph type="ftr" sz="quarter" idx="10"/>
          </p:nvPr>
        </p:nvSpPr>
        <p:spPr/>
        <p:txBody>
          <a:bodyPr/>
          <a:lstStyle/>
          <a:p>
            <a:r>
              <a:rPr lang="en-GB" smtClean="0">
                <a:latin typeface="Calibri" panose="020F0502020204030204" pitchFamily="34" charset="0"/>
              </a:rPr>
              <a:t>IMS Health Confidential</a:t>
            </a:r>
            <a:endParaRPr lang="en-GB">
              <a:latin typeface="Calibri" panose="020F0502020204030204" pitchFamily="34" charset="0"/>
            </a:endParaRPr>
          </a:p>
        </p:txBody>
      </p:sp>
      <p:sp>
        <p:nvSpPr>
          <p:cNvPr id="5" name="Rectangle 4"/>
          <p:cNvSpPr/>
          <p:nvPr/>
        </p:nvSpPr>
        <p:spPr>
          <a:xfrm>
            <a:off x="485718" y="2906980"/>
            <a:ext cx="1812643" cy="881857"/>
          </a:xfrm>
          <a:prstGeom prst="rect">
            <a:avLst/>
          </a:prstGeom>
          <a:solidFill>
            <a:schemeClr val="tx2">
              <a:lumMod val="20000"/>
              <a:lumOff val="80000"/>
            </a:schemeClr>
          </a:solidFill>
          <a:ln w="28575">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b="1" dirty="0">
                <a:solidFill>
                  <a:schemeClr val="accent2"/>
                </a:solidFill>
                <a:latin typeface="Calibri" panose="020F0502020204030204" pitchFamily="34" charset="0"/>
              </a:rPr>
              <a:t>Moving more patients to homecare and implement gain share</a:t>
            </a:r>
          </a:p>
        </p:txBody>
      </p:sp>
      <p:sp>
        <p:nvSpPr>
          <p:cNvPr id="8" name="Rectangle 7"/>
          <p:cNvSpPr/>
          <p:nvPr/>
        </p:nvSpPr>
        <p:spPr>
          <a:xfrm>
            <a:off x="498352" y="1820956"/>
            <a:ext cx="3983316" cy="57341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bg1"/>
                </a:solidFill>
                <a:latin typeface="Calibri" panose="020F0502020204030204" pitchFamily="34" charset="0"/>
              </a:rPr>
              <a:t>Main QIPP/Medicine saving priority areas for Trusts</a:t>
            </a:r>
          </a:p>
        </p:txBody>
      </p:sp>
      <p:sp>
        <p:nvSpPr>
          <p:cNvPr id="11" name="Rectangle 10"/>
          <p:cNvSpPr/>
          <p:nvPr/>
        </p:nvSpPr>
        <p:spPr>
          <a:xfrm>
            <a:off x="485717" y="3866294"/>
            <a:ext cx="1812643" cy="881857"/>
          </a:xfrm>
          <a:prstGeom prst="rect">
            <a:avLst/>
          </a:prstGeom>
          <a:solidFill>
            <a:schemeClr val="tx2">
              <a:lumMod val="20000"/>
              <a:lumOff val="80000"/>
            </a:schemeClr>
          </a:solidFill>
          <a:ln w="28575">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b="1" dirty="0">
                <a:solidFill>
                  <a:schemeClr val="accent2"/>
                </a:solidFill>
                <a:latin typeface="Calibri" panose="020F0502020204030204" pitchFamily="34" charset="0"/>
              </a:rPr>
              <a:t>Outsourcing  outpatient dispensing &amp; ensuring efficient supply</a:t>
            </a:r>
          </a:p>
        </p:txBody>
      </p:sp>
      <p:sp>
        <p:nvSpPr>
          <p:cNvPr id="12" name="Rectangle 11"/>
          <p:cNvSpPr/>
          <p:nvPr/>
        </p:nvSpPr>
        <p:spPr>
          <a:xfrm>
            <a:off x="485716" y="4825608"/>
            <a:ext cx="1812643" cy="881857"/>
          </a:xfrm>
          <a:prstGeom prst="rect">
            <a:avLst/>
          </a:prstGeom>
          <a:solidFill>
            <a:schemeClr val="tx2">
              <a:lumMod val="20000"/>
              <a:lumOff val="80000"/>
            </a:schemeClr>
          </a:solidFill>
          <a:ln w="28575">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b="1" dirty="0">
                <a:solidFill>
                  <a:schemeClr val="accent2"/>
                </a:solidFill>
                <a:latin typeface="Calibri" panose="020F0502020204030204" pitchFamily="34" charset="0"/>
              </a:rPr>
              <a:t>Reducing medicines wastage</a:t>
            </a:r>
          </a:p>
        </p:txBody>
      </p:sp>
      <p:sp>
        <p:nvSpPr>
          <p:cNvPr id="13" name="Rectangle 12"/>
          <p:cNvSpPr/>
          <p:nvPr/>
        </p:nvSpPr>
        <p:spPr>
          <a:xfrm>
            <a:off x="2660508" y="2953607"/>
            <a:ext cx="1812643" cy="846962"/>
          </a:xfrm>
          <a:prstGeom prst="rect">
            <a:avLst/>
          </a:prstGeom>
          <a:solidFill>
            <a:schemeClr val="tx2">
              <a:lumMod val="20000"/>
              <a:lumOff val="80000"/>
            </a:schemeClr>
          </a:solidFill>
          <a:ln w="28575">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b="1" dirty="0">
                <a:solidFill>
                  <a:schemeClr val="accent2"/>
                </a:solidFill>
                <a:latin typeface="Calibri" panose="020F0502020204030204" pitchFamily="34" charset="0"/>
              </a:rPr>
              <a:t>Introduction of homecare for range of therapy areas</a:t>
            </a:r>
          </a:p>
        </p:txBody>
      </p:sp>
      <p:sp>
        <p:nvSpPr>
          <p:cNvPr id="3" name="Rectangle 2"/>
          <p:cNvSpPr/>
          <p:nvPr/>
        </p:nvSpPr>
        <p:spPr>
          <a:xfrm>
            <a:off x="485716" y="2471698"/>
            <a:ext cx="1812645" cy="354965"/>
          </a:xfrm>
          <a:prstGeom prst="rect">
            <a:avLst/>
          </a:prstGeom>
          <a:solidFill>
            <a:schemeClr val="accent1">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b="1" dirty="0">
                <a:solidFill>
                  <a:schemeClr val="accent2"/>
                </a:solidFill>
                <a:latin typeface="Calibri" panose="020F0502020204030204" pitchFamily="34" charset="0"/>
              </a:rPr>
              <a:t>Hospital Pharmacists</a:t>
            </a:r>
          </a:p>
        </p:txBody>
      </p:sp>
      <p:sp>
        <p:nvSpPr>
          <p:cNvPr id="16" name="Rectangle 15"/>
          <p:cNvSpPr/>
          <p:nvPr/>
        </p:nvSpPr>
        <p:spPr>
          <a:xfrm>
            <a:off x="2660506" y="2476798"/>
            <a:ext cx="1812645" cy="354965"/>
          </a:xfrm>
          <a:prstGeom prst="rect">
            <a:avLst/>
          </a:prstGeom>
          <a:solidFill>
            <a:schemeClr val="accent1">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b="1" dirty="0">
                <a:solidFill>
                  <a:schemeClr val="accent2"/>
                </a:solidFill>
                <a:latin typeface="Calibri" panose="020F0502020204030204" pitchFamily="34" charset="0"/>
              </a:rPr>
              <a:t>Procurement Pharmacists</a:t>
            </a:r>
          </a:p>
        </p:txBody>
      </p:sp>
      <p:pic>
        <p:nvPicPr>
          <p:cNvPr id="20" name="Picture 4" descr="https://www.england.nhs.uk/wp-content/uploads/2015/03/map-eng.png"/>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r="10264"/>
          <a:stretch/>
        </p:blipFill>
        <p:spPr bwMode="auto">
          <a:xfrm>
            <a:off x="4730228" y="2932796"/>
            <a:ext cx="2685416" cy="3646000"/>
          </a:xfrm>
          <a:prstGeom prst="rect">
            <a:avLst/>
          </a:prstGeom>
          <a:noFill/>
          <a:extLst>
            <a:ext uri="{909E8E84-426E-40DD-AFC4-6F175D3DCCD1}">
              <a14:hiddenFill xmlns:a14="http://schemas.microsoft.com/office/drawing/2010/main">
                <a:solidFill>
                  <a:srgbClr val="FFFFFF"/>
                </a:solidFill>
              </a14:hiddenFill>
            </a:ext>
          </a:extLst>
        </p:spPr>
      </p:pic>
      <p:sp>
        <p:nvSpPr>
          <p:cNvPr id="21" name="Rounded Rectangle 20"/>
          <p:cNvSpPr/>
          <p:nvPr/>
        </p:nvSpPr>
        <p:spPr>
          <a:xfrm>
            <a:off x="7415644" y="3494627"/>
            <a:ext cx="1663042" cy="2461330"/>
          </a:xfrm>
          <a:prstGeom prst="roundRect">
            <a:avLst/>
          </a:prstGeom>
          <a:noFill/>
          <a:ln w="19050">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GB" sz="1400" b="1" dirty="0">
                <a:solidFill>
                  <a:schemeClr val="accent2"/>
                </a:solidFill>
                <a:latin typeface="Calibri" panose="020F0502020204030204" pitchFamily="34" charset="0"/>
              </a:rPr>
              <a:t>London</a:t>
            </a:r>
          </a:p>
          <a:p>
            <a:pPr marL="171450" indent="-171450">
              <a:buFont typeface="Arial" panose="020B0604020202020204" pitchFamily="34" charset="0"/>
              <a:buChar char="•"/>
            </a:pPr>
            <a:r>
              <a:rPr lang="en-GB" sz="1100" dirty="0">
                <a:solidFill>
                  <a:schemeClr val="accent2"/>
                </a:solidFill>
                <a:latin typeface="Calibri" panose="020F0502020204030204" pitchFamily="34" charset="0"/>
              </a:rPr>
              <a:t>QIPP committee</a:t>
            </a:r>
          </a:p>
          <a:p>
            <a:pPr marL="171450" indent="-171450">
              <a:buFont typeface="Arial" panose="020B0604020202020204" pitchFamily="34" charset="0"/>
              <a:buChar char="•"/>
            </a:pPr>
            <a:r>
              <a:rPr lang="en-GB" sz="1100" dirty="0">
                <a:solidFill>
                  <a:schemeClr val="accent2"/>
                </a:solidFill>
                <a:latin typeface="Calibri" panose="020F0502020204030204" pitchFamily="34" charset="0"/>
              </a:rPr>
              <a:t>The London Procurement Partnership Medicines Optimisation and Pharmacy Procurement</a:t>
            </a:r>
          </a:p>
          <a:p>
            <a:pPr marL="171450" indent="-171450">
              <a:buFont typeface="Arial" panose="020B0604020202020204" pitchFamily="34" charset="0"/>
              <a:buChar char="•"/>
            </a:pPr>
            <a:r>
              <a:rPr lang="en-GB" sz="1100" dirty="0">
                <a:solidFill>
                  <a:schemeClr val="accent2"/>
                </a:solidFill>
                <a:latin typeface="Calibri" panose="020F0502020204030204" pitchFamily="34" charset="0"/>
              </a:rPr>
              <a:t>Medicines Committee</a:t>
            </a:r>
          </a:p>
          <a:p>
            <a:pPr marL="171450" indent="-171450">
              <a:buFont typeface="Arial" panose="020B0604020202020204" pitchFamily="34" charset="0"/>
              <a:buChar char="•"/>
            </a:pPr>
            <a:r>
              <a:rPr lang="en-GB" sz="1100" dirty="0">
                <a:solidFill>
                  <a:schemeClr val="accent2"/>
                </a:solidFill>
                <a:latin typeface="Calibri" panose="020F0502020204030204" pitchFamily="34" charset="0"/>
              </a:rPr>
              <a:t>High Cost Drugs Group</a:t>
            </a:r>
          </a:p>
        </p:txBody>
      </p:sp>
      <p:sp>
        <p:nvSpPr>
          <p:cNvPr id="22" name="Rounded Rectangle 21"/>
          <p:cNvSpPr/>
          <p:nvPr/>
        </p:nvSpPr>
        <p:spPr>
          <a:xfrm>
            <a:off x="4579820" y="4533499"/>
            <a:ext cx="1418492" cy="1141820"/>
          </a:xfrm>
          <a:prstGeom prst="roundRect">
            <a:avLst/>
          </a:prstGeom>
          <a:ln w="19050">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GB" sz="1400" b="1" dirty="0">
                <a:solidFill>
                  <a:schemeClr val="accent2"/>
                </a:solidFill>
                <a:latin typeface="Calibri" panose="020F0502020204030204" pitchFamily="34" charset="0"/>
              </a:rPr>
              <a:t>South of England</a:t>
            </a:r>
          </a:p>
          <a:p>
            <a:pPr marL="171450" indent="-171450">
              <a:buFont typeface="Arial" panose="020B0604020202020204" pitchFamily="34" charset="0"/>
              <a:buChar char="•"/>
            </a:pPr>
            <a:r>
              <a:rPr lang="en-GB" sz="1100" dirty="0">
                <a:solidFill>
                  <a:schemeClr val="accent2"/>
                </a:solidFill>
                <a:latin typeface="Calibri" panose="020F0502020204030204" pitchFamily="34" charset="0"/>
              </a:rPr>
              <a:t>QIPP committee</a:t>
            </a:r>
          </a:p>
          <a:p>
            <a:pPr marL="171450" indent="-171450">
              <a:buFont typeface="Arial" panose="020B0604020202020204" pitchFamily="34" charset="0"/>
              <a:buChar char="•"/>
            </a:pPr>
            <a:r>
              <a:rPr lang="en-GB" sz="1100" dirty="0">
                <a:solidFill>
                  <a:schemeClr val="accent2"/>
                </a:solidFill>
                <a:latin typeface="Calibri" panose="020F0502020204030204" pitchFamily="34" charset="0"/>
              </a:rPr>
              <a:t>High Cost Drugs Group</a:t>
            </a:r>
          </a:p>
        </p:txBody>
      </p:sp>
      <p:sp>
        <p:nvSpPr>
          <p:cNvPr id="14" name="Rectangle 13"/>
          <p:cNvSpPr/>
          <p:nvPr/>
        </p:nvSpPr>
        <p:spPr>
          <a:xfrm>
            <a:off x="2660508" y="3929794"/>
            <a:ext cx="1812643" cy="766589"/>
          </a:xfrm>
          <a:prstGeom prst="rect">
            <a:avLst/>
          </a:prstGeom>
          <a:solidFill>
            <a:schemeClr val="tx2">
              <a:lumMod val="20000"/>
              <a:lumOff val="80000"/>
            </a:schemeClr>
          </a:solidFill>
          <a:ln w="28575">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b="1" dirty="0">
                <a:solidFill>
                  <a:schemeClr val="accent2"/>
                </a:solidFill>
                <a:latin typeface="Calibri" panose="020F0502020204030204" pitchFamily="34" charset="0"/>
              </a:rPr>
              <a:t>Outsourcing high cost drugs supply &amp; outpatient dispensing</a:t>
            </a:r>
          </a:p>
        </p:txBody>
      </p:sp>
      <p:sp>
        <p:nvSpPr>
          <p:cNvPr id="15" name="Rectangle 14"/>
          <p:cNvSpPr/>
          <p:nvPr/>
        </p:nvSpPr>
        <p:spPr>
          <a:xfrm>
            <a:off x="2671713" y="4825608"/>
            <a:ext cx="1812643" cy="766589"/>
          </a:xfrm>
          <a:prstGeom prst="rect">
            <a:avLst/>
          </a:prstGeom>
          <a:solidFill>
            <a:schemeClr val="tx2">
              <a:lumMod val="20000"/>
              <a:lumOff val="80000"/>
            </a:schemeClr>
          </a:solidFill>
          <a:ln w="28575">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b="1" dirty="0">
                <a:solidFill>
                  <a:schemeClr val="accent2"/>
                </a:solidFill>
                <a:latin typeface="Calibri" panose="020F0502020204030204" pitchFamily="34" charset="0"/>
              </a:rPr>
              <a:t>Review of HIV, Hep-C, MS and antifungal drugs</a:t>
            </a:r>
          </a:p>
        </p:txBody>
      </p:sp>
      <p:sp>
        <p:nvSpPr>
          <p:cNvPr id="19" name="Rounded Rectangle 18"/>
          <p:cNvSpPr/>
          <p:nvPr/>
        </p:nvSpPr>
        <p:spPr>
          <a:xfrm>
            <a:off x="534942" y="5749239"/>
            <a:ext cx="3987436" cy="491685"/>
          </a:xfrm>
          <a:prstGeom prst="roundRect">
            <a:avLst/>
          </a:prstGeom>
          <a:ln w="12700"/>
        </p:spPr>
        <p:style>
          <a:lnRef idx="2">
            <a:schemeClr val="accent6"/>
          </a:lnRef>
          <a:fillRef idx="1">
            <a:schemeClr val="lt1"/>
          </a:fillRef>
          <a:effectRef idx="0">
            <a:schemeClr val="accent6"/>
          </a:effectRef>
          <a:fontRef idx="minor">
            <a:schemeClr val="dk1"/>
          </a:fontRef>
        </p:style>
        <p:txBody>
          <a:bodyPr rtlCol="0" anchor="ctr"/>
          <a:lstStyle/>
          <a:p>
            <a:r>
              <a:rPr lang="en-GB" sz="1400" b="1" dirty="0">
                <a:solidFill>
                  <a:schemeClr val="accent2"/>
                </a:solidFill>
                <a:latin typeface="Calibri" panose="020F0502020204030204" pitchFamily="34" charset="0"/>
              </a:rPr>
              <a:t>Priorities involve CCGS/NHS England mainly working in collaboration with Trusts</a:t>
            </a:r>
          </a:p>
        </p:txBody>
      </p:sp>
      <p:sp>
        <p:nvSpPr>
          <p:cNvPr id="23" name="Rounded Rectangle 22"/>
          <p:cNvSpPr/>
          <p:nvPr/>
        </p:nvSpPr>
        <p:spPr>
          <a:xfrm>
            <a:off x="6406287" y="2759710"/>
            <a:ext cx="2421832" cy="56546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b="1" dirty="0">
                <a:solidFill>
                  <a:schemeClr val="bg1"/>
                </a:solidFill>
                <a:latin typeface="Calibri" panose="020F0502020204030204" pitchFamily="34" charset="0"/>
              </a:rPr>
              <a:t>Medicines Management Committees devoted to QIPP/CIP/ Cost saving initiatives include:</a:t>
            </a:r>
          </a:p>
        </p:txBody>
      </p:sp>
      <p:sp>
        <p:nvSpPr>
          <p:cNvPr id="24" name="Rectangle 23"/>
          <p:cNvSpPr/>
          <p:nvPr/>
        </p:nvSpPr>
        <p:spPr>
          <a:xfrm>
            <a:off x="6923901" y="5955961"/>
            <a:ext cx="1779373" cy="28496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chemeClr val="tx1"/>
                </a:solidFill>
                <a:latin typeface="Calibri" panose="020F0502020204030204" pitchFamily="34" charset="0"/>
              </a:rPr>
              <a:t>* 6 HPs (33%) and 3PP (60%)</a:t>
            </a:r>
          </a:p>
        </p:txBody>
      </p:sp>
      <p:sp>
        <p:nvSpPr>
          <p:cNvPr id="6" name="Rectangle 5"/>
          <p:cNvSpPr/>
          <p:nvPr/>
        </p:nvSpPr>
        <p:spPr>
          <a:xfrm>
            <a:off x="4760329" y="1980029"/>
            <a:ext cx="4008363" cy="631302"/>
          </a:xfrm>
          <a:prstGeom prst="rect">
            <a:avLst/>
          </a:prstGeom>
          <a:noFill/>
          <a:ln w="28575">
            <a:solidFill>
              <a:schemeClr val="bg2">
                <a:lumMod val="9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accent2"/>
                </a:solidFill>
                <a:latin typeface="Calibri" panose="020F0502020204030204" pitchFamily="34" charset="0"/>
              </a:rPr>
              <a:t>There are gain shares in place for the majority of cost savings schemes</a:t>
            </a:r>
          </a:p>
        </p:txBody>
      </p:sp>
      <p:pic>
        <p:nvPicPr>
          <p:cNvPr id="26" name="Picture 25"/>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rot="21423929">
            <a:off x="6501881" y="5063895"/>
            <a:ext cx="394569" cy="552396"/>
          </a:xfrm>
          <a:prstGeom prst="rect">
            <a:avLst/>
          </a:prstGeom>
        </p:spPr>
      </p:pic>
      <p:pic>
        <p:nvPicPr>
          <p:cNvPr id="27" name="Picture 26"/>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rot="21423929">
            <a:off x="5814235" y="5442036"/>
            <a:ext cx="394569" cy="552396"/>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 y="978225"/>
            <a:ext cx="620325" cy="620325"/>
          </a:xfrm>
          <a:prstGeom prst="rect">
            <a:avLst/>
          </a:prstGeom>
        </p:spPr>
      </p:pic>
      <p:sp>
        <p:nvSpPr>
          <p:cNvPr id="30" name="Chevron 29"/>
          <p:cNvSpPr/>
          <p:nvPr/>
        </p:nvSpPr>
        <p:spPr>
          <a:xfrm>
            <a:off x="1901941" y="31543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QIPP</a:t>
            </a:r>
          </a:p>
        </p:txBody>
      </p:sp>
      <p:sp>
        <p:nvSpPr>
          <p:cNvPr id="31" name="Pentagon 30"/>
          <p:cNvSpPr/>
          <p:nvPr/>
        </p:nvSpPr>
        <p:spPr>
          <a:xfrm>
            <a:off x="611418" y="313014"/>
            <a:ext cx="1380931" cy="553247"/>
          </a:xfrm>
          <a:prstGeom prst="homePlate">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b="1" dirty="0">
                <a:solidFill>
                  <a:schemeClr val="bg1"/>
                </a:solidFill>
                <a:latin typeface="Calibri" panose="020F0502020204030204" pitchFamily="34" charset="0"/>
              </a:rPr>
              <a:t>Objectives/</a:t>
            </a:r>
          </a:p>
          <a:p>
            <a:pPr algn="ctr"/>
            <a:r>
              <a:rPr lang="en-US" sz="1100" b="1" dirty="0">
                <a:solidFill>
                  <a:schemeClr val="bg1"/>
                </a:solidFill>
                <a:latin typeface="Calibri" panose="020F0502020204030204" pitchFamily="34" charset="0"/>
              </a:rPr>
              <a:t>Methodology</a:t>
            </a:r>
          </a:p>
        </p:txBody>
      </p:sp>
      <p:sp>
        <p:nvSpPr>
          <p:cNvPr id="32" name="Chevron 31"/>
          <p:cNvSpPr/>
          <p:nvPr/>
        </p:nvSpPr>
        <p:spPr>
          <a:xfrm>
            <a:off x="5819480" y="290996"/>
            <a:ext cx="1380931" cy="553247"/>
          </a:xfrm>
          <a:prstGeom prst="chevron">
            <a:avLst/>
          </a:prstGeom>
          <a:solidFill>
            <a:schemeClr val="accent2"/>
          </a:solidFill>
          <a:ln w="635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Priority</a:t>
            </a:r>
          </a:p>
          <a:p>
            <a:pPr algn="ctr"/>
            <a:r>
              <a:rPr lang="en-GB" sz="1100" b="1" dirty="0">
                <a:solidFill>
                  <a:schemeClr val="bg1"/>
                </a:solidFill>
                <a:latin typeface="Calibri" panose="020F0502020204030204" pitchFamily="34" charset="0"/>
              </a:rPr>
              <a:t>Areas</a:t>
            </a:r>
          </a:p>
        </p:txBody>
      </p:sp>
      <p:sp>
        <p:nvSpPr>
          <p:cNvPr id="33" name="Chevron 32"/>
          <p:cNvSpPr/>
          <p:nvPr/>
        </p:nvSpPr>
        <p:spPr>
          <a:xfrm>
            <a:off x="3203207" y="31058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Carter Report</a:t>
            </a:r>
          </a:p>
        </p:txBody>
      </p:sp>
      <p:sp>
        <p:nvSpPr>
          <p:cNvPr id="41" name="Chevron 40"/>
          <p:cNvSpPr/>
          <p:nvPr/>
        </p:nvSpPr>
        <p:spPr>
          <a:xfrm>
            <a:off x="4549314" y="313014"/>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RMOC’S</a:t>
            </a:r>
          </a:p>
        </p:txBody>
      </p:sp>
      <p:sp>
        <p:nvSpPr>
          <p:cNvPr id="28" name="Chevron 27"/>
          <p:cNvSpPr/>
          <p:nvPr/>
        </p:nvSpPr>
        <p:spPr>
          <a:xfrm>
            <a:off x="7226051" y="310589"/>
            <a:ext cx="1502026"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Key findings</a:t>
            </a:r>
          </a:p>
        </p:txBody>
      </p:sp>
    </p:spTree>
    <p:extLst>
      <p:ext uri="{BB962C8B-B14F-4D97-AF65-F5344CB8AC3E}">
        <p14:creationId xmlns:p14="http://schemas.microsoft.com/office/powerpoint/2010/main" val="2546267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6907427" y="2419720"/>
            <a:ext cx="1309816" cy="247593"/>
          </a:xfrm>
          <a:prstGeom prst="rect">
            <a:avLst/>
          </a:prstGeom>
          <a:solidFill>
            <a:schemeClr val="accent1">
              <a:lumMod val="20000"/>
              <a:lumOff val="80000"/>
            </a:schemeClr>
          </a:solid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1" dirty="0">
              <a:solidFill>
                <a:schemeClr val="tx1"/>
              </a:solidFill>
              <a:latin typeface="Arial"/>
            </a:endParaRPr>
          </a:p>
        </p:txBody>
      </p:sp>
      <p:sp>
        <p:nvSpPr>
          <p:cNvPr id="15" name="Rectangle 14"/>
          <p:cNvSpPr/>
          <p:nvPr/>
        </p:nvSpPr>
        <p:spPr>
          <a:xfrm>
            <a:off x="6907427" y="5672341"/>
            <a:ext cx="1309816" cy="247593"/>
          </a:xfrm>
          <a:prstGeom prst="rect">
            <a:avLst/>
          </a:prstGeom>
          <a:solidFill>
            <a:schemeClr val="accent1">
              <a:lumMod val="20000"/>
              <a:lumOff val="80000"/>
            </a:schemeClr>
          </a:solid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dirty="0">
              <a:solidFill>
                <a:schemeClr val="tx1"/>
              </a:solidFill>
              <a:latin typeface="Arial"/>
            </a:endParaRPr>
          </a:p>
        </p:txBody>
      </p:sp>
      <p:sp>
        <p:nvSpPr>
          <p:cNvPr id="7" name="TextBox 6"/>
          <p:cNvSpPr txBox="1"/>
          <p:nvPr/>
        </p:nvSpPr>
        <p:spPr>
          <a:xfrm>
            <a:off x="6907427" y="4324714"/>
            <a:ext cx="1309816" cy="253916"/>
          </a:xfrm>
          <a:prstGeom prst="rect">
            <a:avLst/>
          </a:prstGeom>
          <a:solidFill>
            <a:schemeClr val="accent1">
              <a:lumMod val="20000"/>
              <a:lumOff val="80000"/>
            </a:schemeClr>
          </a:solidFill>
          <a:ln>
            <a:solidFill>
              <a:schemeClr val="tx2">
                <a:lumMod val="20000"/>
                <a:lumOff val="80000"/>
              </a:schemeClr>
            </a:solidFill>
          </a:ln>
        </p:spPr>
        <p:txBody>
          <a:bodyPr wrap="square" rIns="36000" rtlCol="0">
            <a:spAutoFit/>
          </a:bodyPr>
          <a:lstStyle/>
          <a:p>
            <a:r>
              <a:rPr lang="en-GB" sz="1050" b="1" dirty="0">
                <a:latin typeface="Arial"/>
              </a:rPr>
              <a:t>Ophthalmology</a:t>
            </a:r>
          </a:p>
        </p:txBody>
      </p:sp>
      <p:sp>
        <p:nvSpPr>
          <p:cNvPr id="8" name="TextBox 7"/>
          <p:cNvSpPr txBox="1"/>
          <p:nvPr/>
        </p:nvSpPr>
        <p:spPr>
          <a:xfrm>
            <a:off x="6919784" y="4987830"/>
            <a:ext cx="1770042" cy="253916"/>
          </a:xfrm>
          <a:prstGeom prst="rect">
            <a:avLst/>
          </a:prstGeom>
          <a:solidFill>
            <a:schemeClr val="accent1">
              <a:lumMod val="20000"/>
              <a:lumOff val="80000"/>
            </a:schemeClr>
          </a:solidFill>
          <a:ln>
            <a:solidFill>
              <a:schemeClr val="tx2">
                <a:lumMod val="20000"/>
                <a:lumOff val="80000"/>
              </a:schemeClr>
            </a:solidFill>
          </a:ln>
        </p:spPr>
        <p:txBody>
          <a:bodyPr wrap="square" rIns="36000" rtlCol="0">
            <a:spAutoFit/>
          </a:bodyPr>
          <a:lstStyle/>
          <a:p>
            <a:r>
              <a:rPr lang="en-GB" sz="1050" b="1" dirty="0">
                <a:latin typeface="Arial"/>
              </a:rPr>
              <a:t>HIV</a:t>
            </a:r>
          </a:p>
        </p:txBody>
      </p:sp>
      <p:sp>
        <p:nvSpPr>
          <p:cNvPr id="10" name="TextBox 9"/>
          <p:cNvSpPr txBox="1"/>
          <p:nvPr/>
        </p:nvSpPr>
        <p:spPr>
          <a:xfrm>
            <a:off x="6919784" y="5316522"/>
            <a:ext cx="1309816" cy="253916"/>
          </a:xfrm>
          <a:prstGeom prst="rect">
            <a:avLst/>
          </a:prstGeom>
          <a:solidFill>
            <a:schemeClr val="accent1">
              <a:lumMod val="20000"/>
              <a:lumOff val="80000"/>
            </a:schemeClr>
          </a:solidFill>
          <a:ln>
            <a:solidFill>
              <a:schemeClr val="tx2">
                <a:lumMod val="20000"/>
                <a:lumOff val="80000"/>
              </a:schemeClr>
            </a:solidFill>
          </a:ln>
        </p:spPr>
        <p:txBody>
          <a:bodyPr wrap="square" rIns="36000" rtlCol="0">
            <a:spAutoFit/>
          </a:bodyPr>
          <a:lstStyle/>
          <a:p>
            <a:r>
              <a:rPr lang="en-GB" sz="1050" b="1" dirty="0">
                <a:latin typeface="Arial"/>
              </a:rPr>
              <a:t>Renal</a:t>
            </a:r>
          </a:p>
        </p:txBody>
      </p:sp>
      <p:sp>
        <p:nvSpPr>
          <p:cNvPr id="11" name="TextBox 10"/>
          <p:cNvSpPr txBox="1"/>
          <p:nvPr/>
        </p:nvSpPr>
        <p:spPr>
          <a:xfrm>
            <a:off x="6919784" y="5648080"/>
            <a:ext cx="1309816" cy="253916"/>
          </a:xfrm>
          <a:prstGeom prst="rect">
            <a:avLst/>
          </a:prstGeom>
          <a:solidFill>
            <a:schemeClr val="accent1">
              <a:lumMod val="20000"/>
              <a:lumOff val="80000"/>
            </a:schemeClr>
          </a:solidFill>
          <a:ln>
            <a:solidFill>
              <a:schemeClr val="tx2">
                <a:lumMod val="20000"/>
                <a:lumOff val="80000"/>
              </a:schemeClr>
            </a:solidFill>
          </a:ln>
        </p:spPr>
        <p:txBody>
          <a:bodyPr wrap="square" rIns="36000" rtlCol="0">
            <a:spAutoFit/>
          </a:bodyPr>
          <a:lstStyle/>
          <a:p>
            <a:r>
              <a:rPr lang="en-GB" sz="1050" b="1" dirty="0">
                <a:latin typeface="Arial"/>
              </a:rPr>
              <a:t>Paediatrics </a:t>
            </a:r>
          </a:p>
        </p:txBody>
      </p:sp>
      <p:sp>
        <p:nvSpPr>
          <p:cNvPr id="2" name="Title 1"/>
          <p:cNvSpPr>
            <a:spLocks noGrp="1"/>
          </p:cNvSpPr>
          <p:nvPr>
            <p:ph type="title"/>
          </p:nvPr>
        </p:nvSpPr>
        <p:spPr>
          <a:xfrm>
            <a:off x="1301883" y="878541"/>
            <a:ext cx="7914833" cy="849228"/>
          </a:xfrm>
        </p:spPr>
        <p:txBody>
          <a:bodyPr/>
          <a:lstStyle/>
          <a:p>
            <a:r>
              <a:rPr lang="en-GB" sz="1600" dirty="0">
                <a:latin typeface="Arial" panose="020B0604020202020204" pitchFamily="34" charset="0"/>
                <a:cs typeface="Arial" panose="020B0604020202020204" pitchFamily="34" charset="0"/>
              </a:rPr>
              <a:t>There are many key predicted areas of focus for 2016/17 with Gastroenterology reported to be most financially challenging due to largest spend of non-reimbursable medicines</a:t>
            </a:r>
          </a:p>
        </p:txBody>
      </p:sp>
      <p:sp>
        <p:nvSpPr>
          <p:cNvPr id="4" name="Footer Placeholder 3"/>
          <p:cNvSpPr>
            <a:spLocks noGrp="1"/>
          </p:cNvSpPr>
          <p:nvPr>
            <p:ph type="ftr" sz="quarter" idx="10"/>
          </p:nvPr>
        </p:nvSpPr>
        <p:spPr>
          <a:xfrm>
            <a:off x="503765" y="6366928"/>
            <a:ext cx="5727700" cy="365125"/>
          </a:xfrm>
        </p:spPr>
        <p:txBody>
          <a:bodyPr/>
          <a:lstStyle/>
          <a:p>
            <a:r>
              <a:rPr lang="en-GB" dirty="0" smtClean="0"/>
              <a:t>IMS Health Confidential</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3827013899"/>
              </p:ext>
            </p:extLst>
          </p:nvPr>
        </p:nvGraphicFramePr>
        <p:xfrm>
          <a:off x="489464" y="1762087"/>
          <a:ext cx="5754854" cy="4846320"/>
        </p:xfrm>
        <a:graphic>
          <a:graphicData uri="http://schemas.openxmlformats.org/drawingml/2006/table">
            <a:tbl>
              <a:tblPr firstRow="1" bandRow="1">
                <a:tableStyleId>{5C22544A-7EE6-4342-B048-85BDC9FD1C3A}</a:tableStyleId>
              </a:tblPr>
              <a:tblGrid>
                <a:gridCol w="1269562"/>
                <a:gridCol w="2042935"/>
                <a:gridCol w="2442357"/>
              </a:tblGrid>
              <a:tr h="182174">
                <a:tc>
                  <a:txBody>
                    <a:bodyPr/>
                    <a:lstStyle/>
                    <a:p>
                      <a:pPr algn="ctr"/>
                      <a:r>
                        <a:rPr lang="en-US" sz="1100" dirty="0" smtClean="0">
                          <a:latin typeface="+mn-lt"/>
                        </a:rPr>
                        <a:t>Therapy</a:t>
                      </a:r>
                      <a:r>
                        <a:rPr lang="en-US" sz="1100" baseline="0" dirty="0" smtClean="0">
                          <a:latin typeface="+mn-lt"/>
                        </a:rPr>
                        <a:t> area</a:t>
                      </a:r>
                      <a:endParaRPr lang="en-US" sz="1100" dirty="0">
                        <a:latin typeface="+mn-lt"/>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2"/>
                    </a:solidFill>
                  </a:tcPr>
                </a:tc>
                <a:tc>
                  <a:txBody>
                    <a:bodyPr/>
                    <a:lstStyle/>
                    <a:p>
                      <a:pPr marL="0" indent="0" algn="ctr">
                        <a:buFont typeface="Arial" panose="020B0604020202020204" pitchFamily="34" charset="0"/>
                        <a:buNone/>
                      </a:pPr>
                      <a:r>
                        <a:rPr lang="en-US" sz="1100" dirty="0" smtClean="0">
                          <a:latin typeface="+mn-lt"/>
                        </a:rPr>
                        <a:t>Topic</a:t>
                      </a:r>
                      <a:endParaRPr lang="en-US" sz="1100" dirty="0">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2"/>
                    </a:solidFill>
                  </a:tcPr>
                </a:tc>
                <a:tc>
                  <a:txBody>
                    <a:bodyPr/>
                    <a:lstStyle/>
                    <a:p>
                      <a:pPr algn="l"/>
                      <a:r>
                        <a:rPr lang="en-US" sz="1100" dirty="0" smtClean="0"/>
                        <a:t>Reason</a:t>
                      </a:r>
                      <a:endParaRPr lang="en-US" sz="1100" dirty="0"/>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2"/>
                    </a:solidFill>
                  </a:tcPr>
                </a:tc>
              </a:tr>
              <a:tr h="296033">
                <a:tc>
                  <a:txBody>
                    <a:bodyPr/>
                    <a:lstStyle/>
                    <a:p>
                      <a:pPr marL="57150" indent="57150" algn="ctr" defTabSz="410291" rtl="0" eaLnBrk="1" fontAlgn="t" latinLnBrk="0" hangingPunct="1"/>
                      <a:r>
                        <a:rPr lang="en-US" sz="1100" b="1" i="0" u="none" strike="noStrike" kern="1200" dirty="0">
                          <a:solidFill>
                            <a:schemeClr val="accent4">
                              <a:lumMod val="20000"/>
                              <a:lumOff val="80000"/>
                            </a:schemeClr>
                          </a:solidFill>
                          <a:effectLst/>
                          <a:latin typeface="+mn-lt"/>
                          <a:ea typeface="+mn-ea"/>
                          <a:cs typeface="+mn-cs"/>
                        </a:rPr>
                        <a:t>Gastroenterology</a:t>
                      </a:r>
                    </a:p>
                  </a:txBody>
                  <a:tcPr marL="0" marR="0" marT="0" marB="0" anchor="ctr">
                    <a:lnL w="12700" cap="flat" cmpd="sng" algn="ctr">
                      <a:solidFill>
                        <a:schemeClr val="bg2">
                          <a:lumMod val="75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50000"/>
                      </a:schemeClr>
                    </a:solidFill>
                  </a:tcPr>
                </a:tc>
                <a:tc>
                  <a:txBody>
                    <a:bodyPr/>
                    <a:lstStyle/>
                    <a:p>
                      <a:pPr marL="171450" indent="-171450" algn="l">
                        <a:buClr>
                          <a:schemeClr val="accent1"/>
                        </a:buClr>
                        <a:buFont typeface="Arial" panose="020B0604020202020204" pitchFamily="34" charset="0"/>
                        <a:buChar char="•"/>
                      </a:pPr>
                      <a:r>
                        <a:rPr lang="en-US" sz="1100" dirty="0" smtClean="0">
                          <a:solidFill>
                            <a:schemeClr val="accent2"/>
                          </a:solidFill>
                          <a:latin typeface="+mn-lt"/>
                        </a:rPr>
                        <a:t>Introduction of</a:t>
                      </a:r>
                      <a:r>
                        <a:rPr lang="en-US" sz="1100" baseline="0" dirty="0" smtClean="0">
                          <a:solidFill>
                            <a:schemeClr val="accent2"/>
                          </a:solidFill>
                          <a:latin typeface="+mn-lt"/>
                        </a:rPr>
                        <a:t> biosimilars</a:t>
                      </a:r>
                    </a:p>
                    <a:p>
                      <a:pPr marL="171450" indent="-171450" algn="l">
                        <a:buClr>
                          <a:schemeClr val="accent1"/>
                        </a:buClr>
                        <a:buFont typeface="Arial" panose="020B0604020202020204" pitchFamily="34" charset="0"/>
                        <a:buChar char="•"/>
                      </a:pPr>
                      <a:r>
                        <a:rPr lang="en-US" sz="1100" baseline="0" dirty="0" smtClean="0">
                          <a:solidFill>
                            <a:schemeClr val="accent2"/>
                          </a:solidFill>
                          <a:latin typeface="+mn-lt"/>
                        </a:rPr>
                        <a:t>Gain share agreements</a:t>
                      </a:r>
                      <a:endParaRPr lang="en-US" sz="1100" dirty="0" smtClean="0">
                        <a:solidFill>
                          <a:schemeClr val="accent2"/>
                        </a:solidFill>
                        <a:latin typeface="+mn-lt"/>
                      </a:endParaRPr>
                    </a:p>
                  </a:txBody>
                  <a:tcPr anchor="ctr">
                    <a:lnL w="9525" cap="flat" cmpd="sng" algn="ctr">
                      <a:solidFill>
                        <a:schemeClr val="bg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marL="171450" indent="-171450" algn="l" defTabSz="410291" rtl="0" eaLnBrk="1" latinLnBrk="0" hangingPunct="1">
                        <a:buClr>
                          <a:schemeClr val="accent1"/>
                        </a:buClr>
                        <a:buFont typeface="Arial" panose="020B0604020202020204" pitchFamily="34" charset="0"/>
                        <a:buChar char="•"/>
                      </a:pPr>
                      <a:r>
                        <a:rPr lang="en-US" sz="1100" kern="1200" baseline="0" dirty="0" smtClean="0">
                          <a:solidFill>
                            <a:schemeClr val="accent2"/>
                          </a:solidFill>
                          <a:latin typeface="+mn-lt"/>
                          <a:ea typeface="+mn-ea"/>
                          <a:cs typeface="+mn-cs"/>
                        </a:rPr>
                        <a:t>This is the biggest spender of non-reimbursable medicines</a:t>
                      </a:r>
                      <a:endParaRPr lang="en-US" sz="1100" kern="1200" dirty="0" smtClean="0">
                        <a:solidFill>
                          <a:schemeClr val="accent2"/>
                        </a:solidFill>
                        <a:latin typeface="+mn-lt"/>
                        <a:ea typeface="+mn-ea"/>
                        <a:cs typeface="+mn-cs"/>
                      </a:endParaRPr>
                    </a:p>
                  </a:txBody>
                  <a:tcPr anchor="ctr">
                    <a:lnL w="6350" cap="flat" cmpd="sng" algn="ctr">
                      <a:solidFill>
                        <a:schemeClr val="bg1">
                          <a:lumMod val="8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r>
              <a:tr h="523751">
                <a:tc>
                  <a:txBody>
                    <a:bodyPr/>
                    <a:lstStyle/>
                    <a:p>
                      <a:pPr marL="57150" indent="57150" algn="ctr" defTabSz="410291" rtl="0" eaLnBrk="1" fontAlgn="t" latinLnBrk="0" hangingPunct="1"/>
                      <a:r>
                        <a:rPr lang="en-US" sz="1100" b="1" i="0" u="none" strike="noStrike" kern="1200" dirty="0">
                          <a:solidFill>
                            <a:schemeClr val="accent2"/>
                          </a:solidFill>
                          <a:effectLst/>
                          <a:latin typeface="+mn-lt"/>
                          <a:ea typeface="+mn-ea"/>
                          <a:cs typeface="+mn-cs"/>
                        </a:rPr>
                        <a:t>Respiratory</a:t>
                      </a:r>
                    </a:p>
                  </a:txBody>
                  <a:tcPr marL="0" marR="0" marT="0" marB="0" anchor="ctr">
                    <a:lnL w="12700" cap="flat" cmpd="sng" algn="ctr">
                      <a:solidFill>
                        <a:schemeClr val="bg2">
                          <a:lumMod val="7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171450" marR="0" indent="-171450" algn="l" defTabSz="410291"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100" dirty="0" smtClean="0">
                          <a:solidFill>
                            <a:schemeClr val="accent2"/>
                          </a:solidFill>
                        </a:rPr>
                        <a:t>Inhaler rationalization</a:t>
                      </a:r>
                    </a:p>
                    <a:p>
                      <a:pPr marL="171450" marR="0" indent="-171450" algn="l" defTabSz="410291"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100" dirty="0" smtClean="0">
                          <a:solidFill>
                            <a:schemeClr val="accent2"/>
                          </a:solidFill>
                        </a:rPr>
                        <a:t>COPD combination inhalers</a:t>
                      </a:r>
                    </a:p>
                    <a:p>
                      <a:pPr marL="171450" marR="0" indent="-171450" algn="l" defTabSz="410291"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100" dirty="0" smtClean="0">
                          <a:solidFill>
                            <a:schemeClr val="accent2"/>
                          </a:solidFill>
                        </a:rPr>
                        <a:t>Avoid prescribing on admissions</a:t>
                      </a:r>
                    </a:p>
                  </a:txBody>
                  <a:tcPr anchor="ctr">
                    <a:lnL w="9525"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171450" marR="0" indent="-171450" algn="l" defTabSz="410291"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100" dirty="0" smtClean="0">
                          <a:solidFill>
                            <a:schemeClr val="accent2"/>
                          </a:solidFill>
                          <a:latin typeface="+mn-lt"/>
                        </a:rPr>
                        <a:t>To</a:t>
                      </a:r>
                      <a:r>
                        <a:rPr lang="en-US" sz="1100" baseline="0" dirty="0" smtClean="0">
                          <a:solidFill>
                            <a:schemeClr val="accent2"/>
                          </a:solidFill>
                          <a:latin typeface="+mn-lt"/>
                        </a:rPr>
                        <a:t> rationalize inhalers use</a:t>
                      </a:r>
                      <a:endParaRPr lang="en-US" sz="1100" dirty="0" smtClean="0">
                        <a:solidFill>
                          <a:schemeClr val="accent2"/>
                        </a:solidFill>
                        <a:latin typeface="+mn-lt"/>
                      </a:endParaRPr>
                    </a:p>
                  </a:txBody>
                  <a:tcPr anchor="ctr">
                    <a:lnL w="635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409892">
                <a:tc>
                  <a:txBody>
                    <a:bodyPr/>
                    <a:lstStyle/>
                    <a:p>
                      <a:pPr marL="57150" indent="57150" algn="ctr" defTabSz="410291" rtl="0" eaLnBrk="1" fontAlgn="t" latinLnBrk="0" hangingPunct="1"/>
                      <a:r>
                        <a:rPr lang="en-US" sz="1100" b="1" i="0" u="none" strike="noStrike" kern="1200" dirty="0">
                          <a:solidFill>
                            <a:schemeClr val="accent4">
                              <a:lumMod val="20000"/>
                              <a:lumOff val="80000"/>
                            </a:schemeClr>
                          </a:solidFill>
                          <a:effectLst/>
                          <a:latin typeface="+mn-lt"/>
                          <a:ea typeface="+mn-ea"/>
                          <a:cs typeface="+mn-cs"/>
                        </a:rPr>
                        <a:t>HIV </a:t>
                      </a:r>
                    </a:p>
                  </a:txBody>
                  <a:tcPr marL="0" marR="0" marT="0" marB="0" anchor="ctr">
                    <a:lnL w="12700" cap="flat" cmpd="sng" algn="ctr">
                      <a:solidFill>
                        <a:schemeClr val="bg2">
                          <a:lumMod val="75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50000"/>
                      </a:schemeClr>
                    </a:solidFill>
                  </a:tcPr>
                </a:tc>
                <a:tc>
                  <a:txBody>
                    <a:bodyPr/>
                    <a:lstStyle/>
                    <a:p>
                      <a:pPr marL="171450" indent="-171450" algn="l">
                        <a:buClr>
                          <a:schemeClr val="accent1"/>
                        </a:buClr>
                        <a:buFont typeface="Arial" panose="020B0604020202020204" pitchFamily="34" charset="0"/>
                        <a:buChar char="•"/>
                      </a:pPr>
                      <a:r>
                        <a:rPr lang="en-US" sz="1100" dirty="0" smtClean="0">
                          <a:solidFill>
                            <a:schemeClr val="accent2"/>
                          </a:solidFill>
                          <a:latin typeface="+mn-lt"/>
                        </a:rPr>
                        <a:t>Outpatient outsourcing</a:t>
                      </a:r>
                    </a:p>
                    <a:p>
                      <a:pPr marL="171450" marR="0" indent="-171450" algn="l" defTabSz="410291"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100" kern="1200" dirty="0" smtClean="0">
                          <a:solidFill>
                            <a:schemeClr val="accent2"/>
                          </a:solidFill>
                          <a:latin typeface="+mn-lt"/>
                          <a:ea typeface="+mn-ea"/>
                          <a:cs typeface="+mn-cs"/>
                        </a:rPr>
                        <a:t>Opportunity for supply chain review</a:t>
                      </a:r>
                    </a:p>
                  </a:txBody>
                  <a:tcPr anchor="ctr">
                    <a:lnL w="9525" cap="flat" cmpd="sng" algn="ctr">
                      <a:solidFill>
                        <a:schemeClr val="bg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171450" marR="0" indent="-171450" algn="l" defTabSz="410291"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100" kern="1200" dirty="0" smtClean="0">
                          <a:solidFill>
                            <a:schemeClr val="accent2"/>
                          </a:solidFill>
                          <a:latin typeface="+mn-lt"/>
                          <a:ea typeface="+mn-ea"/>
                          <a:cs typeface="+mn-cs"/>
                        </a:rPr>
                        <a:t>High value therapy area and highest category expenditure in London</a:t>
                      </a:r>
                      <a:endParaRPr lang="en-US" sz="1100" kern="1200" dirty="0">
                        <a:solidFill>
                          <a:schemeClr val="accent2"/>
                        </a:solidFill>
                        <a:latin typeface="+mn-lt"/>
                        <a:ea typeface="+mn-ea"/>
                        <a:cs typeface="+mn-cs"/>
                      </a:endParaRPr>
                    </a:p>
                  </a:txBody>
                  <a:tcPr anchor="ctr">
                    <a:lnL w="6350" cap="flat" cmpd="sng" algn="ctr">
                      <a:solidFill>
                        <a:schemeClr val="bg1">
                          <a:lumMod val="8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r>
              <a:tr h="296033">
                <a:tc>
                  <a:txBody>
                    <a:bodyPr/>
                    <a:lstStyle/>
                    <a:p>
                      <a:pPr marL="57150" indent="57150" algn="ctr" defTabSz="410291" rtl="0" eaLnBrk="1" fontAlgn="t" latinLnBrk="0" hangingPunct="1"/>
                      <a:r>
                        <a:rPr lang="en-US" sz="1100" b="1" i="0" u="none" strike="noStrike" kern="1200" dirty="0" smtClean="0">
                          <a:solidFill>
                            <a:schemeClr val="accent2"/>
                          </a:solidFill>
                          <a:effectLst/>
                          <a:latin typeface="+mn-lt"/>
                          <a:ea typeface="+mn-ea"/>
                          <a:cs typeface="+mn-cs"/>
                        </a:rPr>
                        <a:t>Renal</a:t>
                      </a:r>
                      <a:endParaRPr lang="en-US" sz="1100" b="1" i="0" u="none" strike="noStrike" kern="1200" dirty="0">
                        <a:solidFill>
                          <a:schemeClr val="accent2"/>
                        </a:solidFill>
                        <a:effectLst/>
                        <a:latin typeface="+mn-lt"/>
                        <a:ea typeface="+mn-ea"/>
                        <a:cs typeface="+mn-cs"/>
                      </a:endParaRPr>
                    </a:p>
                  </a:txBody>
                  <a:tcPr marL="0" marR="0" marT="0" marB="0" anchor="ctr">
                    <a:lnL w="12700" cap="flat" cmpd="sng" algn="ctr">
                      <a:solidFill>
                        <a:schemeClr val="bg2">
                          <a:lumMod val="75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171450" indent="-171450" algn="l">
                        <a:buClr>
                          <a:schemeClr val="accent1"/>
                        </a:buClr>
                        <a:buFont typeface="Arial" panose="020B0604020202020204" pitchFamily="34" charset="0"/>
                        <a:buChar char="•"/>
                      </a:pPr>
                      <a:r>
                        <a:rPr lang="en-US" sz="1100" dirty="0" smtClean="0">
                          <a:solidFill>
                            <a:schemeClr val="accent2"/>
                          </a:solidFill>
                          <a:latin typeface="+mn-lt"/>
                        </a:rPr>
                        <a:t>Saving schemes</a:t>
                      </a:r>
                    </a:p>
                  </a:txBody>
                  <a:tcPr anchor="ctr">
                    <a:lnL w="9525" cap="flat" cmpd="sng" algn="ctr">
                      <a:solidFill>
                        <a:schemeClr val="bg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4">
                        <a:lumMod val="20000"/>
                        <a:lumOff val="80000"/>
                      </a:schemeClr>
                    </a:solidFill>
                  </a:tcPr>
                </a:tc>
                <a:tc>
                  <a:txBody>
                    <a:bodyPr/>
                    <a:lstStyle/>
                    <a:p>
                      <a:pPr marL="171450" marR="0" indent="-171450" algn="l" defTabSz="410291"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100" kern="1200" baseline="0" dirty="0" smtClean="0">
                          <a:solidFill>
                            <a:schemeClr val="accent2"/>
                          </a:solidFill>
                          <a:latin typeface="+mn-lt"/>
                          <a:ea typeface="+mn-ea"/>
                          <a:cs typeface="+mn-cs"/>
                        </a:rPr>
                        <a:t>The biggest spender of non-reimbursable medicines</a:t>
                      </a:r>
                      <a:endParaRPr lang="en-US" sz="1100" kern="1200" dirty="0" smtClean="0">
                        <a:solidFill>
                          <a:schemeClr val="accent2"/>
                        </a:solidFill>
                        <a:latin typeface="+mn-lt"/>
                        <a:ea typeface="+mn-ea"/>
                        <a:cs typeface="+mn-cs"/>
                      </a:endParaRPr>
                    </a:p>
                  </a:txBody>
                  <a:tcPr anchor="ctr">
                    <a:lnL w="6350" cap="flat" cmpd="sng" algn="ctr">
                      <a:solidFill>
                        <a:schemeClr val="bg1">
                          <a:lumMod val="8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4">
                        <a:lumMod val="20000"/>
                        <a:lumOff val="80000"/>
                      </a:schemeClr>
                    </a:solidFill>
                  </a:tcPr>
                </a:tc>
              </a:tr>
              <a:tr h="409892">
                <a:tc>
                  <a:txBody>
                    <a:bodyPr/>
                    <a:lstStyle/>
                    <a:p>
                      <a:pPr marL="57150" indent="57150" algn="ctr" defTabSz="410291" rtl="0" eaLnBrk="1" fontAlgn="t" latinLnBrk="0" hangingPunct="1"/>
                      <a:r>
                        <a:rPr lang="en-US" sz="1100" b="1" i="0" u="none" strike="noStrike" kern="1200" dirty="0" smtClean="0">
                          <a:solidFill>
                            <a:schemeClr val="accent4">
                              <a:lumMod val="20000"/>
                              <a:lumOff val="80000"/>
                            </a:schemeClr>
                          </a:solidFill>
                          <a:effectLst/>
                          <a:latin typeface="+mn-lt"/>
                          <a:ea typeface="+mn-ea"/>
                          <a:cs typeface="+mn-cs"/>
                        </a:rPr>
                        <a:t>Pediatrics </a:t>
                      </a:r>
                      <a:endParaRPr lang="en-US" sz="1100" b="1" i="0" u="none" strike="noStrike" kern="1200" dirty="0">
                        <a:solidFill>
                          <a:schemeClr val="accent4">
                            <a:lumMod val="20000"/>
                            <a:lumOff val="80000"/>
                          </a:schemeClr>
                        </a:solidFill>
                        <a:effectLst/>
                        <a:latin typeface="+mn-lt"/>
                        <a:ea typeface="+mn-ea"/>
                        <a:cs typeface="+mn-cs"/>
                      </a:endParaRPr>
                    </a:p>
                  </a:txBody>
                  <a:tcPr marL="0" marR="0" marT="0" marB="0" anchor="ctr">
                    <a:lnL w="12700" cap="flat" cmpd="sng" algn="ctr">
                      <a:solidFill>
                        <a:schemeClr val="bg2">
                          <a:lumMod val="75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50000"/>
                      </a:schemeClr>
                    </a:solidFill>
                  </a:tcPr>
                </a:tc>
                <a:tc>
                  <a:txBody>
                    <a:bodyPr/>
                    <a:lstStyle/>
                    <a:p>
                      <a:pPr marL="171450" indent="-171450" algn="l">
                        <a:buClr>
                          <a:schemeClr val="accent1"/>
                        </a:buClr>
                        <a:buFont typeface="Arial" panose="020B0604020202020204" pitchFamily="34" charset="0"/>
                        <a:buChar char="•"/>
                      </a:pPr>
                      <a:r>
                        <a:rPr lang="en-US" sz="1100" dirty="0" smtClean="0">
                          <a:solidFill>
                            <a:schemeClr val="accent2"/>
                          </a:solidFill>
                          <a:latin typeface="+mn-lt"/>
                        </a:rPr>
                        <a:t>Vial sharing agreements</a:t>
                      </a:r>
                    </a:p>
                  </a:txBody>
                  <a:tcPr anchor="ctr">
                    <a:lnL w="9525" cap="flat" cmpd="sng" algn="ctr">
                      <a:solidFill>
                        <a:schemeClr val="bg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171450" marR="0" indent="-171450" algn="l" defTabSz="410291"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100" dirty="0" smtClean="0">
                          <a:solidFill>
                            <a:schemeClr val="accent2"/>
                          </a:solidFill>
                        </a:rPr>
                        <a:t>High level of saving achievable by vial sharing which does not require vast levels of resource</a:t>
                      </a:r>
                      <a:endParaRPr lang="en-US" sz="1100" dirty="0" smtClean="0">
                        <a:solidFill>
                          <a:schemeClr val="accent2"/>
                        </a:solidFill>
                        <a:latin typeface="+mn-lt"/>
                      </a:endParaRPr>
                    </a:p>
                  </a:txBody>
                  <a:tcPr anchor="ctr">
                    <a:lnL w="6350" cap="flat" cmpd="sng" algn="ctr">
                      <a:solidFill>
                        <a:schemeClr val="bg1">
                          <a:lumMod val="8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r>
              <a:tr h="296033">
                <a:tc>
                  <a:txBody>
                    <a:bodyPr/>
                    <a:lstStyle/>
                    <a:p>
                      <a:pPr marL="57150" indent="57150" algn="ctr" defTabSz="410291" rtl="0" eaLnBrk="1" fontAlgn="t" latinLnBrk="0" hangingPunct="1"/>
                      <a:r>
                        <a:rPr lang="en-US" sz="1100" b="1" i="0" u="none" strike="noStrike" kern="1200" dirty="0" smtClean="0">
                          <a:solidFill>
                            <a:schemeClr val="accent4">
                              <a:lumMod val="20000"/>
                              <a:lumOff val="80000"/>
                            </a:schemeClr>
                          </a:solidFill>
                          <a:effectLst/>
                          <a:latin typeface="+mn-lt"/>
                          <a:ea typeface="+mn-ea"/>
                          <a:cs typeface="+mn-cs"/>
                        </a:rPr>
                        <a:t>Ophthalmology</a:t>
                      </a:r>
                      <a:endParaRPr lang="en-US" sz="1100" b="1" i="0" u="none" strike="noStrike" kern="1200" dirty="0">
                        <a:solidFill>
                          <a:schemeClr val="accent4">
                            <a:lumMod val="20000"/>
                            <a:lumOff val="80000"/>
                          </a:schemeClr>
                        </a:solidFill>
                        <a:effectLst/>
                        <a:latin typeface="+mn-lt"/>
                        <a:ea typeface="+mn-ea"/>
                        <a:cs typeface="+mn-cs"/>
                      </a:endParaRPr>
                    </a:p>
                  </a:txBody>
                  <a:tcPr marL="0" marR="0" marT="0" marB="0" anchor="ctr">
                    <a:lnL w="12700" cap="flat" cmpd="sng" algn="ctr">
                      <a:solidFill>
                        <a:schemeClr val="bg2">
                          <a:lumMod val="75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50000"/>
                      </a:schemeClr>
                    </a:solidFill>
                  </a:tcPr>
                </a:tc>
                <a:tc>
                  <a:txBody>
                    <a:bodyPr/>
                    <a:lstStyle/>
                    <a:p>
                      <a:pPr marL="171450" indent="-171450" algn="l">
                        <a:buClr>
                          <a:schemeClr val="accent1"/>
                        </a:buClr>
                        <a:buFont typeface="Arial" panose="020B0604020202020204" pitchFamily="34" charset="0"/>
                        <a:buChar char="•"/>
                      </a:pPr>
                      <a:r>
                        <a:rPr lang="en-US" sz="1100" dirty="0" smtClean="0">
                          <a:solidFill>
                            <a:schemeClr val="accent2"/>
                          </a:solidFill>
                          <a:latin typeface="+mn-lt"/>
                        </a:rPr>
                        <a:t>VEGFs</a:t>
                      </a:r>
                    </a:p>
                  </a:txBody>
                  <a:tcPr anchor="ctr">
                    <a:lnL w="9525" cap="flat" cmpd="sng" algn="ctr">
                      <a:solidFill>
                        <a:schemeClr val="bg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171450" marR="0" indent="-171450" algn="l" defTabSz="410291"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100" dirty="0" smtClean="0">
                          <a:solidFill>
                            <a:schemeClr val="accent2"/>
                          </a:solidFill>
                          <a:latin typeface="+mn-lt"/>
                        </a:rPr>
                        <a:t>CCG commissioned high expenditure on VGEFs</a:t>
                      </a:r>
                    </a:p>
                  </a:txBody>
                  <a:tcPr anchor="ctr">
                    <a:lnL w="6350" cap="flat" cmpd="sng" algn="ctr">
                      <a:solidFill>
                        <a:schemeClr val="bg1">
                          <a:lumMod val="8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r>
              <a:tr h="182174">
                <a:tc>
                  <a:txBody>
                    <a:bodyPr/>
                    <a:lstStyle/>
                    <a:p>
                      <a:pPr marL="57150" indent="57150" algn="ctr" defTabSz="410291" rtl="0" eaLnBrk="1" fontAlgn="t" latinLnBrk="0" hangingPunct="1"/>
                      <a:r>
                        <a:rPr lang="en-US" sz="1100" b="1" i="0" u="none" strike="noStrike" kern="1200" dirty="0" smtClean="0">
                          <a:solidFill>
                            <a:schemeClr val="accent2"/>
                          </a:solidFill>
                          <a:effectLst/>
                          <a:latin typeface="+mn-lt"/>
                          <a:ea typeface="+mn-ea"/>
                          <a:cs typeface="+mn-cs"/>
                        </a:rPr>
                        <a:t>Neonatal</a:t>
                      </a:r>
                      <a:endParaRPr lang="en-US" sz="1100" b="1" i="0" u="none" strike="noStrike" kern="1200" dirty="0">
                        <a:solidFill>
                          <a:schemeClr val="accent2"/>
                        </a:solidFill>
                        <a:effectLst/>
                        <a:latin typeface="+mn-lt"/>
                        <a:ea typeface="+mn-ea"/>
                        <a:cs typeface="+mn-cs"/>
                      </a:endParaRPr>
                    </a:p>
                  </a:txBody>
                  <a:tcPr marL="0" marR="0" marT="0" marB="0" anchor="ctr">
                    <a:lnL w="12700" cap="flat" cmpd="sng" algn="ctr">
                      <a:solidFill>
                        <a:schemeClr val="bg2">
                          <a:lumMod val="75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171450" indent="-171450" algn="l">
                        <a:buClr>
                          <a:schemeClr val="accent1"/>
                        </a:buClr>
                        <a:buFont typeface="Arial" panose="020B0604020202020204" pitchFamily="34" charset="0"/>
                        <a:buChar char="•"/>
                      </a:pPr>
                      <a:r>
                        <a:rPr lang="en-US" sz="1100" dirty="0" smtClean="0">
                          <a:solidFill>
                            <a:schemeClr val="accent2"/>
                          </a:solidFill>
                          <a:latin typeface="+mn-lt"/>
                        </a:rPr>
                        <a:t>Bed Occupancy</a:t>
                      </a:r>
                    </a:p>
                  </a:txBody>
                  <a:tcPr anchor="ctr">
                    <a:lnL w="9525" cap="flat" cmpd="sng" algn="ctr">
                      <a:solidFill>
                        <a:schemeClr val="bg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4">
                        <a:lumMod val="20000"/>
                        <a:lumOff val="80000"/>
                      </a:schemeClr>
                    </a:solidFill>
                  </a:tcPr>
                </a:tc>
                <a:tc>
                  <a:txBody>
                    <a:bodyPr/>
                    <a:lstStyle/>
                    <a:p>
                      <a:pPr marL="171450" marR="0" indent="-171450" algn="l" defTabSz="410291"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100" dirty="0" smtClean="0">
                          <a:solidFill>
                            <a:schemeClr val="accent2"/>
                          </a:solidFill>
                          <a:latin typeface="+mn-lt"/>
                        </a:rPr>
                        <a:t>Need</a:t>
                      </a:r>
                      <a:r>
                        <a:rPr lang="en-US" sz="1100" baseline="0" dirty="0" smtClean="0">
                          <a:solidFill>
                            <a:schemeClr val="accent2"/>
                          </a:solidFill>
                          <a:latin typeface="+mn-lt"/>
                        </a:rPr>
                        <a:t> to ensure a good bed policy</a:t>
                      </a:r>
                      <a:endParaRPr lang="en-US" sz="1100" dirty="0" smtClean="0">
                        <a:solidFill>
                          <a:schemeClr val="accent2"/>
                        </a:solidFill>
                        <a:latin typeface="+mn-lt"/>
                      </a:endParaRPr>
                    </a:p>
                  </a:txBody>
                  <a:tcPr anchor="ctr">
                    <a:lnL w="6350" cap="flat" cmpd="sng" algn="ctr">
                      <a:solidFill>
                        <a:schemeClr val="bg1">
                          <a:lumMod val="8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4">
                        <a:lumMod val="20000"/>
                        <a:lumOff val="80000"/>
                      </a:schemeClr>
                    </a:solidFill>
                  </a:tcPr>
                </a:tc>
              </a:tr>
              <a:tr h="596436">
                <a:tc>
                  <a:txBody>
                    <a:bodyPr/>
                    <a:lstStyle/>
                    <a:p>
                      <a:pPr marL="57150" indent="57150" algn="ctr" fontAlgn="t"/>
                      <a:r>
                        <a:rPr lang="en-US" sz="1100" b="1" i="0" u="none" strike="noStrike" dirty="0" smtClean="0">
                          <a:solidFill>
                            <a:schemeClr val="accent4">
                              <a:lumMod val="20000"/>
                              <a:lumOff val="80000"/>
                            </a:schemeClr>
                          </a:solidFill>
                          <a:effectLst/>
                          <a:latin typeface="+mn-lt"/>
                        </a:rPr>
                        <a:t>Other therapy areas</a:t>
                      </a:r>
                      <a:endParaRPr lang="en-US" sz="1100" b="1" i="0" u="none" strike="noStrike" dirty="0">
                        <a:solidFill>
                          <a:schemeClr val="accent4">
                            <a:lumMod val="20000"/>
                            <a:lumOff val="80000"/>
                          </a:schemeClr>
                        </a:solidFill>
                        <a:effectLst/>
                        <a:latin typeface="+mn-lt"/>
                      </a:endParaRPr>
                    </a:p>
                  </a:txBody>
                  <a:tcPr marL="0" marR="0" marT="0" marB="0" anchor="ctr">
                    <a:lnL w="12700" cap="flat" cmpd="sng" algn="ctr">
                      <a:solidFill>
                        <a:schemeClr val="bg2">
                          <a:lumMod val="75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1">
                        <a:lumMod val="50000"/>
                      </a:schemeClr>
                    </a:solidFill>
                  </a:tcPr>
                </a:tc>
                <a:tc gridSpan="2">
                  <a:txBody>
                    <a:bodyPr/>
                    <a:lstStyle/>
                    <a:p>
                      <a:pPr marL="171450" indent="-171450" algn="l">
                        <a:buClr>
                          <a:schemeClr val="accent1"/>
                        </a:buClr>
                        <a:buFont typeface="Arial" panose="020B0604020202020204" pitchFamily="34" charset="0"/>
                        <a:buChar char="•"/>
                      </a:pPr>
                      <a:r>
                        <a:rPr lang="en-US" sz="1100" dirty="0" smtClean="0">
                          <a:solidFill>
                            <a:schemeClr val="accent2"/>
                          </a:solidFill>
                          <a:latin typeface="+mn-lt"/>
                        </a:rPr>
                        <a:t>Rheumatology</a:t>
                      </a:r>
                      <a:r>
                        <a:rPr lang="en-US" sz="1100" baseline="0" dirty="0" smtClean="0">
                          <a:solidFill>
                            <a:schemeClr val="accent2"/>
                          </a:solidFill>
                          <a:latin typeface="+mn-lt"/>
                        </a:rPr>
                        <a:t> : Introduction of biosimilars, Dose banding</a:t>
                      </a:r>
                    </a:p>
                    <a:p>
                      <a:pPr marL="171450" indent="-171450" algn="l">
                        <a:buClr>
                          <a:schemeClr val="accent1"/>
                        </a:buClr>
                        <a:buFont typeface="Arial" panose="020B0604020202020204" pitchFamily="34" charset="0"/>
                        <a:buChar char="•"/>
                      </a:pPr>
                      <a:r>
                        <a:rPr lang="en-US" sz="1100" baseline="0" dirty="0" smtClean="0">
                          <a:solidFill>
                            <a:schemeClr val="accent2"/>
                          </a:solidFill>
                          <a:latin typeface="+mn-lt"/>
                        </a:rPr>
                        <a:t>Oncology         : Introduction of biosimilars – Significant area of spending</a:t>
                      </a:r>
                    </a:p>
                    <a:p>
                      <a:pPr marL="171450" indent="-171450" algn="l">
                        <a:buClr>
                          <a:schemeClr val="accent1"/>
                        </a:buClr>
                        <a:buFont typeface="Arial" panose="020B0604020202020204" pitchFamily="34" charset="0"/>
                        <a:buChar char="•"/>
                      </a:pPr>
                      <a:r>
                        <a:rPr lang="en-US" sz="1100" baseline="0" dirty="0" smtClean="0">
                          <a:solidFill>
                            <a:schemeClr val="accent2"/>
                          </a:solidFill>
                          <a:latin typeface="+mn-lt"/>
                        </a:rPr>
                        <a:t>Dermatology    : Introduction of biosimilars</a:t>
                      </a:r>
                    </a:p>
                    <a:p>
                      <a:pPr marL="171450" indent="-171450" algn="l">
                        <a:buClr>
                          <a:schemeClr val="accent1"/>
                        </a:buClr>
                        <a:buFont typeface="Arial" panose="020B0604020202020204" pitchFamily="34" charset="0"/>
                        <a:buChar char="•"/>
                      </a:pPr>
                      <a:r>
                        <a:rPr lang="en-US" sz="1100" baseline="0" dirty="0" smtClean="0">
                          <a:solidFill>
                            <a:schemeClr val="accent2"/>
                          </a:solidFill>
                          <a:latin typeface="+mn-lt"/>
                        </a:rPr>
                        <a:t>Neurology        : Significant area of spending</a:t>
                      </a:r>
                      <a:endParaRPr lang="en-US" sz="1100" dirty="0" smtClean="0">
                        <a:solidFill>
                          <a:schemeClr val="accent2"/>
                        </a:solidFill>
                        <a:latin typeface="+mn-lt"/>
                      </a:endParaRPr>
                    </a:p>
                  </a:txBody>
                  <a:tcPr anchor="ctr">
                    <a:lnL w="9525" cap="flat" cmpd="sng" algn="ctr">
                      <a:solidFill>
                        <a:schemeClr val="bg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bg1"/>
                    </a:solidFill>
                  </a:tcPr>
                </a:tc>
                <a:tc hMerge="1">
                  <a:txBody>
                    <a:bodyPr/>
                    <a:lstStyle/>
                    <a:p>
                      <a:pPr marL="171450" marR="0" indent="-171450" algn="l" defTabSz="410291"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u="none" strike="noStrike" baseline="0" dirty="0" smtClean="0">
                        <a:solidFill>
                          <a:srgbClr val="000000"/>
                        </a:solidFill>
                        <a:latin typeface="Calibri" panose="020F0502020204030204" pitchFamily="34" charset="0"/>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r>
            </a:tbl>
          </a:graphicData>
        </a:graphic>
      </p:graphicFrame>
      <p:sp>
        <p:nvSpPr>
          <p:cNvPr id="5" name="Rounded Rectangle 4"/>
          <p:cNvSpPr/>
          <p:nvPr/>
        </p:nvSpPr>
        <p:spPr>
          <a:xfrm>
            <a:off x="6367519" y="2381448"/>
            <a:ext cx="342200" cy="3538482"/>
          </a:xfrm>
          <a:prstGeom prst="roundRect">
            <a:avLst/>
          </a:prstGeom>
          <a:gradFill>
            <a:gsLst>
              <a:gs pos="53000">
                <a:srgbClr val="FC797B"/>
              </a:gs>
              <a:gs pos="48000">
                <a:srgbClr val="FF4D3F"/>
              </a:gs>
              <a:gs pos="74000">
                <a:srgbClr val="F8A4B6"/>
              </a:gs>
              <a:gs pos="79500">
                <a:srgbClr val="F5B5BE"/>
              </a:gs>
              <a:gs pos="91000">
                <a:srgbClr val="F1C5C5"/>
              </a:gs>
            </a:gsLst>
            <a:lin ang="5400000" scaled="1"/>
          </a:gradFill>
          <a:ln w="9525">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a:latin typeface="Arial"/>
            </a:endParaRPr>
          </a:p>
        </p:txBody>
      </p:sp>
      <p:sp>
        <p:nvSpPr>
          <p:cNvPr id="6" name="TextBox 5"/>
          <p:cNvSpPr txBox="1"/>
          <p:nvPr/>
        </p:nvSpPr>
        <p:spPr>
          <a:xfrm>
            <a:off x="6898221" y="2419720"/>
            <a:ext cx="1309816" cy="253916"/>
          </a:xfrm>
          <a:prstGeom prst="rect">
            <a:avLst/>
          </a:prstGeom>
          <a:noFill/>
          <a:ln>
            <a:solidFill>
              <a:schemeClr val="tx2">
                <a:lumMod val="20000"/>
                <a:lumOff val="80000"/>
              </a:schemeClr>
            </a:solidFill>
          </a:ln>
        </p:spPr>
        <p:txBody>
          <a:bodyPr wrap="square" rIns="36000" rtlCol="0">
            <a:spAutoFit/>
          </a:bodyPr>
          <a:lstStyle/>
          <a:p>
            <a:r>
              <a:rPr lang="en-GB" sz="1050" b="1" dirty="0">
                <a:latin typeface="Arial"/>
              </a:rPr>
              <a:t>Gastroenterology</a:t>
            </a:r>
          </a:p>
        </p:txBody>
      </p:sp>
      <p:sp>
        <p:nvSpPr>
          <p:cNvPr id="9" name="TextBox 8"/>
          <p:cNvSpPr txBox="1"/>
          <p:nvPr/>
        </p:nvSpPr>
        <p:spPr>
          <a:xfrm>
            <a:off x="7765260" y="4984964"/>
            <a:ext cx="903966" cy="253916"/>
          </a:xfrm>
          <a:prstGeom prst="rect">
            <a:avLst/>
          </a:prstGeom>
          <a:noFill/>
          <a:ln>
            <a:solidFill>
              <a:schemeClr val="tx2">
                <a:lumMod val="20000"/>
                <a:lumOff val="80000"/>
              </a:schemeClr>
            </a:solidFill>
          </a:ln>
        </p:spPr>
        <p:txBody>
          <a:bodyPr wrap="square" rIns="36000" rtlCol="0">
            <a:spAutoFit/>
          </a:bodyPr>
          <a:lstStyle/>
          <a:p>
            <a:r>
              <a:rPr lang="en-GB" sz="1050" b="1" dirty="0">
                <a:latin typeface="Arial"/>
              </a:rPr>
              <a:t>Respiratory</a:t>
            </a:r>
            <a:r>
              <a:rPr lang="en-GB" sz="1050" b="1" dirty="0">
                <a:solidFill>
                  <a:schemeClr val="accent2"/>
                </a:solidFill>
                <a:latin typeface="Arial"/>
              </a:rPr>
              <a:t> </a:t>
            </a:r>
          </a:p>
        </p:txBody>
      </p:sp>
      <p:sp>
        <p:nvSpPr>
          <p:cNvPr id="21" name="Rounded Rectangle 20"/>
          <p:cNvSpPr/>
          <p:nvPr/>
        </p:nvSpPr>
        <p:spPr>
          <a:xfrm>
            <a:off x="6317129" y="2079930"/>
            <a:ext cx="2472007" cy="191826"/>
          </a:xfrm>
          <a:prstGeom prst="roundRect">
            <a:avLst/>
          </a:prstGeom>
          <a:solidFill>
            <a:schemeClr val="tx2">
              <a:lumMod val="20000"/>
              <a:lumOff val="80000"/>
            </a:schemeClr>
          </a:solid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b="1" dirty="0">
                <a:solidFill>
                  <a:schemeClr val="tx1"/>
                </a:solidFill>
                <a:latin typeface="Arial"/>
              </a:rPr>
              <a:t>Most financially challenging area</a:t>
            </a:r>
          </a:p>
        </p:txBody>
      </p:sp>
      <p:sp>
        <p:nvSpPr>
          <p:cNvPr id="22" name="Rounded Rectangle 21"/>
          <p:cNvSpPr/>
          <p:nvPr/>
        </p:nvSpPr>
        <p:spPr>
          <a:xfrm>
            <a:off x="6367523" y="6005271"/>
            <a:ext cx="2472007" cy="200637"/>
          </a:xfrm>
          <a:prstGeom prst="roundRect">
            <a:avLst/>
          </a:prstGeom>
          <a:solidFill>
            <a:schemeClr val="tx2">
              <a:lumMod val="20000"/>
              <a:lumOff val="80000"/>
            </a:schemeClr>
          </a:solid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b="1" dirty="0">
                <a:solidFill>
                  <a:schemeClr val="tx1"/>
                </a:solidFill>
                <a:latin typeface="Arial"/>
              </a:rPr>
              <a:t>Less financially challenging area</a:t>
            </a:r>
          </a:p>
        </p:txBody>
      </p:sp>
      <p:sp>
        <p:nvSpPr>
          <p:cNvPr id="23" name="Rectangle 22"/>
          <p:cNvSpPr/>
          <p:nvPr/>
        </p:nvSpPr>
        <p:spPr>
          <a:xfrm>
            <a:off x="-3036711" y="4857954"/>
            <a:ext cx="2592895" cy="16209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37160" indent="-137160">
              <a:spcBef>
                <a:spcPts val="600"/>
              </a:spcBef>
              <a:buClr>
                <a:srgbClr val="25B4FF"/>
              </a:buClr>
              <a:buFont typeface="Arial" pitchFamily="34" charset="0"/>
              <a:buChar char="•"/>
              <a:defRPr/>
            </a:pPr>
            <a:r>
              <a:rPr lang="en-US" sz="1200" kern="0" dirty="0">
                <a:solidFill>
                  <a:srgbClr val="000000"/>
                </a:solidFill>
                <a:cs typeface="Arial" pitchFamily="34" charset="0"/>
              </a:rPr>
              <a:t>The reliance on budget impact and cost-effectiveness in key saving initiative's cannot be ignored. the company should look at all possible options to improve its cost-effectiveness and service impact communications as part of the strategy for improving results with commissioners</a:t>
            </a:r>
          </a:p>
        </p:txBody>
      </p:sp>
      <p:pic>
        <p:nvPicPr>
          <p:cNvPr id="13" name="Picture 1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8169" y="1119266"/>
            <a:ext cx="833714" cy="608503"/>
          </a:xfrm>
          <a:prstGeom prst="rect">
            <a:avLst/>
          </a:prstGeom>
        </p:spPr>
      </p:pic>
      <p:pic>
        <p:nvPicPr>
          <p:cNvPr id="14" name="Picture 1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297208" y="3533957"/>
            <a:ext cx="373667" cy="373667"/>
          </a:xfrm>
          <a:prstGeom prst="rect">
            <a:avLst/>
          </a:prstGeom>
        </p:spPr>
      </p:pic>
      <p:pic>
        <p:nvPicPr>
          <p:cNvPr id="16" name="Picture 15"/>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flipH="1">
            <a:off x="10068223" y="3282145"/>
            <a:ext cx="383490" cy="383490"/>
          </a:xfrm>
          <a:prstGeom prst="rect">
            <a:avLst/>
          </a:prstGeom>
        </p:spPr>
      </p:pic>
      <p:pic>
        <p:nvPicPr>
          <p:cNvPr id="17" name="Picture 16"/>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9674502" y="3314791"/>
            <a:ext cx="326748" cy="326748"/>
          </a:xfrm>
          <a:prstGeom prst="rect">
            <a:avLst/>
          </a:prstGeom>
        </p:spPr>
      </p:pic>
      <p:pic>
        <p:nvPicPr>
          <p:cNvPr id="18" name="Picture 17"/>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9896277" y="2984577"/>
            <a:ext cx="378685" cy="330214"/>
          </a:xfrm>
          <a:prstGeom prst="rect">
            <a:avLst/>
          </a:prstGeom>
        </p:spPr>
      </p:pic>
      <p:pic>
        <p:nvPicPr>
          <p:cNvPr id="19" name="Picture 18"/>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0274958" y="2975490"/>
            <a:ext cx="331656" cy="346731"/>
          </a:xfrm>
          <a:prstGeom prst="rect">
            <a:avLst/>
          </a:prstGeom>
        </p:spPr>
      </p:pic>
      <p:pic>
        <p:nvPicPr>
          <p:cNvPr id="20" name="Picture 19"/>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9860263" y="3600767"/>
            <a:ext cx="370986" cy="370986"/>
          </a:xfrm>
          <a:prstGeom prst="rect">
            <a:avLst/>
          </a:prstGeom>
        </p:spPr>
      </p:pic>
      <p:sp>
        <p:nvSpPr>
          <p:cNvPr id="24" name="Chevron 23"/>
          <p:cNvSpPr/>
          <p:nvPr/>
        </p:nvSpPr>
        <p:spPr>
          <a:xfrm>
            <a:off x="1901941" y="31543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QIPP</a:t>
            </a:r>
          </a:p>
        </p:txBody>
      </p:sp>
      <p:sp>
        <p:nvSpPr>
          <p:cNvPr id="25" name="Pentagon 24"/>
          <p:cNvSpPr/>
          <p:nvPr/>
        </p:nvSpPr>
        <p:spPr>
          <a:xfrm>
            <a:off x="611418" y="313014"/>
            <a:ext cx="1380931" cy="553247"/>
          </a:xfrm>
          <a:prstGeom prst="homePlate">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b="1" dirty="0">
                <a:solidFill>
                  <a:schemeClr val="bg1"/>
                </a:solidFill>
                <a:latin typeface="Calibri" panose="020F0502020204030204" pitchFamily="34" charset="0"/>
              </a:rPr>
              <a:t>Objectives/</a:t>
            </a:r>
          </a:p>
          <a:p>
            <a:pPr algn="ctr"/>
            <a:r>
              <a:rPr lang="en-US" sz="1100" b="1" dirty="0">
                <a:solidFill>
                  <a:schemeClr val="bg1"/>
                </a:solidFill>
                <a:latin typeface="Calibri" panose="020F0502020204030204" pitchFamily="34" charset="0"/>
              </a:rPr>
              <a:t>Methodology</a:t>
            </a:r>
          </a:p>
        </p:txBody>
      </p:sp>
      <p:sp>
        <p:nvSpPr>
          <p:cNvPr id="26" name="Chevron 25"/>
          <p:cNvSpPr/>
          <p:nvPr/>
        </p:nvSpPr>
        <p:spPr>
          <a:xfrm>
            <a:off x="5819480" y="290996"/>
            <a:ext cx="1380931" cy="553247"/>
          </a:xfrm>
          <a:prstGeom prst="chevron">
            <a:avLst/>
          </a:prstGeom>
          <a:solidFill>
            <a:schemeClr val="accent2"/>
          </a:solidFill>
          <a:ln w="635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Priority</a:t>
            </a:r>
          </a:p>
          <a:p>
            <a:pPr algn="ctr"/>
            <a:r>
              <a:rPr lang="en-GB" sz="1100" b="1" dirty="0">
                <a:solidFill>
                  <a:schemeClr val="bg1"/>
                </a:solidFill>
                <a:latin typeface="Calibri" panose="020F0502020204030204" pitchFamily="34" charset="0"/>
              </a:rPr>
              <a:t>Areas</a:t>
            </a:r>
          </a:p>
        </p:txBody>
      </p:sp>
      <p:sp>
        <p:nvSpPr>
          <p:cNvPr id="27" name="Chevron 26"/>
          <p:cNvSpPr/>
          <p:nvPr/>
        </p:nvSpPr>
        <p:spPr>
          <a:xfrm>
            <a:off x="3203207" y="31058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Carter Report</a:t>
            </a:r>
          </a:p>
        </p:txBody>
      </p:sp>
      <p:sp>
        <p:nvSpPr>
          <p:cNvPr id="28" name="Chevron 27"/>
          <p:cNvSpPr/>
          <p:nvPr/>
        </p:nvSpPr>
        <p:spPr>
          <a:xfrm>
            <a:off x="4549314" y="313014"/>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RMOC’S</a:t>
            </a:r>
          </a:p>
        </p:txBody>
      </p:sp>
      <p:sp>
        <p:nvSpPr>
          <p:cNvPr id="29" name="Chevron 28"/>
          <p:cNvSpPr/>
          <p:nvPr/>
        </p:nvSpPr>
        <p:spPr>
          <a:xfrm>
            <a:off x="7226051" y="310589"/>
            <a:ext cx="1502026"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Key findings</a:t>
            </a:r>
          </a:p>
        </p:txBody>
      </p:sp>
    </p:spTree>
    <p:extLst>
      <p:ext uri="{BB962C8B-B14F-4D97-AF65-F5344CB8AC3E}">
        <p14:creationId xmlns:p14="http://schemas.microsoft.com/office/powerpoint/2010/main" val="3273425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785" y="933241"/>
            <a:ext cx="8280000" cy="583664"/>
          </a:xfrm>
        </p:spPr>
        <p:txBody>
          <a:bodyPr/>
          <a:lstStyle/>
          <a:p>
            <a:r>
              <a:rPr lang="en-GB" sz="1800" dirty="0">
                <a:latin typeface="Calibri" panose="020F0502020204030204" pitchFamily="34" charset="0"/>
                <a:cs typeface="Arial" panose="020B0604020202020204" pitchFamily="34" charset="0"/>
              </a:rPr>
              <a:t>The neonatal therapeutic area currently has a scheme in place, with participants mentioning lung surfactant data to be a popular topic for discussion with Pharma</a:t>
            </a:r>
          </a:p>
        </p:txBody>
      </p:sp>
      <p:graphicFrame>
        <p:nvGraphicFramePr>
          <p:cNvPr id="3" name="Table 2"/>
          <p:cNvGraphicFramePr>
            <a:graphicFrameLocks noGrp="1"/>
          </p:cNvGraphicFramePr>
          <p:nvPr>
            <p:extLst>
              <p:ext uri="{D42A27DB-BD31-4B8C-83A1-F6EECF244321}">
                <p14:modId xmlns:p14="http://schemas.microsoft.com/office/powerpoint/2010/main" val="2329177786"/>
              </p:ext>
            </p:extLst>
          </p:nvPr>
        </p:nvGraphicFramePr>
        <p:xfrm>
          <a:off x="424058" y="1545442"/>
          <a:ext cx="8549120" cy="5074920"/>
        </p:xfrm>
        <a:graphic>
          <a:graphicData uri="http://schemas.openxmlformats.org/drawingml/2006/table">
            <a:tbl>
              <a:tblPr firstRow="1" bandRow="1">
                <a:tableStyleId>{21E4AEA4-8DFA-4A89-87EB-49C32662AFE0}</a:tableStyleId>
              </a:tblPr>
              <a:tblGrid>
                <a:gridCol w="1404499"/>
                <a:gridCol w="3404738"/>
                <a:gridCol w="3739883"/>
              </a:tblGrid>
              <a:tr h="260059">
                <a:tc>
                  <a:txBody>
                    <a:bodyPr/>
                    <a:lstStyle/>
                    <a:p>
                      <a:pPr algn="ctr"/>
                      <a:r>
                        <a:rPr lang="en-GB" sz="1300" dirty="0" smtClean="0">
                          <a:latin typeface="Calibri" panose="020F0502020204030204" pitchFamily="34" charset="0"/>
                        </a:rPr>
                        <a:t>List of therapeutic</a:t>
                      </a:r>
                      <a:r>
                        <a:rPr lang="en-GB" sz="1300" baseline="0" dirty="0" smtClean="0">
                          <a:latin typeface="Calibri" panose="020F0502020204030204" pitchFamily="34" charset="0"/>
                        </a:rPr>
                        <a:t> areas</a:t>
                      </a:r>
                      <a:endParaRPr lang="en-GB" sz="1300" dirty="0">
                        <a:latin typeface="Calibri" panose="020F0502020204030204" pitchFamily="34" charset="0"/>
                      </a:endParaRPr>
                    </a:p>
                  </a:txBody>
                  <a:tcPr anchor="ct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solidFill>
                      <a:schemeClr val="accent2">
                        <a:lumMod val="50000"/>
                      </a:schemeClr>
                    </a:solidFill>
                  </a:tcPr>
                </a:tc>
                <a:tc>
                  <a:txBody>
                    <a:bodyPr/>
                    <a:lstStyle/>
                    <a:p>
                      <a:pPr algn="ctr"/>
                      <a:r>
                        <a:rPr lang="en-GB" sz="1300" dirty="0" smtClean="0">
                          <a:latin typeface="Calibri" panose="020F0502020204030204" pitchFamily="34" charset="0"/>
                        </a:rPr>
                        <a:t>Schemes</a:t>
                      </a:r>
                      <a:r>
                        <a:rPr lang="en-GB" sz="1300" baseline="0" dirty="0" smtClean="0">
                          <a:latin typeface="Calibri" panose="020F0502020204030204" pitchFamily="34" charset="0"/>
                        </a:rPr>
                        <a:t> in place</a:t>
                      </a:r>
                      <a:endParaRPr lang="en-GB" sz="1300" dirty="0">
                        <a:latin typeface="Calibri" panose="020F0502020204030204" pitchFamily="34" charset="0"/>
                      </a:endParaRPr>
                    </a:p>
                  </a:txBody>
                  <a:tcPr anchor="ctr">
                    <a:lnT w="12700" cap="flat" cmpd="sng" algn="ctr">
                      <a:solidFill>
                        <a:schemeClr val="bg2">
                          <a:lumMod val="75000"/>
                        </a:schemeClr>
                      </a:solidFill>
                      <a:prstDash val="solid"/>
                      <a:round/>
                      <a:headEnd type="none" w="med" len="med"/>
                      <a:tailEnd type="none" w="med" len="med"/>
                    </a:lnT>
                    <a:solidFill>
                      <a:schemeClr val="accent2">
                        <a:lumMod val="50000"/>
                      </a:schemeClr>
                    </a:solidFill>
                  </a:tcPr>
                </a:tc>
                <a:tc>
                  <a:txBody>
                    <a:bodyPr/>
                    <a:lstStyle/>
                    <a:p>
                      <a:pPr algn="ctr"/>
                      <a:r>
                        <a:rPr lang="en-GB" sz="1300" baseline="0" dirty="0" smtClean="0">
                          <a:latin typeface="Calibri" panose="020F0502020204030204" pitchFamily="34" charset="0"/>
                        </a:rPr>
                        <a:t>Topics that should be used to communicate with pharma manufacturer?</a:t>
                      </a:r>
                      <a:endParaRPr lang="en-GB" sz="1300" dirty="0">
                        <a:latin typeface="Calibri" panose="020F0502020204030204" pitchFamily="34" charset="0"/>
                      </a:endParaRPr>
                    </a:p>
                  </a:txBody>
                  <a:tcPr anchor="ct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solidFill>
                      <a:schemeClr val="accent2">
                        <a:lumMod val="50000"/>
                      </a:schemeClr>
                    </a:solidFill>
                  </a:tcPr>
                </a:tc>
              </a:tr>
              <a:tr h="260059">
                <a:tc>
                  <a:txBody>
                    <a:bodyPr/>
                    <a:lstStyle/>
                    <a:p>
                      <a:pPr algn="r"/>
                      <a:r>
                        <a:rPr lang="en-GB" sz="1300" b="1" dirty="0" smtClean="0">
                          <a:latin typeface="Calibri" panose="020F0502020204030204" pitchFamily="34" charset="0"/>
                        </a:rPr>
                        <a:t>Gastroenterology</a:t>
                      </a:r>
                      <a:endParaRPr lang="en-GB" sz="1300" b="1" dirty="0">
                        <a:latin typeface="Calibri" panose="020F0502020204030204" pitchFamily="34" charset="0"/>
                      </a:endParaRPr>
                    </a:p>
                  </a:txBody>
                  <a:tcPr anchor="ctr">
                    <a:lnL w="12700" cap="flat" cmpd="sng" algn="ctr">
                      <a:solidFill>
                        <a:schemeClr val="bg2">
                          <a:lumMod val="75000"/>
                        </a:schemeClr>
                      </a:solidFill>
                      <a:prstDash val="solid"/>
                      <a:round/>
                      <a:headEnd type="none" w="med" len="med"/>
                      <a:tailEnd type="none" w="med" len="med"/>
                    </a:lnL>
                    <a:solidFill>
                      <a:schemeClr val="accent3">
                        <a:lumMod val="20000"/>
                        <a:lumOff val="80000"/>
                      </a:schemeClr>
                    </a:solidFill>
                  </a:tcPr>
                </a:tc>
                <a:tc>
                  <a:txBody>
                    <a:bodyPr/>
                    <a:lstStyle/>
                    <a:p>
                      <a:r>
                        <a:rPr lang="en-GB" sz="1300" dirty="0" smtClean="0">
                          <a:solidFill>
                            <a:schemeClr val="accent2"/>
                          </a:solidFill>
                          <a:latin typeface="Calibri" panose="020F0502020204030204" pitchFamily="34" charset="0"/>
                        </a:rPr>
                        <a:t>Use of </a:t>
                      </a:r>
                      <a:r>
                        <a:rPr lang="en-GB" sz="1300" dirty="0" err="1" smtClean="0">
                          <a:solidFill>
                            <a:schemeClr val="accent2"/>
                          </a:solidFill>
                          <a:latin typeface="Calibri" panose="020F0502020204030204" pitchFamily="34" charset="0"/>
                        </a:rPr>
                        <a:t>biosimilars</a:t>
                      </a:r>
                      <a:endParaRPr lang="en-GB" sz="1300" dirty="0" smtClean="0">
                        <a:solidFill>
                          <a:schemeClr val="accent2"/>
                        </a:solidFill>
                        <a:latin typeface="Calibri" panose="020F0502020204030204" pitchFamily="34" charset="0"/>
                      </a:endParaRPr>
                    </a:p>
                    <a:p>
                      <a:r>
                        <a:rPr lang="en-GB" sz="1300" dirty="0" smtClean="0">
                          <a:solidFill>
                            <a:schemeClr val="accent2"/>
                          </a:solidFill>
                          <a:latin typeface="Calibri" panose="020F0502020204030204" pitchFamily="34" charset="0"/>
                        </a:rPr>
                        <a:t>Gain Share agreements</a:t>
                      </a:r>
                      <a:endParaRPr lang="en-GB" sz="1300" dirty="0">
                        <a:solidFill>
                          <a:schemeClr val="accent2"/>
                        </a:solidFill>
                        <a:latin typeface="Calibri" panose="020F0502020204030204" pitchFamily="34" charset="0"/>
                      </a:endParaRPr>
                    </a:p>
                  </a:txBody>
                  <a:tcPr anchor="ctr">
                    <a:lnR w="12700" cap="flat" cmpd="sng" algn="ctr">
                      <a:solidFill>
                        <a:schemeClr val="tx2">
                          <a:lumMod val="20000"/>
                          <a:lumOff val="80000"/>
                        </a:schemeClr>
                      </a:solidFill>
                      <a:prstDash val="solid"/>
                      <a:round/>
                      <a:headEnd type="none" w="med" len="med"/>
                      <a:tailEnd type="none" w="med" len="med"/>
                    </a:lnR>
                    <a:lnB w="12700" cap="flat" cmpd="sng" algn="ctr">
                      <a:solidFill>
                        <a:schemeClr val="tx2">
                          <a:lumMod val="20000"/>
                          <a:lumOff val="80000"/>
                        </a:schemeClr>
                      </a:solidFill>
                      <a:prstDash val="solid"/>
                      <a:round/>
                      <a:headEnd type="none" w="med" len="med"/>
                      <a:tailEnd type="none" w="med" len="med"/>
                    </a:lnB>
                    <a:noFill/>
                  </a:tcPr>
                </a:tc>
                <a:tc>
                  <a:txBody>
                    <a:bodyPr/>
                    <a:lstStyle/>
                    <a:p>
                      <a:r>
                        <a:rPr lang="en-GB" sz="1300" dirty="0" smtClean="0">
                          <a:solidFill>
                            <a:schemeClr val="accent2"/>
                          </a:solidFill>
                          <a:latin typeface="Calibri" panose="020F0502020204030204" pitchFamily="34" charset="0"/>
                        </a:rPr>
                        <a:t>Use of</a:t>
                      </a:r>
                      <a:r>
                        <a:rPr lang="en-GB" sz="1300" baseline="0" dirty="0" smtClean="0">
                          <a:solidFill>
                            <a:schemeClr val="accent2"/>
                          </a:solidFill>
                          <a:latin typeface="Calibri" panose="020F0502020204030204" pitchFamily="34" charset="0"/>
                        </a:rPr>
                        <a:t> </a:t>
                      </a:r>
                      <a:r>
                        <a:rPr lang="en-GB" sz="1300" baseline="0" dirty="0" err="1" smtClean="0">
                          <a:solidFill>
                            <a:schemeClr val="accent2"/>
                          </a:solidFill>
                          <a:latin typeface="Calibri" panose="020F0502020204030204" pitchFamily="34" charset="0"/>
                        </a:rPr>
                        <a:t>biosimilars</a:t>
                      </a:r>
                      <a:endParaRPr lang="en-GB" sz="1300" dirty="0">
                        <a:solidFill>
                          <a:schemeClr val="accent2"/>
                        </a:solidFill>
                        <a:latin typeface="Calibri" panose="020F0502020204030204" pitchFamily="34" charset="0"/>
                      </a:endParaRP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B w="12700" cap="flat" cmpd="sng" algn="ctr">
                      <a:solidFill>
                        <a:schemeClr val="tx2">
                          <a:lumMod val="20000"/>
                          <a:lumOff val="80000"/>
                        </a:schemeClr>
                      </a:solidFill>
                      <a:prstDash val="solid"/>
                      <a:round/>
                      <a:headEnd type="none" w="med" len="med"/>
                      <a:tailEnd type="none" w="med" len="med"/>
                    </a:lnB>
                    <a:noFill/>
                  </a:tcPr>
                </a:tc>
              </a:tr>
              <a:tr h="260059">
                <a:tc>
                  <a:txBody>
                    <a:bodyPr/>
                    <a:lstStyle/>
                    <a:p>
                      <a:pPr algn="r"/>
                      <a:r>
                        <a:rPr lang="en-GB" sz="1300" b="1" dirty="0" smtClean="0">
                          <a:latin typeface="Calibri" panose="020F0502020204030204" pitchFamily="34" charset="0"/>
                        </a:rPr>
                        <a:t>Respiratory</a:t>
                      </a:r>
                      <a:endParaRPr lang="en-GB" sz="1300" b="1" dirty="0">
                        <a:latin typeface="Calibri" panose="020F0502020204030204" pitchFamily="34" charset="0"/>
                      </a:endParaRPr>
                    </a:p>
                  </a:txBody>
                  <a:tcPr anchor="ctr">
                    <a:lnL w="12700" cap="flat" cmpd="sng" algn="ctr">
                      <a:solidFill>
                        <a:schemeClr val="bg2">
                          <a:lumMod val="75000"/>
                        </a:schemeClr>
                      </a:solidFill>
                      <a:prstDash val="solid"/>
                      <a:round/>
                      <a:headEnd type="none" w="med" len="med"/>
                      <a:tailEnd type="none" w="med" len="med"/>
                    </a:lnL>
                    <a:solidFill>
                      <a:schemeClr val="accent3">
                        <a:lumMod val="20000"/>
                        <a:lumOff val="80000"/>
                      </a:schemeClr>
                    </a:solidFill>
                  </a:tcPr>
                </a:tc>
                <a:tc>
                  <a:txBody>
                    <a:bodyPr/>
                    <a:lstStyle/>
                    <a:p>
                      <a:r>
                        <a:rPr lang="en-GB" sz="1300" dirty="0" smtClean="0">
                          <a:solidFill>
                            <a:schemeClr val="accent2"/>
                          </a:solidFill>
                          <a:latin typeface="Calibri" panose="020F0502020204030204" pitchFamily="34" charset="0"/>
                        </a:rPr>
                        <a:t>COPD</a:t>
                      </a:r>
                      <a:r>
                        <a:rPr lang="en-GB" sz="1300" baseline="0" dirty="0" smtClean="0">
                          <a:solidFill>
                            <a:schemeClr val="accent2"/>
                          </a:solidFill>
                          <a:latin typeface="Calibri" panose="020F0502020204030204" pitchFamily="34" charset="0"/>
                        </a:rPr>
                        <a:t> combination inhalers and rationalisation of inhalers</a:t>
                      </a:r>
                      <a:endParaRPr lang="en-GB" sz="1300" dirty="0">
                        <a:solidFill>
                          <a:schemeClr val="accent2"/>
                        </a:solidFill>
                        <a:latin typeface="Calibri" panose="020F0502020204030204" pitchFamily="34" charset="0"/>
                      </a:endParaRP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noFill/>
                  </a:tcPr>
                </a:tc>
                <a:tc>
                  <a:txBody>
                    <a:bodyPr/>
                    <a:lstStyle/>
                    <a:p>
                      <a:r>
                        <a:rPr lang="en-GB" sz="1300" dirty="0" smtClean="0">
                          <a:solidFill>
                            <a:schemeClr val="accent2"/>
                          </a:solidFill>
                          <a:latin typeface="Calibri" panose="020F0502020204030204" pitchFamily="34" charset="0"/>
                        </a:rPr>
                        <a:t>Advanced inhalers, patient pathways, new products,</a:t>
                      </a:r>
                      <a:r>
                        <a:rPr lang="en-GB" sz="1300" baseline="0" dirty="0" smtClean="0">
                          <a:solidFill>
                            <a:schemeClr val="accent2"/>
                          </a:solidFill>
                          <a:latin typeface="Calibri" panose="020F0502020204030204" pitchFamily="34" charset="0"/>
                        </a:rPr>
                        <a:t> updates on existing, changes in price</a:t>
                      </a:r>
                      <a:endParaRPr lang="en-GB" sz="1300" dirty="0">
                        <a:solidFill>
                          <a:schemeClr val="accent2"/>
                        </a:solidFill>
                        <a:latin typeface="Calibri" panose="020F0502020204030204" pitchFamily="34" charset="0"/>
                      </a:endParaRP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noFill/>
                  </a:tcPr>
                </a:tc>
              </a:tr>
              <a:tr h="260059">
                <a:tc>
                  <a:txBody>
                    <a:bodyPr/>
                    <a:lstStyle/>
                    <a:p>
                      <a:pPr algn="r"/>
                      <a:r>
                        <a:rPr lang="en-GB" sz="1300" b="1" dirty="0" smtClean="0">
                          <a:latin typeface="Calibri" panose="020F0502020204030204" pitchFamily="34" charset="0"/>
                        </a:rPr>
                        <a:t>HIV</a:t>
                      </a:r>
                      <a:endParaRPr lang="en-GB" sz="1300" b="1" dirty="0">
                        <a:latin typeface="Calibri" panose="020F0502020204030204" pitchFamily="34" charset="0"/>
                      </a:endParaRPr>
                    </a:p>
                  </a:txBody>
                  <a:tcPr anchor="ctr">
                    <a:lnL w="12700" cap="flat" cmpd="sng" algn="ctr">
                      <a:solidFill>
                        <a:schemeClr val="bg2">
                          <a:lumMod val="75000"/>
                        </a:schemeClr>
                      </a:solidFill>
                      <a:prstDash val="solid"/>
                      <a:round/>
                      <a:headEnd type="none" w="med" len="med"/>
                      <a:tailEnd type="none" w="med" len="med"/>
                    </a:lnL>
                    <a:solidFill>
                      <a:schemeClr val="accent3">
                        <a:lumMod val="20000"/>
                        <a:lumOff val="80000"/>
                      </a:schemeClr>
                    </a:solidFill>
                  </a:tcPr>
                </a:tc>
                <a:tc>
                  <a:txBody>
                    <a:bodyPr/>
                    <a:lstStyle/>
                    <a:p>
                      <a:r>
                        <a:rPr lang="en-GB" sz="1300" dirty="0" smtClean="0">
                          <a:solidFill>
                            <a:schemeClr val="accent2"/>
                          </a:solidFill>
                          <a:latin typeface="Calibri" panose="020F0502020204030204" pitchFamily="34" charset="0"/>
                        </a:rPr>
                        <a:t>Homecare/outsourced outpatient</a:t>
                      </a:r>
                      <a:r>
                        <a:rPr lang="en-GB" sz="1300" baseline="0" dirty="0" smtClean="0">
                          <a:solidFill>
                            <a:schemeClr val="accent2"/>
                          </a:solidFill>
                          <a:latin typeface="Calibri" panose="020F0502020204030204" pitchFamily="34" charset="0"/>
                        </a:rPr>
                        <a:t> service and use of generics</a:t>
                      </a:r>
                      <a:endParaRPr lang="en-GB" sz="1300" dirty="0">
                        <a:solidFill>
                          <a:schemeClr val="accent2"/>
                        </a:solidFill>
                        <a:latin typeface="Calibri" panose="020F0502020204030204" pitchFamily="34" charset="0"/>
                      </a:endParaRP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noFill/>
                  </a:tcPr>
                </a:tc>
                <a:tc>
                  <a:txBody>
                    <a:bodyPr/>
                    <a:lstStyle/>
                    <a:p>
                      <a:r>
                        <a:rPr lang="en-GB" sz="1300" dirty="0" smtClean="0">
                          <a:solidFill>
                            <a:schemeClr val="accent2"/>
                          </a:solidFill>
                          <a:latin typeface="Calibri" panose="020F0502020204030204" pitchFamily="34" charset="0"/>
                        </a:rPr>
                        <a:t>Management of triple</a:t>
                      </a:r>
                      <a:r>
                        <a:rPr lang="en-GB" sz="1300" baseline="0" dirty="0" smtClean="0">
                          <a:solidFill>
                            <a:schemeClr val="accent2"/>
                          </a:solidFill>
                          <a:latin typeface="Calibri" panose="020F0502020204030204" pitchFamily="34" charset="0"/>
                        </a:rPr>
                        <a:t> and quadruple therapy, new agents</a:t>
                      </a:r>
                      <a:endParaRPr lang="en-GB" sz="1300" dirty="0">
                        <a:solidFill>
                          <a:schemeClr val="accent2"/>
                        </a:solidFill>
                        <a:latin typeface="Calibri" panose="020F0502020204030204" pitchFamily="34" charset="0"/>
                      </a:endParaRP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noFill/>
                  </a:tcPr>
                </a:tc>
              </a:tr>
              <a:tr h="260059">
                <a:tc>
                  <a:txBody>
                    <a:bodyPr/>
                    <a:lstStyle/>
                    <a:p>
                      <a:pPr algn="r"/>
                      <a:r>
                        <a:rPr lang="en-GB" sz="1300" b="1" dirty="0" smtClean="0">
                          <a:latin typeface="Calibri" panose="020F0502020204030204" pitchFamily="34" charset="0"/>
                        </a:rPr>
                        <a:t>Ophthalmology</a:t>
                      </a:r>
                      <a:endParaRPr lang="en-GB" sz="1300" b="1" dirty="0">
                        <a:latin typeface="Calibri" panose="020F0502020204030204" pitchFamily="34" charset="0"/>
                      </a:endParaRPr>
                    </a:p>
                  </a:txBody>
                  <a:tcPr anchor="ctr">
                    <a:lnL w="12700" cap="flat" cmpd="sng" algn="ctr">
                      <a:solidFill>
                        <a:schemeClr val="bg2">
                          <a:lumMod val="75000"/>
                        </a:schemeClr>
                      </a:solidFill>
                      <a:prstDash val="solid"/>
                      <a:round/>
                      <a:headEnd type="none" w="med" len="med"/>
                      <a:tailEnd type="none" w="med" len="med"/>
                    </a:lnL>
                    <a:solidFill>
                      <a:schemeClr val="accent3">
                        <a:lumMod val="20000"/>
                        <a:lumOff val="80000"/>
                      </a:schemeClr>
                    </a:solidFill>
                  </a:tcPr>
                </a:tc>
                <a:tc>
                  <a:txBody>
                    <a:bodyPr/>
                    <a:lstStyle/>
                    <a:p>
                      <a:r>
                        <a:rPr lang="en-GB" sz="1300" dirty="0" smtClean="0">
                          <a:solidFill>
                            <a:schemeClr val="accent2"/>
                          </a:solidFill>
                          <a:latin typeface="Calibri" panose="020F0502020204030204" pitchFamily="34" charset="0"/>
                        </a:rPr>
                        <a:t>Pathway for retinal treatments</a:t>
                      </a:r>
                      <a:endParaRPr lang="en-GB" sz="1300" dirty="0">
                        <a:solidFill>
                          <a:schemeClr val="accent2"/>
                        </a:solidFill>
                        <a:latin typeface="Calibri" panose="020F0502020204030204" pitchFamily="34" charset="0"/>
                      </a:endParaRP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noFill/>
                  </a:tcPr>
                </a:tc>
                <a:tc>
                  <a:txBody>
                    <a:bodyPr/>
                    <a:lstStyle/>
                    <a:p>
                      <a:r>
                        <a:rPr lang="en-GB" sz="1300" dirty="0" smtClean="0">
                          <a:solidFill>
                            <a:schemeClr val="accent2"/>
                          </a:solidFill>
                          <a:latin typeface="Calibri" panose="020F0502020204030204" pitchFamily="34" charset="0"/>
                        </a:rPr>
                        <a:t>Use of VEGFs, shortage of Moorfields</a:t>
                      </a:r>
                      <a:r>
                        <a:rPr lang="en-GB" sz="1300" baseline="0" dirty="0" smtClean="0">
                          <a:solidFill>
                            <a:schemeClr val="accent2"/>
                          </a:solidFill>
                          <a:latin typeface="Calibri" panose="020F0502020204030204" pitchFamily="34" charset="0"/>
                        </a:rPr>
                        <a:t> unlicensed manufactured products</a:t>
                      </a:r>
                      <a:endParaRPr lang="en-GB" sz="1300" dirty="0">
                        <a:solidFill>
                          <a:schemeClr val="accent2"/>
                        </a:solidFill>
                        <a:latin typeface="Calibri" panose="020F0502020204030204" pitchFamily="34" charset="0"/>
                      </a:endParaRP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noFill/>
                  </a:tcPr>
                </a:tc>
              </a:tr>
              <a:tr h="156035">
                <a:tc>
                  <a:txBody>
                    <a:bodyPr/>
                    <a:lstStyle/>
                    <a:p>
                      <a:pPr algn="r"/>
                      <a:r>
                        <a:rPr lang="en-GB" sz="1300" b="1" dirty="0" smtClean="0">
                          <a:latin typeface="Calibri" panose="020F0502020204030204" pitchFamily="34" charset="0"/>
                        </a:rPr>
                        <a:t>Neonatal</a:t>
                      </a:r>
                      <a:endParaRPr lang="en-GB" sz="1300" b="1" dirty="0">
                        <a:latin typeface="Calibri" panose="020F0502020204030204" pitchFamily="34" charset="0"/>
                      </a:endParaRPr>
                    </a:p>
                  </a:txBody>
                  <a:tcPr anchor="ctr">
                    <a:lnL w="12700" cap="flat" cmpd="sng" algn="ctr">
                      <a:solidFill>
                        <a:schemeClr val="bg2">
                          <a:lumMod val="75000"/>
                        </a:schemeClr>
                      </a:solidFill>
                      <a:prstDash val="solid"/>
                      <a:round/>
                      <a:headEnd type="none" w="med" len="med"/>
                      <a:tailEnd type="none" w="med" len="med"/>
                    </a:lnL>
                    <a:solidFill>
                      <a:schemeClr val="accent3">
                        <a:lumMod val="20000"/>
                        <a:lumOff val="80000"/>
                      </a:schemeClr>
                    </a:solidFill>
                  </a:tcPr>
                </a:tc>
                <a:tc>
                  <a:txBody>
                    <a:bodyPr/>
                    <a:lstStyle/>
                    <a:p>
                      <a:r>
                        <a:rPr lang="en-GB" sz="1300" dirty="0" smtClean="0">
                          <a:solidFill>
                            <a:schemeClr val="accent2"/>
                          </a:solidFill>
                          <a:latin typeface="Calibri" panose="020F0502020204030204" pitchFamily="34" charset="0"/>
                        </a:rPr>
                        <a:t>Nitric Oxide contract review, TPNs</a:t>
                      </a:r>
                      <a:endParaRPr lang="en-GB" sz="1300" dirty="0">
                        <a:solidFill>
                          <a:schemeClr val="accent2"/>
                        </a:solidFill>
                        <a:latin typeface="Calibri" panose="020F0502020204030204" pitchFamily="34" charset="0"/>
                      </a:endParaRP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noFill/>
                  </a:tcPr>
                </a:tc>
                <a:tc>
                  <a:txBody>
                    <a:bodyPr/>
                    <a:lstStyle/>
                    <a:p>
                      <a:pPr marL="0" marR="0" indent="0" algn="l" defTabSz="410291" rtl="0" eaLnBrk="1" fontAlgn="auto" latinLnBrk="0" hangingPunct="1">
                        <a:lnSpc>
                          <a:spcPct val="100000"/>
                        </a:lnSpc>
                        <a:spcBef>
                          <a:spcPts val="0"/>
                        </a:spcBef>
                        <a:spcAft>
                          <a:spcPts val="0"/>
                        </a:spcAft>
                        <a:buClrTx/>
                        <a:buSzTx/>
                        <a:buFontTx/>
                        <a:buNone/>
                        <a:tabLst/>
                        <a:defRPr/>
                      </a:pPr>
                      <a:r>
                        <a:rPr lang="en-GB" sz="1300" dirty="0" smtClean="0">
                          <a:solidFill>
                            <a:schemeClr val="accent2"/>
                          </a:solidFill>
                          <a:latin typeface="Calibri" panose="020F0502020204030204" pitchFamily="34" charset="0"/>
                        </a:rPr>
                        <a:t>Lung surfactant </a:t>
                      </a:r>
                      <a:r>
                        <a:rPr lang="en-GB" sz="1300" dirty="0" err="1" smtClean="0">
                          <a:solidFill>
                            <a:schemeClr val="accent2"/>
                          </a:solidFill>
                          <a:latin typeface="Calibri" panose="020F0502020204030204" pitchFamily="34" charset="0"/>
                        </a:rPr>
                        <a:t>data,TPN</a:t>
                      </a:r>
                      <a:r>
                        <a:rPr lang="en-GB" sz="1300" dirty="0" smtClean="0">
                          <a:solidFill>
                            <a:schemeClr val="accent2"/>
                          </a:solidFill>
                          <a:latin typeface="Calibri" panose="020F0502020204030204" pitchFamily="34" charset="0"/>
                        </a:rPr>
                        <a:t> supplies</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noFill/>
                  </a:tcPr>
                </a:tc>
              </a:tr>
              <a:tr h="260059">
                <a:tc>
                  <a:txBody>
                    <a:bodyPr/>
                    <a:lstStyle/>
                    <a:p>
                      <a:pPr algn="r"/>
                      <a:r>
                        <a:rPr lang="en-GB" sz="1300" b="1" dirty="0" smtClean="0">
                          <a:latin typeface="Calibri" panose="020F0502020204030204" pitchFamily="34" charset="0"/>
                        </a:rPr>
                        <a:t>Renal</a:t>
                      </a:r>
                      <a:endParaRPr lang="en-GB" sz="1300" b="1" dirty="0">
                        <a:latin typeface="Calibri" panose="020F0502020204030204" pitchFamily="34" charset="0"/>
                      </a:endParaRPr>
                    </a:p>
                  </a:txBody>
                  <a:tcPr anchor="ctr">
                    <a:lnL w="12700" cap="flat" cmpd="sng" algn="ctr">
                      <a:solidFill>
                        <a:schemeClr val="bg2">
                          <a:lumMod val="75000"/>
                        </a:schemeClr>
                      </a:solidFill>
                      <a:prstDash val="solid"/>
                      <a:round/>
                      <a:headEnd type="none" w="med" len="med"/>
                      <a:tailEnd type="none" w="med" len="med"/>
                    </a:lnL>
                    <a:solidFill>
                      <a:schemeClr val="accent3">
                        <a:lumMod val="20000"/>
                        <a:lumOff val="80000"/>
                      </a:schemeClr>
                    </a:solidFill>
                  </a:tcPr>
                </a:tc>
                <a:tc>
                  <a:txBody>
                    <a:bodyPr/>
                    <a:lstStyle/>
                    <a:p>
                      <a:r>
                        <a:rPr lang="en-GB" sz="1300" dirty="0" smtClean="0">
                          <a:solidFill>
                            <a:schemeClr val="accent2"/>
                          </a:solidFill>
                          <a:latin typeface="Calibri" panose="020F0502020204030204" pitchFamily="34" charset="0"/>
                        </a:rPr>
                        <a:t>Use of generic </a:t>
                      </a:r>
                      <a:r>
                        <a:rPr lang="en-GB" sz="1300" dirty="0" err="1" smtClean="0">
                          <a:solidFill>
                            <a:schemeClr val="accent2"/>
                          </a:solidFill>
                          <a:latin typeface="Calibri" panose="020F0502020204030204" pitchFamily="34" charset="0"/>
                        </a:rPr>
                        <a:t>immunosuppressants</a:t>
                      </a:r>
                      <a:r>
                        <a:rPr lang="en-GB" sz="1300" dirty="0" smtClean="0">
                          <a:solidFill>
                            <a:schemeClr val="accent2"/>
                          </a:solidFill>
                          <a:latin typeface="Calibri" panose="020F0502020204030204" pitchFamily="34" charset="0"/>
                        </a:rPr>
                        <a:t>,</a:t>
                      </a:r>
                      <a:r>
                        <a:rPr lang="en-GB" sz="1300" baseline="0" dirty="0" smtClean="0">
                          <a:solidFill>
                            <a:schemeClr val="accent2"/>
                          </a:solidFill>
                          <a:latin typeface="Calibri" panose="020F0502020204030204" pitchFamily="34" charset="0"/>
                        </a:rPr>
                        <a:t> repatriation, use of generic tacrolimus</a:t>
                      </a:r>
                      <a:endParaRPr lang="en-GB" sz="1300" dirty="0">
                        <a:solidFill>
                          <a:schemeClr val="accent2"/>
                        </a:solidFill>
                        <a:latin typeface="Calibri" panose="020F0502020204030204" pitchFamily="34" charset="0"/>
                      </a:endParaRP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noFill/>
                  </a:tcPr>
                </a:tc>
                <a:tc>
                  <a:txBody>
                    <a:bodyPr/>
                    <a:lstStyle/>
                    <a:p>
                      <a:endParaRPr lang="en-GB" sz="1300" dirty="0">
                        <a:solidFill>
                          <a:schemeClr val="accent2"/>
                        </a:solidFill>
                        <a:latin typeface="Calibri" panose="020F0502020204030204" pitchFamily="34" charset="0"/>
                      </a:endParaRP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noFill/>
                  </a:tcPr>
                </a:tc>
              </a:tr>
              <a:tr h="364083">
                <a:tc>
                  <a:txBody>
                    <a:bodyPr/>
                    <a:lstStyle/>
                    <a:p>
                      <a:pPr algn="r"/>
                      <a:r>
                        <a:rPr lang="en-GB" sz="1300" b="1" dirty="0" smtClean="0">
                          <a:latin typeface="Calibri" panose="020F0502020204030204" pitchFamily="34" charset="0"/>
                        </a:rPr>
                        <a:t>Paediatrics</a:t>
                      </a:r>
                      <a:endParaRPr lang="en-GB" sz="1300" b="1" dirty="0">
                        <a:latin typeface="Calibri" panose="020F0502020204030204" pitchFamily="34" charset="0"/>
                      </a:endParaRPr>
                    </a:p>
                  </a:txBody>
                  <a:tcPr anchor="ctr">
                    <a:lnL w="12700" cap="flat" cmpd="sng" algn="ctr">
                      <a:solidFill>
                        <a:schemeClr val="bg2">
                          <a:lumMod val="75000"/>
                        </a:schemeClr>
                      </a:solidFill>
                      <a:prstDash val="solid"/>
                      <a:round/>
                      <a:headEnd type="none" w="med" len="med"/>
                      <a:tailEnd type="none" w="med" len="med"/>
                    </a:lnL>
                    <a:solidFill>
                      <a:schemeClr val="accent3">
                        <a:lumMod val="20000"/>
                        <a:lumOff val="80000"/>
                      </a:schemeClr>
                    </a:solidFill>
                  </a:tcPr>
                </a:tc>
                <a:tc>
                  <a:txBody>
                    <a:bodyPr/>
                    <a:lstStyle/>
                    <a:p>
                      <a:r>
                        <a:rPr lang="en-GB" sz="1300" dirty="0" smtClean="0">
                          <a:solidFill>
                            <a:schemeClr val="accent2"/>
                          </a:solidFill>
                          <a:latin typeface="Calibri" panose="020F0502020204030204" pitchFamily="34" charset="0"/>
                        </a:rPr>
                        <a:t>Growth hormone switch, chemo vial sharing, home care scheme for oral chemo</a:t>
                      </a:r>
                    </a:p>
                    <a:p>
                      <a:r>
                        <a:rPr lang="en-GB" sz="1300" dirty="0" smtClean="0">
                          <a:solidFill>
                            <a:schemeClr val="accent2"/>
                          </a:solidFill>
                          <a:latin typeface="Calibri" panose="020F0502020204030204" pitchFamily="34" charset="0"/>
                        </a:rPr>
                        <a:t>Soluble prednisolone</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noFill/>
                  </a:tcPr>
                </a:tc>
                <a:tc>
                  <a:txBody>
                    <a:bodyPr/>
                    <a:lstStyle/>
                    <a:p>
                      <a:r>
                        <a:rPr lang="en-GB" sz="1300" dirty="0" smtClean="0">
                          <a:solidFill>
                            <a:schemeClr val="accent2"/>
                          </a:solidFill>
                          <a:latin typeface="Calibri" panose="020F0502020204030204" pitchFamily="34" charset="0"/>
                        </a:rPr>
                        <a:t>Unlicensed medicines</a:t>
                      </a:r>
                      <a:r>
                        <a:rPr lang="en-GB" sz="1300" baseline="0" dirty="0" smtClean="0">
                          <a:solidFill>
                            <a:schemeClr val="accent2"/>
                          </a:solidFill>
                          <a:latin typeface="Calibri" panose="020F0502020204030204" pitchFamily="34" charset="0"/>
                        </a:rPr>
                        <a:t> and high cost drugs</a:t>
                      </a:r>
                      <a:endParaRPr lang="en-GB" sz="1300" dirty="0">
                        <a:solidFill>
                          <a:schemeClr val="accent2"/>
                        </a:solidFill>
                        <a:latin typeface="Calibri" panose="020F0502020204030204" pitchFamily="34" charset="0"/>
                      </a:endParaRP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noFill/>
                  </a:tcPr>
                </a:tc>
              </a:tr>
              <a:tr h="260059">
                <a:tc>
                  <a:txBody>
                    <a:bodyPr/>
                    <a:lstStyle/>
                    <a:p>
                      <a:pPr algn="r"/>
                      <a:r>
                        <a:rPr lang="en-GB" sz="1300" b="1" dirty="0" smtClean="0">
                          <a:latin typeface="Calibri" panose="020F0502020204030204" pitchFamily="34" charset="0"/>
                        </a:rPr>
                        <a:t>Cystic</a:t>
                      </a:r>
                      <a:r>
                        <a:rPr lang="en-GB" sz="1300" b="1" baseline="0" dirty="0" smtClean="0">
                          <a:latin typeface="Calibri" panose="020F0502020204030204" pitchFamily="34" charset="0"/>
                        </a:rPr>
                        <a:t> Fibrosis</a:t>
                      </a:r>
                      <a:endParaRPr lang="en-GB" sz="1300" b="1" dirty="0">
                        <a:latin typeface="Calibri" panose="020F0502020204030204" pitchFamily="34" charset="0"/>
                      </a:endParaRPr>
                    </a:p>
                  </a:txBody>
                  <a:tcPr anchor="ctr">
                    <a:lnL w="12700" cap="flat" cmpd="sng" algn="ctr">
                      <a:solidFill>
                        <a:schemeClr val="bg2">
                          <a:lumMod val="75000"/>
                        </a:schemeClr>
                      </a:solidFill>
                      <a:prstDash val="solid"/>
                      <a:round/>
                      <a:headEnd type="none" w="med" len="med"/>
                      <a:tailEnd type="none" w="med" len="med"/>
                    </a:lnL>
                    <a:solidFill>
                      <a:schemeClr val="accent3">
                        <a:lumMod val="20000"/>
                        <a:lumOff val="80000"/>
                      </a:schemeClr>
                    </a:solidFill>
                  </a:tcPr>
                </a:tc>
                <a:tc>
                  <a:txBody>
                    <a:bodyPr/>
                    <a:lstStyle/>
                    <a:p>
                      <a:r>
                        <a:rPr lang="en-GB" sz="1300" dirty="0" smtClean="0">
                          <a:solidFill>
                            <a:schemeClr val="accent2"/>
                          </a:solidFill>
                          <a:latin typeface="Calibri" panose="020F0502020204030204" pitchFamily="34" charset="0"/>
                        </a:rPr>
                        <a:t>Use of 3</a:t>
                      </a:r>
                      <a:r>
                        <a:rPr lang="en-GB" sz="1300" baseline="30000" dirty="0" smtClean="0">
                          <a:solidFill>
                            <a:schemeClr val="accent2"/>
                          </a:solidFill>
                          <a:latin typeface="Calibri" panose="020F0502020204030204" pitchFamily="34" charset="0"/>
                        </a:rPr>
                        <a:t>rd</a:t>
                      </a:r>
                      <a:r>
                        <a:rPr lang="en-GB" sz="1300" dirty="0" smtClean="0">
                          <a:solidFill>
                            <a:schemeClr val="accent2"/>
                          </a:solidFill>
                          <a:latin typeface="Calibri" panose="020F0502020204030204" pitchFamily="34" charset="0"/>
                        </a:rPr>
                        <a:t> party supply chain</a:t>
                      </a:r>
                      <a:endParaRPr lang="en-GB" sz="1300" dirty="0">
                        <a:solidFill>
                          <a:schemeClr val="accent2"/>
                        </a:solidFill>
                        <a:latin typeface="Calibri" panose="020F0502020204030204" pitchFamily="34" charset="0"/>
                      </a:endParaRP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noFill/>
                  </a:tcPr>
                </a:tc>
                <a:tc>
                  <a:txBody>
                    <a:bodyPr/>
                    <a:lstStyle/>
                    <a:p>
                      <a:r>
                        <a:rPr lang="en-GB" sz="1300" dirty="0" smtClean="0">
                          <a:solidFill>
                            <a:schemeClr val="accent2"/>
                          </a:solidFill>
                          <a:latin typeface="Calibri" panose="020F0502020204030204" pitchFamily="34" charset="0"/>
                        </a:rPr>
                        <a:t>Future therapies,</a:t>
                      </a:r>
                      <a:r>
                        <a:rPr lang="en-GB" sz="1300" baseline="0" dirty="0" smtClean="0">
                          <a:solidFill>
                            <a:schemeClr val="accent2"/>
                          </a:solidFill>
                          <a:latin typeface="Calibri" panose="020F0502020204030204" pitchFamily="34" charset="0"/>
                        </a:rPr>
                        <a:t> impartial evidence base and alternative cost effective agents</a:t>
                      </a:r>
                      <a:endParaRPr lang="en-GB" sz="1300" dirty="0">
                        <a:solidFill>
                          <a:schemeClr val="accent2"/>
                        </a:solidFill>
                        <a:latin typeface="Calibri" panose="020F0502020204030204" pitchFamily="34" charset="0"/>
                      </a:endParaRP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noFill/>
                  </a:tcPr>
                </a:tc>
              </a:tr>
              <a:tr h="364083">
                <a:tc>
                  <a:txBody>
                    <a:bodyPr/>
                    <a:lstStyle/>
                    <a:p>
                      <a:pPr algn="r"/>
                      <a:r>
                        <a:rPr lang="en-GB" sz="1300" b="1" dirty="0" smtClean="0">
                          <a:latin typeface="Calibri" panose="020F0502020204030204" pitchFamily="34" charset="0"/>
                        </a:rPr>
                        <a:t>Other therapy areas</a:t>
                      </a:r>
                      <a:endParaRPr lang="en-GB" sz="1300" b="1" dirty="0">
                        <a:latin typeface="Calibri" panose="020F0502020204030204" pitchFamily="34" charset="0"/>
                      </a:endParaRPr>
                    </a:p>
                  </a:txBody>
                  <a:tcPr anchor="ctr">
                    <a:lnL w="12700" cap="flat" cmpd="sng" algn="ctr">
                      <a:solidFill>
                        <a:schemeClr val="bg2">
                          <a:lumMod val="75000"/>
                        </a:schemeClr>
                      </a:solidFill>
                      <a:prstDash val="solid"/>
                      <a:round/>
                      <a:headEnd type="none" w="med" len="med"/>
                      <a:tailEnd type="none" w="med" len="med"/>
                    </a:lnL>
                    <a:lnB w="12700" cap="flat" cmpd="sng" algn="ctr">
                      <a:solidFill>
                        <a:schemeClr val="bg2">
                          <a:lumMod val="75000"/>
                        </a:schemeClr>
                      </a:solidFill>
                      <a:prstDash val="solid"/>
                      <a:round/>
                      <a:headEnd type="none" w="med" len="med"/>
                      <a:tailEnd type="none" w="med" len="med"/>
                    </a:lnB>
                    <a:solidFill>
                      <a:schemeClr val="accent3">
                        <a:lumMod val="20000"/>
                        <a:lumOff val="80000"/>
                      </a:schemeClr>
                    </a:solidFill>
                  </a:tcPr>
                </a:tc>
                <a:tc>
                  <a:txBody>
                    <a:bodyPr/>
                    <a:lstStyle/>
                    <a:p>
                      <a:r>
                        <a:rPr lang="en-GB" sz="1300" dirty="0" smtClean="0">
                          <a:solidFill>
                            <a:schemeClr val="accent2"/>
                          </a:solidFill>
                          <a:latin typeface="Calibri" panose="020F0502020204030204" pitchFamily="34" charset="0"/>
                        </a:rPr>
                        <a:t>Rheumatology- dose banding</a:t>
                      </a:r>
                    </a:p>
                    <a:p>
                      <a:r>
                        <a:rPr lang="en-GB" sz="1300" dirty="0" smtClean="0">
                          <a:solidFill>
                            <a:schemeClr val="accent2"/>
                          </a:solidFill>
                          <a:latin typeface="Calibri" panose="020F0502020204030204" pitchFamily="34" charset="0"/>
                        </a:rPr>
                        <a:t>Oncology and dermatology- </a:t>
                      </a:r>
                      <a:r>
                        <a:rPr lang="en-GB" sz="1300" dirty="0" err="1" smtClean="0">
                          <a:solidFill>
                            <a:schemeClr val="accent2"/>
                          </a:solidFill>
                          <a:latin typeface="Calibri" panose="020F0502020204030204" pitchFamily="34" charset="0"/>
                        </a:rPr>
                        <a:t>biosimilars</a:t>
                      </a:r>
                      <a:endParaRPr lang="en-GB" sz="1300" dirty="0" smtClean="0">
                        <a:solidFill>
                          <a:schemeClr val="accent2"/>
                        </a:solidFill>
                        <a:latin typeface="Calibri" panose="020F0502020204030204" pitchFamily="34" charset="0"/>
                      </a:endParaRPr>
                    </a:p>
                    <a:p>
                      <a:r>
                        <a:rPr lang="en-GB" sz="1300" dirty="0" smtClean="0">
                          <a:solidFill>
                            <a:schemeClr val="accent2"/>
                          </a:solidFill>
                          <a:latin typeface="Calibri" panose="020F0502020204030204" pitchFamily="34" charset="0"/>
                        </a:rPr>
                        <a:t>MS- home care</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r>
                        <a:rPr lang="en-GB" sz="1300" dirty="0" smtClean="0">
                          <a:solidFill>
                            <a:schemeClr val="accent2"/>
                          </a:solidFill>
                          <a:latin typeface="Calibri" panose="020F0502020204030204" pitchFamily="34" charset="0"/>
                        </a:rPr>
                        <a:t>High cost drugs</a:t>
                      </a:r>
                    </a:p>
                    <a:p>
                      <a:r>
                        <a:rPr lang="en-GB" sz="1300" dirty="0" smtClean="0">
                          <a:solidFill>
                            <a:schemeClr val="accent2"/>
                          </a:solidFill>
                          <a:latin typeface="Calibri" panose="020F0502020204030204" pitchFamily="34" charset="0"/>
                        </a:rPr>
                        <a:t>Biosimilar</a:t>
                      </a:r>
                      <a:r>
                        <a:rPr lang="en-GB" sz="1300" baseline="0" dirty="0" smtClean="0">
                          <a:solidFill>
                            <a:schemeClr val="accent2"/>
                          </a:solidFill>
                          <a:latin typeface="Calibri" panose="020F0502020204030204" pitchFamily="34" charset="0"/>
                        </a:rPr>
                        <a:t> uptake</a:t>
                      </a:r>
                    </a:p>
                    <a:p>
                      <a:r>
                        <a:rPr lang="en-GB" sz="1300" baseline="0" dirty="0" smtClean="0">
                          <a:solidFill>
                            <a:schemeClr val="accent2"/>
                          </a:solidFill>
                          <a:latin typeface="Calibri" panose="020F0502020204030204" pitchFamily="34" charset="0"/>
                        </a:rPr>
                        <a:t>Patient expiries</a:t>
                      </a:r>
                      <a:endParaRPr lang="en-GB" sz="1300" dirty="0">
                        <a:solidFill>
                          <a:schemeClr val="accent2"/>
                        </a:solidFill>
                        <a:latin typeface="Calibri" panose="020F0502020204030204" pitchFamily="34" charset="0"/>
                      </a:endParaRP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r>
            </a:tbl>
          </a:graphicData>
        </a:graphic>
      </p:graphicFrame>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071" y="955259"/>
            <a:ext cx="623489" cy="623489"/>
          </a:xfrm>
          <a:prstGeom prst="rect">
            <a:avLst/>
          </a:prstGeom>
        </p:spPr>
      </p:pic>
      <p:sp>
        <p:nvSpPr>
          <p:cNvPr id="11" name="Chevron 10"/>
          <p:cNvSpPr/>
          <p:nvPr/>
        </p:nvSpPr>
        <p:spPr>
          <a:xfrm>
            <a:off x="1901941" y="31543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QIPP</a:t>
            </a:r>
          </a:p>
        </p:txBody>
      </p:sp>
      <p:sp>
        <p:nvSpPr>
          <p:cNvPr id="18" name="Pentagon 17"/>
          <p:cNvSpPr/>
          <p:nvPr/>
        </p:nvSpPr>
        <p:spPr>
          <a:xfrm>
            <a:off x="611418" y="313014"/>
            <a:ext cx="1380931" cy="553247"/>
          </a:xfrm>
          <a:prstGeom prst="homePlate">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b="1" dirty="0">
                <a:solidFill>
                  <a:schemeClr val="bg1"/>
                </a:solidFill>
                <a:latin typeface="Calibri" panose="020F0502020204030204" pitchFamily="34" charset="0"/>
              </a:rPr>
              <a:t>Objectives/</a:t>
            </a:r>
          </a:p>
          <a:p>
            <a:pPr algn="ctr"/>
            <a:r>
              <a:rPr lang="en-US" sz="1100" b="1" dirty="0">
                <a:solidFill>
                  <a:schemeClr val="bg1"/>
                </a:solidFill>
                <a:latin typeface="Calibri" panose="020F0502020204030204" pitchFamily="34" charset="0"/>
              </a:rPr>
              <a:t>Methodology</a:t>
            </a:r>
          </a:p>
        </p:txBody>
      </p:sp>
      <p:sp>
        <p:nvSpPr>
          <p:cNvPr id="19" name="Chevron 18"/>
          <p:cNvSpPr/>
          <p:nvPr/>
        </p:nvSpPr>
        <p:spPr>
          <a:xfrm>
            <a:off x="5819480" y="290996"/>
            <a:ext cx="1380931" cy="553247"/>
          </a:xfrm>
          <a:prstGeom prst="chevron">
            <a:avLst/>
          </a:prstGeom>
          <a:solidFill>
            <a:schemeClr val="accent2"/>
          </a:solidFill>
          <a:ln w="635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Priority</a:t>
            </a:r>
          </a:p>
          <a:p>
            <a:pPr algn="ctr"/>
            <a:r>
              <a:rPr lang="en-GB" sz="1100" b="1" dirty="0">
                <a:solidFill>
                  <a:schemeClr val="bg1"/>
                </a:solidFill>
                <a:latin typeface="Calibri" panose="020F0502020204030204" pitchFamily="34" charset="0"/>
              </a:rPr>
              <a:t>Areas</a:t>
            </a:r>
          </a:p>
        </p:txBody>
      </p:sp>
      <p:sp>
        <p:nvSpPr>
          <p:cNvPr id="20" name="Chevron 19"/>
          <p:cNvSpPr/>
          <p:nvPr/>
        </p:nvSpPr>
        <p:spPr>
          <a:xfrm>
            <a:off x="3203207" y="31058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Carter Report</a:t>
            </a:r>
          </a:p>
        </p:txBody>
      </p:sp>
      <p:sp>
        <p:nvSpPr>
          <p:cNvPr id="21" name="Chevron 20"/>
          <p:cNvSpPr/>
          <p:nvPr/>
        </p:nvSpPr>
        <p:spPr>
          <a:xfrm>
            <a:off x="4549314" y="313014"/>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RMOC’S</a:t>
            </a:r>
          </a:p>
        </p:txBody>
      </p:sp>
      <p:sp>
        <p:nvSpPr>
          <p:cNvPr id="27" name="Footer Placeholder 3"/>
          <p:cNvSpPr>
            <a:spLocks noGrp="1"/>
          </p:cNvSpPr>
          <p:nvPr>
            <p:ph type="ftr" sz="quarter" idx="10"/>
          </p:nvPr>
        </p:nvSpPr>
        <p:spPr>
          <a:xfrm>
            <a:off x="495298" y="6366928"/>
            <a:ext cx="5727700" cy="365125"/>
          </a:xfrm>
        </p:spPr>
        <p:txBody>
          <a:bodyPr/>
          <a:lstStyle/>
          <a:p>
            <a:r>
              <a:rPr lang="en-GB" dirty="0" smtClean="0"/>
              <a:t>IMS Health Confidential</a:t>
            </a:r>
            <a:endParaRPr lang="en-GB" dirty="0"/>
          </a:p>
        </p:txBody>
      </p:sp>
      <p:sp>
        <p:nvSpPr>
          <p:cNvPr id="12" name="Chevron 11"/>
          <p:cNvSpPr/>
          <p:nvPr/>
        </p:nvSpPr>
        <p:spPr>
          <a:xfrm>
            <a:off x="7226051" y="310589"/>
            <a:ext cx="1502026"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Key findings</a:t>
            </a:r>
          </a:p>
        </p:txBody>
      </p:sp>
    </p:spTree>
    <p:extLst>
      <p:ext uri="{BB962C8B-B14F-4D97-AF65-F5344CB8AC3E}">
        <p14:creationId xmlns:p14="http://schemas.microsoft.com/office/powerpoint/2010/main" val="1929257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39715" y="1054337"/>
            <a:ext cx="6511463" cy="332488"/>
          </a:xfrm>
        </p:spPr>
        <p:txBody>
          <a:bodyPr/>
          <a:lstStyle/>
          <a:p>
            <a:r>
              <a:rPr lang="en-GB" sz="2400" dirty="0">
                <a:latin typeface="Calibri" panose="020F0502020204030204" pitchFamily="34" charset="0"/>
                <a:ea typeface="Verdana" pitchFamily="34" charset="0"/>
                <a:cs typeface="Verdana" pitchFamily="34" charset="0"/>
              </a:rPr>
              <a:t>Key Findings and Recommendations- General </a:t>
            </a:r>
          </a:p>
        </p:txBody>
      </p:sp>
      <p:graphicFrame>
        <p:nvGraphicFramePr>
          <p:cNvPr id="2" name="Table 1"/>
          <p:cNvGraphicFramePr>
            <a:graphicFrameLocks noGrp="1"/>
          </p:cNvGraphicFramePr>
          <p:nvPr>
            <p:extLst/>
          </p:nvPr>
        </p:nvGraphicFramePr>
        <p:xfrm>
          <a:off x="485714" y="1386825"/>
          <a:ext cx="8280000" cy="3657600"/>
        </p:xfrm>
        <a:graphic>
          <a:graphicData uri="http://schemas.openxmlformats.org/drawingml/2006/table">
            <a:tbl>
              <a:tblPr firstRow="1" bandRow="1">
                <a:tableStyleId>{5C22544A-7EE6-4342-B048-85BDC9FD1C3A}</a:tableStyleId>
              </a:tblPr>
              <a:tblGrid>
                <a:gridCol w="2742678"/>
                <a:gridCol w="5537322"/>
              </a:tblGrid>
              <a:tr h="388711">
                <a:tc>
                  <a:txBody>
                    <a:bodyPr/>
                    <a:lstStyle/>
                    <a:p>
                      <a:pPr marL="0" marR="0" lvl="0" indent="0" algn="l" defTabSz="410291" rtl="0" eaLnBrk="1" fontAlgn="auto" latinLnBrk="0" hangingPunct="1">
                        <a:lnSpc>
                          <a:spcPct val="100000"/>
                        </a:lnSpc>
                        <a:spcBef>
                          <a:spcPts val="0"/>
                        </a:spcBef>
                        <a:spcAft>
                          <a:spcPts val="0"/>
                        </a:spcAft>
                        <a:buClrTx/>
                        <a:buSzTx/>
                        <a:buFontTx/>
                        <a:buNone/>
                        <a:tabLst/>
                        <a:defRPr/>
                      </a:pPr>
                      <a:r>
                        <a:rPr lang="en-GB" sz="1200" b="0" dirty="0" smtClean="0">
                          <a:solidFill>
                            <a:schemeClr val="accent2"/>
                          </a:solidFill>
                          <a:latin typeface="Calibri" panose="020F0502020204030204" pitchFamily="34" charset="0"/>
                        </a:rPr>
                        <a:t>Despite the overspend documented in 2015/16 and predicted overspent for 16/17 there is a large disparity between value in monetary terms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marL="0" marR="0" indent="0" algn="l" defTabSz="410291" rtl="0" eaLnBrk="1" fontAlgn="auto" latinLnBrk="0" hangingPunct="1">
                        <a:lnSpc>
                          <a:spcPct val="100000"/>
                        </a:lnSpc>
                        <a:spcBef>
                          <a:spcPts val="0"/>
                        </a:spcBef>
                        <a:spcAft>
                          <a:spcPts val="0"/>
                        </a:spcAft>
                        <a:buClrTx/>
                        <a:buSzTx/>
                        <a:buFontTx/>
                        <a:buNone/>
                        <a:tabLst/>
                        <a:defRPr/>
                      </a:pPr>
                      <a:r>
                        <a:rPr lang="en-GB" sz="1200" b="0" dirty="0" smtClean="0">
                          <a:solidFill>
                            <a:schemeClr val="tx1"/>
                          </a:solidFill>
                          <a:latin typeface="Calibri" panose="020F0502020204030204" pitchFamily="34" charset="0"/>
                        </a:rPr>
                        <a:t>As the Reports recommendations are to iron out disparities the company should internally relook at pricing agreements with Trusts ahead of Trust reviews/negotiations to ensure what constitutes as cost efficiency so not to compromise on patient quality/safety aspects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r>
              <a:tr h="388711">
                <a:tc>
                  <a:txBody>
                    <a:bodyPr/>
                    <a:lstStyle/>
                    <a:p>
                      <a:r>
                        <a:rPr lang="en-GB" sz="1200" b="0" dirty="0" smtClean="0">
                          <a:solidFill>
                            <a:schemeClr val="accent2"/>
                          </a:solidFill>
                          <a:latin typeface="Calibri" panose="020F0502020204030204" pitchFamily="34" charset="0"/>
                        </a:rPr>
                        <a:t>The Pharmacy workforce is likely to expand in terms of skills and resource requirements and The Report mentions need to focus  pharmacy workforce to “drive optimal value and outcomes from the £6.7bn” medicines</a:t>
                      </a:r>
                      <a:endParaRPr lang="en-US" sz="1200" b="0" dirty="0">
                        <a:solidFill>
                          <a:schemeClr val="accent2"/>
                        </a:solidFill>
                        <a:latin typeface="Calibri" panose="020F0502020204030204"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marL="0" marR="0" indent="0" algn="l" defTabSz="410291" rtl="0" eaLnBrk="1" fontAlgn="auto" latinLnBrk="0" hangingPunct="1">
                        <a:lnSpc>
                          <a:spcPct val="100000"/>
                        </a:lnSpc>
                        <a:spcBef>
                          <a:spcPts val="0"/>
                        </a:spcBef>
                        <a:spcAft>
                          <a:spcPts val="0"/>
                        </a:spcAft>
                        <a:buClrTx/>
                        <a:buSzTx/>
                        <a:buFontTx/>
                        <a:buNone/>
                        <a:tabLst/>
                        <a:defRPr/>
                      </a:pPr>
                      <a:r>
                        <a:rPr lang="en-GB" sz="1200" dirty="0" smtClean="0">
                          <a:solidFill>
                            <a:schemeClr val="tx1"/>
                          </a:solidFill>
                          <a:latin typeface="Calibri" panose="020F0502020204030204" pitchFamily="34" charset="0"/>
                        </a:rPr>
                        <a:t>The company needs to develop new engagement methodologies focussing efforts on non-clinical staff as these members will be in place to oversee expenditures. E.g. Data Staff, Finance directors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r>
              <a:tr h="388711">
                <a:tc>
                  <a:txBody>
                    <a:bodyPr/>
                    <a:lstStyle/>
                    <a:p>
                      <a:r>
                        <a:rPr lang="en-GB" sz="1200" dirty="0" smtClean="0">
                          <a:solidFill>
                            <a:schemeClr val="accent2"/>
                          </a:solidFill>
                          <a:latin typeface="Calibri" panose="020F0502020204030204" pitchFamily="34" charset="0"/>
                        </a:rPr>
                        <a:t>With spending increasing at a rate of 15% per annum, there is a critical need to manage medicines budgets in the context of financial constraints</a:t>
                      </a:r>
                      <a:endParaRPr lang="en-US" sz="1200" dirty="0">
                        <a:solidFill>
                          <a:schemeClr val="accent2"/>
                        </a:solidFill>
                        <a:latin typeface="Calibri" panose="020F0502020204030204"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marL="0" marR="0" indent="0" algn="l" defTabSz="410291" rtl="0" eaLnBrk="1" fontAlgn="auto" latinLnBrk="0" hangingPunct="1">
                        <a:lnSpc>
                          <a:spcPct val="100000"/>
                        </a:lnSpc>
                        <a:spcBef>
                          <a:spcPts val="0"/>
                        </a:spcBef>
                        <a:spcAft>
                          <a:spcPts val="0"/>
                        </a:spcAft>
                        <a:buClrTx/>
                        <a:buSzTx/>
                        <a:buFontTx/>
                        <a:buNone/>
                        <a:tabLst/>
                        <a:defRPr/>
                      </a:pPr>
                      <a:r>
                        <a:rPr lang="en-GB" sz="1200" dirty="0" smtClean="0">
                          <a:solidFill>
                            <a:schemeClr val="tx1"/>
                          </a:solidFill>
                          <a:latin typeface="Calibri" panose="020F0502020204030204" pitchFamily="34" charset="0"/>
                        </a:rPr>
                        <a:t>The company to get a comprehensive overview of CIP plans in place to understand key target areas and how best to position products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r>
              <a:tr h="388711">
                <a:tc>
                  <a:txBody>
                    <a:bodyPr/>
                    <a:lstStyle/>
                    <a:p>
                      <a:pPr marL="0" marR="0" lvl="0" indent="0" algn="l" defTabSz="410291" rtl="0" eaLnBrk="1" fontAlgn="auto" latinLnBrk="0" hangingPunct="1">
                        <a:lnSpc>
                          <a:spcPct val="100000"/>
                        </a:lnSpc>
                        <a:spcBef>
                          <a:spcPts val="0"/>
                        </a:spcBef>
                        <a:spcAft>
                          <a:spcPts val="0"/>
                        </a:spcAft>
                        <a:buClrTx/>
                        <a:buSzTx/>
                        <a:buFontTx/>
                        <a:buNone/>
                        <a:tabLst/>
                        <a:defRPr/>
                      </a:pPr>
                      <a:r>
                        <a:rPr lang="en-GB" sz="1200" dirty="0" smtClean="0">
                          <a:solidFill>
                            <a:schemeClr val="accent2"/>
                          </a:solidFill>
                          <a:latin typeface="Calibri" panose="020F0502020204030204" pitchFamily="34" charset="0"/>
                        </a:rPr>
                        <a:t>The report also recommends pharmaceutical company and NHS  to publish all financial relationships with institutions and physicians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marL="0" marR="0" indent="0" algn="l" defTabSz="410291" rtl="0" eaLnBrk="1" fontAlgn="auto" latinLnBrk="0" hangingPunct="1">
                        <a:lnSpc>
                          <a:spcPct val="100000"/>
                        </a:lnSpc>
                        <a:spcBef>
                          <a:spcPts val="0"/>
                        </a:spcBef>
                        <a:spcAft>
                          <a:spcPts val="0"/>
                        </a:spcAft>
                        <a:buClrTx/>
                        <a:buSzTx/>
                        <a:buFontTx/>
                        <a:buNone/>
                        <a:tabLst/>
                        <a:defRPr/>
                      </a:pPr>
                      <a:r>
                        <a:rPr lang="en-GB" sz="1200" dirty="0" smtClean="0">
                          <a:solidFill>
                            <a:schemeClr val="tx1"/>
                          </a:solidFill>
                          <a:latin typeface="Calibri" panose="020F0502020204030204" pitchFamily="34" charset="0"/>
                        </a:rPr>
                        <a:t>The company should begin documenting all interactions in preparation for audits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r>
            </a:tbl>
          </a:graphicData>
        </a:graphic>
      </p:graphicFrame>
      <p:pic>
        <p:nvPicPr>
          <p:cNvPr id="5" name="Picture 4" descr="https://cdn2.iconfinder.com/data/icons/metro-uinvert-dock/128/Administrative_Tool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25682" y="686153"/>
            <a:ext cx="736374" cy="7363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55031" y="5196966"/>
            <a:ext cx="1311227" cy="1095683"/>
          </a:xfrm>
          <a:prstGeom prst="rect">
            <a:avLst/>
          </a:prstGeom>
        </p:spPr>
      </p:pic>
      <p:sp>
        <p:nvSpPr>
          <p:cNvPr id="13" name="Chevron 12"/>
          <p:cNvSpPr/>
          <p:nvPr/>
        </p:nvSpPr>
        <p:spPr>
          <a:xfrm>
            <a:off x="1891055" y="31543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QIPP</a:t>
            </a:r>
          </a:p>
        </p:txBody>
      </p:sp>
      <p:sp>
        <p:nvSpPr>
          <p:cNvPr id="14" name="Pentagon 13"/>
          <p:cNvSpPr/>
          <p:nvPr/>
        </p:nvSpPr>
        <p:spPr>
          <a:xfrm>
            <a:off x="600532" y="313014"/>
            <a:ext cx="1380931" cy="553247"/>
          </a:xfrm>
          <a:prstGeom prst="homePlate">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b="1" dirty="0">
                <a:solidFill>
                  <a:schemeClr val="bg1"/>
                </a:solidFill>
                <a:latin typeface="Calibri" panose="020F0502020204030204" pitchFamily="34" charset="0"/>
              </a:rPr>
              <a:t>Objectives/</a:t>
            </a:r>
          </a:p>
          <a:p>
            <a:pPr algn="ctr"/>
            <a:r>
              <a:rPr lang="en-US" sz="1100" b="1" dirty="0">
                <a:solidFill>
                  <a:schemeClr val="bg1"/>
                </a:solidFill>
                <a:latin typeface="Calibri" panose="020F0502020204030204" pitchFamily="34" charset="0"/>
              </a:rPr>
              <a:t>Methodology</a:t>
            </a:r>
          </a:p>
        </p:txBody>
      </p:sp>
      <p:sp>
        <p:nvSpPr>
          <p:cNvPr id="15" name="Chevron 14"/>
          <p:cNvSpPr/>
          <p:nvPr/>
        </p:nvSpPr>
        <p:spPr>
          <a:xfrm>
            <a:off x="3216806" y="31058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Priority</a:t>
            </a:r>
          </a:p>
          <a:p>
            <a:pPr algn="ctr"/>
            <a:r>
              <a:rPr lang="en-GB" sz="1100" b="1" dirty="0">
                <a:solidFill>
                  <a:schemeClr val="bg1"/>
                </a:solidFill>
                <a:latin typeface="Calibri" panose="020F0502020204030204" pitchFamily="34" charset="0"/>
              </a:rPr>
              <a:t>Areas</a:t>
            </a:r>
          </a:p>
        </p:txBody>
      </p:sp>
      <p:sp>
        <p:nvSpPr>
          <p:cNvPr id="16" name="Chevron 15"/>
          <p:cNvSpPr/>
          <p:nvPr/>
        </p:nvSpPr>
        <p:spPr>
          <a:xfrm>
            <a:off x="4542152" y="31058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Carter Report</a:t>
            </a:r>
          </a:p>
        </p:txBody>
      </p:sp>
      <p:sp>
        <p:nvSpPr>
          <p:cNvPr id="17" name="Chevron 16"/>
          <p:cNvSpPr/>
          <p:nvPr/>
        </p:nvSpPr>
        <p:spPr>
          <a:xfrm>
            <a:off x="5888259" y="313014"/>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RMOC’S</a:t>
            </a:r>
          </a:p>
        </p:txBody>
      </p:sp>
      <p:sp>
        <p:nvSpPr>
          <p:cNvPr id="18" name="Chevron 17"/>
          <p:cNvSpPr/>
          <p:nvPr/>
        </p:nvSpPr>
        <p:spPr>
          <a:xfrm>
            <a:off x="7204279" y="310589"/>
            <a:ext cx="1502026" cy="553247"/>
          </a:xfrm>
          <a:prstGeom prst="chevron">
            <a:avLst/>
          </a:prstGeom>
          <a:solidFill>
            <a:schemeClr val="accent2"/>
          </a:solidFill>
          <a:ln w="635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Key findings</a:t>
            </a:r>
          </a:p>
        </p:txBody>
      </p:sp>
    </p:spTree>
    <p:extLst>
      <p:ext uri="{BB962C8B-B14F-4D97-AF65-F5344CB8AC3E}">
        <p14:creationId xmlns:p14="http://schemas.microsoft.com/office/powerpoint/2010/main" val="5455446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2"/>
          </p:nvPr>
        </p:nvSpPr>
        <p:spPr/>
        <p:txBody>
          <a:bodyPr/>
          <a:lstStyle/>
          <a:p>
            <a:r>
              <a:rPr lang="en-GB" smtClean="0">
                <a:latin typeface="Calibri" panose="020F0502020204030204" pitchFamily="34" charset="0"/>
              </a:rPr>
              <a:t>IMS Health Confidential</a:t>
            </a:r>
            <a:endParaRPr lang="en-GB">
              <a:latin typeface="Calibri" panose="020F0502020204030204" pitchFamily="34" charset="0"/>
            </a:endParaRPr>
          </a:p>
        </p:txBody>
      </p:sp>
      <p:graphicFrame>
        <p:nvGraphicFramePr>
          <p:cNvPr id="6" name="Table 5"/>
          <p:cNvGraphicFramePr>
            <a:graphicFrameLocks noGrp="1"/>
          </p:cNvGraphicFramePr>
          <p:nvPr>
            <p:extLst/>
          </p:nvPr>
        </p:nvGraphicFramePr>
        <p:xfrm>
          <a:off x="485714" y="1353902"/>
          <a:ext cx="8280000" cy="4206240"/>
        </p:xfrm>
        <a:graphic>
          <a:graphicData uri="http://schemas.openxmlformats.org/drawingml/2006/table">
            <a:tbl>
              <a:tblPr firstRow="1" bandRow="1">
                <a:tableStyleId>{5C22544A-7EE6-4342-B048-85BDC9FD1C3A}</a:tableStyleId>
              </a:tblPr>
              <a:tblGrid>
                <a:gridCol w="2742678"/>
                <a:gridCol w="5537322"/>
              </a:tblGrid>
              <a:tr h="388711">
                <a:tc>
                  <a:txBody>
                    <a:bodyPr/>
                    <a:lstStyle/>
                    <a:p>
                      <a:r>
                        <a:rPr lang="en-GB" sz="1200" b="0" kern="1200" dirty="0" smtClean="0">
                          <a:solidFill>
                            <a:schemeClr val="accent2"/>
                          </a:solidFill>
                          <a:latin typeface="Calibri" panose="020F0502020204030204" pitchFamily="34" charset="0"/>
                          <a:ea typeface="+mn-ea"/>
                          <a:cs typeface="Arial" panose="020B0604020202020204" pitchFamily="34" charset="0"/>
                        </a:rPr>
                        <a:t>RMOCs are predicted to be in operation in 2017 and will drive the; development of national formularies, evaluation of new and high cost drugs awaiting NICE and promotion of biosimilar uptake</a:t>
                      </a:r>
                      <a:endParaRPr lang="en-GB" sz="1200" b="0" dirty="0" smtClean="0">
                        <a:solidFill>
                          <a:schemeClr val="accent2"/>
                        </a:solidFill>
                        <a:latin typeface="Calibri" panose="020F0502020204030204"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r>
                        <a:rPr lang="en-GB" sz="1200" b="0" dirty="0" smtClean="0">
                          <a:solidFill>
                            <a:schemeClr val="tx1"/>
                          </a:solidFill>
                          <a:latin typeface="Calibri" panose="020F0502020204030204" pitchFamily="34" charset="0"/>
                        </a:rPr>
                        <a:t>As 2016 will the RMOC “forming” year, the company should monitor and develop an engagement strategy. Key Pharmacists: Pharmacist 1 and Pharmacist 2 should be targeted in strategy. We are expecting Regional Drug Evaluation Boards to be working closely with RMOCs and so the company should align with these too</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r>
              <a:tr h="388711">
                <a:tc>
                  <a:txBody>
                    <a:bodyPr/>
                    <a:lstStyle/>
                    <a:p>
                      <a:pPr marL="0" marR="0" lvl="0" indent="0" algn="l" defTabSz="410291" rtl="0" eaLnBrk="1" fontAlgn="auto" latinLnBrk="0" hangingPunct="1">
                        <a:lnSpc>
                          <a:spcPct val="100000"/>
                        </a:lnSpc>
                        <a:spcBef>
                          <a:spcPts val="0"/>
                        </a:spcBef>
                        <a:spcAft>
                          <a:spcPts val="0"/>
                        </a:spcAft>
                        <a:buClrTx/>
                        <a:buSzTx/>
                        <a:buFontTx/>
                        <a:buNone/>
                        <a:tabLst/>
                        <a:defRPr/>
                      </a:pPr>
                      <a:r>
                        <a:rPr lang="en-GB" sz="1200" b="0" dirty="0" smtClean="0">
                          <a:solidFill>
                            <a:schemeClr val="accent2"/>
                          </a:solidFill>
                          <a:latin typeface="Calibri" panose="020F0502020204030204" pitchFamily="34" charset="0"/>
                        </a:rPr>
                        <a:t>The CMU will be undertaking regular benchmarking with the rest of UK and on a wider international scale to ensure NHS prices continue to be competitive</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marL="0" marR="0" indent="0" algn="l" defTabSz="410291" rtl="0" eaLnBrk="1" fontAlgn="auto" latinLnBrk="0" hangingPunct="1">
                        <a:lnSpc>
                          <a:spcPct val="100000"/>
                        </a:lnSpc>
                        <a:spcBef>
                          <a:spcPts val="0"/>
                        </a:spcBef>
                        <a:spcAft>
                          <a:spcPts val="0"/>
                        </a:spcAft>
                        <a:buClrTx/>
                        <a:buSzTx/>
                        <a:buFontTx/>
                        <a:buNone/>
                        <a:tabLst/>
                        <a:defRPr/>
                      </a:pPr>
                      <a:r>
                        <a:rPr lang="en-GB" sz="1200" b="0" dirty="0" smtClean="0">
                          <a:solidFill>
                            <a:schemeClr val="tx1"/>
                          </a:solidFill>
                          <a:latin typeface="Calibri" panose="020F0502020204030204" pitchFamily="34" charset="0"/>
                        </a:rPr>
                        <a:t>Use clinical evidence that would be most compelling to support uptake. Comparisons would be needed to compare each of the company’s products against other in-class therapies. </a:t>
                      </a:r>
                      <a:r>
                        <a:rPr lang="en-US" sz="1200" b="0" kern="0" dirty="0" smtClean="0">
                          <a:solidFill>
                            <a:schemeClr val="tx1"/>
                          </a:solidFill>
                          <a:latin typeface="Calibri" panose="020F0502020204030204" pitchFamily="34" charset="0"/>
                          <a:cs typeface="Arial" pitchFamily="34" charset="0"/>
                        </a:rPr>
                        <a:t>The company should understand NHS Horizon Scanning timelines and evidence requirements and should tailor evidence communications around these values to NHS Horizon Scanning </a:t>
                      </a:r>
                      <a:r>
                        <a:rPr lang="en-US" sz="1200" b="0" kern="0" dirty="0" err="1" smtClean="0">
                          <a:solidFill>
                            <a:schemeClr val="tx1"/>
                          </a:solidFill>
                          <a:latin typeface="Calibri" panose="020F0502020204030204" pitchFamily="34" charset="0"/>
                          <a:cs typeface="Arial" pitchFamily="34" charset="0"/>
                        </a:rPr>
                        <a:t>Centres</a:t>
                      </a:r>
                      <a:r>
                        <a:rPr lang="en-US" sz="1200" b="0" kern="0" dirty="0" smtClean="0">
                          <a:solidFill>
                            <a:schemeClr val="tx1"/>
                          </a:solidFill>
                          <a:latin typeface="Calibri" panose="020F0502020204030204" pitchFamily="34" charset="0"/>
                          <a:cs typeface="Arial" pitchFamily="34" charset="0"/>
                        </a:rPr>
                        <a:t> (</a:t>
                      </a:r>
                      <a:r>
                        <a:rPr lang="en-US" sz="1200" b="0" kern="0" dirty="0" err="1" smtClean="0">
                          <a:solidFill>
                            <a:schemeClr val="tx1"/>
                          </a:solidFill>
                          <a:latin typeface="Calibri" panose="020F0502020204030204" pitchFamily="34" charset="0"/>
                          <a:cs typeface="Arial" pitchFamily="34" charset="0"/>
                        </a:rPr>
                        <a:t>UKMi</a:t>
                      </a:r>
                      <a:r>
                        <a:rPr lang="en-US" sz="1200" b="0" kern="0" dirty="0" smtClean="0">
                          <a:solidFill>
                            <a:schemeClr val="tx1"/>
                          </a:solidFill>
                          <a:latin typeface="Calibri" panose="020F0502020204030204" pitchFamily="34" charset="0"/>
                          <a:cs typeface="Arial" pitchFamily="34" charset="0"/>
                        </a:rPr>
                        <a:t>, NIHR).. the company should use their BIM as an opportunity to present their evidence to best effect</a:t>
                      </a:r>
                      <a:endParaRPr lang="en-GB" sz="1200" b="0" dirty="0" smtClean="0">
                        <a:solidFill>
                          <a:schemeClr val="tx1"/>
                        </a:solidFill>
                        <a:latin typeface="Calibri" panose="020F0502020204030204"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r>
              <a:tr h="388711">
                <a:tc>
                  <a:txBody>
                    <a:bodyPr/>
                    <a:lstStyle/>
                    <a:p>
                      <a:pPr marL="0" marR="0" lvl="0" indent="0" algn="l" defTabSz="410291" rtl="0" eaLnBrk="1" fontAlgn="auto" latinLnBrk="0" hangingPunct="1">
                        <a:lnSpc>
                          <a:spcPct val="100000"/>
                        </a:lnSpc>
                        <a:spcBef>
                          <a:spcPts val="0"/>
                        </a:spcBef>
                        <a:spcAft>
                          <a:spcPts val="0"/>
                        </a:spcAft>
                        <a:buClrTx/>
                        <a:buSzTx/>
                        <a:buFontTx/>
                        <a:buNone/>
                        <a:tabLst/>
                        <a:defRPr/>
                      </a:pPr>
                      <a:r>
                        <a:rPr lang="en-GB" sz="1200" b="0" dirty="0" smtClean="0">
                          <a:solidFill>
                            <a:schemeClr val="accent2"/>
                          </a:solidFill>
                          <a:latin typeface="Calibri" panose="020F0502020204030204" pitchFamily="34" charset="0"/>
                        </a:rPr>
                        <a:t>The Commercial Medicines Unit works with NHS pharmacists and suppliers to gather and analyse money spend within secondary care</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marL="0" marR="0" indent="0" algn="l" defTabSz="410291" rtl="0" eaLnBrk="1" fontAlgn="auto" latinLnBrk="0" hangingPunct="1">
                        <a:lnSpc>
                          <a:spcPct val="100000"/>
                        </a:lnSpc>
                        <a:spcBef>
                          <a:spcPts val="0"/>
                        </a:spcBef>
                        <a:spcAft>
                          <a:spcPts val="0"/>
                        </a:spcAft>
                        <a:buClrTx/>
                        <a:buSzTx/>
                        <a:buFontTx/>
                        <a:buNone/>
                        <a:tabLst/>
                        <a:defRPr/>
                      </a:pPr>
                      <a:r>
                        <a:rPr lang="en-GB" sz="1200" b="0" dirty="0" smtClean="0">
                          <a:solidFill>
                            <a:schemeClr val="tx1"/>
                          </a:solidFill>
                          <a:latin typeface="Calibri" panose="020F0502020204030204" pitchFamily="34" charset="0"/>
                        </a:rPr>
                        <a:t>The CMU and Regional Procurement teams will be key for national and local influence</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r>
              <a:tr h="388711">
                <a:tc>
                  <a:txBody>
                    <a:bodyPr/>
                    <a:lstStyle/>
                    <a:p>
                      <a:r>
                        <a:rPr lang="en-GB" sz="1200" b="0" dirty="0" smtClean="0">
                          <a:solidFill>
                            <a:schemeClr val="accent2"/>
                          </a:solidFill>
                          <a:latin typeface="Calibri" panose="020F0502020204030204" pitchFamily="34" charset="0"/>
                        </a:rPr>
                        <a:t>Key focus for the Embedded Pharmacist will be implementation of </a:t>
                      </a:r>
                      <a:r>
                        <a:rPr lang="en-GB" sz="1200" b="0" dirty="0" err="1" smtClean="0">
                          <a:solidFill>
                            <a:schemeClr val="accent2"/>
                          </a:solidFill>
                          <a:latin typeface="Calibri" panose="020F0502020204030204" pitchFamily="34" charset="0"/>
                        </a:rPr>
                        <a:t>Blueteq</a:t>
                      </a:r>
                      <a:endParaRPr lang="en-GB" sz="1200" b="0" dirty="0" smtClean="0">
                        <a:solidFill>
                          <a:schemeClr val="accent2"/>
                        </a:solidFill>
                        <a:latin typeface="Calibri" panose="020F0502020204030204"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r>
                        <a:rPr lang="en-GB" sz="1200" b="0" dirty="0" smtClean="0">
                          <a:solidFill>
                            <a:schemeClr val="tx1"/>
                          </a:solidFill>
                          <a:latin typeface="Calibri" panose="020F0502020204030204" pitchFamily="34" charset="0"/>
                        </a:rPr>
                        <a:t>The company to provide maximum transparency regarding all associated costs of product and need to be able to be proficient in loading entire product catalogues into chosen GS1 </a:t>
                      </a:r>
                      <a:r>
                        <a:rPr lang="en-GB" sz="1200" b="0" dirty="0" err="1" smtClean="0">
                          <a:solidFill>
                            <a:schemeClr val="tx1"/>
                          </a:solidFill>
                          <a:latin typeface="Calibri" panose="020F0502020204030204" pitchFamily="34" charset="0"/>
                        </a:rPr>
                        <a:t>datapools</a:t>
                      </a:r>
                      <a:endParaRPr lang="en-GB" sz="1200" b="0" dirty="0" smtClean="0">
                        <a:solidFill>
                          <a:schemeClr val="tx1"/>
                        </a:solidFill>
                        <a:latin typeface="Calibri" panose="020F0502020204030204" pitchFamily="34" charset="0"/>
                      </a:endParaRPr>
                    </a:p>
                    <a:p>
                      <a:r>
                        <a:rPr lang="en-GB" sz="1200" b="0" dirty="0" smtClean="0">
                          <a:solidFill>
                            <a:schemeClr val="tx1"/>
                          </a:solidFill>
                          <a:latin typeface="Calibri" panose="020F0502020204030204" pitchFamily="34" charset="0"/>
                        </a:rPr>
                        <a:t>“There is not enough understanding of the hidden costs and inefficiencies caused by weak compliance to purchase-to-pay systems, under investment in inventory control and poor engagement with industry on cost containment”</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r>
            </a:tbl>
          </a:graphicData>
        </a:graphic>
      </p:graphicFrame>
      <p:sp>
        <p:nvSpPr>
          <p:cNvPr id="7" name="Title 3"/>
          <p:cNvSpPr txBox="1">
            <a:spLocks/>
          </p:cNvSpPr>
          <p:nvPr/>
        </p:nvSpPr>
        <p:spPr>
          <a:xfrm>
            <a:off x="1049543" y="970166"/>
            <a:ext cx="7450098" cy="360630"/>
          </a:xfrm>
          <a:prstGeom prst="rect">
            <a:avLst/>
          </a:prstGeom>
        </p:spPr>
        <p:txBody>
          <a:bodyPr vert="horz" wrap="square" lIns="0" tIns="0" rIns="0" bIns="0" rtlCol="0" anchor="b" anchorCtr="0">
            <a:noAutofit/>
          </a:bodyPr>
          <a:lstStyle>
            <a:lvl1pPr algn="l" defTabSz="410291" rtl="0" eaLnBrk="1" latinLnBrk="0" hangingPunct="1">
              <a:lnSpc>
                <a:spcPct val="90000"/>
              </a:lnSpc>
              <a:spcBef>
                <a:spcPct val="0"/>
              </a:spcBef>
              <a:buNone/>
              <a:defRPr sz="3000" b="0" i="0" kern="1200" baseline="0">
                <a:solidFill>
                  <a:schemeClr val="accent2"/>
                </a:solidFill>
                <a:latin typeface="Arial"/>
                <a:ea typeface="+mj-ea"/>
                <a:cs typeface="Arial"/>
              </a:defRPr>
            </a:lvl1pPr>
          </a:lstStyle>
          <a:p>
            <a:pPr fontAlgn="auto">
              <a:spcAft>
                <a:spcPts val="0"/>
              </a:spcAft>
            </a:pPr>
            <a:r>
              <a:rPr lang="en-GB" sz="2400" dirty="0">
                <a:latin typeface="Calibri" panose="020F0502020204030204" pitchFamily="34" charset="0"/>
                <a:ea typeface="Verdana" pitchFamily="34" charset="0"/>
                <a:cs typeface="Verdana" pitchFamily="34" charset="0"/>
              </a:rPr>
              <a:t>Key Findings and Recommendations- Key Stakeholders </a:t>
            </a:r>
          </a:p>
        </p:txBody>
      </p:sp>
      <p:pic>
        <p:nvPicPr>
          <p:cNvPr id="9" name="Picture 8" descr="https://cdn2.iconfinder.com/data/icons/metro-uinvert-dock/128/Administrative_Tool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24679" y="686153"/>
            <a:ext cx="736374" cy="7363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55031" y="5196966"/>
            <a:ext cx="1311227" cy="1095683"/>
          </a:xfrm>
          <a:prstGeom prst="rect">
            <a:avLst/>
          </a:prstGeom>
        </p:spPr>
      </p:pic>
      <p:sp>
        <p:nvSpPr>
          <p:cNvPr id="17" name="Chevron 16"/>
          <p:cNvSpPr/>
          <p:nvPr/>
        </p:nvSpPr>
        <p:spPr>
          <a:xfrm>
            <a:off x="1891055" y="31543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QIPP</a:t>
            </a:r>
          </a:p>
        </p:txBody>
      </p:sp>
      <p:sp>
        <p:nvSpPr>
          <p:cNvPr id="18" name="Pentagon 17"/>
          <p:cNvSpPr/>
          <p:nvPr/>
        </p:nvSpPr>
        <p:spPr>
          <a:xfrm>
            <a:off x="600532" y="313014"/>
            <a:ext cx="1380931" cy="553247"/>
          </a:xfrm>
          <a:prstGeom prst="homePlate">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b="1" dirty="0">
                <a:solidFill>
                  <a:schemeClr val="bg1"/>
                </a:solidFill>
                <a:latin typeface="Calibri" panose="020F0502020204030204" pitchFamily="34" charset="0"/>
              </a:rPr>
              <a:t>Objectives/</a:t>
            </a:r>
          </a:p>
          <a:p>
            <a:pPr algn="ctr"/>
            <a:r>
              <a:rPr lang="en-US" sz="1100" b="1" dirty="0">
                <a:solidFill>
                  <a:schemeClr val="bg1"/>
                </a:solidFill>
                <a:latin typeface="Calibri" panose="020F0502020204030204" pitchFamily="34" charset="0"/>
              </a:rPr>
              <a:t>Methodology</a:t>
            </a:r>
          </a:p>
        </p:txBody>
      </p:sp>
      <p:sp>
        <p:nvSpPr>
          <p:cNvPr id="19" name="Chevron 18"/>
          <p:cNvSpPr/>
          <p:nvPr/>
        </p:nvSpPr>
        <p:spPr>
          <a:xfrm>
            <a:off x="3216806" y="31058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Priority</a:t>
            </a:r>
          </a:p>
          <a:p>
            <a:pPr algn="ctr"/>
            <a:r>
              <a:rPr lang="en-GB" sz="1100" b="1" dirty="0">
                <a:solidFill>
                  <a:schemeClr val="bg1"/>
                </a:solidFill>
                <a:latin typeface="Calibri" panose="020F0502020204030204" pitchFamily="34" charset="0"/>
              </a:rPr>
              <a:t>Areas</a:t>
            </a:r>
          </a:p>
        </p:txBody>
      </p:sp>
      <p:sp>
        <p:nvSpPr>
          <p:cNvPr id="20" name="Chevron 19"/>
          <p:cNvSpPr/>
          <p:nvPr/>
        </p:nvSpPr>
        <p:spPr>
          <a:xfrm>
            <a:off x="4542152" y="31058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Carter Report</a:t>
            </a:r>
          </a:p>
        </p:txBody>
      </p:sp>
      <p:sp>
        <p:nvSpPr>
          <p:cNvPr id="21" name="Chevron 20"/>
          <p:cNvSpPr/>
          <p:nvPr/>
        </p:nvSpPr>
        <p:spPr>
          <a:xfrm>
            <a:off x="5888259" y="313014"/>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RMOC’S</a:t>
            </a:r>
          </a:p>
        </p:txBody>
      </p:sp>
      <p:sp>
        <p:nvSpPr>
          <p:cNvPr id="22" name="Chevron 21"/>
          <p:cNvSpPr/>
          <p:nvPr/>
        </p:nvSpPr>
        <p:spPr>
          <a:xfrm>
            <a:off x="7204279" y="310589"/>
            <a:ext cx="1502026" cy="553247"/>
          </a:xfrm>
          <a:prstGeom prst="chevron">
            <a:avLst/>
          </a:prstGeom>
          <a:solidFill>
            <a:schemeClr val="accent2"/>
          </a:solidFill>
          <a:ln w="635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Key findings</a:t>
            </a:r>
          </a:p>
        </p:txBody>
      </p:sp>
    </p:spTree>
    <p:extLst>
      <p:ext uri="{BB962C8B-B14F-4D97-AF65-F5344CB8AC3E}">
        <p14:creationId xmlns:p14="http://schemas.microsoft.com/office/powerpoint/2010/main" val="38864080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1057" y="961760"/>
            <a:ext cx="7804661" cy="373925"/>
          </a:xfrm>
        </p:spPr>
        <p:txBody>
          <a:bodyPr/>
          <a:lstStyle/>
          <a:p>
            <a:r>
              <a:rPr lang="en-GB" sz="2400" dirty="0">
                <a:latin typeface="Calibri" panose="020F0502020204030204" pitchFamily="34" charset="0"/>
                <a:ea typeface="Verdana" pitchFamily="34" charset="0"/>
                <a:cs typeface="Verdana" pitchFamily="34" charset="0"/>
              </a:rPr>
              <a:t>Key Findings and Recommendations- Product Portfolio</a:t>
            </a:r>
          </a:p>
        </p:txBody>
      </p:sp>
      <p:graphicFrame>
        <p:nvGraphicFramePr>
          <p:cNvPr id="7" name="Table 6"/>
          <p:cNvGraphicFramePr>
            <a:graphicFrameLocks noGrp="1"/>
          </p:cNvGraphicFramePr>
          <p:nvPr>
            <p:extLst/>
          </p:nvPr>
        </p:nvGraphicFramePr>
        <p:xfrm>
          <a:off x="485714" y="1338274"/>
          <a:ext cx="8280000" cy="4320631"/>
        </p:xfrm>
        <a:graphic>
          <a:graphicData uri="http://schemas.openxmlformats.org/drawingml/2006/table">
            <a:tbl>
              <a:tblPr firstRow="1" bandRow="1">
                <a:tableStyleId>{5C22544A-7EE6-4342-B048-85BDC9FD1C3A}</a:tableStyleId>
              </a:tblPr>
              <a:tblGrid>
                <a:gridCol w="2742678"/>
                <a:gridCol w="5537322"/>
              </a:tblGrid>
              <a:tr h="388711">
                <a:tc>
                  <a:txBody>
                    <a:bodyPr/>
                    <a:lstStyle/>
                    <a:p>
                      <a:pPr marL="0" marR="0" lvl="0" indent="0" algn="l" defTabSz="410291" rtl="0" eaLnBrk="1" fontAlgn="auto" latinLnBrk="0" hangingPunct="1">
                        <a:lnSpc>
                          <a:spcPct val="100000"/>
                        </a:lnSpc>
                        <a:spcBef>
                          <a:spcPts val="0"/>
                        </a:spcBef>
                        <a:spcAft>
                          <a:spcPts val="0"/>
                        </a:spcAft>
                        <a:buClrTx/>
                        <a:buSzTx/>
                        <a:buFontTx/>
                        <a:buNone/>
                        <a:tabLst/>
                        <a:defRPr/>
                      </a:pPr>
                      <a:r>
                        <a:rPr lang="en-GB" sz="1200" b="0" dirty="0" smtClean="0">
                          <a:solidFill>
                            <a:schemeClr val="accent2"/>
                          </a:solidFill>
                          <a:latin typeface="Calibri" panose="020F0502020204030204" pitchFamily="34" charset="0"/>
                        </a:rPr>
                        <a:t>Although the main focus has been on modernisation and reducing non-pay spend, the review team explicitly state that they are “very aware of the potential role industry can play in helping trusts reduce their costs,”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r>
                        <a:rPr lang="en-GB" sz="1200" b="0" dirty="0" smtClean="0">
                          <a:solidFill>
                            <a:schemeClr val="tx1"/>
                          </a:solidFill>
                          <a:latin typeface="Calibri" panose="020F0502020204030204" pitchFamily="34" charset="0"/>
                        </a:rPr>
                        <a:t>In order to stand out from competition the company should do the following:</a:t>
                      </a:r>
                    </a:p>
                    <a:p>
                      <a:r>
                        <a:rPr lang="en-GB" sz="1200" b="0" dirty="0" smtClean="0">
                          <a:solidFill>
                            <a:schemeClr val="tx1"/>
                          </a:solidFill>
                          <a:latin typeface="Calibri" panose="020F0502020204030204" pitchFamily="34" charset="0"/>
                        </a:rPr>
                        <a:t>Neonatal- widen value messaging to include patient outcomes, estimated days for admission</a:t>
                      </a:r>
                    </a:p>
                    <a:p>
                      <a:r>
                        <a:rPr lang="en-GB" sz="1200" b="0" dirty="0" smtClean="0">
                          <a:solidFill>
                            <a:schemeClr val="tx1"/>
                          </a:solidFill>
                          <a:latin typeface="Calibri" panose="020F0502020204030204" pitchFamily="34" charset="0"/>
                        </a:rPr>
                        <a:t>Respiratory- have clear and consistent messaging around inhaler rationale</a:t>
                      </a:r>
                    </a:p>
                    <a:p>
                      <a:r>
                        <a:rPr lang="en-GB" sz="1200" b="0" dirty="0" smtClean="0">
                          <a:solidFill>
                            <a:schemeClr val="tx1"/>
                          </a:solidFill>
                          <a:latin typeface="Calibri" panose="020F0502020204030204" pitchFamily="34" charset="0"/>
                        </a:rPr>
                        <a:t>Renal- look into savings schemes that can be implemented by Trusts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r>
              <a:tr h="388711">
                <a:tc>
                  <a:txBody>
                    <a:bodyPr/>
                    <a:lstStyle/>
                    <a:p>
                      <a:pPr marL="0" marR="0" lvl="0" indent="0" algn="l" defTabSz="410291" rtl="0" eaLnBrk="1" fontAlgn="auto" latinLnBrk="0" hangingPunct="1">
                        <a:lnSpc>
                          <a:spcPct val="100000"/>
                        </a:lnSpc>
                        <a:spcBef>
                          <a:spcPts val="0"/>
                        </a:spcBef>
                        <a:spcAft>
                          <a:spcPts val="0"/>
                        </a:spcAft>
                        <a:buClrTx/>
                        <a:buSzTx/>
                        <a:buFontTx/>
                        <a:buNone/>
                        <a:tabLst/>
                        <a:defRPr/>
                      </a:pPr>
                      <a:r>
                        <a:rPr lang="en-GB" sz="1200" b="0" dirty="0" smtClean="0">
                          <a:solidFill>
                            <a:schemeClr val="accent2"/>
                          </a:solidFill>
                          <a:latin typeface="Calibri" panose="020F0502020204030204" pitchFamily="34" charset="0"/>
                        </a:rPr>
                        <a:t>One of the actions to be taken by the Pharmacy Directorate is to implement therapeutic rationalisation</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r>
                        <a:rPr lang="en-GB" sz="1200" b="0" dirty="0" smtClean="0">
                          <a:solidFill>
                            <a:schemeClr val="tx1"/>
                          </a:solidFill>
                          <a:latin typeface="Calibri" panose="020F0502020204030204" pitchFamily="34" charset="0"/>
                        </a:rPr>
                        <a:t>Need to create a business case with minimum data set around use of </a:t>
                      </a:r>
                      <a:r>
                        <a:rPr lang="en-GB" sz="1200" b="0" dirty="0" err="1" smtClean="0">
                          <a:solidFill>
                            <a:schemeClr val="tx1"/>
                          </a:solidFill>
                          <a:latin typeface="Calibri" panose="020F0502020204030204" pitchFamily="34" charset="0"/>
                        </a:rPr>
                        <a:t>Curosurf</a:t>
                      </a:r>
                      <a:r>
                        <a:rPr lang="en-GB" sz="1200" b="0" dirty="0" smtClean="0">
                          <a:solidFill>
                            <a:schemeClr val="tx1"/>
                          </a:solidFill>
                          <a:latin typeface="Calibri" panose="020F0502020204030204" pitchFamily="34" charset="0"/>
                        </a:rPr>
                        <a:t> and the workload involved in initiating/ prescribing. Examine in terms of benefits- this could involve one patient review or looking at the population of neonates that require surfactants. Need to have a clear and coherent patient pathway in place for clinicians to know the criteria for when </a:t>
                      </a:r>
                      <a:r>
                        <a:rPr lang="en-GB" sz="1200" b="0" dirty="0" err="1" smtClean="0">
                          <a:solidFill>
                            <a:schemeClr val="tx1"/>
                          </a:solidFill>
                          <a:latin typeface="Calibri" panose="020F0502020204030204" pitchFamily="34" charset="0"/>
                        </a:rPr>
                        <a:t>Curosurf</a:t>
                      </a:r>
                      <a:r>
                        <a:rPr lang="en-GB" sz="1200" b="0" dirty="0" smtClean="0">
                          <a:solidFill>
                            <a:schemeClr val="tx1"/>
                          </a:solidFill>
                          <a:latin typeface="Calibri" panose="020F0502020204030204" pitchFamily="34" charset="0"/>
                        </a:rPr>
                        <a:t> should be prescribed.  Pricing strategy should be detailed in a coherent and justifiable manner to avoid confusion and reluctance to prescribe</a:t>
                      </a:r>
                      <a:endParaRPr lang="en-GB" sz="1200" b="0" dirty="0">
                        <a:solidFill>
                          <a:schemeClr val="tx1"/>
                        </a:solidFill>
                        <a:latin typeface="Calibri" panose="020F0502020204030204"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r>
              <a:tr h="388711">
                <a:tc gridSpan="2">
                  <a:txBody>
                    <a:bodyPr/>
                    <a:lstStyle/>
                    <a:p>
                      <a:pPr marL="0" marR="0" lvl="0" indent="0" algn="l" defTabSz="410291" rtl="0" eaLnBrk="1" fontAlgn="auto" latinLnBrk="0" hangingPunct="1">
                        <a:lnSpc>
                          <a:spcPct val="100000"/>
                        </a:lnSpc>
                        <a:spcBef>
                          <a:spcPts val="0"/>
                        </a:spcBef>
                        <a:spcAft>
                          <a:spcPts val="0"/>
                        </a:spcAft>
                        <a:buClrTx/>
                        <a:buSzTx/>
                        <a:buFontTx/>
                        <a:buNone/>
                        <a:tabLst/>
                        <a:defRPr/>
                      </a:pPr>
                      <a:r>
                        <a:rPr lang="en-GB" sz="1400" b="1" kern="1200" dirty="0" smtClean="0">
                          <a:solidFill>
                            <a:schemeClr val="bg1"/>
                          </a:solidFill>
                          <a:latin typeface="Calibri" panose="020F0502020204030204" pitchFamily="34" charset="0"/>
                          <a:ea typeface="Verdana" pitchFamily="34" charset="0"/>
                          <a:cs typeface="Verdana" pitchFamily="34" charset="0"/>
                        </a:rPr>
                        <a:t>Key Findings and Recommendations- Data requirements</a:t>
                      </a:r>
                      <a:endParaRPr lang="en-GB" sz="1400" b="1" dirty="0" smtClean="0">
                        <a:solidFill>
                          <a:schemeClr val="bg1"/>
                        </a:solidFill>
                        <a:latin typeface="Calibri" panose="020F0502020204030204"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75000"/>
                      </a:schemeClr>
                    </a:solidFill>
                  </a:tcPr>
                </a:tc>
                <a:tc hMerge="1">
                  <a:txBody>
                    <a:bodyPr/>
                    <a:lstStyle/>
                    <a:p>
                      <a:pPr marL="0" marR="0" indent="0" algn="l" defTabSz="410291" rtl="0" eaLnBrk="1" fontAlgn="auto" latinLnBrk="0" hangingPunct="1">
                        <a:lnSpc>
                          <a:spcPct val="100000"/>
                        </a:lnSpc>
                        <a:spcBef>
                          <a:spcPts val="0"/>
                        </a:spcBef>
                        <a:spcAft>
                          <a:spcPts val="0"/>
                        </a:spcAft>
                        <a:buClrTx/>
                        <a:buSzTx/>
                        <a:buFontTx/>
                        <a:buNone/>
                        <a:tabLst/>
                        <a:defRPr/>
                      </a:pPr>
                      <a:endParaRPr lang="en-GB" sz="1200" b="0" dirty="0" smtClean="0">
                        <a:solidFill>
                          <a:schemeClr val="tx1"/>
                        </a:solidFill>
                        <a:latin typeface="Calibri" panose="020F050202020403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r>
              <a:tr h="388711">
                <a:tc>
                  <a:txBody>
                    <a:bodyPr/>
                    <a:lstStyle/>
                    <a:p>
                      <a:r>
                        <a:rPr lang="en-GB" sz="1200" b="0" dirty="0" smtClean="0">
                          <a:solidFill>
                            <a:schemeClr val="accent2"/>
                          </a:solidFill>
                          <a:latin typeface="Calibri" panose="020F0502020204030204" pitchFamily="34" charset="0"/>
                        </a:rPr>
                        <a:t>One of the major themes throughout the range of recommendations is the need to control ever increased spending on medicines and the need to better control the process of prescribing, especially with high cost drugs. The move to electronic prescribing </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marL="0" marR="0" indent="0" algn="l" defTabSz="410291" rtl="0" eaLnBrk="1" fontAlgn="auto" latinLnBrk="0" hangingPunct="1">
                        <a:lnSpc>
                          <a:spcPct val="100000"/>
                        </a:lnSpc>
                        <a:spcBef>
                          <a:spcPts val="0"/>
                        </a:spcBef>
                        <a:spcAft>
                          <a:spcPts val="0"/>
                        </a:spcAft>
                        <a:buClrTx/>
                        <a:buSzTx/>
                        <a:buFontTx/>
                        <a:buNone/>
                        <a:tabLst/>
                        <a:defRPr/>
                      </a:pPr>
                      <a:r>
                        <a:rPr lang="en-GB" sz="1200" b="0" dirty="0" smtClean="0">
                          <a:solidFill>
                            <a:schemeClr val="tx1"/>
                          </a:solidFill>
                          <a:latin typeface="Calibri" panose="020F0502020204030204" pitchFamily="34" charset="0"/>
                        </a:rPr>
                        <a:t>Make sure all submissions are fit for purpose and in accordance with electronic data requirements. the company should ensure all products are GS1 certified and compliant. This will allow for GS1 master data to be transferred from suppliers to existing NHS provider catalogue solutions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r>
            </a:tbl>
          </a:graphicData>
        </a:graphic>
      </p:graphicFrame>
      <p:pic>
        <p:nvPicPr>
          <p:cNvPr id="5" name="Picture 4" descr="https://cdn2.iconfinder.com/data/icons/metro-uinvert-dock/128/Administrative_Tool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24679" y="682063"/>
            <a:ext cx="736374" cy="7363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55031" y="5196966"/>
            <a:ext cx="1311227" cy="1095683"/>
          </a:xfrm>
          <a:prstGeom prst="rect">
            <a:avLst/>
          </a:prstGeom>
        </p:spPr>
      </p:pic>
      <p:sp>
        <p:nvSpPr>
          <p:cNvPr id="15" name="Chevron 14"/>
          <p:cNvSpPr/>
          <p:nvPr/>
        </p:nvSpPr>
        <p:spPr>
          <a:xfrm>
            <a:off x="1891055" y="31543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QIPP</a:t>
            </a:r>
          </a:p>
        </p:txBody>
      </p:sp>
      <p:sp>
        <p:nvSpPr>
          <p:cNvPr id="16" name="Pentagon 15"/>
          <p:cNvSpPr/>
          <p:nvPr/>
        </p:nvSpPr>
        <p:spPr>
          <a:xfrm>
            <a:off x="600532" y="313014"/>
            <a:ext cx="1380931" cy="553247"/>
          </a:xfrm>
          <a:prstGeom prst="homePlate">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b="1" dirty="0">
                <a:solidFill>
                  <a:schemeClr val="bg1"/>
                </a:solidFill>
                <a:latin typeface="Calibri" panose="020F0502020204030204" pitchFamily="34" charset="0"/>
              </a:rPr>
              <a:t>Objectives/</a:t>
            </a:r>
          </a:p>
          <a:p>
            <a:pPr algn="ctr"/>
            <a:r>
              <a:rPr lang="en-US" sz="1100" b="1" dirty="0">
                <a:solidFill>
                  <a:schemeClr val="bg1"/>
                </a:solidFill>
                <a:latin typeface="Calibri" panose="020F0502020204030204" pitchFamily="34" charset="0"/>
              </a:rPr>
              <a:t>Methodology</a:t>
            </a:r>
          </a:p>
        </p:txBody>
      </p:sp>
      <p:sp>
        <p:nvSpPr>
          <p:cNvPr id="17" name="Chevron 16"/>
          <p:cNvSpPr/>
          <p:nvPr/>
        </p:nvSpPr>
        <p:spPr>
          <a:xfrm>
            <a:off x="3216806" y="31058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Priority</a:t>
            </a:r>
          </a:p>
          <a:p>
            <a:pPr algn="ctr"/>
            <a:r>
              <a:rPr lang="en-GB" sz="1100" b="1" dirty="0">
                <a:solidFill>
                  <a:schemeClr val="bg1"/>
                </a:solidFill>
                <a:latin typeface="Calibri" panose="020F0502020204030204" pitchFamily="34" charset="0"/>
              </a:rPr>
              <a:t>Areas</a:t>
            </a:r>
          </a:p>
        </p:txBody>
      </p:sp>
      <p:sp>
        <p:nvSpPr>
          <p:cNvPr id="18" name="Chevron 17"/>
          <p:cNvSpPr/>
          <p:nvPr/>
        </p:nvSpPr>
        <p:spPr>
          <a:xfrm>
            <a:off x="4542152" y="31058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Carter Report</a:t>
            </a:r>
          </a:p>
        </p:txBody>
      </p:sp>
      <p:sp>
        <p:nvSpPr>
          <p:cNvPr id="19" name="Chevron 18"/>
          <p:cNvSpPr/>
          <p:nvPr/>
        </p:nvSpPr>
        <p:spPr>
          <a:xfrm>
            <a:off x="5888259" y="313014"/>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RMOC’S</a:t>
            </a:r>
          </a:p>
        </p:txBody>
      </p:sp>
      <p:sp>
        <p:nvSpPr>
          <p:cNvPr id="20" name="Chevron 19"/>
          <p:cNvSpPr/>
          <p:nvPr/>
        </p:nvSpPr>
        <p:spPr>
          <a:xfrm>
            <a:off x="7204279" y="310589"/>
            <a:ext cx="1502026" cy="553247"/>
          </a:xfrm>
          <a:prstGeom prst="chevron">
            <a:avLst/>
          </a:prstGeom>
          <a:solidFill>
            <a:schemeClr val="accent2"/>
          </a:solidFill>
          <a:ln w="635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Key findings</a:t>
            </a:r>
          </a:p>
        </p:txBody>
      </p:sp>
    </p:spTree>
    <p:extLst>
      <p:ext uri="{BB962C8B-B14F-4D97-AF65-F5344CB8AC3E}">
        <p14:creationId xmlns:p14="http://schemas.microsoft.com/office/powerpoint/2010/main" val="39998125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1056" y="907174"/>
            <a:ext cx="7804661" cy="420578"/>
          </a:xfrm>
        </p:spPr>
        <p:txBody>
          <a:bodyPr/>
          <a:lstStyle/>
          <a:p>
            <a:r>
              <a:rPr lang="en-GB" sz="2400" dirty="0">
                <a:latin typeface="Calibri" panose="020F0502020204030204" pitchFamily="34" charset="0"/>
                <a:ea typeface="Verdana" pitchFamily="34" charset="0"/>
                <a:cs typeface="Verdana" pitchFamily="34" charset="0"/>
              </a:rPr>
              <a:t>Key Findings and Recommendations- Saving Initiatives </a:t>
            </a:r>
          </a:p>
        </p:txBody>
      </p:sp>
      <p:graphicFrame>
        <p:nvGraphicFramePr>
          <p:cNvPr id="10" name="Table 9"/>
          <p:cNvGraphicFramePr>
            <a:graphicFrameLocks noGrp="1"/>
          </p:cNvGraphicFramePr>
          <p:nvPr>
            <p:extLst/>
          </p:nvPr>
        </p:nvGraphicFramePr>
        <p:xfrm>
          <a:off x="485713" y="1325880"/>
          <a:ext cx="8280000" cy="4206240"/>
        </p:xfrm>
        <a:graphic>
          <a:graphicData uri="http://schemas.openxmlformats.org/drawingml/2006/table">
            <a:tbl>
              <a:tblPr firstRow="1" bandRow="1">
                <a:tableStyleId>{5C22544A-7EE6-4342-B048-85BDC9FD1C3A}</a:tableStyleId>
              </a:tblPr>
              <a:tblGrid>
                <a:gridCol w="4092611"/>
                <a:gridCol w="4187389"/>
              </a:tblGrid>
              <a:tr h="1177095">
                <a:tc>
                  <a:txBody>
                    <a:bodyPr/>
                    <a:lstStyle/>
                    <a:p>
                      <a:pPr marL="0" marR="0" lvl="0" indent="0" algn="l" defTabSz="410291" rtl="0" eaLnBrk="1" fontAlgn="auto" latinLnBrk="0" hangingPunct="1">
                        <a:lnSpc>
                          <a:spcPct val="100000"/>
                        </a:lnSpc>
                        <a:spcBef>
                          <a:spcPts val="0"/>
                        </a:spcBef>
                        <a:spcAft>
                          <a:spcPts val="0"/>
                        </a:spcAft>
                        <a:buClrTx/>
                        <a:buSzTx/>
                        <a:buFontTx/>
                        <a:buNone/>
                        <a:tabLst/>
                        <a:defRPr/>
                      </a:pPr>
                      <a:r>
                        <a:rPr lang="en-GB" sz="1200" b="0" dirty="0" smtClean="0">
                          <a:solidFill>
                            <a:schemeClr val="accent2"/>
                          </a:solidFill>
                          <a:latin typeface="Calibri" panose="020F0502020204030204" pitchFamily="34" charset="0"/>
                        </a:rPr>
                        <a:t>From The Carter Report’s 15 recommendations, participants were ale to point out 10</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marL="0" marR="0" indent="0" algn="l" defTabSz="410291" rtl="0" eaLnBrk="1" fontAlgn="auto" latinLnBrk="0" hangingPunct="1">
                        <a:lnSpc>
                          <a:spcPct val="100000"/>
                        </a:lnSpc>
                        <a:spcBef>
                          <a:spcPts val="0"/>
                        </a:spcBef>
                        <a:spcAft>
                          <a:spcPts val="0"/>
                        </a:spcAft>
                        <a:buClrTx/>
                        <a:buSzTx/>
                        <a:buFontTx/>
                        <a:buNone/>
                        <a:tabLst/>
                        <a:defRPr/>
                      </a:pPr>
                      <a:r>
                        <a:rPr lang="en-GB" sz="1200" b="0" dirty="0" smtClean="0">
                          <a:solidFill>
                            <a:schemeClr val="tx1"/>
                          </a:solidFill>
                          <a:latin typeface="Calibri" panose="020F0502020204030204" pitchFamily="34" charset="0"/>
                        </a:rPr>
                        <a:t>The company will have to find ways to optimise its offering to the NHS that is in line with The Carter Report findings and recommendations to enable Trusts to achieve savings in respective area. the company will need to look at overall medicines cost effectiveness, workforce planning, systems and processes and quality and safety issues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r>
              <a:tr h="388711">
                <a:tc>
                  <a:txBody>
                    <a:bodyPr/>
                    <a:lstStyle/>
                    <a:p>
                      <a:pPr marL="0" marR="0" lvl="0" indent="0" algn="l" defTabSz="410291" rtl="0" eaLnBrk="1" fontAlgn="auto" latinLnBrk="0" hangingPunct="1">
                        <a:lnSpc>
                          <a:spcPct val="100000"/>
                        </a:lnSpc>
                        <a:spcBef>
                          <a:spcPts val="0"/>
                        </a:spcBef>
                        <a:spcAft>
                          <a:spcPts val="0"/>
                        </a:spcAft>
                        <a:buClrTx/>
                        <a:buSzTx/>
                        <a:buFontTx/>
                        <a:buNone/>
                        <a:tabLst/>
                        <a:defRPr/>
                      </a:pPr>
                      <a:r>
                        <a:rPr lang="en-GB" sz="1200" b="0" dirty="0" smtClean="0">
                          <a:solidFill>
                            <a:schemeClr val="accent2"/>
                          </a:solidFill>
                          <a:latin typeface="Calibri" panose="020F0502020204030204" pitchFamily="34" charset="0"/>
                        </a:rPr>
                        <a:t>Outsourcing outpatient dispensing is a key focus of all Trusts as per the recommendation specified in The Carter Report</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marL="0" marR="0" indent="0" algn="l" defTabSz="410291" rtl="0" eaLnBrk="1" fontAlgn="auto" latinLnBrk="0" hangingPunct="1">
                        <a:lnSpc>
                          <a:spcPct val="100000"/>
                        </a:lnSpc>
                        <a:spcBef>
                          <a:spcPts val="0"/>
                        </a:spcBef>
                        <a:spcAft>
                          <a:spcPts val="0"/>
                        </a:spcAft>
                        <a:buClrTx/>
                        <a:buSzTx/>
                        <a:buFontTx/>
                        <a:buNone/>
                        <a:tabLst/>
                        <a:defRPr/>
                      </a:pPr>
                      <a:r>
                        <a:rPr lang="en-GB" sz="1200" b="0" dirty="0" smtClean="0">
                          <a:solidFill>
                            <a:schemeClr val="tx1"/>
                          </a:solidFill>
                          <a:latin typeface="Calibri" panose="020F0502020204030204" pitchFamily="34" charset="0"/>
                        </a:rPr>
                        <a:t>The company should seek to identify the outsourcing companies to provide them with rationale for product usage </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r>
              <a:tr h="388711">
                <a:tc>
                  <a:txBody>
                    <a:bodyPr/>
                    <a:lstStyle/>
                    <a:p>
                      <a:pPr marL="0" marR="0" lvl="0" indent="0" algn="l" defTabSz="410291" rtl="0" eaLnBrk="1" fontAlgn="auto" latinLnBrk="0" hangingPunct="1">
                        <a:lnSpc>
                          <a:spcPct val="100000"/>
                        </a:lnSpc>
                        <a:spcBef>
                          <a:spcPts val="0"/>
                        </a:spcBef>
                        <a:spcAft>
                          <a:spcPts val="0"/>
                        </a:spcAft>
                        <a:buClrTx/>
                        <a:buSzTx/>
                        <a:buFontTx/>
                        <a:buNone/>
                        <a:tabLst/>
                        <a:defRPr/>
                      </a:pPr>
                      <a:r>
                        <a:rPr lang="en-GB" sz="1200" b="0" dirty="0" smtClean="0">
                          <a:solidFill>
                            <a:schemeClr val="accent2"/>
                          </a:solidFill>
                          <a:latin typeface="Calibri" panose="020F0502020204030204" pitchFamily="34" charset="0"/>
                        </a:rPr>
                        <a:t>Savings schemes are considered for implementation if they outline responsibilities for both commissioners and providers and take into consideration both in house and resource costs proving a clear and transparent reduction in hospital savings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marL="0" marR="0" indent="0" algn="l" defTabSz="410291" rtl="0" eaLnBrk="1" fontAlgn="auto" latinLnBrk="0" hangingPunct="1">
                        <a:lnSpc>
                          <a:spcPct val="100000"/>
                        </a:lnSpc>
                        <a:spcBef>
                          <a:spcPts val="0"/>
                        </a:spcBef>
                        <a:spcAft>
                          <a:spcPts val="0"/>
                        </a:spcAft>
                        <a:buClrTx/>
                        <a:buSzTx/>
                        <a:buFontTx/>
                        <a:buNone/>
                        <a:tabLst/>
                        <a:defRPr/>
                      </a:pPr>
                      <a:r>
                        <a:rPr lang="en-GB" sz="1200" b="0" dirty="0" smtClean="0">
                          <a:solidFill>
                            <a:schemeClr val="tx1"/>
                          </a:solidFill>
                          <a:latin typeface="Calibri" panose="020F0502020204030204" pitchFamily="34" charset="0"/>
                        </a:rPr>
                        <a:t>Procurement Pharmacists and  hospital pharmacists engage with Pharma frequently upon consideration of a savings scheme.  The company should therefore proactively manage this relationship</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r>
              <a:tr h="388711">
                <a:tc>
                  <a:txBody>
                    <a:bodyPr/>
                    <a:lstStyle/>
                    <a:p>
                      <a:r>
                        <a:rPr lang="en-GB" sz="1200" b="0" dirty="0" smtClean="0">
                          <a:solidFill>
                            <a:schemeClr val="accent2"/>
                          </a:solidFill>
                          <a:latin typeface="Calibri" panose="020F0502020204030204" pitchFamily="34" charset="0"/>
                        </a:rPr>
                        <a:t>NHS improvement  will be publishing a lost of the top 10 medicines with savings opportunities monthly for Trusts to pursue.</a:t>
                      </a:r>
                    </a:p>
                    <a:p>
                      <a:r>
                        <a:rPr lang="en-GB" sz="1200" b="0" dirty="0" smtClean="0">
                          <a:solidFill>
                            <a:schemeClr val="accent2"/>
                          </a:solidFill>
                          <a:latin typeface="Calibri" panose="020F0502020204030204" pitchFamily="34" charset="0"/>
                        </a:rPr>
                        <a:t>There will also be consolidation of medicines stock holding and modernising the supply chain to aggregate and rationalise deliveries reducing stock holding days from 20 to 15days.</a:t>
                      </a:r>
                    </a:p>
                    <a:p>
                      <a:endParaRPr lang="en-GB" sz="1200" b="0" dirty="0" smtClean="0">
                        <a:solidFill>
                          <a:schemeClr val="accent2"/>
                        </a:solidFill>
                        <a:latin typeface="Calibri" panose="020F0502020204030204" pitchFamily="34" charset="0"/>
                      </a:endParaRPr>
                    </a:p>
                    <a:p>
                      <a:r>
                        <a:rPr lang="en-GB" sz="1200" b="0" dirty="0" smtClean="0">
                          <a:solidFill>
                            <a:schemeClr val="accent2"/>
                          </a:solidFill>
                          <a:latin typeface="Calibri" panose="020F0502020204030204" pitchFamily="34" charset="0"/>
                        </a:rPr>
                        <a:t>The Hospital Pharmacy &amp; Medicines Optimisation Project also highlights specific pharmacy elements within the report</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marL="0" marR="0" indent="0" algn="l" defTabSz="410291" rtl="0" eaLnBrk="1" fontAlgn="auto" latinLnBrk="0" hangingPunct="1">
                        <a:lnSpc>
                          <a:spcPct val="100000"/>
                        </a:lnSpc>
                        <a:spcBef>
                          <a:spcPts val="0"/>
                        </a:spcBef>
                        <a:spcAft>
                          <a:spcPts val="0"/>
                        </a:spcAft>
                        <a:buClrTx/>
                        <a:buSzTx/>
                        <a:buFontTx/>
                        <a:buNone/>
                        <a:tabLst/>
                        <a:defRPr/>
                      </a:pPr>
                      <a:r>
                        <a:rPr lang="en-GB" sz="1200" b="0" dirty="0" smtClean="0">
                          <a:solidFill>
                            <a:schemeClr val="tx1"/>
                          </a:solidFill>
                          <a:latin typeface="Calibri" panose="020F0502020204030204" pitchFamily="34" charset="0"/>
                        </a:rPr>
                        <a:t>Not sure what to say here?</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r>
            </a:tbl>
          </a:graphicData>
        </a:graphic>
      </p:graphicFrame>
      <p:pic>
        <p:nvPicPr>
          <p:cNvPr id="5" name="Picture 4" descr="https://cdn2.iconfinder.com/data/icons/metro-uinvert-dock/128/Administrative_Tool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24679" y="686153"/>
            <a:ext cx="736374" cy="7363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55031" y="5196966"/>
            <a:ext cx="1311227" cy="1095683"/>
          </a:xfrm>
          <a:prstGeom prst="rect">
            <a:avLst/>
          </a:prstGeom>
        </p:spPr>
      </p:pic>
      <p:sp>
        <p:nvSpPr>
          <p:cNvPr id="15" name="Chevron 14"/>
          <p:cNvSpPr/>
          <p:nvPr/>
        </p:nvSpPr>
        <p:spPr>
          <a:xfrm>
            <a:off x="1891055" y="31543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QIPP</a:t>
            </a:r>
          </a:p>
        </p:txBody>
      </p:sp>
      <p:sp>
        <p:nvSpPr>
          <p:cNvPr id="16" name="Pentagon 15"/>
          <p:cNvSpPr/>
          <p:nvPr/>
        </p:nvSpPr>
        <p:spPr>
          <a:xfrm>
            <a:off x="600532" y="313014"/>
            <a:ext cx="1380931" cy="553247"/>
          </a:xfrm>
          <a:prstGeom prst="homePlate">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b="1" dirty="0">
                <a:solidFill>
                  <a:schemeClr val="bg1"/>
                </a:solidFill>
                <a:latin typeface="Calibri" panose="020F0502020204030204" pitchFamily="34" charset="0"/>
              </a:rPr>
              <a:t>Objectives/</a:t>
            </a:r>
          </a:p>
          <a:p>
            <a:pPr algn="ctr"/>
            <a:r>
              <a:rPr lang="en-US" sz="1100" b="1" dirty="0">
                <a:solidFill>
                  <a:schemeClr val="bg1"/>
                </a:solidFill>
                <a:latin typeface="Calibri" panose="020F0502020204030204" pitchFamily="34" charset="0"/>
              </a:rPr>
              <a:t>Methodology</a:t>
            </a:r>
          </a:p>
        </p:txBody>
      </p:sp>
      <p:sp>
        <p:nvSpPr>
          <p:cNvPr id="17" name="Chevron 16"/>
          <p:cNvSpPr/>
          <p:nvPr/>
        </p:nvSpPr>
        <p:spPr>
          <a:xfrm>
            <a:off x="3216806" y="31058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Priority</a:t>
            </a:r>
          </a:p>
          <a:p>
            <a:pPr algn="ctr"/>
            <a:r>
              <a:rPr lang="en-GB" sz="1100" b="1" dirty="0">
                <a:solidFill>
                  <a:schemeClr val="bg1"/>
                </a:solidFill>
                <a:latin typeface="Calibri" panose="020F0502020204030204" pitchFamily="34" charset="0"/>
              </a:rPr>
              <a:t>Areas</a:t>
            </a:r>
          </a:p>
        </p:txBody>
      </p:sp>
      <p:sp>
        <p:nvSpPr>
          <p:cNvPr id="18" name="Chevron 17"/>
          <p:cNvSpPr/>
          <p:nvPr/>
        </p:nvSpPr>
        <p:spPr>
          <a:xfrm>
            <a:off x="4542152" y="31058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Carter Report</a:t>
            </a:r>
          </a:p>
        </p:txBody>
      </p:sp>
      <p:sp>
        <p:nvSpPr>
          <p:cNvPr id="19" name="Chevron 18"/>
          <p:cNvSpPr/>
          <p:nvPr/>
        </p:nvSpPr>
        <p:spPr>
          <a:xfrm>
            <a:off x="5888259" y="313014"/>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RMOC’S</a:t>
            </a:r>
          </a:p>
        </p:txBody>
      </p:sp>
      <p:sp>
        <p:nvSpPr>
          <p:cNvPr id="20" name="Chevron 19"/>
          <p:cNvSpPr/>
          <p:nvPr/>
        </p:nvSpPr>
        <p:spPr>
          <a:xfrm>
            <a:off x="7204279" y="310589"/>
            <a:ext cx="1502026" cy="553247"/>
          </a:xfrm>
          <a:prstGeom prst="chevron">
            <a:avLst/>
          </a:prstGeom>
          <a:solidFill>
            <a:schemeClr val="accent2"/>
          </a:solidFill>
          <a:ln w="635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Key findings</a:t>
            </a:r>
          </a:p>
        </p:txBody>
      </p:sp>
    </p:spTree>
    <p:extLst>
      <p:ext uri="{BB962C8B-B14F-4D97-AF65-F5344CB8AC3E}">
        <p14:creationId xmlns:p14="http://schemas.microsoft.com/office/powerpoint/2010/main" val="2975753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502229" y="2090057"/>
            <a:ext cx="483325" cy="1084217"/>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400" dirty="0" smtClean="0">
              <a:latin typeface="Calibri" panose="020F0502020204030204" pitchFamily="34" charset="0"/>
            </a:endParaRPr>
          </a:p>
        </p:txBody>
      </p:sp>
      <p:sp>
        <p:nvSpPr>
          <p:cNvPr id="13" name="Rectangle 12"/>
          <p:cNvSpPr/>
          <p:nvPr/>
        </p:nvSpPr>
        <p:spPr>
          <a:xfrm>
            <a:off x="7219406" y="2090057"/>
            <a:ext cx="483325" cy="1084217"/>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400" dirty="0" smtClean="0">
              <a:latin typeface="Calibri" panose="020F0502020204030204" pitchFamily="34" charset="0"/>
            </a:endParaRPr>
          </a:p>
        </p:txBody>
      </p:sp>
      <p:sp>
        <p:nvSpPr>
          <p:cNvPr id="9" name="Rounded Rectangle 8"/>
          <p:cNvSpPr/>
          <p:nvPr/>
        </p:nvSpPr>
        <p:spPr>
          <a:xfrm>
            <a:off x="342900" y="512173"/>
            <a:ext cx="8442325" cy="1920240"/>
          </a:xfrm>
          <a:prstGeom prst="roundRect">
            <a:avLst/>
          </a:prstGeom>
          <a:ln w="3175">
            <a:prstDash val="sysDash"/>
          </a:ln>
        </p:spPr>
        <p:style>
          <a:lnRef idx="2">
            <a:schemeClr val="accent1"/>
          </a:lnRef>
          <a:fillRef idx="1">
            <a:schemeClr val="lt1"/>
          </a:fillRef>
          <a:effectRef idx="0">
            <a:schemeClr val="accent1"/>
          </a:effectRef>
          <a:fontRef idx="minor">
            <a:schemeClr val="dk1"/>
          </a:fontRef>
        </p:style>
        <p:txBody>
          <a:bodyPr rtlCol="0" anchor="t"/>
          <a:lstStyle/>
          <a:p>
            <a:pPr>
              <a:tabLst>
                <a:tab pos="6115050" algn="l"/>
              </a:tabLst>
            </a:pPr>
            <a:endParaRPr lang="en-IN" sz="1400" b="1" i="1" dirty="0" smtClean="0">
              <a:latin typeface="Calibri" panose="020F0502020204030204" pitchFamily="34" charset="0"/>
            </a:endParaRPr>
          </a:p>
          <a:p>
            <a:pPr>
              <a:tabLst>
                <a:tab pos="6115050" algn="l"/>
              </a:tabLst>
            </a:pPr>
            <a:r>
              <a:rPr lang="en-IN" sz="1400" b="1" i="1" dirty="0" smtClean="0">
                <a:latin typeface="Calibri" panose="020F0502020204030204" pitchFamily="34" charset="0"/>
              </a:rPr>
              <a:t>Connecting solutions to drive healthcare performance.</a:t>
            </a:r>
          </a:p>
          <a:p>
            <a:pPr marL="285750" indent="-285750">
              <a:buClr>
                <a:schemeClr val="accent1"/>
              </a:buClr>
              <a:buFont typeface="Wingdings" panose="05000000000000000000" pitchFamily="2" charset="2"/>
              <a:buChar char="v"/>
              <a:tabLst>
                <a:tab pos="6115050" algn="l"/>
              </a:tabLst>
            </a:pPr>
            <a:r>
              <a:rPr lang="en-IN" sz="1400" dirty="0" smtClean="0">
                <a:latin typeface="Calibri" panose="020F0502020204030204" pitchFamily="34" charset="0"/>
              </a:rPr>
              <a:t>IMS Health provides end-to-end proprietary applications and configurable solutions which connect 15+ petabytes of complex healthcare data through the </a:t>
            </a:r>
            <a:r>
              <a:rPr lang="en-IN" sz="1400" b="1" i="1" dirty="0" smtClean="0">
                <a:latin typeface="Calibri" panose="020F0502020204030204" pitchFamily="34" charset="0"/>
              </a:rPr>
              <a:t>IMS One </a:t>
            </a:r>
            <a:r>
              <a:rPr lang="en-IN" sz="1400" dirty="0" smtClean="0">
                <a:latin typeface="Calibri" panose="020F0502020204030204" pitchFamily="34" charset="0"/>
              </a:rPr>
              <a:t>cloud-based master data management platform, providing comprehensive insights into diseases, treatments, costs and outcomes.</a:t>
            </a:r>
          </a:p>
          <a:p>
            <a:pPr marL="285750" indent="-285750">
              <a:buClr>
                <a:schemeClr val="accent1"/>
              </a:buClr>
              <a:buFont typeface="Wingdings" panose="05000000000000000000" pitchFamily="2" charset="2"/>
              <a:buChar char="v"/>
              <a:tabLst>
                <a:tab pos="6115050" algn="l"/>
              </a:tabLst>
            </a:pPr>
            <a:r>
              <a:rPr lang="en-IN" sz="1400" dirty="0" smtClean="0">
                <a:latin typeface="Calibri" panose="020F0502020204030204" pitchFamily="34" charset="0"/>
              </a:rPr>
              <a:t>Customers include pharmaceutical, consumer health and medical device manufacturers and distributors, providers, payers, government agencies, policymakers, researchers and the financial community.</a:t>
            </a:r>
          </a:p>
          <a:p>
            <a:pPr>
              <a:tabLst>
                <a:tab pos="6115050" algn="l"/>
              </a:tabLst>
            </a:pPr>
            <a:endParaRPr lang="en-IN" sz="1200" dirty="0">
              <a:latin typeface="Calibri" panose="020F0502020204030204" pitchFamily="34" charset="0"/>
            </a:endParaRPr>
          </a:p>
        </p:txBody>
      </p:sp>
      <p:sp>
        <p:nvSpPr>
          <p:cNvPr id="10" name="Rectangle 9"/>
          <p:cNvSpPr/>
          <p:nvPr/>
        </p:nvSpPr>
        <p:spPr>
          <a:xfrm>
            <a:off x="822960" y="297727"/>
            <a:ext cx="2155371" cy="423454"/>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latin typeface="Calibri" panose="020F0502020204030204" pitchFamily="34" charset="0"/>
              </a:rPr>
              <a:t>About IMS Health </a:t>
            </a:r>
            <a:endParaRPr lang="en-IN" sz="1400" dirty="0" smtClean="0">
              <a:latin typeface="Calibri" panose="020F0502020204030204" pitchFamily="34" charset="0"/>
            </a:endParaRPr>
          </a:p>
        </p:txBody>
      </p:sp>
      <p:sp>
        <p:nvSpPr>
          <p:cNvPr id="11" name="Rectangle 10"/>
          <p:cNvSpPr/>
          <p:nvPr/>
        </p:nvSpPr>
        <p:spPr>
          <a:xfrm>
            <a:off x="342900" y="2769326"/>
            <a:ext cx="8442325" cy="3517174"/>
          </a:xfrm>
          <a:prstGeom prst="rect">
            <a:avLst/>
          </a:prstGeom>
          <a:ln w="12700">
            <a:prstDash val="sysDash"/>
          </a:ln>
        </p:spPr>
        <p:style>
          <a:lnRef idx="2">
            <a:schemeClr val="accent1"/>
          </a:lnRef>
          <a:fillRef idx="1">
            <a:schemeClr val="lt1"/>
          </a:fillRef>
          <a:effectRef idx="0">
            <a:schemeClr val="accent1"/>
          </a:effectRef>
          <a:fontRef idx="minor">
            <a:schemeClr val="dk1"/>
          </a:fontRef>
        </p:style>
        <p:txBody>
          <a:bodyPr rtlCol="0" anchor="ctr"/>
          <a:lstStyle/>
          <a:p>
            <a:endParaRPr lang="en-IN" sz="900" dirty="0">
              <a:latin typeface="Calibri" panose="020F0502020204030204" pitchFamily="34" charset="0"/>
            </a:endParaRPr>
          </a:p>
        </p:txBody>
      </p:sp>
      <p:sp>
        <p:nvSpPr>
          <p:cNvPr id="15" name="Rounded Rectangle 14"/>
          <p:cNvSpPr/>
          <p:nvPr/>
        </p:nvSpPr>
        <p:spPr>
          <a:xfrm>
            <a:off x="429480" y="2926082"/>
            <a:ext cx="1980000" cy="3276000"/>
          </a:xfrm>
          <a:prstGeom prst="round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08000" indent="-108000">
              <a:buFont typeface="Arial" pitchFamily="34" charset="0"/>
              <a:buChar char="•"/>
            </a:pPr>
            <a:r>
              <a:rPr lang="en-IN" sz="1400" dirty="0" err="1" smtClean="0">
                <a:solidFill>
                  <a:schemeClr val="tx1"/>
                </a:solidFill>
                <a:latin typeface="Calibri" panose="020F0502020204030204" pitchFamily="34" charset="0"/>
              </a:rPr>
              <a:t>Nexxus</a:t>
            </a:r>
            <a:r>
              <a:rPr lang="en-IN" sz="1400" dirty="0" smtClean="0">
                <a:solidFill>
                  <a:schemeClr val="tx1"/>
                </a:solidFill>
                <a:latin typeface="Calibri" panose="020F0502020204030204" pitchFamily="34" charset="0"/>
              </a:rPr>
              <a:t> Marketing</a:t>
            </a:r>
          </a:p>
          <a:p>
            <a:pPr marL="108000" indent="-108000">
              <a:buFont typeface="Arial" pitchFamily="34" charset="0"/>
              <a:buChar char="•"/>
            </a:pPr>
            <a:r>
              <a:rPr lang="en-IN" sz="1400" dirty="0" err="1" smtClean="0">
                <a:solidFill>
                  <a:schemeClr val="tx1"/>
                </a:solidFill>
                <a:latin typeface="Calibri" panose="020F0502020204030204" pitchFamily="34" charset="0"/>
              </a:rPr>
              <a:t>Nexxus</a:t>
            </a:r>
            <a:r>
              <a:rPr lang="en-IN" sz="1400" dirty="0" smtClean="0">
                <a:solidFill>
                  <a:schemeClr val="tx1"/>
                </a:solidFill>
                <a:latin typeface="Calibri" panose="020F0502020204030204" pitchFamily="34" charset="0"/>
              </a:rPr>
              <a:t> Sales</a:t>
            </a:r>
          </a:p>
          <a:p>
            <a:pPr marL="108000" indent="-108000">
              <a:buFont typeface="Arial" pitchFamily="34" charset="0"/>
              <a:buChar char="•"/>
            </a:pPr>
            <a:r>
              <a:rPr lang="en-IN" sz="1400" dirty="0" err="1" smtClean="0">
                <a:solidFill>
                  <a:schemeClr val="tx1"/>
                </a:solidFill>
                <a:latin typeface="Calibri" panose="020F0502020204030204" pitchFamily="34" charset="0"/>
              </a:rPr>
              <a:t>Nexxus</a:t>
            </a:r>
            <a:r>
              <a:rPr lang="en-IN" sz="1400" dirty="0" smtClean="0">
                <a:solidFill>
                  <a:schemeClr val="tx1"/>
                </a:solidFill>
                <a:latin typeface="Calibri" panose="020F0502020204030204" pitchFamily="34" charset="0"/>
              </a:rPr>
              <a:t> Social</a:t>
            </a:r>
          </a:p>
          <a:p>
            <a:pPr marL="108000" indent="-108000">
              <a:buFont typeface="Arial" pitchFamily="34" charset="0"/>
              <a:buChar char="•"/>
            </a:pPr>
            <a:r>
              <a:rPr lang="en-IN" sz="1400" dirty="0" err="1" smtClean="0">
                <a:solidFill>
                  <a:schemeClr val="tx1"/>
                </a:solidFill>
                <a:latin typeface="Calibri" panose="020F0502020204030204" pitchFamily="34" charset="0"/>
              </a:rPr>
              <a:t>Nexxus</a:t>
            </a:r>
            <a:r>
              <a:rPr lang="en-IN" sz="1400" dirty="0" smtClean="0">
                <a:solidFill>
                  <a:schemeClr val="tx1"/>
                </a:solidFill>
                <a:latin typeface="Calibri" panose="020F0502020204030204" pitchFamily="34" charset="0"/>
              </a:rPr>
              <a:t> Performance</a:t>
            </a:r>
          </a:p>
          <a:p>
            <a:pPr marL="108000" indent="-108000">
              <a:buFont typeface="Arial" pitchFamily="34" charset="0"/>
              <a:buChar char="•"/>
            </a:pPr>
            <a:r>
              <a:rPr lang="en-US" sz="1400" dirty="0" err="1" smtClean="0">
                <a:solidFill>
                  <a:schemeClr val="tx1"/>
                </a:solidFill>
                <a:latin typeface="Calibri" panose="020F0502020204030204" pitchFamily="34" charset="0"/>
              </a:rPr>
              <a:t>Nexxus</a:t>
            </a:r>
            <a:r>
              <a:rPr lang="en-US" sz="1400" dirty="0" smtClean="0">
                <a:solidFill>
                  <a:schemeClr val="tx1"/>
                </a:solidFill>
                <a:latin typeface="Calibri" panose="020F0502020204030204" pitchFamily="34" charset="0"/>
              </a:rPr>
              <a:t> Engage </a:t>
            </a:r>
          </a:p>
          <a:p>
            <a:pPr marL="108000" indent="-108000">
              <a:buFont typeface="Arial" pitchFamily="34" charset="0"/>
              <a:buChar char="•"/>
            </a:pPr>
            <a:r>
              <a:rPr lang="en-US" sz="1400" dirty="0" err="1" smtClean="0">
                <a:solidFill>
                  <a:schemeClr val="tx1"/>
                </a:solidFill>
                <a:latin typeface="Calibri" panose="020F0502020204030204" pitchFamily="34" charset="0"/>
              </a:rPr>
              <a:t>Nexxus</a:t>
            </a:r>
            <a:r>
              <a:rPr lang="en-US" sz="1400" dirty="0" smtClean="0">
                <a:solidFill>
                  <a:schemeClr val="tx1"/>
                </a:solidFill>
                <a:latin typeface="Calibri" panose="020F0502020204030204" pitchFamily="34" charset="0"/>
              </a:rPr>
              <a:t> incent</a:t>
            </a:r>
            <a:endParaRPr lang="en-IN" sz="1400" dirty="0" smtClean="0">
              <a:solidFill>
                <a:schemeClr val="tx1"/>
              </a:solidFill>
              <a:latin typeface="Calibri" panose="020F0502020204030204" pitchFamily="34" charset="0"/>
            </a:endParaRPr>
          </a:p>
        </p:txBody>
      </p:sp>
      <p:sp>
        <p:nvSpPr>
          <p:cNvPr id="16" name="Rounded Rectangle 15"/>
          <p:cNvSpPr/>
          <p:nvPr/>
        </p:nvSpPr>
        <p:spPr>
          <a:xfrm>
            <a:off x="2524896" y="2926082"/>
            <a:ext cx="1980000" cy="3276000"/>
          </a:xfrm>
          <a:prstGeom prst="round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08000" indent="-108000">
              <a:buFont typeface="Arial" pitchFamily="34" charset="0"/>
              <a:buChar char="•"/>
            </a:pPr>
            <a:endParaRPr lang="en-IN" sz="1300" dirty="0" smtClean="0">
              <a:solidFill>
                <a:schemeClr val="tx1"/>
              </a:solidFill>
              <a:latin typeface="Calibri" panose="020F0502020204030204" pitchFamily="34" charset="0"/>
            </a:endParaRPr>
          </a:p>
          <a:p>
            <a:pPr marL="108000" indent="-108000">
              <a:buFont typeface="Arial" pitchFamily="34" charset="0"/>
              <a:buChar char="•"/>
            </a:pPr>
            <a:endParaRPr lang="en-IN" sz="1400" dirty="0" smtClean="0">
              <a:solidFill>
                <a:schemeClr val="tx1"/>
              </a:solidFill>
              <a:latin typeface="Calibri" panose="020F0502020204030204" pitchFamily="34" charset="0"/>
            </a:endParaRPr>
          </a:p>
          <a:p>
            <a:pPr marL="108000" indent="-108000">
              <a:buFont typeface="Arial" pitchFamily="34" charset="0"/>
              <a:buChar char="•"/>
            </a:pPr>
            <a:r>
              <a:rPr lang="en-IN" sz="1400" dirty="0" err="1" smtClean="0">
                <a:solidFill>
                  <a:schemeClr val="tx1"/>
                </a:solidFill>
                <a:latin typeface="Calibri" panose="020F0502020204030204" pitchFamily="34" charset="0"/>
              </a:rPr>
              <a:t>Pharma</a:t>
            </a:r>
            <a:r>
              <a:rPr lang="en-IN" sz="1400" dirty="0" smtClean="0">
                <a:solidFill>
                  <a:schemeClr val="tx1"/>
                </a:solidFill>
                <a:latin typeface="Calibri" panose="020F0502020204030204" pitchFamily="34" charset="0"/>
              </a:rPr>
              <a:t> Commercial Analytics</a:t>
            </a:r>
          </a:p>
          <a:p>
            <a:pPr marL="108000" indent="-108000">
              <a:buFont typeface="Arial" pitchFamily="34" charset="0"/>
              <a:buChar char="•"/>
            </a:pPr>
            <a:r>
              <a:rPr lang="en-IN" sz="1400" dirty="0" err="1" smtClean="0">
                <a:solidFill>
                  <a:schemeClr val="tx1"/>
                </a:solidFill>
                <a:latin typeface="Calibri" panose="020F0502020204030204" pitchFamily="34" charset="0"/>
              </a:rPr>
              <a:t>Pharma</a:t>
            </a:r>
            <a:r>
              <a:rPr lang="en-IN" sz="1400" dirty="0" smtClean="0">
                <a:solidFill>
                  <a:schemeClr val="tx1"/>
                </a:solidFill>
                <a:latin typeface="Calibri" panose="020F0502020204030204" pitchFamily="34" charset="0"/>
              </a:rPr>
              <a:t> Clinical Analytics</a:t>
            </a:r>
          </a:p>
          <a:p>
            <a:pPr marL="108000" indent="-108000">
              <a:buFont typeface="Arial" pitchFamily="34" charset="0"/>
              <a:buChar char="•"/>
            </a:pPr>
            <a:r>
              <a:rPr lang="en-IN" sz="1400" dirty="0" smtClean="0">
                <a:solidFill>
                  <a:schemeClr val="tx1"/>
                </a:solidFill>
                <a:latin typeface="Calibri" panose="020F0502020204030204" pitchFamily="34" charset="0"/>
              </a:rPr>
              <a:t>Consumer Health Performance</a:t>
            </a:r>
          </a:p>
          <a:p>
            <a:pPr marL="108000" indent="-108000">
              <a:buFont typeface="Arial" pitchFamily="34" charset="0"/>
              <a:buChar char="•"/>
            </a:pPr>
            <a:r>
              <a:rPr lang="en-IN" sz="1400" dirty="0" smtClean="0">
                <a:solidFill>
                  <a:schemeClr val="tx1"/>
                </a:solidFill>
                <a:latin typeface="Calibri" panose="020F0502020204030204" pitchFamily="34" charset="0"/>
              </a:rPr>
              <a:t>Payer &amp; Provider Performance</a:t>
            </a:r>
          </a:p>
          <a:p>
            <a:pPr marL="108000" indent="-108000">
              <a:buFont typeface="Arial" pitchFamily="34" charset="0"/>
              <a:buChar char="•"/>
            </a:pPr>
            <a:r>
              <a:rPr lang="en-IN" sz="1400" dirty="0" smtClean="0">
                <a:solidFill>
                  <a:schemeClr val="tx1"/>
                </a:solidFill>
                <a:latin typeface="Calibri" panose="020F0502020204030204" pitchFamily="34" charset="0"/>
              </a:rPr>
              <a:t>IMS Mobile Insights</a:t>
            </a:r>
          </a:p>
          <a:p>
            <a:pPr marL="108000" indent="-108000">
              <a:buFont typeface="Arial" pitchFamily="34" charset="0"/>
              <a:buChar char="•"/>
            </a:pPr>
            <a:r>
              <a:rPr lang="en-IN" sz="1400" dirty="0" smtClean="0">
                <a:solidFill>
                  <a:schemeClr val="tx1"/>
                </a:solidFill>
                <a:latin typeface="Calibri" panose="020F0502020204030204" pitchFamily="34" charset="0"/>
              </a:rPr>
              <a:t>Dashboards and BI</a:t>
            </a:r>
          </a:p>
        </p:txBody>
      </p:sp>
      <p:sp>
        <p:nvSpPr>
          <p:cNvPr id="17" name="Rounded Rectangle 16"/>
          <p:cNvSpPr/>
          <p:nvPr/>
        </p:nvSpPr>
        <p:spPr>
          <a:xfrm>
            <a:off x="4620312" y="2926082"/>
            <a:ext cx="1980000" cy="3276000"/>
          </a:xfrm>
          <a:prstGeom prst="round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08000" indent="-108000">
              <a:buFont typeface="Arial" pitchFamily="34" charset="0"/>
              <a:buChar char="•"/>
            </a:pPr>
            <a:r>
              <a:rPr lang="en-IN" sz="1400" dirty="0" smtClean="0">
                <a:solidFill>
                  <a:schemeClr val="tx1"/>
                </a:solidFill>
                <a:latin typeface="Calibri" panose="020F0502020204030204" pitchFamily="34" charset="0"/>
              </a:rPr>
              <a:t>Market Measurement</a:t>
            </a:r>
          </a:p>
          <a:p>
            <a:pPr marL="108000" indent="-108000">
              <a:buFont typeface="Arial" pitchFamily="34" charset="0"/>
              <a:buChar char="•"/>
            </a:pPr>
            <a:r>
              <a:rPr lang="en-IN" sz="1400" dirty="0" smtClean="0">
                <a:solidFill>
                  <a:schemeClr val="tx1"/>
                </a:solidFill>
                <a:latin typeface="Calibri" panose="020F0502020204030204" pitchFamily="34" charset="0"/>
              </a:rPr>
              <a:t>Company Intelligence</a:t>
            </a:r>
          </a:p>
          <a:p>
            <a:pPr marL="108000" indent="-108000">
              <a:buFont typeface="Arial" pitchFamily="34" charset="0"/>
              <a:buChar char="•"/>
            </a:pPr>
            <a:r>
              <a:rPr lang="en-IN" sz="1400" dirty="0" smtClean="0">
                <a:solidFill>
                  <a:schemeClr val="tx1"/>
                </a:solidFill>
                <a:latin typeface="Calibri" panose="020F0502020204030204" pitchFamily="34" charset="0"/>
              </a:rPr>
              <a:t>Forecasting</a:t>
            </a:r>
          </a:p>
          <a:p>
            <a:pPr marL="108000" indent="-108000">
              <a:buFont typeface="Arial" pitchFamily="34" charset="0"/>
              <a:buChar char="•"/>
            </a:pPr>
            <a:r>
              <a:rPr lang="en-IN" sz="1400" dirty="0" smtClean="0">
                <a:solidFill>
                  <a:schemeClr val="tx1"/>
                </a:solidFill>
                <a:latin typeface="Calibri" panose="020F0502020204030204" pitchFamily="34" charset="0"/>
              </a:rPr>
              <a:t>Lifecycle &amp; Portfolio Management</a:t>
            </a:r>
          </a:p>
        </p:txBody>
      </p:sp>
      <p:sp>
        <p:nvSpPr>
          <p:cNvPr id="18" name="Rounded Rectangle 17"/>
          <p:cNvSpPr/>
          <p:nvPr/>
        </p:nvSpPr>
        <p:spPr>
          <a:xfrm>
            <a:off x="6715728" y="2926082"/>
            <a:ext cx="1980000" cy="3276000"/>
          </a:xfrm>
          <a:prstGeom prst="round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08000" indent="-108000">
              <a:buFont typeface="Arial" pitchFamily="34" charset="0"/>
              <a:buChar char="•"/>
            </a:pPr>
            <a:endParaRPr lang="en-US" sz="1300" dirty="0" smtClean="0">
              <a:solidFill>
                <a:schemeClr val="tx1"/>
              </a:solidFill>
              <a:latin typeface="Calibri" panose="020F0502020204030204" pitchFamily="34" charset="0"/>
            </a:endParaRPr>
          </a:p>
          <a:p>
            <a:pPr marL="108000" indent="-108000">
              <a:buFont typeface="Arial" pitchFamily="34" charset="0"/>
              <a:buChar char="•"/>
            </a:pPr>
            <a:endParaRPr lang="en-IN" sz="1300" dirty="0" smtClean="0">
              <a:solidFill>
                <a:schemeClr val="tx1"/>
              </a:solidFill>
              <a:latin typeface="Calibri" panose="020F0502020204030204" pitchFamily="34" charset="0"/>
            </a:endParaRPr>
          </a:p>
          <a:p>
            <a:pPr marL="108000" indent="-108000">
              <a:buFont typeface="Arial" pitchFamily="34" charset="0"/>
              <a:buChar char="•"/>
            </a:pPr>
            <a:r>
              <a:rPr lang="en-IN" sz="1400" dirty="0" smtClean="0">
                <a:solidFill>
                  <a:schemeClr val="tx1"/>
                </a:solidFill>
                <a:latin typeface="Calibri" panose="020F0502020204030204" pitchFamily="34" charset="0"/>
              </a:rPr>
              <a:t>Real-World Evidence</a:t>
            </a:r>
          </a:p>
          <a:p>
            <a:pPr marL="108000" indent="-108000">
              <a:buFont typeface="Arial" pitchFamily="34" charset="0"/>
              <a:buChar char="•"/>
            </a:pPr>
            <a:r>
              <a:rPr lang="en-IN" sz="1400" dirty="0" smtClean="0">
                <a:solidFill>
                  <a:schemeClr val="tx1"/>
                </a:solidFill>
                <a:latin typeface="Calibri" panose="020F0502020204030204" pitchFamily="34" charset="0"/>
              </a:rPr>
              <a:t>Call Planning</a:t>
            </a:r>
          </a:p>
          <a:p>
            <a:pPr marL="108000" indent="-108000">
              <a:buFont typeface="Arial" pitchFamily="34" charset="0"/>
              <a:buChar char="•"/>
            </a:pPr>
            <a:r>
              <a:rPr lang="en-IN" sz="1400" dirty="0" smtClean="0">
                <a:solidFill>
                  <a:schemeClr val="tx1"/>
                </a:solidFill>
                <a:latin typeface="Calibri" panose="020F0502020204030204" pitchFamily="34" charset="0"/>
              </a:rPr>
              <a:t>Territory Alignment</a:t>
            </a:r>
          </a:p>
          <a:p>
            <a:pPr marL="108000" indent="-108000">
              <a:buFont typeface="Arial" pitchFamily="34" charset="0"/>
              <a:buChar char="•"/>
            </a:pPr>
            <a:r>
              <a:rPr lang="en-IN" sz="1400" dirty="0" smtClean="0">
                <a:solidFill>
                  <a:schemeClr val="tx1"/>
                </a:solidFill>
                <a:latin typeface="Calibri" panose="020F0502020204030204" pitchFamily="34" charset="0"/>
              </a:rPr>
              <a:t>Roster Management</a:t>
            </a:r>
          </a:p>
          <a:p>
            <a:pPr marL="108000" indent="-108000">
              <a:buFont typeface="Arial" pitchFamily="34" charset="0"/>
              <a:buChar char="•"/>
            </a:pPr>
            <a:r>
              <a:rPr lang="en-IN" sz="1400" dirty="0" smtClean="0">
                <a:solidFill>
                  <a:schemeClr val="tx1"/>
                </a:solidFill>
                <a:latin typeface="Calibri" panose="020F0502020204030204" pitchFamily="34" charset="0"/>
              </a:rPr>
              <a:t>Incentive Compensation</a:t>
            </a:r>
          </a:p>
          <a:p>
            <a:pPr marL="108000" indent="-108000">
              <a:buFont typeface="Arial" pitchFamily="34" charset="0"/>
              <a:buChar char="•"/>
            </a:pPr>
            <a:r>
              <a:rPr lang="en-IN" sz="1400" dirty="0" smtClean="0">
                <a:solidFill>
                  <a:schemeClr val="tx1"/>
                </a:solidFill>
                <a:latin typeface="Calibri" panose="020F0502020204030204" pitchFamily="34" charset="0"/>
              </a:rPr>
              <a:t>Marketing Mix Optimization</a:t>
            </a:r>
          </a:p>
          <a:p>
            <a:pPr marL="108000" indent="-108000">
              <a:buFont typeface="Arial" pitchFamily="34" charset="0"/>
              <a:buChar char="•"/>
            </a:pPr>
            <a:r>
              <a:rPr lang="en-IN" sz="1400" dirty="0" smtClean="0">
                <a:solidFill>
                  <a:schemeClr val="tx1"/>
                </a:solidFill>
                <a:latin typeface="Calibri" panose="020F0502020204030204" pitchFamily="34" charset="0"/>
              </a:rPr>
              <a:t>KOL Management</a:t>
            </a:r>
          </a:p>
          <a:p>
            <a:pPr marL="108000" indent="-108000">
              <a:buFont typeface="Arial" pitchFamily="34" charset="0"/>
              <a:buChar char="•"/>
            </a:pPr>
            <a:r>
              <a:rPr lang="en-IN" sz="1400" dirty="0" smtClean="0">
                <a:solidFill>
                  <a:schemeClr val="tx1"/>
                </a:solidFill>
                <a:latin typeface="Calibri" panose="020F0502020204030204" pitchFamily="34" charset="0"/>
              </a:rPr>
              <a:t>Clinical Trial Optimization</a:t>
            </a:r>
          </a:p>
        </p:txBody>
      </p:sp>
      <p:sp>
        <p:nvSpPr>
          <p:cNvPr id="14" name="Rectangle 13"/>
          <p:cNvSpPr/>
          <p:nvPr/>
        </p:nvSpPr>
        <p:spPr>
          <a:xfrm>
            <a:off x="3838886" y="2671356"/>
            <a:ext cx="1518830" cy="202474"/>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latin typeface="Calibri" panose="020F0502020204030204" pitchFamily="34" charset="0"/>
              </a:rPr>
              <a:t>Services</a:t>
            </a:r>
            <a:endParaRPr lang="en-IN" sz="1400" dirty="0" smtClean="0">
              <a:latin typeface="Calibri" panose="020F0502020204030204" pitchFamily="34" charset="0"/>
            </a:endParaRPr>
          </a:p>
        </p:txBody>
      </p:sp>
      <p:sp>
        <p:nvSpPr>
          <p:cNvPr id="21" name="Rounded Rectangle 20"/>
          <p:cNvSpPr/>
          <p:nvPr/>
        </p:nvSpPr>
        <p:spPr>
          <a:xfrm>
            <a:off x="425470" y="2926082"/>
            <a:ext cx="2006126" cy="470261"/>
          </a:xfrm>
          <a:prstGeom prst="round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Calibri" panose="020F0502020204030204" pitchFamily="34" charset="0"/>
              </a:rPr>
              <a:t>NEXXUS COMMERCIAL SUITE </a:t>
            </a:r>
            <a:endParaRPr lang="en-IN" sz="1400" dirty="0" smtClean="0">
              <a:solidFill>
                <a:schemeClr val="tx1"/>
              </a:solidFill>
              <a:latin typeface="Calibri" panose="020F0502020204030204" pitchFamily="34" charset="0"/>
            </a:endParaRPr>
          </a:p>
        </p:txBody>
      </p:sp>
      <p:sp>
        <p:nvSpPr>
          <p:cNvPr id="22" name="Rounded Rectangle 21"/>
          <p:cNvSpPr/>
          <p:nvPr/>
        </p:nvSpPr>
        <p:spPr>
          <a:xfrm>
            <a:off x="2516187" y="2926082"/>
            <a:ext cx="2006126" cy="470261"/>
          </a:xfrm>
          <a:prstGeom prst="round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IN" sz="1400" cap="all" dirty="0" smtClean="0">
                <a:solidFill>
                  <a:schemeClr val="tx1"/>
                </a:solidFill>
                <a:latin typeface="Calibri" panose="020F0502020204030204" pitchFamily="34" charset="0"/>
              </a:rPr>
              <a:t>BI &amp; MOBILITY SOLUTIONS</a:t>
            </a:r>
          </a:p>
        </p:txBody>
      </p:sp>
      <p:sp>
        <p:nvSpPr>
          <p:cNvPr id="23" name="Rounded Rectangle 22"/>
          <p:cNvSpPr/>
          <p:nvPr/>
        </p:nvSpPr>
        <p:spPr>
          <a:xfrm>
            <a:off x="4615957" y="2926082"/>
            <a:ext cx="2006126" cy="470261"/>
          </a:xfrm>
          <a:prstGeom prst="round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IN" sz="1400" cap="all" dirty="0" smtClean="0">
                <a:solidFill>
                  <a:schemeClr val="tx1"/>
                </a:solidFill>
                <a:latin typeface="Calibri" panose="020F0502020204030204" pitchFamily="34" charset="0"/>
              </a:rPr>
              <a:t>SYNDICATED ANALYTICS</a:t>
            </a:r>
          </a:p>
        </p:txBody>
      </p:sp>
      <p:sp>
        <p:nvSpPr>
          <p:cNvPr id="24" name="Rounded Rectangle 23"/>
          <p:cNvSpPr/>
          <p:nvPr/>
        </p:nvSpPr>
        <p:spPr>
          <a:xfrm>
            <a:off x="6715727" y="2926082"/>
            <a:ext cx="2006126" cy="470261"/>
          </a:xfrm>
          <a:prstGeom prst="round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IN" sz="1400" cap="all" dirty="0" smtClean="0">
                <a:solidFill>
                  <a:schemeClr val="tx1"/>
                </a:solidFill>
                <a:latin typeface="Calibri" panose="020F0502020204030204" pitchFamily="34" charset="0"/>
              </a:rPr>
              <a:t>LIFE SCIENCES APPLICATIONS</a:t>
            </a:r>
          </a:p>
        </p:txBody>
      </p:sp>
      <p:sp>
        <p:nvSpPr>
          <p:cNvPr id="19" name="Footer Placeholder 2"/>
          <p:cNvSpPr txBox="1">
            <a:spLocks/>
          </p:cNvSpPr>
          <p:nvPr/>
        </p:nvSpPr>
        <p:spPr>
          <a:xfrm>
            <a:off x="442232" y="6286500"/>
            <a:ext cx="5727700"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900" kern="1200">
                <a:solidFill>
                  <a:srgbClr val="8EAFBF"/>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a:lstStyle>
          <a:p>
            <a:r>
              <a:rPr lang="en-GB" dirty="0" smtClean="0">
                <a:latin typeface="Calibri" panose="020F0502020204030204" pitchFamily="34" charset="0"/>
              </a:rPr>
              <a:t>IMS Health Confidential</a:t>
            </a:r>
            <a:endParaRPr lang="en-GB" dirty="0">
              <a:latin typeface="Calibri" panose="020F0502020204030204" pitchFamily="34" charset="0"/>
            </a:endParaRPr>
          </a:p>
        </p:txBody>
      </p:sp>
    </p:spTree>
    <p:extLst>
      <p:ext uri="{BB962C8B-B14F-4D97-AF65-F5344CB8AC3E}">
        <p14:creationId xmlns:p14="http://schemas.microsoft.com/office/powerpoint/2010/main" val="13227355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2901" y="1088736"/>
            <a:ext cx="8458200" cy="519776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solidFill>
                <a:prstClr val="white"/>
              </a:solidFill>
              <a:latin typeface="Calibri" panose="020F0502020204030204" pitchFamily="34" charset="0"/>
            </a:endParaRPr>
          </a:p>
        </p:txBody>
      </p:sp>
      <p:sp>
        <p:nvSpPr>
          <p:cNvPr id="2" name="Content Placeholder 1"/>
          <p:cNvSpPr>
            <a:spLocks noGrp="1"/>
          </p:cNvSpPr>
          <p:nvPr>
            <p:ph idx="1"/>
          </p:nvPr>
        </p:nvSpPr>
        <p:spPr>
          <a:xfrm>
            <a:off x="432002" y="1188543"/>
            <a:ext cx="8279997" cy="4998150"/>
          </a:xfrm>
        </p:spPr>
        <p:txBody>
          <a:bodyPr/>
          <a:lstStyle/>
          <a:p>
            <a:r>
              <a:rPr lang="en-US" dirty="0">
                <a:solidFill>
                  <a:schemeClr val="accent2"/>
                </a:solidFill>
                <a:latin typeface="Calibri" panose="020F0502020204030204" pitchFamily="34" charset="0"/>
              </a:rPr>
              <a:t>Content development for study protocol of Thyroid cancer Observational Study; involving writing background section , referencing style &amp; addressing comments</a:t>
            </a:r>
            <a:r>
              <a:rPr lang="en-US" dirty="0" smtClean="0">
                <a:solidFill>
                  <a:schemeClr val="accent2"/>
                </a:solidFill>
                <a:latin typeface="Calibri" panose="020F0502020204030204" pitchFamily="34" charset="0"/>
              </a:rPr>
              <a:t>.</a:t>
            </a:r>
          </a:p>
          <a:p>
            <a:r>
              <a:rPr lang="en-US" dirty="0">
                <a:solidFill>
                  <a:schemeClr val="accent2"/>
                </a:solidFill>
                <a:latin typeface="Calibri" panose="020F0502020204030204" pitchFamily="34" charset="0"/>
              </a:rPr>
              <a:t>Built sales comparison table for PRA-pricing monitor publication</a:t>
            </a:r>
          </a:p>
          <a:p>
            <a:r>
              <a:rPr lang="en-US" dirty="0">
                <a:solidFill>
                  <a:schemeClr val="accent2"/>
                </a:solidFill>
                <a:latin typeface="Calibri" panose="020F0502020204030204" pitchFamily="34" charset="0"/>
              </a:rPr>
              <a:t>Worked on ad-hoc request for pricing submissions in </a:t>
            </a:r>
            <a:r>
              <a:rPr lang="en-US" dirty="0" smtClean="0">
                <a:solidFill>
                  <a:schemeClr val="accent2"/>
                </a:solidFill>
                <a:latin typeface="Calibri" panose="020F0502020204030204" pitchFamily="34" charset="0"/>
              </a:rPr>
              <a:t>Canada</a:t>
            </a:r>
          </a:p>
          <a:p>
            <a:r>
              <a:rPr lang="en-US" dirty="0" smtClean="0">
                <a:solidFill>
                  <a:schemeClr val="accent2"/>
                </a:solidFill>
                <a:latin typeface="Calibri" panose="020F0502020204030204" pitchFamily="34" charset="0"/>
              </a:rPr>
              <a:t>A competitive environment analysis of major </a:t>
            </a:r>
            <a:r>
              <a:rPr lang="en-US" dirty="0">
                <a:solidFill>
                  <a:schemeClr val="accent2"/>
                </a:solidFill>
                <a:latin typeface="Calibri" panose="020F0502020204030204" pitchFamily="34" charset="0"/>
              </a:rPr>
              <a:t>HEOR and Market </a:t>
            </a:r>
            <a:r>
              <a:rPr lang="en-US" dirty="0" smtClean="0">
                <a:solidFill>
                  <a:schemeClr val="accent2"/>
                </a:solidFill>
                <a:latin typeface="Calibri" panose="020F0502020204030204" pitchFamily="34" charset="0"/>
              </a:rPr>
              <a:t>access </a:t>
            </a:r>
            <a:r>
              <a:rPr lang="en-US" dirty="0">
                <a:solidFill>
                  <a:schemeClr val="accent2"/>
                </a:solidFill>
                <a:latin typeface="Calibri" panose="020F0502020204030204" pitchFamily="34" charset="0"/>
              </a:rPr>
              <a:t>based companies in NCR and their assessment of market threat for IMS Health. </a:t>
            </a:r>
            <a:endParaRPr lang="en-US" dirty="0" smtClean="0">
              <a:solidFill>
                <a:schemeClr val="accent2"/>
              </a:solidFill>
              <a:latin typeface="Calibri" panose="020F0502020204030204" pitchFamily="34" charset="0"/>
            </a:endParaRPr>
          </a:p>
          <a:p>
            <a:r>
              <a:rPr lang="en-US" dirty="0" smtClean="0">
                <a:solidFill>
                  <a:schemeClr val="accent2"/>
                </a:solidFill>
                <a:latin typeface="Calibri" panose="020F0502020204030204" pitchFamily="34" charset="0"/>
              </a:rPr>
              <a:t>Provided inputs for development </a:t>
            </a:r>
            <a:r>
              <a:rPr lang="en-US" dirty="0">
                <a:solidFill>
                  <a:schemeClr val="accent2"/>
                </a:solidFill>
                <a:latin typeface="Calibri" panose="020F0502020204030204" pitchFamily="34" charset="0"/>
              </a:rPr>
              <a:t>of BIA model </a:t>
            </a:r>
            <a:r>
              <a:rPr lang="en-US" dirty="0" smtClean="0">
                <a:solidFill>
                  <a:schemeClr val="accent2"/>
                </a:solidFill>
                <a:latin typeface="Calibri" panose="020F0502020204030204" pitchFamily="34" charset="0"/>
              </a:rPr>
              <a:t>for </a:t>
            </a:r>
            <a:r>
              <a:rPr lang="en-US" dirty="0" err="1" smtClean="0">
                <a:solidFill>
                  <a:schemeClr val="accent2"/>
                </a:solidFill>
                <a:latin typeface="Calibri" panose="020F0502020204030204" pitchFamily="34" charset="0"/>
              </a:rPr>
              <a:t>certolizumab</a:t>
            </a:r>
            <a:r>
              <a:rPr lang="en-US" dirty="0" smtClean="0">
                <a:solidFill>
                  <a:schemeClr val="accent2"/>
                </a:solidFill>
                <a:latin typeface="Calibri" panose="020F0502020204030204" pitchFamily="34" charset="0"/>
              </a:rPr>
              <a:t> </a:t>
            </a:r>
            <a:r>
              <a:rPr lang="en-US" dirty="0" err="1" smtClean="0">
                <a:solidFill>
                  <a:schemeClr val="accent2"/>
                </a:solidFill>
                <a:latin typeface="Calibri" panose="020F0502020204030204" pitchFamily="34" charset="0"/>
              </a:rPr>
              <a:t>pegol</a:t>
            </a:r>
            <a:r>
              <a:rPr lang="en-US" dirty="0" smtClean="0">
                <a:solidFill>
                  <a:schemeClr val="accent2"/>
                </a:solidFill>
                <a:latin typeface="Calibri" panose="020F0502020204030204" pitchFamily="34" charset="0"/>
              </a:rPr>
              <a:t> in Malaysia</a:t>
            </a:r>
          </a:p>
        </p:txBody>
      </p:sp>
      <p:sp>
        <p:nvSpPr>
          <p:cNvPr id="3" name="Footer Placeholder 2"/>
          <p:cNvSpPr>
            <a:spLocks noGrp="1"/>
          </p:cNvSpPr>
          <p:nvPr>
            <p:ph type="ftr" sz="quarter" idx="10"/>
          </p:nvPr>
        </p:nvSpPr>
        <p:spPr/>
        <p:txBody>
          <a:bodyPr/>
          <a:lstStyle/>
          <a:p>
            <a:r>
              <a:rPr lang="en-GB" dirty="0" smtClean="0">
                <a:latin typeface="Calibri" panose="020F0502020204030204" pitchFamily="34" charset="0"/>
              </a:rPr>
              <a:t>IMS Health Confidential</a:t>
            </a:r>
            <a:endParaRPr lang="en-GB" dirty="0">
              <a:latin typeface="Calibri" panose="020F0502020204030204" pitchFamily="34" charset="0"/>
            </a:endParaRPr>
          </a:p>
        </p:txBody>
      </p:sp>
      <p:sp>
        <p:nvSpPr>
          <p:cNvPr id="6" name="Rounded Rectangle 5"/>
          <p:cNvSpPr/>
          <p:nvPr/>
        </p:nvSpPr>
        <p:spPr>
          <a:xfrm>
            <a:off x="3122280" y="495300"/>
            <a:ext cx="2282798" cy="381000"/>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accent2"/>
                </a:solidFill>
                <a:latin typeface="Calibri" panose="020F0502020204030204" pitchFamily="34" charset="0"/>
              </a:rPr>
              <a:t>Other major projects</a:t>
            </a:r>
            <a:endParaRPr lang="en-US" b="1" dirty="0" smtClean="0">
              <a:solidFill>
                <a:schemeClr val="accent2"/>
              </a:solidFill>
              <a:latin typeface="Arial"/>
            </a:endParaRPr>
          </a:p>
        </p:txBody>
      </p:sp>
    </p:spTree>
    <p:extLst>
      <p:ext uri="{BB962C8B-B14F-4D97-AF65-F5344CB8AC3E}">
        <p14:creationId xmlns:p14="http://schemas.microsoft.com/office/powerpoint/2010/main" val="9369646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GB" dirty="0" smtClean="0">
                <a:latin typeface="Calibri" panose="020F0502020204030204" pitchFamily="34" charset="0"/>
              </a:rPr>
              <a:t>IMS Health Confidential</a:t>
            </a:r>
            <a:endParaRPr lang="en-GB" dirty="0">
              <a:latin typeface="Calibri" panose="020F0502020204030204" pitchFamily="34" charset="0"/>
            </a:endParaRPr>
          </a:p>
        </p:txBody>
      </p:sp>
      <p:sp>
        <p:nvSpPr>
          <p:cNvPr id="4" name="Rounded Rectangle 3"/>
          <p:cNvSpPr/>
          <p:nvPr/>
        </p:nvSpPr>
        <p:spPr>
          <a:xfrm>
            <a:off x="622298" y="2160890"/>
            <a:ext cx="2494387" cy="605307"/>
          </a:xfrm>
          <a:prstGeom prst="roundRect">
            <a:avLst/>
          </a:prstGeom>
          <a:solidFill>
            <a:schemeClr val="accent2"/>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600" dirty="0" smtClean="0">
                <a:solidFill>
                  <a:schemeClr val="bg1"/>
                </a:solidFill>
                <a:latin typeface="Calibri" panose="020F0502020204030204" pitchFamily="34" charset="0"/>
              </a:rPr>
              <a:t>Technical Skills</a:t>
            </a:r>
          </a:p>
        </p:txBody>
      </p:sp>
      <p:sp>
        <p:nvSpPr>
          <p:cNvPr id="5" name="Rounded Rectangle 4"/>
          <p:cNvSpPr/>
          <p:nvPr/>
        </p:nvSpPr>
        <p:spPr>
          <a:xfrm>
            <a:off x="5831174" y="4561881"/>
            <a:ext cx="2494387" cy="605307"/>
          </a:xfrm>
          <a:prstGeom prst="roundRect">
            <a:avLst/>
          </a:prstGeom>
          <a:solidFill>
            <a:schemeClr val="accent2"/>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600" dirty="0" smtClean="0">
                <a:solidFill>
                  <a:schemeClr val="bg1"/>
                </a:solidFill>
                <a:latin typeface="Calibri" panose="020F0502020204030204" pitchFamily="34" charset="0"/>
              </a:rPr>
              <a:t>Interpersonal Skills</a:t>
            </a:r>
          </a:p>
        </p:txBody>
      </p:sp>
      <p:sp>
        <p:nvSpPr>
          <p:cNvPr id="6" name="Rounded Rectangle 5"/>
          <p:cNvSpPr/>
          <p:nvPr/>
        </p:nvSpPr>
        <p:spPr>
          <a:xfrm>
            <a:off x="4134118" y="1146218"/>
            <a:ext cx="3781157" cy="522270"/>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IN" sz="1600" dirty="0" smtClean="0">
                <a:solidFill>
                  <a:srgbClr val="1C2980"/>
                </a:solidFill>
                <a:latin typeface="Calibri" panose="020F0502020204030204" pitchFamily="34" charset="0"/>
              </a:rPr>
              <a:t>Pricing and reimbursement structure of countries using IRP as a pricing mechanism</a:t>
            </a:r>
          </a:p>
        </p:txBody>
      </p:sp>
      <p:sp>
        <p:nvSpPr>
          <p:cNvPr id="7" name="Rounded Rectangle 6"/>
          <p:cNvSpPr/>
          <p:nvPr/>
        </p:nvSpPr>
        <p:spPr>
          <a:xfrm>
            <a:off x="4134118" y="1804881"/>
            <a:ext cx="3781157" cy="522270"/>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IN" sz="1600" dirty="0">
                <a:solidFill>
                  <a:srgbClr val="1C2980"/>
                </a:solidFill>
                <a:latin typeface="Calibri" panose="020F0502020204030204" pitchFamily="34" charset="0"/>
              </a:rPr>
              <a:t>P</a:t>
            </a:r>
            <a:r>
              <a:rPr lang="en-IN" sz="1600" dirty="0" smtClean="0">
                <a:solidFill>
                  <a:srgbClr val="1C2980"/>
                </a:solidFill>
                <a:latin typeface="Calibri" panose="020F0502020204030204" pitchFamily="34" charset="0"/>
              </a:rPr>
              <a:t>rice </a:t>
            </a:r>
            <a:r>
              <a:rPr lang="en-IN" sz="1600" dirty="0">
                <a:solidFill>
                  <a:srgbClr val="1C2980"/>
                </a:solidFill>
                <a:latin typeface="Calibri" panose="020F0502020204030204" pitchFamily="34" charset="0"/>
              </a:rPr>
              <a:t>capturing/calculation techniques for </a:t>
            </a:r>
            <a:r>
              <a:rPr lang="en-IN" sz="1600" dirty="0" smtClean="0">
                <a:solidFill>
                  <a:srgbClr val="1C2980"/>
                </a:solidFill>
                <a:latin typeface="Calibri" panose="020F0502020204030204" pitchFamily="34" charset="0"/>
              </a:rPr>
              <a:t>Pricing </a:t>
            </a:r>
            <a:r>
              <a:rPr lang="en-IN" sz="1600" dirty="0">
                <a:solidFill>
                  <a:srgbClr val="1C2980"/>
                </a:solidFill>
                <a:latin typeface="Calibri" panose="020F0502020204030204" pitchFamily="34" charset="0"/>
              </a:rPr>
              <a:t>submission (Canad</a:t>
            </a:r>
            <a:r>
              <a:rPr lang="en-IN" sz="1600" dirty="0" smtClean="0">
                <a:solidFill>
                  <a:schemeClr val="accent2"/>
                </a:solidFill>
                <a:latin typeface="Calibri" panose="020F0502020204030204" pitchFamily="34" charset="0"/>
              </a:rPr>
              <a:t>a)</a:t>
            </a:r>
            <a:endParaRPr lang="en-IN" sz="1600" dirty="0">
              <a:solidFill>
                <a:schemeClr val="accent2"/>
              </a:solidFill>
              <a:latin typeface="Calibri" panose="020F0502020204030204" pitchFamily="34" charset="0"/>
            </a:endParaRPr>
          </a:p>
        </p:txBody>
      </p:sp>
      <p:sp>
        <p:nvSpPr>
          <p:cNvPr id="8" name="Rounded Rectangle 7"/>
          <p:cNvSpPr/>
          <p:nvPr/>
        </p:nvSpPr>
        <p:spPr>
          <a:xfrm>
            <a:off x="4134118" y="2463544"/>
            <a:ext cx="3781157" cy="522270"/>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IN" sz="1600" dirty="0" smtClean="0">
                <a:solidFill>
                  <a:srgbClr val="1C2980"/>
                </a:solidFill>
                <a:latin typeface="Calibri" panose="020F0502020204030204" pitchFamily="34" charset="0"/>
              </a:rPr>
              <a:t>Systematic literature review and Storyboarding</a:t>
            </a:r>
            <a:endParaRPr lang="en-IN" sz="1600" dirty="0">
              <a:solidFill>
                <a:srgbClr val="1C2980"/>
              </a:solidFill>
              <a:latin typeface="Calibri" panose="020F0502020204030204" pitchFamily="34" charset="0"/>
            </a:endParaRPr>
          </a:p>
        </p:txBody>
      </p:sp>
      <p:sp>
        <p:nvSpPr>
          <p:cNvPr id="9" name="Rounded Rectangle 8"/>
          <p:cNvSpPr/>
          <p:nvPr/>
        </p:nvSpPr>
        <p:spPr>
          <a:xfrm>
            <a:off x="4134118" y="3122207"/>
            <a:ext cx="3781157" cy="522270"/>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IN" sz="1600" dirty="0">
                <a:solidFill>
                  <a:srgbClr val="1C2980"/>
                </a:solidFill>
                <a:latin typeface="Calibri" panose="020F0502020204030204" pitchFamily="34" charset="0"/>
              </a:rPr>
              <a:t>Microsoft Office</a:t>
            </a:r>
          </a:p>
        </p:txBody>
      </p:sp>
      <p:sp>
        <p:nvSpPr>
          <p:cNvPr id="10" name="Rounded Rectangle 9"/>
          <p:cNvSpPr/>
          <p:nvPr/>
        </p:nvSpPr>
        <p:spPr>
          <a:xfrm>
            <a:off x="1276350" y="3780869"/>
            <a:ext cx="3465780" cy="519877"/>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IN" sz="1600" dirty="0" smtClean="0">
                <a:solidFill>
                  <a:srgbClr val="1C2980"/>
                </a:solidFill>
                <a:latin typeface="Calibri" panose="020F0502020204030204" pitchFamily="34" charset="0"/>
              </a:rPr>
              <a:t>Corporate culture and business etiquettes</a:t>
            </a:r>
          </a:p>
        </p:txBody>
      </p:sp>
      <p:sp>
        <p:nvSpPr>
          <p:cNvPr id="11" name="Rounded Rectangle 10"/>
          <p:cNvSpPr/>
          <p:nvPr/>
        </p:nvSpPr>
        <p:spPr>
          <a:xfrm>
            <a:off x="1276350" y="4439532"/>
            <a:ext cx="3465780" cy="519877"/>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IN" sz="1600" dirty="0" smtClean="0">
                <a:solidFill>
                  <a:srgbClr val="1C2980"/>
                </a:solidFill>
                <a:latin typeface="Calibri" panose="020F0502020204030204" pitchFamily="34" charset="0"/>
              </a:rPr>
              <a:t>Team work </a:t>
            </a:r>
          </a:p>
        </p:txBody>
      </p:sp>
      <p:sp>
        <p:nvSpPr>
          <p:cNvPr id="12" name="Rounded Rectangle 11"/>
          <p:cNvSpPr/>
          <p:nvPr/>
        </p:nvSpPr>
        <p:spPr>
          <a:xfrm>
            <a:off x="1276350" y="5756858"/>
            <a:ext cx="3465780" cy="519877"/>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IN" sz="1600" dirty="0" smtClean="0">
                <a:solidFill>
                  <a:srgbClr val="1C2980"/>
                </a:solidFill>
                <a:latin typeface="Calibri" panose="020F0502020204030204" pitchFamily="34" charset="0"/>
              </a:rPr>
              <a:t>Focussed approach</a:t>
            </a:r>
          </a:p>
        </p:txBody>
      </p:sp>
      <p:sp>
        <p:nvSpPr>
          <p:cNvPr id="13" name="Rounded Rectangle 12"/>
          <p:cNvSpPr/>
          <p:nvPr/>
        </p:nvSpPr>
        <p:spPr>
          <a:xfrm>
            <a:off x="1276350" y="5098195"/>
            <a:ext cx="3465780" cy="519877"/>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IN" sz="1600" dirty="0" smtClean="0">
                <a:solidFill>
                  <a:srgbClr val="1C2980"/>
                </a:solidFill>
                <a:latin typeface="Calibri" panose="020F0502020204030204" pitchFamily="34" charset="0"/>
              </a:rPr>
              <a:t>Being responsive and meeting the timelines</a:t>
            </a:r>
          </a:p>
        </p:txBody>
      </p:sp>
      <p:cxnSp>
        <p:nvCxnSpPr>
          <p:cNvPr id="15" name="Elbow Connector 14"/>
          <p:cNvCxnSpPr>
            <a:stCxn id="4" idx="3"/>
            <a:endCxn id="6" idx="1"/>
          </p:cNvCxnSpPr>
          <p:nvPr/>
        </p:nvCxnSpPr>
        <p:spPr>
          <a:xfrm flipV="1">
            <a:off x="3116685" y="1407353"/>
            <a:ext cx="1017433" cy="1056191"/>
          </a:xfrm>
          <a:prstGeom prst="bentConnector3">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Elbow Connector 16"/>
          <p:cNvCxnSpPr>
            <a:stCxn id="4" idx="3"/>
            <a:endCxn id="7" idx="1"/>
          </p:cNvCxnSpPr>
          <p:nvPr/>
        </p:nvCxnSpPr>
        <p:spPr>
          <a:xfrm flipV="1">
            <a:off x="3116685" y="2066016"/>
            <a:ext cx="1017433" cy="397528"/>
          </a:xfrm>
          <a:prstGeom prst="bentConnector3">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Elbow Connector 18"/>
          <p:cNvCxnSpPr>
            <a:stCxn id="4" idx="3"/>
            <a:endCxn id="8" idx="1"/>
          </p:cNvCxnSpPr>
          <p:nvPr/>
        </p:nvCxnSpPr>
        <p:spPr>
          <a:xfrm>
            <a:off x="3116685" y="2463544"/>
            <a:ext cx="1017433" cy="261135"/>
          </a:xfrm>
          <a:prstGeom prst="bentConnector3">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4" idx="3"/>
            <a:endCxn id="9" idx="1"/>
          </p:cNvCxnSpPr>
          <p:nvPr/>
        </p:nvCxnSpPr>
        <p:spPr>
          <a:xfrm>
            <a:off x="3116685" y="2463544"/>
            <a:ext cx="1017433" cy="919798"/>
          </a:xfrm>
          <a:prstGeom prst="bentConnector3">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5" idx="1"/>
            <a:endCxn id="10" idx="3"/>
          </p:cNvCxnSpPr>
          <p:nvPr/>
        </p:nvCxnSpPr>
        <p:spPr>
          <a:xfrm rot="10800000">
            <a:off x="4742130" y="4040809"/>
            <a:ext cx="1089044" cy="823727"/>
          </a:xfrm>
          <a:prstGeom prst="bentConnector3">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5" idx="1"/>
            <a:endCxn id="11" idx="3"/>
          </p:cNvCxnSpPr>
          <p:nvPr/>
        </p:nvCxnSpPr>
        <p:spPr>
          <a:xfrm rot="10800000">
            <a:off x="4742130" y="4699471"/>
            <a:ext cx="1089044" cy="165064"/>
          </a:xfrm>
          <a:prstGeom prst="bentConnector3">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5" idx="1"/>
            <a:endCxn id="13" idx="3"/>
          </p:cNvCxnSpPr>
          <p:nvPr/>
        </p:nvCxnSpPr>
        <p:spPr>
          <a:xfrm rot="10800000" flipV="1">
            <a:off x="4742130" y="4864534"/>
            <a:ext cx="1089044" cy="493599"/>
          </a:xfrm>
          <a:prstGeom prst="bentConnector3">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5" idx="1"/>
            <a:endCxn id="12" idx="3"/>
          </p:cNvCxnSpPr>
          <p:nvPr/>
        </p:nvCxnSpPr>
        <p:spPr>
          <a:xfrm rot="10800000" flipV="1">
            <a:off x="4742130" y="4864535"/>
            <a:ext cx="1089044" cy="1152262"/>
          </a:xfrm>
          <a:prstGeom prst="bentConnector3">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ounded Rectangle 31"/>
          <p:cNvSpPr/>
          <p:nvPr/>
        </p:nvSpPr>
        <p:spPr>
          <a:xfrm>
            <a:off x="3122280" y="495300"/>
            <a:ext cx="2282798" cy="381000"/>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a:solidFill>
                  <a:schemeClr val="accent2"/>
                </a:solidFill>
                <a:latin typeface="Calibri" panose="020F0502020204030204" pitchFamily="34" charset="0"/>
              </a:rPr>
              <a:t>Key Learnings</a:t>
            </a:r>
            <a:endParaRPr lang="en-US" b="1" dirty="0" smtClean="0">
              <a:solidFill>
                <a:schemeClr val="accent2"/>
              </a:solidFill>
              <a:latin typeface="Arial"/>
            </a:endParaRPr>
          </a:p>
        </p:txBody>
      </p:sp>
    </p:spTree>
    <p:extLst>
      <p:ext uri="{BB962C8B-B14F-4D97-AF65-F5344CB8AC3E}">
        <p14:creationId xmlns:p14="http://schemas.microsoft.com/office/powerpoint/2010/main" val="20260374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Thank You</a:t>
            </a:r>
            <a:endParaRPr lang="en-US" dirty="0"/>
          </a:p>
        </p:txBody>
      </p:sp>
    </p:spTree>
    <p:extLst>
      <p:ext uri="{BB962C8B-B14F-4D97-AF65-F5344CB8AC3E}">
        <p14:creationId xmlns:p14="http://schemas.microsoft.com/office/powerpoint/2010/main" val="10432603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2"/>
          </p:nvPr>
        </p:nvSpPr>
        <p:spPr/>
        <p:txBody>
          <a:bodyPr/>
          <a:lstStyle/>
          <a:p>
            <a:pPr fontAlgn="auto">
              <a:spcBef>
                <a:spcPts val="0"/>
              </a:spcBef>
              <a:spcAft>
                <a:spcPts val="0"/>
              </a:spcAft>
            </a:pPr>
            <a:r>
              <a:rPr lang="en-GB" dirty="0" smtClean="0">
                <a:latin typeface="Calibri" panose="020F0502020204030204" pitchFamily="34" charset="0"/>
              </a:rPr>
              <a:t>IMS Health Confidential</a:t>
            </a:r>
            <a:endParaRPr lang="en-GB" dirty="0">
              <a:latin typeface="Calibri" panose="020F0502020204030204" pitchFamily="34" charset="0"/>
            </a:endParaRPr>
          </a:p>
        </p:txBody>
      </p:sp>
      <p:sp>
        <p:nvSpPr>
          <p:cNvPr id="2" name="Content Placeholder 1"/>
          <p:cNvSpPr>
            <a:spLocks noGrp="1"/>
          </p:cNvSpPr>
          <p:nvPr>
            <p:ph idx="1"/>
          </p:nvPr>
        </p:nvSpPr>
        <p:spPr>
          <a:xfrm>
            <a:off x="2593250" y="1117505"/>
            <a:ext cx="6096074" cy="1766144"/>
          </a:xfrm>
          <a:prstGeom prst="roundRect">
            <a:avLst/>
          </a:prstGeom>
          <a:ln w="19050">
            <a:solidFill>
              <a:schemeClr val="bg1"/>
            </a:solidFill>
            <a:prstDash val="sysDash"/>
          </a:ln>
        </p:spPr>
        <p:style>
          <a:lnRef idx="2">
            <a:schemeClr val="accent1"/>
          </a:lnRef>
          <a:fillRef idx="1">
            <a:schemeClr val="lt1"/>
          </a:fillRef>
          <a:effectRef idx="0">
            <a:schemeClr val="accent1"/>
          </a:effectRef>
          <a:fontRef idx="minor">
            <a:schemeClr val="dk1"/>
          </a:fontRef>
        </p:style>
        <p:txBody>
          <a:bodyPr/>
          <a:lstStyle/>
          <a:p>
            <a:pPr>
              <a:lnSpc>
                <a:spcPct val="100000"/>
              </a:lnSpc>
              <a:spcBef>
                <a:spcPts val="450"/>
              </a:spcBef>
            </a:pPr>
            <a:r>
              <a:rPr lang="en-US" sz="1600" b="1" dirty="0">
                <a:solidFill>
                  <a:schemeClr val="accent2"/>
                </a:solidFill>
                <a:latin typeface="Calibri" panose="020F0502020204030204" pitchFamily="34" charset="0"/>
              </a:rPr>
              <a:t>Health economics </a:t>
            </a:r>
            <a:r>
              <a:rPr lang="en-US" sz="1600" dirty="0">
                <a:solidFill>
                  <a:schemeClr val="accent2"/>
                </a:solidFill>
                <a:latin typeface="Calibri" panose="020F0502020204030204" pitchFamily="34" charset="0"/>
              </a:rPr>
              <a:t>analyses the economic aspects of health and health care; it focuses on costs (inputs) as well as the consequences (outcomes) of healthcare interventions</a:t>
            </a:r>
          </a:p>
          <a:p>
            <a:pPr lvl="1">
              <a:lnSpc>
                <a:spcPct val="100000"/>
              </a:lnSpc>
              <a:spcBef>
                <a:spcPts val="450"/>
              </a:spcBef>
            </a:pPr>
            <a:r>
              <a:rPr lang="en-US" sz="1200" dirty="0">
                <a:solidFill>
                  <a:schemeClr val="accent2"/>
                </a:solidFill>
                <a:latin typeface="Calibri" panose="020F0502020204030204" pitchFamily="34" charset="0"/>
              </a:rPr>
              <a:t>Health economics uses the theories from both economics and medicines</a:t>
            </a:r>
          </a:p>
          <a:p>
            <a:pPr lvl="1">
              <a:lnSpc>
                <a:spcPct val="100000"/>
              </a:lnSpc>
              <a:spcBef>
                <a:spcPts val="450"/>
              </a:spcBef>
            </a:pPr>
            <a:r>
              <a:rPr lang="en-US" sz="1200" dirty="0" err="1">
                <a:solidFill>
                  <a:schemeClr val="accent2"/>
                </a:solidFill>
                <a:latin typeface="Calibri" panose="020F0502020204030204" pitchFamily="34" charset="0"/>
              </a:rPr>
              <a:t>Pharmacoeconomics</a:t>
            </a:r>
            <a:r>
              <a:rPr lang="en-US" sz="1200" dirty="0">
                <a:solidFill>
                  <a:schemeClr val="accent2"/>
                </a:solidFill>
                <a:latin typeface="Calibri" panose="020F0502020204030204" pitchFamily="34" charset="0"/>
              </a:rPr>
              <a:t> is used to estimate the value of pharmacy cost and services</a:t>
            </a:r>
          </a:p>
          <a:p>
            <a:pPr>
              <a:lnSpc>
                <a:spcPct val="100000"/>
              </a:lnSpc>
              <a:spcBef>
                <a:spcPts val="450"/>
              </a:spcBef>
            </a:pPr>
            <a:r>
              <a:rPr lang="en-US" sz="1600" b="1" dirty="0">
                <a:solidFill>
                  <a:schemeClr val="accent2"/>
                </a:solidFill>
                <a:latin typeface="Calibri" panose="020F0502020204030204" pitchFamily="34" charset="0"/>
              </a:rPr>
              <a:t>Outcomes research </a:t>
            </a:r>
            <a:r>
              <a:rPr lang="en-US" sz="1600" dirty="0">
                <a:solidFill>
                  <a:schemeClr val="accent2"/>
                </a:solidFill>
                <a:latin typeface="Calibri" panose="020F0502020204030204" pitchFamily="34" charset="0"/>
              </a:rPr>
              <a:t>evaluates the effect of healthcare interventions on patient related clinical, humanistic, and economic outcomes.</a:t>
            </a:r>
          </a:p>
        </p:txBody>
      </p:sp>
      <p:sp>
        <p:nvSpPr>
          <p:cNvPr id="9" name="TextBox 8"/>
          <p:cNvSpPr txBox="1"/>
          <p:nvPr/>
        </p:nvSpPr>
        <p:spPr>
          <a:xfrm>
            <a:off x="1413332" y="3019057"/>
            <a:ext cx="7314745" cy="1603276"/>
          </a:xfrm>
          <a:prstGeom prst="roundRect">
            <a:avLst/>
          </a:prstGeom>
          <a:noFill/>
          <a:ln w="12700">
            <a:solidFill>
              <a:schemeClr val="accent2"/>
            </a:solidFill>
            <a:prstDash val="dash"/>
          </a:ln>
        </p:spPr>
        <p:style>
          <a:lnRef idx="2">
            <a:schemeClr val="accent1"/>
          </a:lnRef>
          <a:fillRef idx="1">
            <a:schemeClr val="lt1"/>
          </a:fillRef>
          <a:effectRef idx="0">
            <a:schemeClr val="accent1"/>
          </a:effectRef>
          <a:fontRef idx="minor">
            <a:schemeClr val="dk1"/>
          </a:fontRef>
        </p:style>
        <p:txBody>
          <a:bodyPr wrap="square" rIns="27000" rtlCol="0">
            <a:spAutoFit/>
          </a:bodyPr>
          <a:lstStyle/>
          <a:p>
            <a:pPr marL="214308" indent="-214308">
              <a:spcBef>
                <a:spcPts val="450"/>
              </a:spcBef>
              <a:buFont typeface="Wingdings" panose="05000000000000000000" pitchFamily="2" charset="2"/>
              <a:buChar char="ü"/>
            </a:pPr>
            <a:r>
              <a:rPr lang="en-US" sz="1400" dirty="0">
                <a:solidFill>
                  <a:schemeClr val="tx1"/>
                </a:solidFill>
                <a:latin typeface="Calibri" panose="020F0502020204030204" pitchFamily="34" charset="0"/>
              </a:rPr>
              <a:t>Rising health care expenditure have been driven by volume of care per patient (i.e. new treatments have expanded care , not replaced other types of </a:t>
            </a:r>
            <a:r>
              <a:rPr lang="en-US" sz="1400" dirty="0" smtClean="0">
                <a:solidFill>
                  <a:schemeClr val="tx1"/>
                </a:solidFill>
                <a:latin typeface="Calibri" panose="020F0502020204030204" pitchFamily="34" charset="0"/>
              </a:rPr>
              <a:t>care) So</a:t>
            </a:r>
            <a:r>
              <a:rPr lang="en-US" sz="1400" dirty="0">
                <a:solidFill>
                  <a:schemeClr val="tx1"/>
                </a:solidFill>
                <a:latin typeface="Calibri" panose="020F0502020204030204" pitchFamily="34" charset="0"/>
              </a:rPr>
              <a:t>, there is a need to understand how limited resources can be used most efficiently and effectively</a:t>
            </a:r>
          </a:p>
          <a:p>
            <a:pPr marL="214308" indent="-214308">
              <a:spcBef>
                <a:spcPts val="450"/>
              </a:spcBef>
              <a:buFont typeface="Wingdings" panose="05000000000000000000" pitchFamily="2" charset="2"/>
              <a:buChar char="ü"/>
            </a:pPr>
            <a:r>
              <a:rPr lang="en-US" sz="1400" dirty="0">
                <a:solidFill>
                  <a:schemeClr val="tx1"/>
                </a:solidFill>
                <a:latin typeface="Calibri" panose="020F0502020204030204" pitchFamily="34" charset="0"/>
              </a:rPr>
              <a:t>In most cases, health economics assess the difference in costs between two alternative treatments, the perspective of the study determines which data are collected and which costs are relevant (Payer, Institutional , Societal)</a:t>
            </a:r>
          </a:p>
        </p:txBody>
      </p:sp>
      <p:sp>
        <p:nvSpPr>
          <p:cNvPr id="33" name="Circular Arrow 32"/>
          <p:cNvSpPr/>
          <p:nvPr/>
        </p:nvSpPr>
        <p:spPr bwMode="auto">
          <a:xfrm rot="11635488">
            <a:off x="581920" y="1231367"/>
            <a:ext cx="1455352" cy="1322647"/>
          </a:xfrm>
          <a:prstGeom prst="circularArrow">
            <a:avLst>
              <a:gd name="adj1" fmla="val 1931"/>
              <a:gd name="adj2" fmla="val 299029"/>
              <a:gd name="adj3" fmla="val 2530519"/>
              <a:gd name="adj4" fmla="val 2834923"/>
              <a:gd name="adj5" fmla="val 5469"/>
            </a:avLst>
          </a:prstGeom>
          <a:solidFill>
            <a:srgbClr val="DBDBDB"/>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sz="2400" dirty="0">
              <a:latin typeface="Calibri" panose="020F0502020204030204" pitchFamily="34" charset="0"/>
            </a:endParaRPr>
          </a:p>
        </p:txBody>
      </p:sp>
      <p:sp>
        <p:nvSpPr>
          <p:cNvPr id="10" name="TextBox 9"/>
          <p:cNvSpPr txBox="1"/>
          <p:nvPr/>
        </p:nvSpPr>
        <p:spPr>
          <a:xfrm>
            <a:off x="794048" y="1640169"/>
            <a:ext cx="992644" cy="461665"/>
          </a:xfrm>
          <a:prstGeom prst="rect">
            <a:avLst/>
          </a:prstGeom>
          <a:noFill/>
          <a:ln>
            <a:noFill/>
          </a:ln>
        </p:spPr>
        <p:txBody>
          <a:bodyPr wrap="square" rIns="27000" rtlCol="0">
            <a:spAutoFit/>
          </a:bodyPr>
          <a:lstStyle/>
          <a:p>
            <a:pPr algn="ctr"/>
            <a:r>
              <a:rPr lang="en-US" sz="1200" dirty="0">
                <a:latin typeface="Calibri" panose="020F0502020204030204" pitchFamily="34" charset="0"/>
              </a:rPr>
              <a:t>Outcomes research</a:t>
            </a:r>
          </a:p>
        </p:txBody>
      </p:sp>
      <p:sp>
        <p:nvSpPr>
          <p:cNvPr id="34" name="Circular Arrow 33"/>
          <p:cNvSpPr/>
          <p:nvPr/>
        </p:nvSpPr>
        <p:spPr bwMode="auto">
          <a:xfrm rot="11635488">
            <a:off x="1548812" y="1093618"/>
            <a:ext cx="1057254" cy="992069"/>
          </a:xfrm>
          <a:prstGeom prst="circularArrow">
            <a:avLst>
              <a:gd name="adj1" fmla="val 1931"/>
              <a:gd name="adj2" fmla="val 299029"/>
              <a:gd name="adj3" fmla="val 2530519"/>
              <a:gd name="adj4" fmla="val 2834923"/>
              <a:gd name="adj5" fmla="val 5469"/>
            </a:avLst>
          </a:prstGeom>
          <a:ln w="12700"/>
        </p:spPr>
        <p:style>
          <a:lnRef idx="2">
            <a:schemeClr val="accent3"/>
          </a:lnRef>
          <a:fillRef idx="1">
            <a:schemeClr val="lt1"/>
          </a:fillRef>
          <a:effectRef idx="0">
            <a:schemeClr val="accent3"/>
          </a:effectRef>
          <a:fontRef idx="minor">
            <a:schemeClr val="dk1"/>
          </a:fontRef>
        </p:style>
        <p:txBody>
          <a:bodyPr/>
          <a:lstStyle/>
          <a:p>
            <a:endParaRPr lang="en-US" sz="2400" dirty="0">
              <a:latin typeface="Calibri" panose="020F0502020204030204" pitchFamily="34" charset="0"/>
            </a:endParaRPr>
          </a:p>
        </p:txBody>
      </p:sp>
      <p:sp>
        <p:nvSpPr>
          <p:cNvPr id="11" name="TextBox 10"/>
          <p:cNvSpPr txBox="1"/>
          <p:nvPr/>
        </p:nvSpPr>
        <p:spPr>
          <a:xfrm>
            <a:off x="1812907" y="1432183"/>
            <a:ext cx="739714" cy="276999"/>
          </a:xfrm>
          <a:prstGeom prst="rect">
            <a:avLst/>
          </a:prstGeom>
          <a:noFill/>
          <a:ln>
            <a:noFill/>
          </a:ln>
        </p:spPr>
        <p:txBody>
          <a:bodyPr wrap="square" rIns="27000" rtlCol="0">
            <a:spAutoFit/>
          </a:bodyPr>
          <a:lstStyle/>
          <a:p>
            <a:r>
              <a:rPr lang="en-US" sz="1200" dirty="0">
                <a:solidFill>
                  <a:schemeClr val="accent3"/>
                </a:solidFill>
                <a:latin typeface="Calibri" panose="020F0502020204030204" pitchFamily="34" charset="0"/>
              </a:rPr>
              <a:t>Clinical</a:t>
            </a:r>
          </a:p>
        </p:txBody>
      </p:sp>
      <p:sp>
        <p:nvSpPr>
          <p:cNvPr id="35" name="Circular Arrow 34"/>
          <p:cNvSpPr/>
          <p:nvPr/>
        </p:nvSpPr>
        <p:spPr bwMode="auto">
          <a:xfrm rot="11635488">
            <a:off x="6250" y="1107852"/>
            <a:ext cx="1057254" cy="992069"/>
          </a:xfrm>
          <a:prstGeom prst="circularArrow">
            <a:avLst>
              <a:gd name="adj1" fmla="val 1931"/>
              <a:gd name="adj2" fmla="val 299029"/>
              <a:gd name="adj3" fmla="val 2530519"/>
              <a:gd name="adj4" fmla="val 2834923"/>
              <a:gd name="adj5" fmla="val 5469"/>
            </a:avLst>
          </a:prstGeom>
          <a:ln w="12700">
            <a:solidFill>
              <a:schemeClr val="accent2"/>
            </a:solidFill>
          </a:ln>
        </p:spPr>
        <p:style>
          <a:lnRef idx="2">
            <a:schemeClr val="accent3"/>
          </a:lnRef>
          <a:fillRef idx="1">
            <a:schemeClr val="lt1"/>
          </a:fillRef>
          <a:effectRef idx="0">
            <a:schemeClr val="accent3"/>
          </a:effectRef>
          <a:fontRef idx="minor">
            <a:schemeClr val="dk1"/>
          </a:fontRef>
        </p:style>
        <p:txBody>
          <a:bodyPr/>
          <a:lstStyle/>
          <a:p>
            <a:endParaRPr lang="en-US" sz="2400" dirty="0">
              <a:solidFill>
                <a:srgbClr val="002060"/>
              </a:solidFill>
              <a:latin typeface="Calibri" panose="020F0502020204030204" pitchFamily="34" charset="0"/>
            </a:endParaRPr>
          </a:p>
        </p:txBody>
      </p:sp>
      <p:sp>
        <p:nvSpPr>
          <p:cNvPr id="38" name="TextBox 37"/>
          <p:cNvSpPr txBox="1"/>
          <p:nvPr/>
        </p:nvSpPr>
        <p:spPr>
          <a:xfrm>
            <a:off x="46750" y="1467633"/>
            <a:ext cx="1009885" cy="276999"/>
          </a:xfrm>
          <a:prstGeom prst="rect">
            <a:avLst/>
          </a:prstGeom>
          <a:noFill/>
          <a:ln>
            <a:noFill/>
          </a:ln>
        </p:spPr>
        <p:txBody>
          <a:bodyPr wrap="square" rIns="27000" rtlCol="0">
            <a:spAutoFit/>
          </a:bodyPr>
          <a:lstStyle/>
          <a:p>
            <a:r>
              <a:rPr lang="en-US" sz="1200" dirty="0">
                <a:solidFill>
                  <a:srgbClr val="002060"/>
                </a:solidFill>
                <a:latin typeface="Calibri" panose="020F0502020204030204" pitchFamily="34" charset="0"/>
              </a:rPr>
              <a:t>Humanistic</a:t>
            </a:r>
          </a:p>
        </p:txBody>
      </p:sp>
      <p:sp>
        <p:nvSpPr>
          <p:cNvPr id="42" name="Circular Arrow 41"/>
          <p:cNvSpPr/>
          <p:nvPr/>
        </p:nvSpPr>
        <p:spPr bwMode="auto">
          <a:xfrm rot="11635488">
            <a:off x="814217" y="2014989"/>
            <a:ext cx="1057254" cy="1032351"/>
          </a:xfrm>
          <a:prstGeom prst="circularArrow">
            <a:avLst>
              <a:gd name="adj1" fmla="val 1931"/>
              <a:gd name="adj2" fmla="val 299029"/>
              <a:gd name="adj3" fmla="val 2530519"/>
              <a:gd name="adj4" fmla="val 2834923"/>
              <a:gd name="adj5" fmla="val 5469"/>
            </a:avLst>
          </a:prstGeom>
          <a:ln w="12700">
            <a:solidFill>
              <a:schemeClr val="accent4"/>
            </a:solidFill>
          </a:ln>
        </p:spPr>
        <p:style>
          <a:lnRef idx="2">
            <a:schemeClr val="accent3"/>
          </a:lnRef>
          <a:fillRef idx="1">
            <a:schemeClr val="lt1"/>
          </a:fillRef>
          <a:effectRef idx="0">
            <a:schemeClr val="accent3"/>
          </a:effectRef>
          <a:fontRef idx="minor">
            <a:schemeClr val="dk1"/>
          </a:fontRef>
        </p:style>
        <p:txBody>
          <a:bodyPr/>
          <a:lstStyle/>
          <a:p>
            <a:endParaRPr lang="en-US" sz="2400" dirty="0">
              <a:latin typeface="Calibri" panose="020F0502020204030204" pitchFamily="34" charset="0"/>
            </a:endParaRPr>
          </a:p>
        </p:txBody>
      </p:sp>
      <p:sp>
        <p:nvSpPr>
          <p:cNvPr id="43" name="TextBox 42"/>
          <p:cNvSpPr txBox="1"/>
          <p:nvPr/>
        </p:nvSpPr>
        <p:spPr>
          <a:xfrm>
            <a:off x="972310" y="2455411"/>
            <a:ext cx="911921" cy="276999"/>
          </a:xfrm>
          <a:prstGeom prst="rect">
            <a:avLst/>
          </a:prstGeom>
          <a:noFill/>
          <a:ln>
            <a:noFill/>
          </a:ln>
        </p:spPr>
        <p:txBody>
          <a:bodyPr wrap="square" rIns="27000" rtlCol="0">
            <a:spAutoFit/>
          </a:bodyPr>
          <a:lstStyle/>
          <a:p>
            <a:r>
              <a:rPr lang="en-US" sz="1200" dirty="0">
                <a:solidFill>
                  <a:schemeClr val="accent4"/>
                </a:solidFill>
                <a:latin typeface="Calibri" panose="020F0502020204030204" pitchFamily="34" charset="0"/>
              </a:rPr>
              <a:t>Economic</a:t>
            </a:r>
          </a:p>
        </p:txBody>
      </p:sp>
      <p:sp>
        <p:nvSpPr>
          <p:cNvPr id="3" name="TextBox 2"/>
          <p:cNvSpPr txBox="1"/>
          <p:nvPr/>
        </p:nvSpPr>
        <p:spPr>
          <a:xfrm>
            <a:off x="1290027" y="4757256"/>
            <a:ext cx="5923675" cy="374571"/>
          </a:xfrm>
          <a:prstGeom prst="roundRect">
            <a:avLst/>
          </a:prstGeom>
          <a:solidFill>
            <a:schemeClr val="accent1">
              <a:lumMod val="50000"/>
            </a:schemeClr>
          </a:solidFill>
          <a:ln>
            <a:noFill/>
          </a:ln>
        </p:spPr>
        <p:txBody>
          <a:bodyPr wrap="square" rIns="36000" rtlCol="0">
            <a:spAutoFit/>
          </a:bodyPr>
          <a:lstStyle/>
          <a:p>
            <a:pPr algn="ctr"/>
            <a:r>
              <a:rPr lang="en-US" altLang="en-US" sz="1600" b="1" dirty="0">
                <a:solidFill>
                  <a:schemeClr val="bg1"/>
                </a:solidFill>
                <a:latin typeface="Calibri" panose="020F0502020204030204" pitchFamily="34" charset="0"/>
              </a:rPr>
              <a:t>Five types of </a:t>
            </a:r>
            <a:r>
              <a:rPr lang="en-US" altLang="en-US" sz="1600" b="1" dirty="0" err="1">
                <a:solidFill>
                  <a:schemeClr val="bg1"/>
                </a:solidFill>
                <a:latin typeface="Calibri" panose="020F0502020204030204" pitchFamily="34" charset="0"/>
              </a:rPr>
              <a:t>Pharmaco</a:t>
            </a:r>
            <a:r>
              <a:rPr lang="en-US" altLang="en-US" sz="1600" b="1" dirty="0">
                <a:solidFill>
                  <a:schemeClr val="bg1"/>
                </a:solidFill>
                <a:latin typeface="Calibri" panose="020F0502020204030204" pitchFamily="34" charset="0"/>
              </a:rPr>
              <a:t> economic Analyses: </a:t>
            </a:r>
          </a:p>
        </p:txBody>
      </p:sp>
      <p:sp>
        <p:nvSpPr>
          <p:cNvPr id="37" name="Rounded Rectangle 36"/>
          <p:cNvSpPr/>
          <p:nvPr/>
        </p:nvSpPr>
        <p:spPr>
          <a:xfrm>
            <a:off x="237349" y="3032126"/>
            <a:ext cx="1175983" cy="1568385"/>
          </a:xfrm>
          <a:prstGeom prst="roundRect">
            <a:avLst/>
          </a:prstGeom>
          <a:solidFill>
            <a:schemeClr val="tx2">
              <a:lumMod val="75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Arial"/>
              </a:rPr>
              <a:t>Need for HEOR ?</a:t>
            </a:r>
            <a:endParaRPr lang="en-US" sz="1400" dirty="0">
              <a:solidFill>
                <a:schemeClr val="bg1"/>
              </a:solidFill>
              <a:latin typeface="Arial"/>
            </a:endParaRPr>
          </a:p>
        </p:txBody>
      </p:sp>
      <p:sp>
        <p:nvSpPr>
          <p:cNvPr id="7" name="Oval 6"/>
          <p:cNvSpPr/>
          <p:nvPr/>
        </p:nvSpPr>
        <p:spPr>
          <a:xfrm>
            <a:off x="1067784" y="5042712"/>
            <a:ext cx="1487590" cy="1373645"/>
          </a:xfrm>
          <a:prstGeom prst="ellipse">
            <a:avLst/>
          </a:prstGeom>
          <a:solidFill>
            <a:schemeClr val="accent1">
              <a:lumMod val="20000"/>
              <a:lumOff val="80000"/>
            </a:schemeClr>
          </a:solidFill>
          <a:ln w="28575">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en-US" sz="1600" dirty="0">
                <a:latin typeface="Calibri" panose="020F0502020204030204" pitchFamily="34" charset="0"/>
              </a:rPr>
              <a:t>Cost of Illness (COI</a:t>
            </a:r>
            <a:r>
              <a:rPr lang="en-US" altLang="en-US" sz="1600" dirty="0" smtClean="0">
                <a:latin typeface="Calibri" panose="020F0502020204030204" pitchFamily="34" charset="0"/>
              </a:rPr>
              <a:t>)</a:t>
            </a:r>
            <a:endParaRPr lang="en-US" sz="1600" dirty="0"/>
          </a:p>
        </p:txBody>
      </p:sp>
      <p:sp>
        <p:nvSpPr>
          <p:cNvPr id="39" name="Oval 38"/>
          <p:cNvSpPr/>
          <p:nvPr/>
        </p:nvSpPr>
        <p:spPr>
          <a:xfrm>
            <a:off x="2280977" y="5059586"/>
            <a:ext cx="1487590" cy="1373645"/>
          </a:xfrm>
          <a:prstGeom prst="ellipse">
            <a:avLst/>
          </a:prstGeom>
          <a:solidFill>
            <a:schemeClr val="accent1">
              <a:lumMod val="20000"/>
              <a:lumOff val="80000"/>
            </a:schemeClr>
          </a:solidFill>
          <a:ln w="28575">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lvl="0" algn="ctr"/>
            <a:r>
              <a:rPr lang="en-US" altLang="en-US" sz="1400" dirty="0">
                <a:latin typeface="Calibri" panose="020F0502020204030204" pitchFamily="34" charset="0"/>
              </a:rPr>
              <a:t>Cost-minimization (</a:t>
            </a:r>
            <a:r>
              <a:rPr lang="en-US" altLang="en-US" sz="1400" dirty="0" smtClean="0">
                <a:latin typeface="Calibri" panose="020F0502020204030204" pitchFamily="34" charset="0"/>
              </a:rPr>
              <a:t>CMA)</a:t>
            </a:r>
            <a:endParaRPr lang="en-US" sz="1400" dirty="0"/>
          </a:p>
        </p:txBody>
      </p:sp>
      <p:sp>
        <p:nvSpPr>
          <p:cNvPr id="40" name="Oval 39"/>
          <p:cNvSpPr/>
          <p:nvPr/>
        </p:nvSpPr>
        <p:spPr>
          <a:xfrm>
            <a:off x="3537689" y="5060150"/>
            <a:ext cx="1487590" cy="1373645"/>
          </a:xfrm>
          <a:prstGeom prst="ellipse">
            <a:avLst/>
          </a:prstGeom>
          <a:solidFill>
            <a:schemeClr val="accent1">
              <a:lumMod val="20000"/>
              <a:lumOff val="80000"/>
            </a:schemeClr>
          </a:solidFill>
          <a:ln w="28575">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lvl="0" algn="ctr"/>
            <a:r>
              <a:rPr lang="en-US" altLang="en-US" sz="1400" dirty="0">
                <a:latin typeface="Calibri" panose="020F0502020204030204" pitchFamily="34" charset="0"/>
              </a:rPr>
              <a:t>Cost-benefit (CBA)</a:t>
            </a:r>
            <a:endParaRPr lang="en-US" sz="1400" dirty="0"/>
          </a:p>
        </p:txBody>
      </p:sp>
      <p:sp>
        <p:nvSpPr>
          <p:cNvPr id="41" name="Oval 40"/>
          <p:cNvSpPr/>
          <p:nvPr/>
        </p:nvSpPr>
        <p:spPr>
          <a:xfrm>
            <a:off x="4741721" y="5048587"/>
            <a:ext cx="1487590" cy="1373645"/>
          </a:xfrm>
          <a:prstGeom prst="ellipse">
            <a:avLst/>
          </a:prstGeom>
          <a:solidFill>
            <a:schemeClr val="accent2"/>
          </a:solidFill>
          <a:ln w="28575">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en-US" sz="1400" b="1" dirty="0">
                <a:solidFill>
                  <a:schemeClr val="bg1"/>
                </a:solidFill>
                <a:latin typeface="Calibri" panose="020F0502020204030204" pitchFamily="34" charset="0"/>
              </a:rPr>
              <a:t>Cost-effectiveness (CEA</a:t>
            </a:r>
            <a:r>
              <a:rPr lang="en-US" altLang="en-US" sz="1400" b="1" dirty="0" smtClean="0">
                <a:solidFill>
                  <a:schemeClr val="bg1"/>
                </a:solidFill>
                <a:latin typeface="Calibri" panose="020F0502020204030204" pitchFamily="34" charset="0"/>
              </a:rPr>
              <a:t>)</a:t>
            </a:r>
            <a:endParaRPr lang="en-US" altLang="en-US" sz="1400" b="1" dirty="0">
              <a:solidFill>
                <a:schemeClr val="bg1"/>
              </a:solidFill>
              <a:latin typeface="Calibri" panose="020F0502020204030204" pitchFamily="34" charset="0"/>
            </a:endParaRPr>
          </a:p>
        </p:txBody>
      </p:sp>
      <p:sp>
        <p:nvSpPr>
          <p:cNvPr id="44" name="Oval 43"/>
          <p:cNvSpPr/>
          <p:nvPr/>
        </p:nvSpPr>
        <p:spPr>
          <a:xfrm>
            <a:off x="5968990" y="5056458"/>
            <a:ext cx="1487590" cy="1373645"/>
          </a:xfrm>
          <a:prstGeom prst="ellipse">
            <a:avLst/>
          </a:prstGeom>
          <a:solidFill>
            <a:schemeClr val="accent1">
              <a:lumMod val="20000"/>
              <a:lumOff val="80000"/>
            </a:schemeClr>
          </a:solidFill>
          <a:ln w="28575">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en-US" sz="1400" dirty="0">
                <a:latin typeface="Calibri" panose="020F0502020204030204" pitchFamily="34" charset="0"/>
              </a:rPr>
              <a:t>Cost-utility (CUA</a:t>
            </a:r>
            <a:r>
              <a:rPr lang="en-US" altLang="en-US" sz="1400" dirty="0" smtClean="0">
                <a:latin typeface="Calibri" panose="020F0502020204030204" pitchFamily="34" charset="0"/>
              </a:rPr>
              <a:t>)</a:t>
            </a:r>
            <a:endParaRPr lang="en-US" altLang="en-US" sz="1400" b="1" dirty="0">
              <a:latin typeface="Calibri" panose="020F0502020204030204" pitchFamily="34" charset="0"/>
            </a:endParaRPr>
          </a:p>
        </p:txBody>
      </p:sp>
      <p:sp>
        <p:nvSpPr>
          <p:cNvPr id="6" name="Rounded Rectangle 5"/>
          <p:cNvSpPr/>
          <p:nvPr/>
        </p:nvSpPr>
        <p:spPr>
          <a:xfrm>
            <a:off x="1758869" y="5177546"/>
            <a:ext cx="203704" cy="210198"/>
          </a:xfrm>
          <a:prstGeom prst="roundRect">
            <a:avLst/>
          </a:prstGeom>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accent2"/>
                </a:solidFill>
                <a:latin typeface="Arial"/>
              </a:rPr>
              <a:t>1</a:t>
            </a:r>
          </a:p>
        </p:txBody>
      </p:sp>
      <p:sp>
        <p:nvSpPr>
          <p:cNvPr id="30" name="Rounded Rectangle 29"/>
          <p:cNvSpPr/>
          <p:nvPr/>
        </p:nvSpPr>
        <p:spPr>
          <a:xfrm>
            <a:off x="2924966" y="5179999"/>
            <a:ext cx="203704" cy="210198"/>
          </a:xfrm>
          <a:prstGeom prst="roundRect">
            <a:avLst/>
          </a:prstGeom>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accent2"/>
                </a:solidFill>
                <a:latin typeface="Arial"/>
              </a:rPr>
              <a:t>2</a:t>
            </a:r>
          </a:p>
        </p:txBody>
      </p:sp>
      <p:sp>
        <p:nvSpPr>
          <p:cNvPr id="31" name="Rounded Rectangle 30"/>
          <p:cNvSpPr/>
          <p:nvPr/>
        </p:nvSpPr>
        <p:spPr>
          <a:xfrm>
            <a:off x="4114453" y="5184971"/>
            <a:ext cx="203704" cy="210198"/>
          </a:xfrm>
          <a:prstGeom prst="roundRect">
            <a:avLst/>
          </a:prstGeom>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accent2"/>
                </a:solidFill>
                <a:latin typeface="Arial"/>
              </a:rPr>
              <a:t>3</a:t>
            </a:r>
          </a:p>
        </p:txBody>
      </p:sp>
      <p:sp>
        <p:nvSpPr>
          <p:cNvPr id="32" name="Rounded Rectangle 31"/>
          <p:cNvSpPr/>
          <p:nvPr/>
        </p:nvSpPr>
        <p:spPr>
          <a:xfrm>
            <a:off x="5408876" y="5184971"/>
            <a:ext cx="203704" cy="210198"/>
          </a:xfrm>
          <a:prstGeom prst="roundRect">
            <a:avLst/>
          </a:prstGeom>
          <a:noFill/>
          <a:ln>
            <a:solidFill>
              <a:schemeClr val="bg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bg1"/>
                </a:solidFill>
                <a:latin typeface="Arial"/>
              </a:rPr>
              <a:t>4</a:t>
            </a:r>
          </a:p>
        </p:txBody>
      </p:sp>
      <p:sp>
        <p:nvSpPr>
          <p:cNvPr id="36" name="Rounded Rectangle 35"/>
          <p:cNvSpPr/>
          <p:nvPr/>
        </p:nvSpPr>
        <p:spPr>
          <a:xfrm>
            <a:off x="6578889" y="5181444"/>
            <a:ext cx="203704" cy="210198"/>
          </a:xfrm>
          <a:prstGeom prst="roundRect">
            <a:avLst/>
          </a:prstGeom>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accent2"/>
                </a:solidFill>
                <a:latin typeface="Arial"/>
              </a:rPr>
              <a:t>5</a:t>
            </a:r>
          </a:p>
        </p:txBody>
      </p:sp>
      <p:sp>
        <p:nvSpPr>
          <p:cNvPr id="45" name="Rectangle 44"/>
          <p:cNvSpPr/>
          <p:nvPr/>
        </p:nvSpPr>
        <p:spPr>
          <a:xfrm>
            <a:off x="822960" y="297727"/>
            <a:ext cx="2155371" cy="423454"/>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latin typeface="Calibri" panose="020F0502020204030204" pitchFamily="34" charset="0"/>
              </a:rPr>
              <a:t>About the work </a:t>
            </a:r>
            <a:endParaRPr lang="en-IN" sz="1400" dirty="0" smtClean="0">
              <a:latin typeface="Calibri" panose="020F0502020204030204" pitchFamily="34" charset="0"/>
            </a:endParaRPr>
          </a:p>
        </p:txBody>
      </p:sp>
    </p:spTree>
    <p:extLst>
      <p:ext uri="{BB962C8B-B14F-4D97-AF65-F5344CB8AC3E}">
        <p14:creationId xmlns:p14="http://schemas.microsoft.com/office/powerpoint/2010/main" val="2362146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47413" y="1477149"/>
            <a:ext cx="7978176" cy="1928058"/>
            <a:chOff x="473336" y="1141206"/>
            <a:chExt cx="8249976" cy="1928058"/>
          </a:xfrm>
        </p:grpSpPr>
        <p:sp>
          <p:nvSpPr>
            <p:cNvPr id="12" name="Rectangle 11"/>
            <p:cNvSpPr>
              <a:spLocks noChangeArrowheads="1"/>
            </p:cNvSpPr>
            <p:nvPr/>
          </p:nvSpPr>
          <p:spPr bwMode="auto">
            <a:xfrm>
              <a:off x="8072695" y="1141270"/>
              <a:ext cx="524396" cy="611086"/>
            </a:xfrm>
            <a:prstGeom prst="rect">
              <a:avLst/>
            </a:prstGeom>
            <a:solidFill>
              <a:schemeClr val="accent5"/>
            </a:solidFill>
            <a:ln w="0">
              <a:noFill/>
              <a:prstDash val="solid"/>
              <a:miter lim="800000"/>
              <a:headEnd/>
              <a:tailEnd/>
            </a:ln>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a:lstStyle>
            <a:p>
              <a:pPr algn="ctr"/>
              <a:r>
                <a:rPr lang="en-US" sz="2000" dirty="0">
                  <a:solidFill>
                    <a:schemeClr val="bg1"/>
                  </a:solidFill>
                  <a:latin typeface="Calibri" panose="020F0502020204030204" pitchFamily="34" charset="0"/>
                </a:rPr>
                <a:t>01</a:t>
              </a:r>
            </a:p>
          </p:txBody>
        </p:sp>
        <p:sp>
          <p:nvSpPr>
            <p:cNvPr id="13" name="Rectangle 12"/>
            <p:cNvSpPr/>
            <p:nvPr/>
          </p:nvSpPr>
          <p:spPr>
            <a:xfrm>
              <a:off x="8597091" y="1141206"/>
              <a:ext cx="117083" cy="611087"/>
            </a:xfrm>
            <a:prstGeom prst="rect">
              <a:avLst/>
            </a:prstGeom>
            <a:solidFill>
              <a:schemeClr val="accent5">
                <a:lumMod val="60000"/>
                <a:lumOff val="40000"/>
              </a:schemeClr>
            </a:solidFill>
            <a:ln w="25400" cap="flat" cmpd="sng" algn="ctr">
              <a:noFill/>
              <a:prstDash val="solid"/>
            </a:ln>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a:lstStyle>
            <a:p>
              <a:pPr algn="ctr" fontAlgn="auto">
                <a:spcBef>
                  <a:spcPts val="0"/>
                </a:spcBef>
                <a:spcAft>
                  <a:spcPts val="0"/>
                </a:spcAft>
              </a:pPr>
              <a:endParaRPr lang="en-US" sz="1600" b="1" kern="0" dirty="0">
                <a:solidFill>
                  <a:srgbClr val="FFFFFF"/>
                </a:solidFill>
                <a:latin typeface="Calibri" panose="020F0502020204030204" pitchFamily="34" charset="0"/>
              </a:endParaRPr>
            </a:p>
          </p:txBody>
        </p:sp>
        <p:sp>
          <p:nvSpPr>
            <p:cNvPr id="14" name="Rectangle 13"/>
            <p:cNvSpPr>
              <a:spLocks noChangeArrowheads="1"/>
            </p:cNvSpPr>
            <p:nvPr/>
          </p:nvSpPr>
          <p:spPr bwMode="auto">
            <a:xfrm>
              <a:off x="8081832" y="1812475"/>
              <a:ext cx="524396" cy="611086"/>
            </a:xfrm>
            <a:prstGeom prst="rect">
              <a:avLst/>
            </a:prstGeom>
            <a:solidFill>
              <a:srgbClr val="8EAFBF"/>
            </a:solidFill>
            <a:ln w="0">
              <a:noFill/>
              <a:prstDash val="solid"/>
              <a:miter lim="800000"/>
              <a:headEnd/>
              <a:tailEnd/>
            </a:ln>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a:lstStyle>
            <a:p>
              <a:pPr algn="ctr"/>
              <a:r>
                <a:rPr lang="en-US" sz="2000" dirty="0">
                  <a:solidFill>
                    <a:schemeClr val="bg1"/>
                  </a:solidFill>
                  <a:latin typeface="Calibri" panose="020F0502020204030204" pitchFamily="34" charset="0"/>
                </a:rPr>
                <a:t>02</a:t>
              </a:r>
            </a:p>
          </p:txBody>
        </p:sp>
        <p:sp>
          <p:nvSpPr>
            <p:cNvPr id="15" name="Rectangle 14"/>
            <p:cNvSpPr/>
            <p:nvPr/>
          </p:nvSpPr>
          <p:spPr>
            <a:xfrm>
              <a:off x="8597091" y="1812474"/>
              <a:ext cx="117083" cy="611087"/>
            </a:xfrm>
            <a:prstGeom prst="rect">
              <a:avLst/>
            </a:prstGeom>
            <a:solidFill>
              <a:schemeClr val="tx2">
                <a:lumMod val="40000"/>
                <a:lumOff val="60000"/>
              </a:schemeClr>
            </a:solidFill>
            <a:ln w="25400" cap="flat" cmpd="sng" algn="ctr">
              <a:noFill/>
              <a:prstDash val="solid"/>
            </a:ln>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a:lstStyle>
            <a:p>
              <a:pPr algn="ctr" fontAlgn="auto">
                <a:spcBef>
                  <a:spcPts val="0"/>
                </a:spcBef>
                <a:spcAft>
                  <a:spcPts val="0"/>
                </a:spcAft>
              </a:pPr>
              <a:endParaRPr lang="en-US" sz="1600" b="1" kern="0" dirty="0">
                <a:solidFill>
                  <a:schemeClr val="bg1"/>
                </a:solidFill>
                <a:latin typeface="Calibri" panose="020F0502020204030204" pitchFamily="34" charset="0"/>
              </a:endParaRPr>
            </a:p>
          </p:txBody>
        </p:sp>
        <p:grpSp>
          <p:nvGrpSpPr>
            <p:cNvPr id="17" name="Group 16"/>
            <p:cNvGrpSpPr/>
            <p:nvPr/>
          </p:nvGrpSpPr>
          <p:grpSpPr>
            <a:xfrm>
              <a:off x="8081832" y="2458178"/>
              <a:ext cx="641480" cy="611086"/>
              <a:chOff x="8081833" y="3447095"/>
              <a:chExt cx="641480" cy="584621"/>
            </a:xfrm>
          </p:grpSpPr>
          <p:sp>
            <p:nvSpPr>
              <p:cNvPr id="23" name="Rectangle 22"/>
              <p:cNvSpPr>
                <a:spLocks noChangeArrowheads="1"/>
              </p:cNvSpPr>
              <p:nvPr/>
            </p:nvSpPr>
            <p:spPr bwMode="auto">
              <a:xfrm>
                <a:off x="8081833" y="3447095"/>
                <a:ext cx="524396" cy="584621"/>
              </a:xfrm>
              <a:prstGeom prst="rect">
                <a:avLst/>
              </a:prstGeom>
              <a:solidFill>
                <a:srgbClr val="8EAFBF"/>
              </a:solidFill>
              <a:ln w="0">
                <a:noFill/>
                <a:prstDash val="solid"/>
                <a:miter lim="800000"/>
                <a:headEnd/>
                <a:tailEnd/>
              </a:ln>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a:lstStyle>
              <a:p>
                <a:pPr algn="ctr"/>
                <a:r>
                  <a:rPr lang="en-US" sz="2000" dirty="0">
                    <a:solidFill>
                      <a:schemeClr val="bg1"/>
                    </a:solidFill>
                    <a:latin typeface="Calibri" panose="020F0502020204030204" pitchFamily="34" charset="0"/>
                  </a:rPr>
                  <a:t>03</a:t>
                </a:r>
              </a:p>
            </p:txBody>
          </p:sp>
          <p:sp>
            <p:nvSpPr>
              <p:cNvPr id="24" name="Rectangle 23"/>
              <p:cNvSpPr/>
              <p:nvPr/>
            </p:nvSpPr>
            <p:spPr>
              <a:xfrm>
                <a:off x="8597093" y="3447095"/>
                <a:ext cx="126220" cy="584621"/>
              </a:xfrm>
              <a:prstGeom prst="rect">
                <a:avLst/>
              </a:prstGeom>
              <a:solidFill>
                <a:srgbClr val="D2DFE5"/>
              </a:solidFill>
              <a:ln w="25400" cap="flat" cmpd="sng" algn="ctr">
                <a:noFill/>
                <a:prstDash val="solid"/>
              </a:ln>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a:lstStyle>
              <a:p>
                <a:pPr algn="ctr" fontAlgn="auto">
                  <a:spcBef>
                    <a:spcPts val="0"/>
                  </a:spcBef>
                  <a:spcAft>
                    <a:spcPts val="0"/>
                  </a:spcAft>
                </a:pPr>
                <a:endParaRPr lang="en-US" sz="1600" b="1" kern="0" dirty="0">
                  <a:solidFill>
                    <a:schemeClr val="bg1"/>
                  </a:solidFill>
                  <a:latin typeface="Calibri" panose="020F0502020204030204" pitchFamily="34" charset="0"/>
                </a:endParaRPr>
              </a:p>
            </p:txBody>
          </p:sp>
        </p:grpSp>
        <p:sp>
          <p:nvSpPr>
            <p:cNvPr id="18" name="TextBox 31"/>
            <p:cNvSpPr txBox="1"/>
            <p:nvPr/>
          </p:nvSpPr>
          <p:spPr>
            <a:xfrm>
              <a:off x="473336" y="1331047"/>
              <a:ext cx="7491413" cy="1713290"/>
            </a:xfrm>
            <a:prstGeom prst="rect">
              <a:avLst/>
            </a:prstGeom>
            <a:noFill/>
            <a:ln>
              <a:noFill/>
            </a:ln>
          </p:spPr>
          <p:txBody>
            <a:bodyPr wrap="square" rIns="36000"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a:lstStyle>
            <a:p>
              <a:pPr>
                <a:spcBef>
                  <a:spcPts val="2000"/>
                </a:spcBef>
              </a:pPr>
              <a:r>
                <a:rPr lang="en-GB" sz="2400" dirty="0" smtClean="0">
                  <a:solidFill>
                    <a:schemeClr val="accent5"/>
                  </a:solidFill>
                  <a:latin typeface="Calibri" panose="020F0502020204030204" pitchFamily="34" charset="0"/>
                </a:rPr>
                <a:t>Hospital </a:t>
              </a:r>
              <a:r>
                <a:rPr lang="en-GB" sz="2400" dirty="0">
                  <a:solidFill>
                    <a:schemeClr val="accent5"/>
                  </a:solidFill>
                  <a:latin typeface="Calibri" panose="020F0502020204030204" pitchFamily="34" charset="0"/>
                </a:rPr>
                <a:t>Episode Statistics Data (HES)</a:t>
              </a:r>
            </a:p>
            <a:p>
              <a:pPr>
                <a:spcBef>
                  <a:spcPts val="2000"/>
                </a:spcBef>
              </a:pPr>
              <a:r>
                <a:rPr lang="en-GB" sz="2400" dirty="0">
                  <a:solidFill>
                    <a:schemeClr val="tx2"/>
                  </a:solidFill>
                  <a:latin typeface="Calibri" panose="020F0502020204030204" pitchFamily="34" charset="0"/>
                </a:rPr>
                <a:t>Type 1 Diabetes Prevalence</a:t>
              </a:r>
            </a:p>
            <a:p>
              <a:pPr>
                <a:spcBef>
                  <a:spcPts val="2000"/>
                </a:spcBef>
              </a:pPr>
              <a:r>
                <a:rPr lang="en-US" sz="2400" dirty="0">
                  <a:solidFill>
                    <a:schemeClr val="tx2"/>
                  </a:solidFill>
                  <a:latin typeface="Calibri" panose="020F0502020204030204" pitchFamily="34" charset="0"/>
                </a:rPr>
                <a:t>Special Care Enhancement </a:t>
              </a:r>
              <a:r>
                <a:rPr lang="en-US" sz="2400" dirty="0" smtClean="0">
                  <a:solidFill>
                    <a:schemeClr val="tx2"/>
                  </a:solidFill>
                  <a:latin typeface="Calibri" panose="020F0502020204030204" pitchFamily="34" charset="0"/>
                </a:rPr>
                <a:t>Strategy CER</a:t>
              </a:r>
              <a:endParaRPr lang="en-GB" sz="2400" dirty="0">
                <a:solidFill>
                  <a:schemeClr val="tx2"/>
                </a:solidFill>
                <a:latin typeface="Calibri" panose="020F0502020204030204" pitchFamily="34" charset="0"/>
              </a:endParaRPr>
            </a:p>
          </p:txBody>
        </p:sp>
        <p:cxnSp>
          <p:nvCxnSpPr>
            <p:cNvPr id="19" name="Straight Connector 18"/>
            <p:cNvCxnSpPr/>
            <p:nvPr/>
          </p:nvCxnSpPr>
          <p:spPr>
            <a:xfrm>
              <a:off x="619774" y="1744047"/>
              <a:ext cx="7715120" cy="0"/>
            </a:xfrm>
            <a:prstGeom prst="line">
              <a:avLst/>
            </a:prstGeom>
            <a:ln w="12700" cmpd="sng">
              <a:solidFill>
                <a:schemeClr val="accent5"/>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19774" y="2400966"/>
              <a:ext cx="7715120" cy="0"/>
            </a:xfrm>
            <a:prstGeom prst="line">
              <a:avLst/>
            </a:prstGeom>
            <a:ln w="12700" cmpd="sng">
              <a:solidFill>
                <a:srgbClr val="8EAFBF"/>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19774" y="3055548"/>
              <a:ext cx="7715120" cy="0"/>
            </a:xfrm>
            <a:prstGeom prst="line">
              <a:avLst/>
            </a:prstGeom>
            <a:ln w="12700" cmpd="sng">
              <a:solidFill>
                <a:srgbClr val="8EAFBF"/>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8" name="TextBox 27"/>
          <p:cNvSpPr txBox="1"/>
          <p:nvPr/>
        </p:nvSpPr>
        <p:spPr>
          <a:xfrm>
            <a:off x="589027" y="575733"/>
            <a:ext cx="4276987" cy="369332"/>
          </a:xfrm>
          <a:prstGeom prst="rect">
            <a:avLst/>
          </a:prstGeom>
          <a:noFill/>
          <a:ln>
            <a:noFill/>
          </a:ln>
        </p:spPr>
        <p:txBody>
          <a:bodyPr wrap="square" rIns="36000" rtlCol="0">
            <a:spAutoFit/>
          </a:bodyPr>
          <a:lstStyle/>
          <a:p>
            <a:r>
              <a:rPr lang="en-US" b="1" dirty="0" smtClean="0">
                <a:solidFill>
                  <a:schemeClr val="accent2"/>
                </a:solidFill>
                <a:latin typeface="Calibri" panose="020F0502020204030204" pitchFamily="34" charset="0"/>
              </a:rPr>
              <a:t>AGENDA</a:t>
            </a:r>
          </a:p>
        </p:txBody>
      </p:sp>
    </p:spTree>
    <p:extLst>
      <p:ext uri="{BB962C8B-B14F-4D97-AF65-F5344CB8AC3E}">
        <p14:creationId xmlns:p14="http://schemas.microsoft.com/office/powerpoint/2010/main" val="3607952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194525" y="5048242"/>
            <a:ext cx="548640" cy="548640"/>
            <a:chOff x="1718274" y="2304133"/>
            <a:chExt cx="1008000" cy="1008000"/>
          </a:xfrm>
        </p:grpSpPr>
        <p:sp>
          <p:nvSpPr>
            <p:cNvPr id="24" name="Oval 23"/>
            <p:cNvSpPr>
              <a:spLocks noChangeAspect="1"/>
            </p:cNvSpPr>
            <p:nvPr/>
          </p:nvSpPr>
          <p:spPr>
            <a:xfrm>
              <a:off x="1718274" y="2304133"/>
              <a:ext cx="1008000" cy="1008000"/>
            </a:xfrm>
            <a:prstGeom prst="ellipse">
              <a:avLst/>
            </a:prstGeom>
            <a:gradFill flip="none" rotWithShape="1">
              <a:gsLst>
                <a:gs pos="0">
                  <a:schemeClr val="bg1">
                    <a:lumMod val="95000"/>
                  </a:schemeClr>
                </a:gs>
                <a:gs pos="50000">
                  <a:schemeClr val="bg1">
                    <a:lumMod val="85000"/>
                  </a:schemeClr>
                </a:gs>
                <a:gs pos="100000">
                  <a:schemeClr val="bg1">
                    <a:lumMod val="50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4455" indent="-44164" algn="l" rtl="0" fontAlgn="base">
                <a:spcBef>
                  <a:spcPct val="0"/>
                </a:spcBef>
                <a:spcAft>
                  <a:spcPct val="0"/>
                </a:spcAft>
                <a:defRPr kern="1200">
                  <a:solidFill>
                    <a:schemeClr val="lt1"/>
                  </a:solidFill>
                  <a:latin typeface="+mn-lt"/>
                  <a:ea typeface="+mn-ea"/>
                  <a:cs typeface="+mn-cs"/>
                </a:defRPr>
              </a:lvl2pPr>
              <a:lvl3pPr marL="910334" indent="-91176" algn="l" rtl="0" fontAlgn="base">
                <a:spcBef>
                  <a:spcPct val="0"/>
                </a:spcBef>
                <a:spcAft>
                  <a:spcPct val="0"/>
                </a:spcAft>
                <a:defRPr kern="1200">
                  <a:solidFill>
                    <a:schemeClr val="lt1"/>
                  </a:solidFill>
                  <a:latin typeface="+mn-lt"/>
                  <a:ea typeface="+mn-ea"/>
                  <a:cs typeface="+mn-cs"/>
                </a:defRPr>
              </a:lvl3pPr>
              <a:lvl4pPr marL="1367638" indent="-138189" algn="l" rtl="0" fontAlgn="base">
                <a:spcBef>
                  <a:spcPct val="0"/>
                </a:spcBef>
                <a:spcAft>
                  <a:spcPct val="0"/>
                </a:spcAft>
                <a:defRPr kern="1200">
                  <a:solidFill>
                    <a:schemeClr val="lt1"/>
                  </a:solidFill>
                  <a:latin typeface="+mn-lt"/>
                  <a:ea typeface="+mn-ea"/>
                  <a:cs typeface="+mn-cs"/>
                </a:defRPr>
              </a:lvl4pPr>
              <a:lvl5pPr marL="1823517" indent="-185201" algn="l" rtl="0" fontAlgn="base">
                <a:spcBef>
                  <a:spcPct val="0"/>
                </a:spcBef>
                <a:spcAft>
                  <a:spcPct val="0"/>
                </a:spcAft>
                <a:defRPr kern="1200">
                  <a:solidFill>
                    <a:schemeClr val="lt1"/>
                  </a:solidFill>
                  <a:latin typeface="+mn-lt"/>
                  <a:ea typeface="+mn-ea"/>
                  <a:cs typeface="+mn-cs"/>
                </a:defRPr>
              </a:lvl5pPr>
              <a:lvl6pPr marL="2051456" algn="l" defTabSz="820583" rtl="0" eaLnBrk="1" latinLnBrk="0" hangingPunct="1">
                <a:defRPr kern="1200">
                  <a:solidFill>
                    <a:schemeClr val="lt1"/>
                  </a:solidFill>
                  <a:latin typeface="+mn-lt"/>
                  <a:ea typeface="+mn-ea"/>
                  <a:cs typeface="+mn-cs"/>
                </a:defRPr>
              </a:lvl6pPr>
              <a:lvl7pPr marL="2461748" algn="l" defTabSz="820583" rtl="0" eaLnBrk="1" latinLnBrk="0" hangingPunct="1">
                <a:defRPr kern="1200">
                  <a:solidFill>
                    <a:schemeClr val="lt1"/>
                  </a:solidFill>
                  <a:latin typeface="+mn-lt"/>
                  <a:ea typeface="+mn-ea"/>
                  <a:cs typeface="+mn-cs"/>
                </a:defRPr>
              </a:lvl7pPr>
              <a:lvl8pPr marL="2872039" algn="l" defTabSz="820583" rtl="0" eaLnBrk="1" latinLnBrk="0" hangingPunct="1">
                <a:defRPr kern="1200">
                  <a:solidFill>
                    <a:schemeClr val="lt1"/>
                  </a:solidFill>
                  <a:latin typeface="+mn-lt"/>
                  <a:ea typeface="+mn-ea"/>
                  <a:cs typeface="+mn-cs"/>
                </a:defRPr>
              </a:lvl8pPr>
              <a:lvl9pPr marL="3282330" algn="l" defTabSz="820583" rtl="0" eaLnBrk="1" latinLnBrk="0" hangingPunct="1">
                <a:defRPr kern="1200">
                  <a:solidFill>
                    <a:schemeClr val="lt1"/>
                  </a:solidFill>
                  <a:latin typeface="+mn-lt"/>
                  <a:ea typeface="+mn-ea"/>
                  <a:cs typeface="+mn-cs"/>
                </a:defRPr>
              </a:lvl9pPr>
            </a:lstStyle>
            <a:p>
              <a:pPr algn="ctr"/>
              <a:endParaRPr lang="en-IN" sz="1050" dirty="0">
                <a:solidFill>
                  <a:prstClr val="white"/>
                </a:solidFill>
                <a:latin typeface="Calibri" panose="020F0502020204030204" pitchFamily="34" charset="0"/>
                <a:sym typeface="Arial"/>
              </a:endParaRPr>
            </a:p>
          </p:txBody>
        </p:sp>
        <p:pic>
          <p:nvPicPr>
            <p:cNvPr id="25" name="Picture 24"/>
            <p:cNvPicPr>
              <a:picLocks noChangeAspect="1" noChangeArrowheads="1"/>
            </p:cNvPicPr>
            <p:nvPr/>
          </p:nvPicPr>
          <p:blipFill>
            <a:blip r:embed="rId2" cstate="print"/>
            <a:srcRect/>
            <a:stretch>
              <a:fillRect/>
            </a:stretch>
          </p:blipFill>
          <p:spPr bwMode="auto">
            <a:xfrm>
              <a:off x="1891341" y="2489456"/>
              <a:ext cx="661866" cy="637352"/>
            </a:xfrm>
            <a:prstGeom prst="rect">
              <a:avLst/>
            </a:prstGeom>
            <a:noFill/>
            <a:ln w="9525">
              <a:noFill/>
              <a:miter lim="800000"/>
              <a:headEnd/>
              <a:tailEnd/>
            </a:ln>
            <a:effectLst/>
          </p:spPr>
        </p:pic>
      </p:grpSp>
      <p:sp>
        <p:nvSpPr>
          <p:cNvPr id="3" name="Footer Placeholder 2"/>
          <p:cNvSpPr>
            <a:spLocks noGrp="1"/>
          </p:cNvSpPr>
          <p:nvPr>
            <p:ph type="ftr" sz="quarter" idx="12"/>
          </p:nvPr>
        </p:nvSpPr>
        <p:spPr/>
        <p:txBody>
          <a:bodyPr/>
          <a:lstStyle/>
          <a:p>
            <a:r>
              <a:rPr lang="en-GB" smtClean="0">
                <a:latin typeface="Calibri" panose="020F0502020204030204" pitchFamily="34" charset="0"/>
              </a:rPr>
              <a:t>IMS Health Confidential</a:t>
            </a:r>
            <a:endParaRPr lang="en-GB">
              <a:latin typeface="Calibri" panose="020F0502020204030204" pitchFamily="34" charset="0"/>
            </a:endParaRPr>
          </a:p>
        </p:txBody>
      </p:sp>
      <p:sp>
        <p:nvSpPr>
          <p:cNvPr id="6" name="Content Placeholder 1"/>
          <p:cNvSpPr txBox="1">
            <a:spLocks/>
          </p:cNvSpPr>
          <p:nvPr/>
        </p:nvSpPr>
        <p:spPr>
          <a:xfrm>
            <a:off x="2409076" y="3600345"/>
            <a:ext cx="6179753" cy="2117780"/>
          </a:xfrm>
          <a:prstGeom prst="roundRect">
            <a:avLst/>
          </a:prstGeom>
          <a:ln w="19050" cap="flat" cmpd="sng" algn="ctr">
            <a:noFill/>
            <a:prstDash val="sysDot"/>
          </a:ln>
        </p:spPr>
        <p:style>
          <a:lnRef idx="2">
            <a:schemeClr val="accent1"/>
          </a:lnRef>
          <a:fillRef idx="1">
            <a:schemeClr val="lt1"/>
          </a:fillRef>
          <a:effectRef idx="0">
            <a:schemeClr val="accent1"/>
          </a:effectRef>
          <a:fontRef idx="minor">
            <a:schemeClr val="dk1"/>
          </a:fontRef>
        </p:style>
        <p:txBody>
          <a:bodyPr vert="horz" wrap="square" lIns="0" tIns="0" rIns="0" bIns="0" rtlCol="0">
            <a:noAutofit/>
          </a:bodyPr>
          <a:lstStyle>
            <a:lvl1pPr marL="137160" indent="-137160" algn="l" defTabSz="410291" rtl="0" eaLnBrk="1" latinLnBrk="0" hangingPunct="1">
              <a:lnSpc>
                <a:spcPct val="110000"/>
              </a:lnSpc>
              <a:spcBef>
                <a:spcPts val="1300"/>
              </a:spcBef>
              <a:buClr>
                <a:schemeClr val="accent1"/>
              </a:buClr>
              <a:buSzPct val="80000"/>
              <a:buFont typeface="Arial"/>
              <a:buChar char="•"/>
              <a:defRPr sz="2000" b="0" i="0" kern="1200">
                <a:solidFill>
                  <a:schemeClr val="dk1"/>
                </a:solidFill>
                <a:latin typeface="+mn-lt"/>
                <a:ea typeface="+mn-ea"/>
                <a:cs typeface="+mn-cs"/>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a:solidFill>
                  <a:schemeClr val="dk1"/>
                </a:solidFill>
                <a:latin typeface="+mn-lt"/>
                <a:ea typeface="+mn-ea"/>
                <a:cs typeface="+mn-cs"/>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dk1"/>
                </a:solidFill>
                <a:latin typeface="+mn-lt"/>
                <a:ea typeface="+mn-ea"/>
                <a:cs typeface="+mn-cs"/>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dk1"/>
                </a:solidFill>
                <a:latin typeface="+mn-lt"/>
                <a:ea typeface="+mn-ea"/>
                <a:cs typeface="+mn-cs"/>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dk1"/>
                </a:solidFill>
                <a:latin typeface="+mn-lt"/>
                <a:ea typeface="+mn-ea"/>
                <a:cs typeface="+mn-cs"/>
              </a:defRPr>
            </a:lvl5pPr>
            <a:lvl6pPr marL="2256602" indent="-205146" algn="l" defTabSz="410291" rtl="0" eaLnBrk="1" latinLnBrk="0" hangingPunct="1">
              <a:spcBef>
                <a:spcPct val="20000"/>
              </a:spcBef>
              <a:buFont typeface="Arial"/>
              <a:buChar char="•"/>
              <a:defRPr sz="1800" kern="1200">
                <a:solidFill>
                  <a:schemeClr val="dk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dk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dk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dk1"/>
                </a:solidFill>
                <a:latin typeface="+mn-lt"/>
                <a:ea typeface="+mn-ea"/>
                <a:cs typeface="+mn-cs"/>
              </a:defRPr>
            </a:lvl9pPr>
          </a:lstStyle>
          <a:p>
            <a:pPr marL="0" indent="0" fontAlgn="auto">
              <a:lnSpc>
                <a:spcPct val="100000"/>
              </a:lnSpc>
              <a:spcBef>
                <a:spcPts val="450"/>
              </a:spcBef>
              <a:spcAft>
                <a:spcPts val="0"/>
              </a:spcAft>
              <a:buNone/>
            </a:pPr>
            <a:r>
              <a:rPr lang="en-GB" sz="1600" dirty="0">
                <a:solidFill>
                  <a:schemeClr val="tx1"/>
                </a:solidFill>
                <a:latin typeface="Calibri" panose="020F0502020204030204" pitchFamily="34" charset="0"/>
              </a:rPr>
              <a:t>We provided insight on the below : What information is freely available?</a:t>
            </a:r>
            <a:endParaRPr lang="en-US" sz="1600" dirty="0">
              <a:solidFill>
                <a:schemeClr val="tx1"/>
              </a:solidFill>
              <a:latin typeface="Calibri" panose="020F0502020204030204" pitchFamily="34" charset="0"/>
            </a:endParaRPr>
          </a:p>
          <a:p>
            <a:pPr lvl="1" fontAlgn="auto">
              <a:lnSpc>
                <a:spcPct val="100000"/>
              </a:lnSpc>
              <a:spcBef>
                <a:spcPts val="450"/>
              </a:spcBef>
              <a:spcAft>
                <a:spcPts val="0"/>
              </a:spcAft>
            </a:pPr>
            <a:r>
              <a:rPr lang="en-GB" sz="1600" b="1" dirty="0">
                <a:solidFill>
                  <a:schemeClr val="tx1"/>
                </a:solidFill>
                <a:latin typeface="Calibri" panose="020F0502020204030204" pitchFamily="34" charset="0"/>
              </a:rPr>
              <a:t>Granularity</a:t>
            </a:r>
            <a:r>
              <a:rPr lang="en-GB" sz="1600" dirty="0">
                <a:solidFill>
                  <a:schemeClr val="tx1"/>
                </a:solidFill>
                <a:latin typeface="Calibri" panose="020F0502020204030204" pitchFamily="34" charset="0"/>
              </a:rPr>
              <a:t> – what level of granularity (</a:t>
            </a:r>
            <a:r>
              <a:rPr lang="en-GB" sz="1600" dirty="0" err="1">
                <a:solidFill>
                  <a:schemeClr val="tx1"/>
                </a:solidFill>
                <a:latin typeface="Calibri" panose="020F0502020204030204" pitchFamily="34" charset="0"/>
              </a:rPr>
              <a:t>eg</a:t>
            </a:r>
            <a:r>
              <a:rPr lang="en-GB" sz="1600" dirty="0">
                <a:solidFill>
                  <a:schemeClr val="tx1"/>
                </a:solidFill>
                <a:latin typeface="Calibri" panose="020F0502020204030204" pitchFamily="34" charset="0"/>
              </a:rPr>
              <a:t>, what attributes are available in the freely available data)</a:t>
            </a:r>
            <a:endParaRPr lang="en-US" sz="1600" dirty="0">
              <a:solidFill>
                <a:schemeClr val="tx1"/>
              </a:solidFill>
              <a:latin typeface="Calibri" panose="020F0502020204030204" pitchFamily="34" charset="0"/>
            </a:endParaRPr>
          </a:p>
          <a:p>
            <a:pPr lvl="1" fontAlgn="auto">
              <a:lnSpc>
                <a:spcPct val="100000"/>
              </a:lnSpc>
              <a:spcBef>
                <a:spcPts val="450"/>
              </a:spcBef>
              <a:spcAft>
                <a:spcPts val="0"/>
              </a:spcAft>
            </a:pPr>
            <a:r>
              <a:rPr lang="en-GB" sz="1600" b="1" dirty="0">
                <a:solidFill>
                  <a:schemeClr val="tx1"/>
                </a:solidFill>
                <a:latin typeface="Calibri" panose="020F0502020204030204" pitchFamily="34" charset="0"/>
              </a:rPr>
              <a:t>Frequency</a:t>
            </a:r>
            <a:r>
              <a:rPr lang="en-GB" sz="1600" dirty="0">
                <a:solidFill>
                  <a:schemeClr val="tx1"/>
                </a:solidFill>
                <a:latin typeface="Calibri" panose="020F0502020204030204" pitchFamily="34" charset="0"/>
              </a:rPr>
              <a:t> – how often is it available</a:t>
            </a:r>
            <a:endParaRPr lang="en-US" sz="1600" dirty="0">
              <a:solidFill>
                <a:schemeClr val="tx1"/>
              </a:solidFill>
              <a:latin typeface="Calibri" panose="020F0502020204030204" pitchFamily="34" charset="0"/>
            </a:endParaRPr>
          </a:p>
          <a:p>
            <a:pPr lvl="1" fontAlgn="auto">
              <a:lnSpc>
                <a:spcPct val="100000"/>
              </a:lnSpc>
              <a:spcBef>
                <a:spcPts val="450"/>
              </a:spcBef>
              <a:spcAft>
                <a:spcPts val="0"/>
              </a:spcAft>
            </a:pPr>
            <a:r>
              <a:rPr lang="en-GB" sz="1600" b="1" dirty="0">
                <a:solidFill>
                  <a:schemeClr val="tx1"/>
                </a:solidFill>
                <a:latin typeface="Calibri" panose="020F0502020204030204" pitchFamily="34" charset="0"/>
              </a:rPr>
              <a:t>Access</a:t>
            </a:r>
            <a:r>
              <a:rPr lang="en-GB" sz="1600" dirty="0">
                <a:solidFill>
                  <a:schemeClr val="tx1"/>
                </a:solidFill>
                <a:latin typeface="Calibri" panose="020F0502020204030204" pitchFamily="34" charset="0"/>
              </a:rPr>
              <a:t> – how do we get it (</a:t>
            </a:r>
            <a:r>
              <a:rPr lang="en-GB" sz="1600" dirty="0" err="1">
                <a:solidFill>
                  <a:schemeClr val="tx1"/>
                </a:solidFill>
                <a:latin typeface="Calibri" panose="020F0502020204030204" pitchFamily="34" charset="0"/>
              </a:rPr>
              <a:t>eg</a:t>
            </a:r>
            <a:r>
              <a:rPr lang="en-GB" sz="1600" dirty="0">
                <a:solidFill>
                  <a:schemeClr val="tx1"/>
                </a:solidFill>
                <a:latin typeface="Calibri" panose="020F0502020204030204" pitchFamily="34" charset="0"/>
              </a:rPr>
              <a:t> download / request..)</a:t>
            </a:r>
            <a:endParaRPr lang="en-US" sz="1600" dirty="0">
              <a:solidFill>
                <a:schemeClr val="tx1"/>
              </a:solidFill>
              <a:latin typeface="Calibri" panose="020F0502020204030204" pitchFamily="34" charset="0"/>
            </a:endParaRPr>
          </a:p>
          <a:p>
            <a:pPr lvl="1" fontAlgn="auto">
              <a:lnSpc>
                <a:spcPct val="100000"/>
              </a:lnSpc>
              <a:spcBef>
                <a:spcPts val="450"/>
              </a:spcBef>
              <a:spcAft>
                <a:spcPts val="0"/>
              </a:spcAft>
            </a:pPr>
            <a:r>
              <a:rPr lang="en-GB" sz="1600" b="1" dirty="0">
                <a:solidFill>
                  <a:schemeClr val="tx1"/>
                </a:solidFill>
                <a:latin typeface="Calibri" panose="020F0502020204030204" pitchFamily="34" charset="0"/>
              </a:rPr>
              <a:t>Format</a:t>
            </a:r>
            <a:r>
              <a:rPr lang="en-GB" sz="1600" dirty="0">
                <a:solidFill>
                  <a:schemeClr val="tx1"/>
                </a:solidFill>
                <a:latin typeface="Calibri" panose="020F0502020204030204" pitchFamily="34" charset="0"/>
              </a:rPr>
              <a:t> – what does it look like?  (</a:t>
            </a:r>
            <a:r>
              <a:rPr lang="en-GB" sz="1600" dirty="0" err="1">
                <a:solidFill>
                  <a:schemeClr val="tx1"/>
                </a:solidFill>
                <a:latin typeface="Calibri" panose="020F0502020204030204" pitchFamily="34" charset="0"/>
              </a:rPr>
              <a:t>eg</a:t>
            </a:r>
            <a:r>
              <a:rPr lang="en-GB" sz="1600" dirty="0">
                <a:solidFill>
                  <a:schemeClr val="tx1"/>
                </a:solidFill>
                <a:latin typeface="Calibri" panose="020F0502020204030204" pitchFamily="34" charset="0"/>
              </a:rPr>
              <a:t>, excel / unformatted..)</a:t>
            </a:r>
            <a:endParaRPr lang="en-US" sz="1600" dirty="0">
              <a:solidFill>
                <a:schemeClr val="tx1"/>
              </a:solidFill>
              <a:latin typeface="Calibri" panose="020F0502020204030204" pitchFamily="34" charset="0"/>
            </a:endParaRPr>
          </a:p>
          <a:p>
            <a:pPr lvl="1" fontAlgn="auto">
              <a:lnSpc>
                <a:spcPct val="100000"/>
              </a:lnSpc>
              <a:spcBef>
                <a:spcPts val="450"/>
              </a:spcBef>
              <a:spcAft>
                <a:spcPts val="0"/>
              </a:spcAft>
            </a:pPr>
            <a:r>
              <a:rPr lang="en-GB" sz="1600" b="1" dirty="0">
                <a:solidFill>
                  <a:schemeClr val="tx1"/>
                </a:solidFill>
                <a:latin typeface="Calibri" panose="020F0502020204030204" pitchFamily="34" charset="0"/>
              </a:rPr>
              <a:t>Use</a:t>
            </a:r>
            <a:r>
              <a:rPr lang="en-GB" sz="1600" dirty="0">
                <a:solidFill>
                  <a:schemeClr val="tx1"/>
                </a:solidFill>
                <a:latin typeface="Calibri" panose="020F0502020204030204" pitchFamily="34" charset="0"/>
              </a:rPr>
              <a:t> – what can you use it for?  (</a:t>
            </a:r>
            <a:r>
              <a:rPr lang="en-GB" sz="1600" dirty="0" err="1">
                <a:solidFill>
                  <a:schemeClr val="tx1"/>
                </a:solidFill>
                <a:latin typeface="Calibri" panose="020F0502020204030204" pitchFamily="34" charset="0"/>
              </a:rPr>
              <a:t>eg</a:t>
            </a:r>
            <a:r>
              <a:rPr lang="en-GB" sz="1600" dirty="0">
                <a:solidFill>
                  <a:schemeClr val="tx1"/>
                </a:solidFill>
                <a:latin typeface="Calibri" panose="020F0502020204030204" pitchFamily="34" charset="0"/>
              </a:rPr>
              <a:t>, research only / commercial..)  Are there any restrictions on specific attributes?</a:t>
            </a:r>
            <a:endParaRPr lang="en-US" sz="1600" dirty="0">
              <a:solidFill>
                <a:schemeClr val="tx1"/>
              </a:solidFill>
              <a:latin typeface="Calibri" panose="020F0502020204030204" pitchFamily="34" charset="0"/>
            </a:endParaRPr>
          </a:p>
        </p:txBody>
      </p:sp>
      <p:sp>
        <p:nvSpPr>
          <p:cNvPr id="8" name="Subtitle 2"/>
          <p:cNvSpPr txBox="1">
            <a:spLocks/>
          </p:cNvSpPr>
          <p:nvPr/>
        </p:nvSpPr>
        <p:spPr>
          <a:xfrm>
            <a:off x="2518921" y="6418385"/>
            <a:ext cx="2865884" cy="264990"/>
          </a:xfrm>
          <a:prstGeom prst="rect">
            <a:avLst/>
          </a:prstGeom>
        </p:spPr>
        <p:txBody>
          <a:bodyPr vert="horz" wrap="square" lIns="0" tIns="0" rIns="0" bIns="0" rtlCol="0">
            <a:noAutofit/>
          </a:bodyPr>
          <a:lstStyle>
            <a:lvl1pPr marL="137160" indent="-137160" algn="l" defTabSz="410291" rtl="0" eaLnBrk="1" latinLnBrk="0" hangingPunct="1">
              <a:lnSpc>
                <a:spcPct val="110000"/>
              </a:lnSpc>
              <a:spcBef>
                <a:spcPts val="1300"/>
              </a:spcBef>
              <a:buClr>
                <a:schemeClr val="accent1"/>
              </a:buClr>
              <a:buSzPct val="80000"/>
              <a:buFont typeface="Arial"/>
              <a:buChar char="•"/>
              <a:defRPr sz="2000" b="0" i="0" kern="1200">
                <a:solidFill>
                  <a:schemeClr val="bg2">
                    <a:lumMod val="10000"/>
                  </a:schemeClr>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a:lstStyle>
          <a:p>
            <a:pPr fontAlgn="auto">
              <a:spcAft>
                <a:spcPts val="0"/>
              </a:spcAft>
            </a:pPr>
            <a:r>
              <a:rPr lang="en-US" sz="1200" i="1" u="sng" dirty="0">
                <a:solidFill>
                  <a:schemeClr val="accent1"/>
                </a:solidFill>
                <a:latin typeface="Calibri" panose="020F0502020204030204" pitchFamily="34" charset="0"/>
              </a:rPr>
              <a:t>http://www.hscic.gov.uk/hesdata</a:t>
            </a:r>
          </a:p>
        </p:txBody>
      </p:sp>
      <p:sp>
        <p:nvSpPr>
          <p:cNvPr id="9" name="Text Placeholder 5"/>
          <p:cNvSpPr>
            <a:spLocks noGrp="1"/>
          </p:cNvSpPr>
          <p:nvPr>
            <p:ph type="body" sz="quarter" idx="12"/>
          </p:nvPr>
        </p:nvSpPr>
        <p:spPr>
          <a:xfrm>
            <a:off x="7689274" y="774717"/>
            <a:ext cx="682907" cy="265509"/>
          </a:xfrm>
        </p:spPr>
        <p:txBody>
          <a:bodyPr/>
          <a:lstStyle/>
          <a:p>
            <a:r>
              <a:rPr lang="en-US" dirty="0" smtClean="0">
                <a:latin typeface="Calibri" panose="020F0502020204030204" pitchFamily="34" charset="0"/>
              </a:rPr>
              <a:t>July 2016</a:t>
            </a:r>
            <a:endParaRPr lang="en-US" dirty="0">
              <a:latin typeface="Calibri" panose="020F0502020204030204" pitchFamily="34" charset="0"/>
            </a:endParaRPr>
          </a:p>
        </p:txBody>
      </p:sp>
      <p:sp>
        <p:nvSpPr>
          <p:cNvPr id="11" name="Chevron 10"/>
          <p:cNvSpPr/>
          <p:nvPr/>
        </p:nvSpPr>
        <p:spPr>
          <a:xfrm>
            <a:off x="1912827" y="315439"/>
            <a:ext cx="1436515"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Background</a:t>
            </a:r>
          </a:p>
        </p:txBody>
      </p:sp>
      <p:sp>
        <p:nvSpPr>
          <p:cNvPr id="12" name="Pentagon 11"/>
          <p:cNvSpPr/>
          <p:nvPr/>
        </p:nvSpPr>
        <p:spPr>
          <a:xfrm>
            <a:off x="622304" y="313014"/>
            <a:ext cx="1380931" cy="553247"/>
          </a:xfrm>
          <a:prstGeom prst="homePlate">
            <a:avLst/>
          </a:prstGeom>
          <a:solidFill>
            <a:schemeClr val="accent2"/>
          </a:solidFill>
          <a:ln w="635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b="1" dirty="0">
                <a:solidFill>
                  <a:schemeClr val="bg1"/>
                </a:solidFill>
                <a:latin typeface="Calibri" panose="020F0502020204030204" pitchFamily="34" charset="0"/>
              </a:rPr>
              <a:t>Project</a:t>
            </a:r>
          </a:p>
          <a:p>
            <a:pPr algn="ctr"/>
            <a:r>
              <a:rPr lang="en-US" sz="1100" b="1" dirty="0">
                <a:solidFill>
                  <a:schemeClr val="bg1"/>
                </a:solidFill>
                <a:latin typeface="Calibri" panose="020F0502020204030204" pitchFamily="34" charset="0"/>
              </a:rPr>
              <a:t>Objective</a:t>
            </a:r>
          </a:p>
        </p:txBody>
      </p:sp>
      <p:sp>
        <p:nvSpPr>
          <p:cNvPr id="13" name="Chevron 12"/>
          <p:cNvSpPr/>
          <p:nvPr/>
        </p:nvSpPr>
        <p:spPr>
          <a:xfrm>
            <a:off x="3238578" y="31058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HES DATA</a:t>
            </a:r>
          </a:p>
        </p:txBody>
      </p:sp>
      <p:sp>
        <p:nvSpPr>
          <p:cNvPr id="14" name="Chevron 13"/>
          <p:cNvSpPr/>
          <p:nvPr/>
        </p:nvSpPr>
        <p:spPr>
          <a:xfrm>
            <a:off x="4563924" y="31058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Attributes</a:t>
            </a:r>
          </a:p>
        </p:txBody>
      </p:sp>
      <p:sp>
        <p:nvSpPr>
          <p:cNvPr id="15" name="Text Placeholder 17"/>
          <p:cNvSpPr txBox="1">
            <a:spLocks/>
          </p:cNvSpPr>
          <p:nvPr/>
        </p:nvSpPr>
        <p:spPr>
          <a:xfrm>
            <a:off x="485719" y="1091291"/>
            <a:ext cx="8280000" cy="346082"/>
          </a:xfrm>
          <a:prstGeom prst="round2SameRect">
            <a:avLst/>
          </a:prstGeom>
          <a:solidFill>
            <a:schemeClr val="accent2"/>
          </a:solidFill>
        </p:spPr>
        <p:txBody>
          <a:bodyPr vert="horz" wrap="square" lIns="0" tIns="0" rIns="0" bIns="0" rtlCol="0" anchor="ctr" anchorCtr="0">
            <a:normAutofit fontScale="97500"/>
          </a:bodyPr>
          <a:lstStyle>
            <a:defPPr>
              <a:defRPr lang="en-US"/>
            </a:defPPr>
            <a:lvl1pPr algn="l" defTabSz="410291" rtl="0" eaLnBrk="1" fontAlgn="base" latinLnBrk="0" hangingPunct="1">
              <a:lnSpc>
                <a:spcPct val="90000"/>
              </a:lnSpc>
              <a:spcBef>
                <a:spcPct val="0"/>
              </a:spcBef>
              <a:spcAft>
                <a:spcPct val="0"/>
              </a:spcAft>
              <a:buNone/>
              <a:defRPr sz="3000" b="0" i="0" kern="1200" baseline="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a:lstStyle>
          <a:p>
            <a:pPr algn="ctr"/>
            <a:r>
              <a:rPr lang="en-US" sz="2000" dirty="0" smtClean="0">
                <a:solidFill>
                  <a:schemeClr val="bg1"/>
                </a:solidFill>
                <a:latin typeface="Calibri" panose="020F0502020204030204" pitchFamily="34" charset="0"/>
              </a:rPr>
              <a:t>Project Objective </a:t>
            </a:r>
            <a:r>
              <a:rPr lang="en-US" sz="2000" dirty="0">
                <a:solidFill>
                  <a:schemeClr val="bg1"/>
                </a:solidFill>
                <a:latin typeface="Calibri" panose="020F0502020204030204" pitchFamily="34" charset="0"/>
              </a:rPr>
              <a:t>and </a:t>
            </a:r>
            <a:r>
              <a:rPr lang="en-US" sz="2000" dirty="0" smtClean="0">
                <a:solidFill>
                  <a:schemeClr val="bg1"/>
                </a:solidFill>
                <a:latin typeface="Calibri" panose="020F0502020204030204" pitchFamily="34" charset="0"/>
              </a:rPr>
              <a:t>Project Outcomes </a:t>
            </a:r>
            <a:endParaRPr lang="en-US" sz="2000" dirty="0">
              <a:solidFill>
                <a:schemeClr val="bg1"/>
              </a:solidFill>
              <a:latin typeface="Calibri" panose="020F0502020204030204" pitchFamily="34" charset="0"/>
            </a:endParaRPr>
          </a:p>
        </p:txBody>
      </p:sp>
      <p:grpSp>
        <p:nvGrpSpPr>
          <p:cNvPr id="16" name="Group 15"/>
          <p:cNvGrpSpPr/>
          <p:nvPr/>
        </p:nvGrpSpPr>
        <p:grpSpPr>
          <a:xfrm>
            <a:off x="397011" y="1387716"/>
            <a:ext cx="8367249" cy="1944122"/>
            <a:chOff x="611128" y="2301546"/>
            <a:chExt cx="11156331" cy="3377795"/>
          </a:xfrm>
          <a:noFill/>
        </p:grpSpPr>
        <p:sp>
          <p:nvSpPr>
            <p:cNvPr id="17" name="Rectangle 16"/>
            <p:cNvSpPr/>
            <p:nvPr/>
          </p:nvSpPr>
          <p:spPr>
            <a:xfrm>
              <a:off x="714793" y="2386597"/>
              <a:ext cx="11052663" cy="3244869"/>
            </a:xfrm>
            <a:prstGeom prst="rect">
              <a:avLst/>
            </a:prstGeom>
            <a:grp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4455" indent="-44164" algn="l" rtl="0" fontAlgn="base">
                <a:spcBef>
                  <a:spcPct val="0"/>
                </a:spcBef>
                <a:spcAft>
                  <a:spcPct val="0"/>
                </a:spcAft>
                <a:defRPr kern="1200">
                  <a:solidFill>
                    <a:schemeClr val="lt1"/>
                  </a:solidFill>
                  <a:latin typeface="+mn-lt"/>
                  <a:ea typeface="+mn-ea"/>
                  <a:cs typeface="+mn-cs"/>
                </a:defRPr>
              </a:lvl2pPr>
              <a:lvl3pPr marL="910334" indent="-91176" algn="l" rtl="0" fontAlgn="base">
                <a:spcBef>
                  <a:spcPct val="0"/>
                </a:spcBef>
                <a:spcAft>
                  <a:spcPct val="0"/>
                </a:spcAft>
                <a:defRPr kern="1200">
                  <a:solidFill>
                    <a:schemeClr val="lt1"/>
                  </a:solidFill>
                  <a:latin typeface="+mn-lt"/>
                  <a:ea typeface="+mn-ea"/>
                  <a:cs typeface="+mn-cs"/>
                </a:defRPr>
              </a:lvl3pPr>
              <a:lvl4pPr marL="1367638" indent="-138189" algn="l" rtl="0" fontAlgn="base">
                <a:spcBef>
                  <a:spcPct val="0"/>
                </a:spcBef>
                <a:spcAft>
                  <a:spcPct val="0"/>
                </a:spcAft>
                <a:defRPr kern="1200">
                  <a:solidFill>
                    <a:schemeClr val="lt1"/>
                  </a:solidFill>
                  <a:latin typeface="+mn-lt"/>
                  <a:ea typeface="+mn-ea"/>
                  <a:cs typeface="+mn-cs"/>
                </a:defRPr>
              </a:lvl4pPr>
              <a:lvl5pPr marL="1823517" indent="-185201" algn="l" rtl="0" fontAlgn="base">
                <a:spcBef>
                  <a:spcPct val="0"/>
                </a:spcBef>
                <a:spcAft>
                  <a:spcPct val="0"/>
                </a:spcAft>
                <a:defRPr kern="1200">
                  <a:solidFill>
                    <a:schemeClr val="lt1"/>
                  </a:solidFill>
                  <a:latin typeface="+mn-lt"/>
                  <a:ea typeface="+mn-ea"/>
                  <a:cs typeface="+mn-cs"/>
                </a:defRPr>
              </a:lvl5pPr>
              <a:lvl6pPr marL="2051456" algn="l" defTabSz="820583" rtl="0" eaLnBrk="1" latinLnBrk="0" hangingPunct="1">
                <a:defRPr kern="1200">
                  <a:solidFill>
                    <a:schemeClr val="lt1"/>
                  </a:solidFill>
                  <a:latin typeface="+mn-lt"/>
                  <a:ea typeface="+mn-ea"/>
                  <a:cs typeface="+mn-cs"/>
                </a:defRPr>
              </a:lvl6pPr>
              <a:lvl7pPr marL="2461748" algn="l" defTabSz="820583" rtl="0" eaLnBrk="1" latinLnBrk="0" hangingPunct="1">
                <a:defRPr kern="1200">
                  <a:solidFill>
                    <a:schemeClr val="lt1"/>
                  </a:solidFill>
                  <a:latin typeface="+mn-lt"/>
                  <a:ea typeface="+mn-ea"/>
                  <a:cs typeface="+mn-cs"/>
                </a:defRPr>
              </a:lvl7pPr>
              <a:lvl8pPr marL="2872039" algn="l" defTabSz="820583" rtl="0" eaLnBrk="1" latinLnBrk="0" hangingPunct="1">
                <a:defRPr kern="1200">
                  <a:solidFill>
                    <a:schemeClr val="lt1"/>
                  </a:solidFill>
                  <a:latin typeface="+mn-lt"/>
                  <a:ea typeface="+mn-ea"/>
                  <a:cs typeface="+mn-cs"/>
                </a:defRPr>
              </a:lvl8pPr>
              <a:lvl9pPr marL="3282330" algn="l" defTabSz="820583" rtl="0" eaLnBrk="1" latinLnBrk="0" hangingPunct="1">
                <a:defRPr kern="1200">
                  <a:solidFill>
                    <a:schemeClr val="lt1"/>
                  </a:solidFill>
                  <a:latin typeface="+mn-lt"/>
                  <a:ea typeface="+mn-ea"/>
                  <a:cs typeface="+mn-cs"/>
                </a:defRPr>
              </a:lvl9pPr>
            </a:lstStyle>
            <a:p>
              <a:pPr algn="ctr"/>
              <a:endParaRPr lang="en-GB" sz="1600" dirty="0">
                <a:latin typeface="Calibri" panose="020F0502020204030204" pitchFamily="34" charset="0"/>
              </a:endParaRPr>
            </a:p>
          </p:txBody>
        </p:sp>
        <p:sp>
          <p:nvSpPr>
            <p:cNvPr id="18" name="Text Placeholder 6"/>
            <p:cNvSpPr txBox="1">
              <a:spLocks/>
            </p:cNvSpPr>
            <p:nvPr/>
          </p:nvSpPr>
          <p:spPr>
            <a:xfrm>
              <a:off x="611128" y="3324556"/>
              <a:ext cx="2557835" cy="789519"/>
            </a:xfrm>
            <a:prstGeom prst="rect">
              <a:avLst/>
            </a:prstGeom>
            <a:grpFill/>
            <a:ln>
              <a:noFill/>
            </a:ln>
          </p:spPr>
          <p:txBody>
            <a:bodyPr vert="horz" wrap="square" lIns="68579" tIns="68579" rIns="68579" bIns="68579" rtlCol="0" anchor="ctr">
              <a:no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a:lstStyle>
            <a:p>
              <a:pPr lvl="0" algn="ctr" fontAlgn="base">
                <a:spcBef>
                  <a:spcPct val="0"/>
                </a:spcBef>
                <a:spcAft>
                  <a:spcPct val="0"/>
                </a:spcAft>
                <a:defRPr/>
              </a:pPr>
              <a:r>
                <a:rPr lang="en-GB" sz="1600" b="1" dirty="0" smtClean="0">
                  <a:solidFill>
                    <a:srgbClr val="23A3FF"/>
                  </a:solidFill>
                  <a:latin typeface="Calibri" panose="020F0502020204030204" pitchFamily="34" charset="0"/>
                </a:rPr>
                <a:t>Project</a:t>
              </a:r>
            </a:p>
            <a:p>
              <a:pPr lvl="0" algn="ctr" fontAlgn="base">
                <a:spcBef>
                  <a:spcPct val="0"/>
                </a:spcBef>
                <a:spcAft>
                  <a:spcPct val="0"/>
                </a:spcAft>
                <a:defRPr/>
              </a:pPr>
              <a:r>
                <a:rPr lang="en-GB" sz="1600" b="1" dirty="0" smtClean="0">
                  <a:solidFill>
                    <a:srgbClr val="23A3FF"/>
                  </a:solidFill>
                  <a:latin typeface="Calibri" panose="020F0502020204030204" pitchFamily="34" charset="0"/>
                </a:rPr>
                <a:t>objective</a:t>
              </a:r>
              <a:endParaRPr lang="en-GB" sz="1600" b="1" dirty="0">
                <a:solidFill>
                  <a:srgbClr val="23A3FF"/>
                </a:solidFill>
                <a:latin typeface="Calibri" panose="020F0502020204030204" pitchFamily="34" charset="0"/>
              </a:endParaRPr>
            </a:p>
          </p:txBody>
        </p:sp>
        <p:sp>
          <p:nvSpPr>
            <p:cNvPr id="19" name="TextBox 92"/>
            <p:cNvSpPr txBox="1"/>
            <p:nvPr/>
          </p:nvSpPr>
          <p:spPr>
            <a:xfrm>
              <a:off x="2632217" y="2301546"/>
              <a:ext cx="9135242" cy="3377795"/>
            </a:xfrm>
            <a:prstGeom prst="rect">
              <a:avLst/>
            </a:prstGeom>
            <a:grpFill/>
            <a:ln w="19050">
              <a:noFill/>
              <a:prstDash val="sysDot"/>
            </a:ln>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a:lstStyle>
            <a:p>
              <a:pPr marL="171450" indent="-171450" algn="just">
                <a:spcBef>
                  <a:spcPts val="450"/>
                </a:spcBef>
                <a:buFont typeface="Arial" panose="020B0604020202020204" pitchFamily="34" charset="0"/>
                <a:buChar char="•"/>
              </a:pPr>
              <a:r>
                <a:rPr lang="en-GB" sz="1400" dirty="0">
                  <a:latin typeface="Calibri" panose="020F0502020204030204" pitchFamily="34" charset="0"/>
                </a:rPr>
                <a:t>IMS currently has contracts within the UK affiliate providing us with patient-level HES data (info: </a:t>
              </a:r>
              <a:r>
                <a:rPr lang="en-GB" sz="1400" u="sng" dirty="0">
                  <a:latin typeface="Calibri" panose="020F0502020204030204" pitchFamily="34" charset="0"/>
                  <a:hlinkClick r:id="rId3"/>
                </a:rPr>
                <a:t>http://www.hscic.gov.uk/hesdata</a:t>
              </a:r>
              <a:r>
                <a:rPr lang="en-GB" sz="1400" dirty="0">
                  <a:latin typeface="Calibri" panose="020F0502020204030204" pitchFamily="34" charset="0"/>
                </a:rPr>
                <a:t>) to fuel a number of our RWES offerings. </a:t>
              </a:r>
            </a:p>
            <a:p>
              <a:pPr marL="171450" indent="-171450" algn="just">
                <a:spcBef>
                  <a:spcPts val="450"/>
                </a:spcBef>
                <a:buFont typeface="Arial" panose="020B0604020202020204" pitchFamily="34" charset="0"/>
                <a:buChar char="•"/>
                <a:tabLst>
                  <a:tab pos="7973616" algn="l"/>
                </a:tabLst>
              </a:pPr>
              <a:r>
                <a:rPr lang="en-GB" sz="1400" dirty="0">
                  <a:latin typeface="Calibri" panose="020F0502020204030204" pitchFamily="34" charset="0"/>
                </a:rPr>
                <a:t>The use of this data through our current contracts are for research-purposes only and it prohibits the use of the data for commercial use.  We would like to be able to use aggregated (non-patient level) data for commercial purposes – </a:t>
              </a:r>
              <a:r>
                <a:rPr lang="en-GB" sz="1400" dirty="0" err="1">
                  <a:latin typeface="Calibri" panose="020F0502020204030204" pitchFamily="34" charset="0"/>
                </a:rPr>
                <a:t>eg</a:t>
              </a:r>
              <a:r>
                <a:rPr lang="en-GB" sz="1400" dirty="0">
                  <a:latin typeface="Calibri" panose="020F0502020204030204" pitchFamily="34" charset="0"/>
                </a:rPr>
                <a:t>, understanding prevalence by area will help in decisions around targeting hospitals. </a:t>
              </a:r>
            </a:p>
            <a:p>
              <a:pPr marL="171450" indent="-171450" algn="just">
                <a:spcBef>
                  <a:spcPts val="450"/>
                </a:spcBef>
                <a:buFont typeface="Arial" panose="020B0604020202020204" pitchFamily="34" charset="0"/>
                <a:buChar char="•"/>
              </a:pPr>
              <a:r>
                <a:rPr lang="en-GB" sz="1400" dirty="0">
                  <a:latin typeface="Calibri" panose="020F0502020204030204" pitchFamily="34" charset="0"/>
                </a:rPr>
                <a:t>We know that an amount of data is freely available and would like to understand this further.  Most of this can be found within different pages on the HES website</a:t>
              </a:r>
              <a:endParaRPr lang="en-US" sz="1400" dirty="0">
                <a:latin typeface="Calibri" panose="020F0502020204030204" pitchFamily="34" charset="0"/>
              </a:endParaRPr>
            </a:p>
          </p:txBody>
        </p:sp>
      </p:grpSp>
      <p:sp>
        <p:nvSpPr>
          <p:cNvPr id="32" name="Rectangle 31"/>
          <p:cNvSpPr/>
          <p:nvPr/>
        </p:nvSpPr>
        <p:spPr>
          <a:xfrm>
            <a:off x="485718" y="1436668"/>
            <a:ext cx="8289497" cy="1888182"/>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latin typeface="Arial"/>
            </a:endParaRPr>
          </a:p>
        </p:txBody>
      </p:sp>
      <p:sp>
        <p:nvSpPr>
          <p:cNvPr id="34" name="Rectangle 33"/>
          <p:cNvSpPr/>
          <p:nvPr/>
        </p:nvSpPr>
        <p:spPr>
          <a:xfrm>
            <a:off x="485719" y="3593357"/>
            <a:ext cx="8289497" cy="2466784"/>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latin typeface="Arial"/>
            </a:endParaRPr>
          </a:p>
        </p:txBody>
      </p:sp>
      <p:sp>
        <p:nvSpPr>
          <p:cNvPr id="35" name="Rectangle 34"/>
          <p:cNvSpPr/>
          <p:nvPr/>
        </p:nvSpPr>
        <p:spPr>
          <a:xfrm>
            <a:off x="622302" y="4257263"/>
            <a:ext cx="1693086" cy="646331"/>
          </a:xfrm>
          <a:prstGeom prst="rect">
            <a:avLst/>
          </a:prstGeom>
        </p:spPr>
        <p:txBody>
          <a:bodyPr wrap="square">
            <a:spAutoFit/>
          </a:bodyPr>
          <a:lstStyle/>
          <a:p>
            <a:pPr lvl="0" algn="ctr">
              <a:defRPr/>
            </a:pPr>
            <a:r>
              <a:rPr lang="en-GB" b="1" dirty="0" smtClean="0">
                <a:solidFill>
                  <a:srgbClr val="23A3FF"/>
                </a:solidFill>
                <a:latin typeface="Calibri" panose="020F0502020204030204" pitchFamily="34" charset="0"/>
              </a:rPr>
              <a:t>Project Outcomes</a:t>
            </a:r>
            <a:endParaRPr lang="en-GB" b="1" dirty="0">
              <a:solidFill>
                <a:srgbClr val="23A3FF"/>
              </a:solidFill>
              <a:latin typeface="Calibri" panose="020F0502020204030204" pitchFamily="34" charset="0"/>
            </a:endParaRPr>
          </a:p>
        </p:txBody>
      </p:sp>
    </p:spTree>
    <p:extLst>
      <p:ext uri="{BB962C8B-B14F-4D97-AF65-F5344CB8AC3E}">
        <p14:creationId xmlns:p14="http://schemas.microsoft.com/office/powerpoint/2010/main" val="26000459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22299" y="3934368"/>
            <a:ext cx="1687068" cy="2254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b="1" dirty="0">
                <a:solidFill>
                  <a:schemeClr val="tx1"/>
                </a:solidFill>
                <a:latin typeface="Calibri" panose="020F0502020204030204" pitchFamily="34" charset="0"/>
              </a:rPr>
              <a:t>Clinical Information</a:t>
            </a:r>
          </a:p>
        </p:txBody>
      </p:sp>
      <p:sp>
        <p:nvSpPr>
          <p:cNvPr id="18" name="Footer Placeholder 17"/>
          <p:cNvSpPr>
            <a:spLocks noGrp="1"/>
          </p:cNvSpPr>
          <p:nvPr>
            <p:ph type="ftr" sz="quarter" idx="12"/>
          </p:nvPr>
        </p:nvSpPr>
        <p:spPr/>
        <p:txBody>
          <a:bodyPr/>
          <a:lstStyle/>
          <a:p>
            <a:pPr fontAlgn="auto">
              <a:spcBef>
                <a:spcPts val="0"/>
              </a:spcBef>
              <a:spcAft>
                <a:spcPts val="0"/>
              </a:spcAft>
            </a:pPr>
            <a:r>
              <a:rPr lang="en-GB" smtClean="0">
                <a:latin typeface="Calibri" panose="020F0502020204030204" pitchFamily="34" charset="0"/>
              </a:rPr>
              <a:t>IMS Health Confidential</a:t>
            </a:r>
            <a:endParaRPr lang="en-GB" dirty="0">
              <a:latin typeface="Calibri" panose="020F0502020204030204" pitchFamily="34" charset="0"/>
            </a:endParaRPr>
          </a:p>
        </p:txBody>
      </p:sp>
      <p:sp>
        <p:nvSpPr>
          <p:cNvPr id="2" name="Title 1"/>
          <p:cNvSpPr>
            <a:spLocks noGrp="1"/>
          </p:cNvSpPr>
          <p:nvPr>
            <p:ph type="title"/>
          </p:nvPr>
        </p:nvSpPr>
        <p:spPr>
          <a:xfrm>
            <a:off x="528446" y="1278058"/>
            <a:ext cx="8280000" cy="505576"/>
          </a:xfrm>
        </p:spPr>
        <p:txBody>
          <a:bodyPr/>
          <a:lstStyle/>
          <a:p>
            <a:r>
              <a:rPr lang="en-US" sz="1800" dirty="0">
                <a:latin typeface="Calibri" panose="020F0502020204030204" pitchFamily="34" charset="0"/>
              </a:rPr>
              <a:t>Hospital Episode Statistics (HES) processes over 125 million admitted patient, outpatient and accident and emergency records each year. </a:t>
            </a:r>
          </a:p>
        </p:txBody>
      </p:sp>
      <p:sp>
        <p:nvSpPr>
          <p:cNvPr id="6" name="Round Same Side Corner Rectangle 5"/>
          <p:cNvSpPr/>
          <p:nvPr/>
        </p:nvSpPr>
        <p:spPr>
          <a:xfrm>
            <a:off x="485714" y="986519"/>
            <a:ext cx="8416585" cy="316155"/>
          </a:xfrm>
          <a:prstGeom prst="round2Same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latin typeface="Calibri" panose="020F0502020204030204" pitchFamily="34" charset="0"/>
              </a:rPr>
              <a:t>Hospital Episode Statistics Data (HES)</a:t>
            </a:r>
          </a:p>
        </p:txBody>
      </p:sp>
      <p:sp>
        <p:nvSpPr>
          <p:cNvPr id="21" name="Rectangle 20"/>
          <p:cNvSpPr/>
          <p:nvPr/>
        </p:nvSpPr>
        <p:spPr>
          <a:xfrm>
            <a:off x="1975246" y="6332673"/>
            <a:ext cx="4951464" cy="350706"/>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50" dirty="0">
                <a:solidFill>
                  <a:schemeClr val="tx1"/>
                </a:solidFill>
                <a:latin typeface="Calibri" panose="020F0502020204030204" pitchFamily="34" charset="0"/>
              </a:rPr>
              <a:t>It includes private patients treated in NHS hospitals, patients resident outside of England and care delivered by treatment </a:t>
            </a:r>
            <a:r>
              <a:rPr lang="en-US" sz="750" dirty="0" err="1">
                <a:solidFill>
                  <a:schemeClr val="tx1"/>
                </a:solidFill>
                <a:latin typeface="Calibri" panose="020F0502020204030204" pitchFamily="34" charset="0"/>
              </a:rPr>
              <a:t>centres</a:t>
            </a:r>
            <a:r>
              <a:rPr lang="en-US" sz="750" dirty="0">
                <a:solidFill>
                  <a:schemeClr val="tx1"/>
                </a:solidFill>
                <a:latin typeface="Calibri" panose="020F0502020204030204" pitchFamily="34" charset="0"/>
              </a:rPr>
              <a:t> (including those in the independent sector) funded by the NHS</a:t>
            </a:r>
          </a:p>
        </p:txBody>
      </p:sp>
      <p:sp>
        <p:nvSpPr>
          <p:cNvPr id="3" name="Rounded Rectangle 2"/>
          <p:cNvSpPr/>
          <p:nvPr/>
        </p:nvSpPr>
        <p:spPr>
          <a:xfrm>
            <a:off x="485714" y="2342249"/>
            <a:ext cx="1440180" cy="557213"/>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latin typeface="Calibri" panose="020F0502020204030204" pitchFamily="34" charset="0"/>
              </a:rPr>
              <a:t>Admitted patient care data</a:t>
            </a:r>
          </a:p>
        </p:txBody>
      </p:sp>
      <p:sp>
        <p:nvSpPr>
          <p:cNvPr id="19" name="Rounded Rectangle 18"/>
          <p:cNvSpPr/>
          <p:nvPr/>
        </p:nvSpPr>
        <p:spPr>
          <a:xfrm>
            <a:off x="3200405" y="3123639"/>
            <a:ext cx="2936081" cy="557213"/>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bg1"/>
                </a:solidFill>
                <a:latin typeface="Calibri" panose="020F0502020204030204" pitchFamily="34" charset="0"/>
              </a:rPr>
              <a:t>Patient records</a:t>
            </a:r>
          </a:p>
        </p:txBody>
      </p:sp>
      <p:sp>
        <p:nvSpPr>
          <p:cNvPr id="22" name="Rounded Rectangle 21"/>
          <p:cNvSpPr/>
          <p:nvPr/>
        </p:nvSpPr>
        <p:spPr>
          <a:xfrm>
            <a:off x="3706212" y="2342249"/>
            <a:ext cx="1440180" cy="557213"/>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latin typeface="Calibri" panose="020F0502020204030204" pitchFamily="34" charset="0"/>
              </a:rPr>
              <a:t>Accident &amp; Emergency  attendances data</a:t>
            </a:r>
          </a:p>
        </p:txBody>
      </p:sp>
      <p:sp>
        <p:nvSpPr>
          <p:cNvPr id="23" name="Rounded Rectangle 22"/>
          <p:cNvSpPr/>
          <p:nvPr/>
        </p:nvSpPr>
        <p:spPr>
          <a:xfrm>
            <a:off x="6926710" y="2342249"/>
            <a:ext cx="1440180" cy="557213"/>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latin typeface="Calibri" panose="020F0502020204030204" pitchFamily="34" charset="0"/>
              </a:rPr>
              <a:t>NHS Maternity statistics</a:t>
            </a:r>
          </a:p>
        </p:txBody>
      </p:sp>
      <p:sp>
        <p:nvSpPr>
          <p:cNvPr id="30" name="Rectangle 29"/>
          <p:cNvSpPr/>
          <p:nvPr/>
        </p:nvSpPr>
        <p:spPr>
          <a:xfrm>
            <a:off x="578073" y="4324272"/>
            <a:ext cx="1687068" cy="1375898"/>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marL="128588" indent="-128588">
              <a:buFont typeface="Arial" panose="020B0604020202020204" pitchFamily="34" charset="0"/>
              <a:buChar char="•"/>
            </a:pPr>
            <a:r>
              <a:rPr lang="en-US" sz="1100" dirty="0">
                <a:solidFill>
                  <a:schemeClr val="accent2"/>
                </a:solidFill>
                <a:latin typeface="Calibri" panose="020F0502020204030204" pitchFamily="34" charset="0"/>
              </a:rPr>
              <a:t>Diagnosis information</a:t>
            </a:r>
          </a:p>
          <a:p>
            <a:pPr marL="128588" indent="-128588">
              <a:buFont typeface="Arial" panose="020B0604020202020204" pitchFamily="34" charset="0"/>
              <a:buChar char="•"/>
            </a:pPr>
            <a:r>
              <a:rPr lang="en-US" sz="1100" dirty="0">
                <a:solidFill>
                  <a:schemeClr val="accent2"/>
                </a:solidFill>
                <a:latin typeface="Calibri" panose="020F0502020204030204" pitchFamily="34" charset="0"/>
              </a:rPr>
              <a:t>Operations information</a:t>
            </a:r>
          </a:p>
          <a:p>
            <a:pPr marL="128588" indent="-128588">
              <a:buFont typeface="Arial" panose="020B0604020202020204" pitchFamily="34" charset="0"/>
              <a:buChar char="•"/>
            </a:pPr>
            <a:endParaRPr lang="en-US" sz="1100" dirty="0">
              <a:solidFill>
                <a:schemeClr val="accent2"/>
              </a:solidFill>
              <a:latin typeface="Calibri" panose="020F0502020204030204" pitchFamily="34" charset="0"/>
            </a:endParaRPr>
          </a:p>
          <a:p>
            <a:pPr marL="128588" indent="-128588">
              <a:buFont typeface="Arial" panose="020B0604020202020204" pitchFamily="34" charset="0"/>
              <a:buChar char="•"/>
            </a:pPr>
            <a:endParaRPr lang="en-US" sz="1100" dirty="0">
              <a:solidFill>
                <a:schemeClr val="accent2"/>
              </a:solidFill>
              <a:latin typeface="Calibri" panose="020F0502020204030204" pitchFamily="34" charset="0"/>
            </a:endParaRPr>
          </a:p>
        </p:txBody>
      </p:sp>
      <p:sp>
        <p:nvSpPr>
          <p:cNvPr id="4" name="Oval 3"/>
          <p:cNvSpPr/>
          <p:nvPr/>
        </p:nvSpPr>
        <p:spPr>
          <a:xfrm>
            <a:off x="1078706" y="4162543"/>
            <a:ext cx="685800" cy="685800"/>
          </a:xfrm>
          <a:prstGeom prst="ellipse">
            <a:avLst/>
          </a:prstGeom>
          <a:solidFill>
            <a:schemeClr val="bg1"/>
          </a:solidFill>
          <a:ln>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24" name="Rectangle 23"/>
          <p:cNvSpPr/>
          <p:nvPr/>
        </p:nvSpPr>
        <p:spPr>
          <a:xfrm>
            <a:off x="2846349" y="3934370"/>
            <a:ext cx="1687068" cy="2281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b="1" dirty="0">
                <a:solidFill>
                  <a:schemeClr val="tx1"/>
                </a:solidFill>
                <a:latin typeface="Calibri" panose="020F0502020204030204" pitchFamily="34" charset="0"/>
              </a:rPr>
              <a:t>Patient Information</a:t>
            </a:r>
          </a:p>
        </p:txBody>
      </p:sp>
      <p:sp>
        <p:nvSpPr>
          <p:cNvPr id="25" name="Rectangle 24"/>
          <p:cNvSpPr/>
          <p:nvPr/>
        </p:nvSpPr>
        <p:spPr>
          <a:xfrm>
            <a:off x="2802123" y="4324273"/>
            <a:ext cx="1687068" cy="1375899"/>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marL="128588" indent="-128588">
              <a:buFont typeface="Arial" panose="020B0604020202020204" pitchFamily="34" charset="0"/>
              <a:buChar char="•"/>
            </a:pPr>
            <a:r>
              <a:rPr lang="en-US" sz="1100" dirty="0">
                <a:solidFill>
                  <a:schemeClr val="accent2"/>
                </a:solidFill>
                <a:latin typeface="Calibri" panose="020F0502020204030204" pitchFamily="34" charset="0"/>
              </a:rPr>
              <a:t>Patient age group</a:t>
            </a:r>
          </a:p>
          <a:p>
            <a:pPr marL="128588" indent="-128588">
              <a:buFont typeface="Arial" panose="020B0604020202020204" pitchFamily="34" charset="0"/>
              <a:buChar char="•"/>
            </a:pPr>
            <a:r>
              <a:rPr lang="en-US" sz="1100" dirty="0">
                <a:solidFill>
                  <a:schemeClr val="accent2"/>
                </a:solidFill>
                <a:latin typeface="Calibri" panose="020F0502020204030204" pitchFamily="34" charset="0"/>
              </a:rPr>
              <a:t>Patient gender</a:t>
            </a:r>
          </a:p>
          <a:p>
            <a:pPr marL="128588" indent="-128588">
              <a:buFont typeface="Arial" panose="020B0604020202020204" pitchFamily="34" charset="0"/>
              <a:buChar char="•"/>
            </a:pPr>
            <a:r>
              <a:rPr lang="en-US" sz="1100" dirty="0">
                <a:solidFill>
                  <a:schemeClr val="accent2"/>
                </a:solidFill>
                <a:latin typeface="Calibri" panose="020F0502020204030204" pitchFamily="34" charset="0"/>
              </a:rPr>
              <a:t>Patient ethnicity</a:t>
            </a:r>
          </a:p>
          <a:p>
            <a:pPr marL="128588" indent="-128588">
              <a:buFont typeface="Arial" panose="020B0604020202020204" pitchFamily="34" charset="0"/>
              <a:buChar char="•"/>
            </a:pPr>
            <a:endParaRPr lang="en-US" sz="1100" dirty="0">
              <a:solidFill>
                <a:schemeClr val="accent2"/>
              </a:solidFill>
              <a:latin typeface="Calibri" panose="020F0502020204030204" pitchFamily="34" charset="0"/>
            </a:endParaRPr>
          </a:p>
        </p:txBody>
      </p:sp>
      <p:sp>
        <p:nvSpPr>
          <p:cNvPr id="26" name="Oval 25"/>
          <p:cNvSpPr/>
          <p:nvPr/>
        </p:nvSpPr>
        <p:spPr>
          <a:xfrm>
            <a:off x="3302756" y="4162543"/>
            <a:ext cx="685800" cy="685800"/>
          </a:xfrm>
          <a:prstGeom prst="ellipse">
            <a:avLst/>
          </a:prstGeom>
          <a:solidFill>
            <a:schemeClr val="bg1"/>
          </a:solidFill>
          <a:ln>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27" name="Rectangle 26"/>
          <p:cNvSpPr/>
          <p:nvPr/>
        </p:nvSpPr>
        <p:spPr>
          <a:xfrm>
            <a:off x="4832092" y="3934369"/>
            <a:ext cx="1835569" cy="2254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b="1" dirty="0">
                <a:solidFill>
                  <a:schemeClr val="tx1"/>
                </a:solidFill>
                <a:latin typeface="Calibri" panose="020F0502020204030204" pitchFamily="34" charset="0"/>
              </a:rPr>
              <a:t>Administrative Information</a:t>
            </a:r>
          </a:p>
        </p:txBody>
      </p:sp>
      <p:sp>
        <p:nvSpPr>
          <p:cNvPr id="28" name="Rectangle 27"/>
          <p:cNvSpPr/>
          <p:nvPr/>
        </p:nvSpPr>
        <p:spPr>
          <a:xfrm>
            <a:off x="4936365" y="4324272"/>
            <a:ext cx="1687068" cy="1375898"/>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marL="128588" indent="-128588">
              <a:buFont typeface="Arial" panose="020B0604020202020204" pitchFamily="34" charset="0"/>
              <a:buChar char="•"/>
            </a:pPr>
            <a:r>
              <a:rPr lang="en-US" sz="1100" dirty="0">
                <a:solidFill>
                  <a:schemeClr val="accent2"/>
                </a:solidFill>
                <a:latin typeface="Calibri" panose="020F0502020204030204" pitchFamily="34" charset="0"/>
              </a:rPr>
              <a:t>Patient waiting time</a:t>
            </a:r>
          </a:p>
          <a:p>
            <a:pPr marL="128588" indent="-128588">
              <a:buFont typeface="Arial" panose="020B0604020202020204" pitchFamily="34" charset="0"/>
              <a:buChar char="•"/>
            </a:pPr>
            <a:r>
              <a:rPr lang="en-US" sz="1100" dirty="0">
                <a:solidFill>
                  <a:schemeClr val="accent2"/>
                </a:solidFill>
                <a:latin typeface="Calibri" panose="020F0502020204030204" pitchFamily="34" charset="0"/>
              </a:rPr>
              <a:t>Date of admission</a:t>
            </a:r>
          </a:p>
          <a:p>
            <a:pPr marL="128588" indent="-128588">
              <a:buFont typeface="Arial" panose="020B0604020202020204" pitchFamily="34" charset="0"/>
              <a:buChar char="•"/>
            </a:pPr>
            <a:r>
              <a:rPr lang="en-US" sz="1100" dirty="0">
                <a:solidFill>
                  <a:schemeClr val="accent2"/>
                </a:solidFill>
                <a:latin typeface="Calibri" panose="020F0502020204030204" pitchFamily="34" charset="0"/>
              </a:rPr>
              <a:t>Method of admission</a:t>
            </a:r>
          </a:p>
          <a:p>
            <a:pPr marL="128588" indent="-128588">
              <a:buFont typeface="Arial" panose="020B0604020202020204" pitchFamily="34" charset="0"/>
              <a:buChar char="•"/>
            </a:pPr>
            <a:r>
              <a:rPr lang="en-US" sz="1100" dirty="0">
                <a:solidFill>
                  <a:schemeClr val="accent2"/>
                </a:solidFill>
                <a:latin typeface="Calibri" panose="020F0502020204030204" pitchFamily="34" charset="0"/>
              </a:rPr>
              <a:t>Discharge date</a:t>
            </a:r>
          </a:p>
        </p:txBody>
      </p:sp>
      <p:sp>
        <p:nvSpPr>
          <p:cNvPr id="29" name="Oval 28"/>
          <p:cNvSpPr/>
          <p:nvPr/>
        </p:nvSpPr>
        <p:spPr>
          <a:xfrm>
            <a:off x="5436998" y="4162543"/>
            <a:ext cx="685800" cy="685800"/>
          </a:xfrm>
          <a:prstGeom prst="ellipse">
            <a:avLst/>
          </a:prstGeom>
          <a:solidFill>
            <a:schemeClr val="bg1"/>
          </a:solidFill>
          <a:ln>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34" name="Rectangle 33"/>
          <p:cNvSpPr/>
          <p:nvPr/>
        </p:nvSpPr>
        <p:spPr>
          <a:xfrm>
            <a:off x="7078646" y="3948790"/>
            <a:ext cx="1687068" cy="2697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b="1" dirty="0">
                <a:solidFill>
                  <a:schemeClr val="tx1"/>
                </a:solidFill>
                <a:latin typeface="Calibri" panose="020F0502020204030204" pitchFamily="34" charset="0"/>
              </a:rPr>
              <a:t>Geographical Information</a:t>
            </a:r>
          </a:p>
        </p:txBody>
      </p:sp>
      <p:sp>
        <p:nvSpPr>
          <p:cNvPr id="35" name="Rectangle 34"/>
          <p:cNvSpPr/>
          <p:nvPr/>
        </p:nvSpPr>
        <p:spPr>
          <a:xfrm>
            <a:off x="7034420" y="4338694"/>
            <a:ext cx="1687068" cy="1361476"/>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marL="128588" indent="-128588">
              <a:buFont typeface="Arial" panose="020B0604020202020204" pitchFamily="34" charset="0"/>
              <a:buChar char="•"/>
            </a:pPr>
            <a:r>
              <a:rPr lang="en-US" sz="1100" dirty="0">
                <a:solidFill>
                  <a:schemeClr val="accent2"/>
                </a:solidFill>
                <a:latin typeface="Calibri" panose="020F0502020204030204" pitchFamily="34" charset="0"/>
              </a:rPr>
              <a:t>Patient geographical information (where they live)</a:t>
            </a:r>
          </a:p>
          <a:p>
            <a:pPr marL="128588" indent="-128588">
              <a:buFont typeface="Arial" panose="020B0604020202020204" pitchFamily="34" charset="0"/>
              <a:buChar char="•"/>
            </a:pPr>
            <a:r>
              <a:rPr lang="en-US" sz="1100" dirty="0">
                <a:solidFill>
                  <a:schemeClr val="accent2"/>
                </a:solidFill>
                <a:latin typeface="Calibri" panose="020F0502020204030204" pitchFamily="34" charset="0"/>
              </a:rPr>
              <a:t>Geography of treatment</a:t>
            </a:r>
          </a:p>
        </p:txBody>
      </p:sp>
      <p:sp>
        <p:nvSpPr>
          <p:cNvPr id="36" name="Oval 35"/>
          <p:cNvSpPr/>
          <p:nvPr/>
        </p:nvSpPr>
        <p:spPr>
          <a:xfrm>
            <a:off x="7535054" y="4176965"/>
            <a:ext cx="685800" cy="685800"/>
          </a:xfrm>
          <a:prstGeom prst="ellipse">
            <a:avLst/>
          </a:prstGeom>
          <a:solidFill>
            <a:schemeClr val="bg1"/>
          </a:solidFill>
          <a:ln>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5" name="Rectangle 4"/>
          <p:cNvSpPr/>
          <p:nvPr/>
        </p:nvSpPr>
        <p:spPr>
          <a:xfrm>
            <a:off x="873784" y="2132147"/>
            <a:ext cx="1098378" cy="261610"/>
          </a:xfrm>
          <a:prstGeom prst="rect">
            <a:avLst/>
          </a:prstGeom>
        </p:spPr>
        <p:txBody>
          <a:bodyPr wrap="none">
            <a:spAutoFit/>
          </a:bodyPr>
          <a:lstStyle/>
          <a:p>
            <a:pPr algn="ctr"/>
            <a:r>
              <a:rPr lang="en-US" sz="1100" b="1" dirty="0">
                <a:latin typeface="Calibri" panose="020F0502020204030204" pitchFamily="34" charset="0"/>
              </a:rPr>
              <a:t>Data from 1998</a:t>
            </a:r>
          </a:p>
        </p:txBody>
      </p:sp>
      <p:sp>
        <p:nvSpPr>
          <p:cNvPr id="37" name="Rectangle 36"/>
          <p:cNvSpPr/>
          <p:nvPr/>
        </p:nvSpPr>
        <p:spPr>
          <a:xfrm>
            <a:off x="2297161" y="2127741"/>
            <a:ext cx="1098378" cy="261610"/>
          </a:xfrm>
          <a:prstGeom prst="rect">
            <a:avLst/>
          </a:prstGeom>
        </p:spPr>
        <p:txBody>
          <a:bodyPr wrap="none">
            <a:spAutoFit/>
          </a:bodyPr>
          <a:lstStyle/>
          <a:p>
            <a:pPr algn="ctr"/>
            <a:r>
              <a:rPr lang="en-US" sz="1100" b="1" dirty="0">
                <a:latin typeface="Calibri" panose="020F0502020204030204" pitchFamily="34" charset="0"/>
              </a:rPr>
              <a:t>Data from 2003</a:t>
            </a:r>
          </a:p>
        </p:txBody>
      </p:sp>
      <p:sp>
        <p:nvSpPr>
          <p:cNvPr id="38" name="Rectangle 37"/>
          <p:cNvSpPr/>
          <p:nvPr/>
        </p:nvSpPr>
        <p:spPr>
          <a:xfrm>
            <a:off x="3873913" y="2132147"/>
            <a:ext cx="1098378" cy="261610"/>
          </a:xfrm>
          <a:prstGeom prst="rect">
            <a:avLst/>
          </a:prstGeom>
        </p:spPr>
        <p:txBody>
          <a:bodyPr wrap="none">
            <a:spAutoFit/>
          </a:bodyPr>
          <a:lstStyle/>
          <a:p>
            <a:pPr algn="ctr"/>
            <a:r>
              <a:rPr lang="en-US" sz="1100" b="1" dirty="0">
                <a:latin typeface="Calibri" panose="020F0502020204030204" pitchFamily="34" charset="0"/>
              </a:rPr>
              <a:t>Data from 2007</a:t>
            </a:r>
          </a:p>
        </p:txBody>
      </p:sp>
      <p:cxnSp>
        <p:nvCxnSpPr>
          <p:cNvPr id="8" name="Elbow Connector 7"/>
          <p:cNvCxnSpPr>
            <a:stCxn id="3" idx="2"/>
            <a:endCxn id="19" idx="0"/>
          </p:cNvCxnSpPr>
          <p:nvPr/>
        </p:nvCxnSpPr>
        <p:spPr>
          <a:xfrm rot="16200000" flipH="1">
            <a:off x="2825033" y="1280227"/>
            <a:ext cx="224178" cy="3462638"/>
          </a:xfrm>
          <a:prstGeom prst="bentConnector3">
            <a:avLst>
              <a:gd name="adj1" fmla="val 50000"/>
            </a:avLst>
          </a:prstGeom>
          <a:ln w="12700" cmpd="sng">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 name="Elbow Connector 9"/>
          <p:cNvCxnSpPr>
            <a:stCxn id="22" idx="2"/>
            <a:endCxn id="19" idx="0"/>
          </p:cNvCxnSpPr>
          <p:nvPr/>
        </p:nvCxnSpPr>
        <p:spPr>
          <a:xfrm rot="16200000" flipH="1">
            <a:off x="4435283" y="2890481"/>
            <a:ext cx="224178" cy="242139"/>
          </a:xfrm>
          <a:prstGeom prst="bentConnector3">
            <a:avLst>
              <a:gd name="adj1" fmla="val 50000"/>
            </a:avLst>
          </a:prstGeom>
          <a:ln w="12700" cmpd="sng">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2" name="Elbow Connector 11"/>
          <p:cNvCxnSpPr>
            <a:stCxn id="23" idx="2"/>
            <a:endCxn id="19" idx="0"/>
          </p:cNvCxnSpPr>
          <p:nvPr/>
        </p:nvCxnSpPr>
        <p:spPr>
          <a:xfrm rot="5400000">
            <a:off x="6045532" y="1522372"/>
            <a:ext cx="224178" cy="2978359"/>
          </a:xfrm>
          <a:prstGeom prst="bentConnector3">
            <a:avLst>
              <a:gd name="adj1" fmla="val 50000"/>
            </a:avLst>
          </a:prstGeom>
          <a:ln w="12700" cmpd="sng">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7" name="Elbow Connector 16"/>
          <p:cNvCxnSpPr>
            <a:stCxn id="19" idx="2"/>
            <a:endCxn id="15" idx="0"/>
          </p:cNvCxnSpPr>
          <p:nvPr/>
        </p:nvCxnSpPr>
        <p:spPr>
          <a:xfrm rot="5400000">
            <a:off x="2940380" y="2206306"/>
            <a:ext cx="253518" cy="3202611"/>
          </a:xfrm>
          <a:prstGeom prst="bentConnector3">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19" idx="2"/>
            <a:endCxn id="34" idx="0"/>
          </p:cNvCxnSpPr>
          <p:nvPr/>
        </p:nvCxnSpPr>
        <p:spPr>
          <a:xfrm rot="16200000" flipH="1">
            <a:off x="6161342" y="2187952"/>
            <a:ext cx="267940" cy="3253736"/>
          </a:xfrm>
          <a:prstGeom prst="bentConnector3">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Elbow Connector 32"/>
          <p:cNvCxnSpPr>
            <a:stCxn id="19" idx="2"/>
            <a:endCxn id="27" idx="0"/>
          </p:cNvCxnSpPr>
          <p:nvPr/>
        </p:nvCxnSpPr>
        <p:spPr>
          <a:xfrm rot="16200000" flipH="1">
            <a:off x="5082402" y="3266895"/>
            <a:ext cx="253519" cy="1081431"/>
          </a:xfrm>
          <a:prstGeom prst="bentConnector3">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 name="Elbow Connector 39"/>
          <p:cNvCxnSpPr>
            <a:stCxn id="19" idx="2"/>
            <a:endCxn id="24" idx="0"/>
          </p:cNvCxnSpPr>
          <p:nvPr/>
        </p:nvCxnSpPr>
        <p:spPr>
          <a:xfrm rot="5400000">
            <a:off x="4052405" y="3318331"/>
            <a:ext cx="253518" cy="978561"/>
          </a:xfrm>
          <a:prstGeom prst="bentConnector3">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8196" name="Picture 4" descr="https://cdn2.iconfinder.com/data/icons/metro-uinvert-dock/128/Administrative_Tool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487488" y="4218507"/>
            <a:ext cx="552281" cy="552281"/>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www.iconshock.com/img_vista/WINDOWS8/education/jpg/geography_icon.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49359" y="4293959"/>
            <a:ext cx="465515" cy="465515"/>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http://gaucheraware.co.uk/files/4614/0327/1788/diagnosis-icon.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23664" y="4216883"/>
            <a:ext cx="595771" cy="574409"/>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http://images.inmagine.com/400nwm/valueclips/unc265/u18254376.jp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418963" y="4251922"/>
            <a:ext cx="453386" cy="453386"/>
          </a:xfrm>
          <a:prstGeom prst="rect">
            <a:avLst/>
          </a:prstGeom>
          <a:noFill/>
          <a:extLst>
            <a:ext uri="{909E8E84-426E-40DD-AFC4-6F175D3DCCD1}">
              <a14:hiddenFill xmlns:a14="http://schemas.microsoft.com/office/drawing/2010/main">
                <a:solidFill>
                  <a:srgbClr val="FFFFFF"/>
                </a:solidFill>
              </a14:hiddenFill>
            </a:ext>
          </a:extLst>
        </p:spPr>
      </p:pic>
      <p:sp>
        <p:nvSpPr>
          <p:cNvPr id="39" name="Rounded Rectangle 38"/>
          <p:cNvSpPr/>
          <p:nvPr/>
        </p:nvSpPr>
        <p:spPr>
          <a:xfrm>
            <a:off x="5316461" y="2342249"/>
            <a:ext cx="1440180" cy="557213"/>
          </a:xfrm>
          <a:prstGeom prst="round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latin typeface="Calibri" panose="020F0502020204030204" pitchFamily="34" charset="0"/>
              </a:rPr>
              <a:t>Adult Critical care</a:t>
            </a:r>
          </a:p>
        </p:txBody>
      </p:sp>
      <p:sp>
        <p:nvSpPr>
          <p:cNvPr id="43" name="Rounded Rectangle 42"/>
          <p:cNvSpPr/>
          <p:nvPr/>
        </p:nvSpPr>
        <p:spPr>
          <a:xfrm>
            <a:off x="2095963" y="2342249"/>
            <a:ext cx="1440180" cy="557213"/>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latin typeface="Calibri" panose="020F0502020204030204" pitchFamily="34" charset="0"/>
              </a:rPr>
              <a:t>Outpatient appointments data</a:t>
            </a:r>
          </a:p>
        </p:txBody>
      </p:sp>
      <p:cxnSp>
        <p:nvCxnSpPr>
          <p:cNvPr id="45" name="Elbow Connector 44"/>
          <p:cNvCxnSpPr/>
          <p:nvPr/>
        </p:nvCxnSpPr>
        <p:spPr>
          <a:xfrm rot="16200000" flipH="1">
            <a:off x="3630162" y="2078786"/>
            <a:ext cx="224178" cy="1852388"/>
          </a:xfrm>
          <a:prstGeom prst="bentConnector3">
            <a:avLst>
              <a:gd name="adj1" fmla="val 50000"/>
            </a:avLst>
          </a:prstGeom>
          <a:ln w="12700" cmpd="sng">
            <a:solidFill>
              <a:schemeClr val="tx1"/>
            </a:solidFill>
            <a:prstDash val="dash"/>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7" name="Elbow Connector 46"/>
          <p:cNvCxnSpPr>
            <a:stCxn id="39" idx="2"/>
            <a:endCxn id="19" idx="0"/>
          </p:cNvCxnSpPr>
          <p:nvPr/>
        </p:nvCxnSpPr>
        <p:spPr>
          <a:xfrm rot="5400000">
            <a:off x="5240408" y="2327492"/>
            <a:ext cx="224178" cy="1368110"/>
          </a:xfrm>
          <a:prstGeom prst="bentConnector3">
            <a:avLst>
              <a:gd name="adj1" fmla="val 50000"/>
            </a:avLst>
          </a:prstGeom>
          <a:ln w="12700" cmpd="sng">
            <a:solidFill>
              <a:schemeClr val="tx1"/>
            </a:solidFill>
            <a:prstDash val="sysDash"/>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5479384" y="2132147"/>
            <a:ext cx="1098378" cy="261610"/>
          </a:xfrm>
          <a:prstGeom prst="rect">
            <a:avLst/>
          </a:prstGeom>
        </p:spPr>
        <p:txBody>
          <a:bodyPr wrap="none">
            <a:spAutoFit/>
          </a:bodyPr>
          <a:lstStyle/>
          <a:p>
            <a:pPr algn="ctr"/>
            <a:r>
              <a:rPr lang="en-US" sz="1100" b="1" dirty="0">
                <a:latin typeface="Calibri" panose="020F0502020204030204" pitchFamily="34" charset="0"/>
              </a:rPr>
              <a:t>Data from 2008</a:t>
            </a:r>
          </a:p>
        </p:txBody>
      </p:sp>
      <p:sp>
        <p:nvSpPr>
          <p:cNvPr id="51" name="Rectangle 50"/>
          <p:cNvSpPr/>
          <p:nvPr/>
        </p:nvSpPr>
        <p:spPr>
          <a:xfrm>
            <a:off x="7152457" y="2127741"/>
            <a:ext cx="1098378" cy="261610"/>
          </a:xfrm>
          <a:prstGeom prst="rect">
            <a:avLst/>
          </a:prstGeom>
        </p:spPr>
        <p:txBody>
          <a:bodyPr wrap="none">
            <a:spAutoFit/>
          </a:bodyPr>
          <a:lstStyle/>
          <a:p>
            <a:pPr algn="ctr"/>
            <a:r>
              <a:rPr lang="en-US" sz="1100" b="1" dirty="0">
                <a:latin typeface="Calibri" panose="020F0502020204030204" pitchFamily="34" charset="0"/>
              </a:rPr>
              <a:t>Data from 2004</a:t>
            </a:r>
          </a:p>
        </p:txBody>
      </p:sp>
      <p:sp>
        <p:nvSpPr>
          <p:cNvPr id="48" name="Chevron 47"/>
          <p:cNvSpPr/>
          <p:nvPr/>
        </p:nvSpPr>
        <p:spPr>
          <a:xfrm>
            <a:off x="1912827" y="315439"/>
            <a:ext cx="1436515" cy="553247"/>
          </a:xfrm>
          <a:prstGeom prst="chevron">
            <a:avLst/>
          </a:prstGeom>
          <a:solidFill>
            <a:schemeClr val="accent2"/>
          </a:solidFill>
          <a:ln w="635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Background</a:t>
            </a:r>
          </a:p>
        </p:txBody>
      </p:sp>
      <p:sp>
        <p:nvSpPr>
          <p:cNvPr id="49" name="Pentagon 48"/>
          <p:cNvSpPr/>
          <p:nvPr/>
        </p:nvSpPr>
        <p:spPr>
          <a:xfrm>
            <a:off x="622304" y="313014"/>
            <a:ext cx="1380931" cy="553247"/>
          </a:xfrm>
          <a:prstGeom prst="homePlate">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b="1" dirty="0">
                <a:solidFill>
                  <a:schemeClr val="bg1"/>
                </a:solidFill>
                <a:latin typeface="Calibri" panose="020F0502020204030204" pitchFamily="34" charset="0"/>
              </a:rPr>
              <a:t>Project</a:t>
            </a:r>
          </a:p>
          <a:p>
            <a:pPr algn="ctr"/>
            <a:r>
              <a:rPr lang="en-US" sz="1100" b="1" dirty="0">
                <a:solidFill>
                  <a:schemeClr val="bg1"/>
                </a:solidFill>
                <a:latin typeface="Calibri" panose="020F0502020204030204" pitchFamily="34" charset="0"/>
              </a:rPr>
              <a:t>Objective</a:t>
            </a:r>
          </a:p>
        </p:txBody>
      </p:sp>
      <p:sp>
        <p:nvSpPr>
          <p:cNvPr id="57" name="Chevron 56"/>
          <p:cNvSpPr/>
          <p:nvPr/>
        </p:nvSpPr>
        <p:spPr>
          <a:xfrm>
            <a:off x="3238578" y="31058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HES DATA</a:t>
            </a:r>
          </a:p>
        </p:txBody>
      </p:sp>
      <p:sp>
        <p:nvSpPr>
          <p:cNvPr id="58" name="Chevron 57"/>
          <p:cNvSpPr/>
          <p:nvPr/>
        </p:nvSpPr>
        <p:spPr>
          <a:xfrm>
            <a:off x="4563924" y="31058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Attributes</a:t>
            </a:r>
          </a:p>
        </p:txBody>
      </p:sp>
    </p:spTree>
    <p:extLst>
      <p:ext uri="{BB962C8B-B14F-4D97-AF65-F5344CB8AC3E}">
        <p14:creationId xmlns:p14="http://schemas.microsoft.com/office/powerpoint/2010/main" val="3349326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2"/>
          </p:nvPr>
        </p:nvSpPr>
        <p:spPr/>
        <p:txBody>
          <a:bodyPr/>
          <a:lstStyle/>
          <a:p>
            <a:r>
              <a:rPr lang="en-GB" smtClean="0">
                <a:latin typeface="Calibri" panose="020F0502020204030204" pitchFamily="34" charset="0"/>
              </a:rPr>
              <a:t>IMS Health Confidential</a:t>
            </a:r>
            <a:endParaRPr lang="en-GB">
              <a:latin typeface="Calibri" panose="020F0502020204030204" pitchFamily="34" charset="0"/>
            </a:endParaRPr>
          </a:p>
        </p:txBody>
      </p:sp>
      <p:sp>
        <p:nvSpPr>
          <p:cNvPr id="4" name="Title 3"/>
          <p:cNvSpPr>
            <a:spLocks noGrp="1"/>
          </p:cNvSpPr>
          <p:nvPr>
            <p:ph type="title"/>
          </p:nvPr>
        </p:nvSpPr>
        <p:spPr>
          <a:xfrm>
            <a:off x="485714" y="1005846"/>
            <a:ext cx="8280000" cy="596338"/>
          </a:xfrm>
        </p:spPr>
        <p:txBody>
          <a:bodyPr/>
          <a:lstStyle/>
          <a:p>
            <a:r>
              <a:rPr lang="en-US" sz="2100" dirty="0">
                <a:latin typeface="Calibri" panose="020F0502020204030204" pitchFamily="34" charset="0"/>
              </a:rPr>
              <a:t>HES is a rich and detailed data set and they publish a number of standard analyses</a:t>
            </a:r>
          </a:p>
        </p:txBody>
      </p:sp>
      <p:sp>
        <p:nvSpPr>
          <p:cNvPr id="5" name="Text Placeholder 4"/>
          <p:cNvSpPr>
            <a:spLocks noGrp="1"/>
          </p:cNvSpPr>
          <p:nvPr>
            <p:ph type="body" sz="quarter" idx="11"/>
          </p:nvPr>
        </p:nvSpPr>
        <p:spPr>
          <a:xfrm>
            <a:off x="485714" y="2071362"/>
            <a:ext cx="8280000" cy="270843"/>
          </a:xfrm>
        </p:spPr>
        <p:txBody>
          <a:bodyPr/>
          <a:lstStyle/>
          <a:p>
            <a:r>
              <a:rPr lang="en-US" sz="1600" dirty="0">
                <a:latin typeface="Calibri" panose="020F0502020204030204" pitchFamily="34" charset="0"/>
              </a:rPr>
              <a:t>Published data tables and analysis can be downloaded from the catalogue. </a:t>
            </a:r>
          </a:p>
        </p:txBody>
      </p:sp>
      <p:sp>
        <p:nvSpPr>
          <p:cNvPr id="8" name="Rectangle 7"/>
          <p:cNvSpPr/>
          <p:nvPr/>
        </p:nvSpPr>
        <p:spPr>
          <a:xfrm>
            <a:off x="4220377" y="2407265"/>
            <a:ext cx="2523327" cy="378386"/>
          </a:xfrm>
          <a:prstGeom prst="rect">
            <a:avLst/>
          </a:prstGeom>
          <a:solidFill>
            <a:schemeClr val="accent3">
              <a:lumMod val="20000"/>
              <a:lumOff val="80000"/>
            </a:schemeClr>
          </a:solidFill>
          <a:ln>
            <a:noFill/>
          </a:ln>
          <a:effectLst>
            <a:outerShdw blurRad="44450" dist="27940" dir="5400000" algn="ctr">
              <a:srgbClr val="000000">
                <a:alpha val="3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a:solidFill>
                  <a:schemeClr val="tx1"/>
                </a:solidFill>
                <a:latin typeface="Calibri" panose="020F0502020204030204" pitchFamily="34" charset="0"/>
              </a:rPr>
              <a:t>Monthly HES Publications</a:t>
            </a:r>
          </a:p>
        </p:txBody>
      </p:sp>
      <p:sp>
        <p:nvSpPr>
          <p:cNvPr id="9" name="Rectangle 8"/>
          <p:cNvSpPr/>
          <p:nvPr/>
        </p:nvSpPr>
        <p:spPr>
          <a:xfrm>
            <a:off x="4220377" y="2930878"/>
            <a:ext cx="2523327" cy="378386"/>
          </a:xfrm>
          <a:prstGeom prst="rect">
            <a:avLst/>
          </a:prstGeom>
          <a:solidFill>
            <a:schemeClr val="accent3">
              <a:lumMod val="20000"/>
              <a:lumOff val="80000"/>
            </a:schemeClr>
          </a:solidFill>
          <a:ln>
            <a:noFill/>
          </a:ln>
          <a:effectLst>
            <a:outerShdw blurRad="44450" dist="27940" dir="5400000" algn="ctr">
              <a:srgbClr val="000000">
                <a:alpha val="3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a:solidFill>
                  <a:schemeClr val="tx1"/>
                </a:solidFill>
                <a:latin typeface="Calibri" panose="020F0502020204030204" pitchFamily="34" charset="0"/>
              </a:rPr>
              <a:t>Monthly A&amp;E Quality Indicators</a:t>
            </a:r>
          </a:p>
        </p:txBody>
      </p:sp>
      <p:sp>
        <p:nvSpPr>
          <p:cNvPr id="11" name="Rectangle 10"/>
          <p:cNvSpPr/>
          <p:nvPr/>
        </p:nvSpPr>
        <p:spPr>
          <a:xfrm>
            <a:off x="4220377" y="3554105"/>
            <a:ext cx="2523327" cy="378386"/>
          </a:xfrm>
          <a:prstGeom prst="rect">
            <a:avLst/>
          </a:prstGeom>
          <a:solidFill>
            <a:schemeClr val="accent1">
              <a:lumMod val="20000"/>
              <a:lumOff val="80000"/>
            </a:schemeClr>
          </a:solidFill>
          <a:ln>
            <a:noFill/>
          </a:ln>
          <a:effectLst>
            <a:outerShdw blurRad="44450" dist="27940" dir="5400000" algn="ctr">
              <a:srgbClr val="000000">
                <a:alpha val="3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a:solidFill>
                  <a:schemeClr val="tx1"/>
                </a:solidFill>
                <a:latin typeface="Calibri" panose="020F0502020204030204" pitchFamily="34" charset="0"/>
              </a:rPr>
              <a:t>Accident and Emergency</a:t>
            </a:r>
          </a:p>
        </p:txBody>
      </p:sp>
      <p:sp>
        <p:nvSpPr>
          <p:cNvPr id="12" name="Rectangle 11"/>
          <p:cNvSpPr/>
          <p:nvPr/>
        </p:nvSpPr>
        <p:spPr>
          <a:xfrm>
            <a:off x="4220377" y="4004207"/>
            <a:ext cx="2523327" cy="378386"/>
          </a:xfrm>
          <a:prstGeom prst="rect">
            <a:avLst/>
          </a:prstGeom>
          <a:solidFill>
            <a:schemeClr val="accent1">
              <a:lumMod val="20000"/>
              <a:lumOff val="80000"/>
            </a:schemeClr>
          </a:solidFill>
          <a:ln>
            <a:noFill/>
          </a:ln>
          <a:effectLst>
            <a:outerShdw blurRad="44450" dist="27940" dir="5400000" algn="ctr">
              <a:srgbClr val="000000">
                <a:alpha val="3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a:solidFill>
                  <a:schemeClr val="tx1"/>
                </a:solidFill>
                <a:latin typeface="Calibri" panose="020F0502020204030204" pitchFamily="34" charset="0"/>
              </a:rPr>
              <a:t>Admitted patient care</a:t>
            </a:r>
          </a:p>
        </p:txBody>
      </p:sp>
      <p:sp>
        <p:nvSpPr>
          <p:cNvPr id="13" name="Rectangle 12"/>
          <p:cNvSpPr/>
          <p:nvPr/>
        </p:nvSpPr>
        <p:spPr>
          <a:xfrm>
            <a:off x="4220377" y="4454308"/>
            <a:ext cx="2523327" cy="378386"/>
          </a:xfrm>
          <a:prstGeom prst="rect">
            <a:avLst/>
          </a:prstGeom>
          <a:solidFill>
            <a:schemeClr val="accent1">
              <a:lumMod val="20000"/>
              <a:lumOff val="80000"/>
            </a:schemeClr>
          </a:solidFill>
          <a:ln>
            <a:noFill/>
          </a:ln>
          <a:effectLst>
            <a:outerShdw blurRad="44450" dist="27940" dir="5400000" algn="ctr">
              <a:srgbClr val="000000">
                <a:alpha val="3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a:solidFill>
                  <a:schemeClr val="tx1"/>
                </a:solidFill>
                <a:latin typeface="Calibri" panose="020F0502020204030204" pitchFamily="34" charset="0"/>
              </a:rPr>
              <a:t>Adult Critical care</a:t>
            </a:r>
          </a:p>
        </p:txBody>
      </p:sp>
      <p:sp>
        <p:nvSpPr>
          <p:cNvPr id="14" name="Rectangle 13"/>
          <p:cNvSpPr/>
          <p:nvPr/>
        </p:nvSpPr>
        <p:spPr>
          <a:xfrm>
            <a:off x="4220377" y="4904409"/>
            <a:ext cx="2523327" cy="378386"/>
          </a:xfrm>
          <a:prstGeom prst="rect">
            <a:avLst/>
          </a:prstGeom>
          <a:solidFill>
            <a:schemeClr val="accent1">
              <a:lumMod val="20000"/>
              <a:lumOff val="80000"/>
            </a:schemeClr>
          </a:solidFill>
          <a:ln>
            <a:noFill/>
          </a:ln>
          <a:effectLst>
            <a:outerShdw blurRad="44450" dist="27940" dir="5400000" algn="ctr">
              <a:srgbClr val="000000">
                <a:alpha val="3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a:solidFill>
                  <a:schemeClr val="tx1"/>
                </a:solidFill>
                <a:latin typeface="Calibri" panose="020F0502020204030204" pitchFamily="34" charset="0"/>
              </a:rPr>
              <a:t>Outpatients</a:t>
            </a:r>
          </a:p>
        </p:txBody>
      </p:sp>
      <p:sp>
        <p:nvSpPr>
          <p:cNvPr id="15" name="Rectangle 14"/>
          <p:cNvSpPr/>
          <p:nvPr/>
        </p:nvSpPr>
        <p:spPr>
          <a:xfrm>
            <a:off x="4220377" y="5354512"/>
            <a:ext cx="2523327" cy="378386"/>
          </a:xfrm>
          <a:prstGeom prst="rect">
            <a:avLst/>
          </a:prstGeom>
          <a:solidFill>
            <a:schemeClr val="accent1">
              <a:lumMod val="20000"/>
              <a:lumOff val="80000"/>
            </a:schemeClr>
          </a:solidFill>
          <a:ln>
            <a:noFill/>
          </a:ln>
          <a:effectLst>
            <a:outerShdw blurRad="44450" dist="27940" dir="5400000" algn="ctr">
              <a:srgbClr val="000000">
                <a:alpha val="3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a:solidFill>
                  <a:schemeClr val="tx1"/>
                </a:solidFill>
                <a:latin typeface="Calibri" panose="020F0502020204030204" pitchFamily="34" charset="0"/>
              </a:rPr>
              <a:t>Maternity</a:t>
            </a:r>
          </a:p>
        </p:txBody>
      </p:sp>
      <p:sp>
        <p:nvSpPr>
          <p:cNvPr id="17" name="Rectangle 16"/>
          <p:cNvSpPr/>
          <p:nvPr/>
        </p:nvSpPr>
        <p:spPr>
          <a:xfrm>
            <a:off x="749823" y="2364363"/>
            <a:ext cx="2589370" cy="917520"/>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latin typeface="Calibri" panose="020F0502020204030204" pitchFamily="34" charset="0"/>
              </a:rPr>
              <a:t>Monthly publications</a:t>
            </a:r>
          </a:p>
        </p:txBody>
      </p:sp>
      <p:sp>
        <p:nvSpPr>
          <p:cNvPr id="18" name="Rectangle 17"/>
          <p:cNvSpPr/>
          <p:nvPr/>
        </p:nvSpPr>
        <p:spPr>
          <a:xfrm>
            <a:off x="749823" y="3537845"/>
            <a:ext cx="2589370" cy="2178792"/>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latin typeface="Calibri" panose="020F0502020204030204" pitchFamily="34" charset="0"/>
              </a:rPr>
              <a:t>Annual Publications</a:t>
            </a:r>
          </a:p>
        </p:txBody>
      </p:sp>
      <p:sp>
        <p:nvSpPr>
          <p:cNvPr id="19" name="Oval 18"/>
          <p:cNvSpPr/>
          <p:nvPr/>
        </p:nvSpPr>
        <p:spPr>
          <a:xfrm>
            <a:off x="439580" y="2490322"/>
            <a:ext cx="685800" cy="6858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Calibri" panose="020F0502020204030204" pitchFamily="34" charset="0"/>
            </a:endParaRPr>
          </a:p>
        </p:txBody>
      </p:sp>
      <p:sp>
        <p:nvSpPr>
          <p:cNvPr id="20" name="Oval 19"/>
          <p:cNvSpPr/>
          <p:nvPr/>
        </p:nvSpPr>
        <p:spPr>
          <a:xfrm>
            <a:off x="406923" y="4266093"/>
            <a:ext cx="685800" cy="6858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Calibri" panose="020F0502020204030204" pitchFamily="34" charset="0"/>
            </a:endParaRPr>
          </a:p>
        </p:txBody>
      </p:sp>
      <p:pic>
        <p:nvPicPr>
          <p:cNvPr id="7" name="Picture 2" descr="http://specificit.com/wp-content/uploads/2016/04/tote_ways_monthly.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85718" y="4337656"/>
            <a:ext cx="542673" cy="542674"/>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Elbow Connector 21"/>
          <p:cNvCxnSpPr>
            <a:stCxn id="17" idx="3"/>
            <a:endCxn id="8" idx="1"/>
          </p:cNvCxnSpPr>
          <p:nvPr/>
        </p:nvCxnSpPr>
        <p:spPr>
          <a:xfrm flipV="1">
            <a:off x="3339193" y="2596458"/>
            <a:ext cx="881184" cy="226665"/>
          </a:xfrm>
          <a:prstGeom prst="bentConnector3">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17" idx="3"/>
            <a:endCxn id="9" idx="1"/>
          </p:cNvCxnSpPr>
          <p:nvPr/>
        </p:nvCxnSpPr>
        <p:spPr>
          <a:xfrm>
            <a:off x="3339193" y="2823123"/>
            <a:ext cx="881184" cy="296948"/>
          </a:xfrm>
          <a:prstGeom prst="bentConnector3">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18" idx="3"/>
            <a:endCxn id="11" idx="1"/>
          </p:cNvCxnSpPr>
          <p:nvPr/>
        </p:nvCxnSpPr>
        <p:spPr>
          <a:xfrm flipV="1">
            <a:off x="3339193" y="3743298"/>
            <a:ext cx="881184" cy="883943"/>
          </a:xfrm>
          <a:prstGeom prst="bentConnector3">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Elbow Connector 27"/>
          <p:cNvCxnSpPr>
            <a:stCxn id="18" idx="3"/>
            <a:endCxn id="12" idx="1"/>
          </p:cNvCxnSpPr>
          <p:nvPr/>
        </p:nvCxnSpPr>
        <p:spPr>
          <a:xfrm flipV="1">
            <a:off x="3339193" y="4193400"/>
            <a:ext cx="881184" cy="433841"/>
          </a:xfrm>
          <a:prstGeom prst="bentConnector3">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Elbow Connector 29"/>
          <p:cNvCxnSpPr>
            <a:stCxn id="18" idx="3"/>
            <a:endCxn id="13" idx="1"/>
          </p:cNvCxnSpPr>
          <p:nvPr/>
        </p:nvCxnSpPr>
        <p:spPr>
          <a:xfrm>
            <a:off x="3339193" y="4627241"/>
            <a:ext cx="881184" cy="16260"/>
          </a:xfrm>
          <a:prstGeom prst="bentConnector3">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Elbow Connector 31"/>
          <p:cNvCxnSpPr>
            <a:stCxn id="18" idx="3"/>
            <a:endCxn id="14" idx="1"/>
          </p:cNvCxnSpPr>
          <p:nvPr/>
        </p:nvCxnSpPr>
        <p:spPr>
          <a:xfrm>
            <a:off x="3339193" y="4627241"/>
            <a:ext cx="881184" cy="466361"/>
          </a:xfrm>
          <a:prstGeom prst="bentConnector3">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Elbow Connector 33"/>
          <p:cNvCxnSpPr>
            <a:stCxn id="18" idx="3"/>
            <a:endCxn id="15" idx="1"/>
          </p:cNvCxnSpPr>
          <p:nvPr/>
        </p:nvCxnSpPr>
        <p:spPr>
          <a:xfrm>
            <a:off x="3339193" y="4627241"/>
            <a:ext cx="881184" cy="916464"/>
          </a:xfrm>
          <a:prstGeom prst="bentConnector3">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9220" name="Picture 4" descr="http://www.fullmedia.com/images/icons/fm-im-monthly-icon-blue.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76995" y="2552988"/>
            <a:ext cx="558578" cy="558578"/>
          </a:xfrm>
          <a:prstGeom prst="rect">
            <a:avLst/>
          </a:prstGeom>
          <a:noFill/>
          <a:extLst>
            <a:ext uri="{909E8E84-426E-40DD-AFC4-6F175D3DCCD1}">
              <a14:hiddenFill xmlns:a14="http://schemas.microsoft.com/office/drawing/2010/main">
                <a:solidFill>
                  <a:srgbClr val="FFFFFF"/>
                </a:solidFill>
              </a14:hiddenFill>
            </a:ext>
          </a:extLst>
        </p:spPr>
      </p:pic>
      <p:sp>
        <p:nvSpPr>
          <p:cNvPr id="29" name="Rounded Rectangle 28"/>
          <p:cNvSpPr/>
          <p:nvPr/>
        </p:nvSpPr>
        <p:spPr>
          <a:xfrm>
            <a:off x="6958965" y="2880905"/>
            <a:ext cx="1981200" cy="2473607"/>
          </a:xfrm>
          <a:prstGeom prst="round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accent2"/>
                </a:solidFill>
                <a:latin typeface="Calibri" panose="020F0502020204030204" pitchFamily="34" charset="0"/>
              </a:rPr>
              <a:t>The purpose of this publication is to inform and support strategic and policy-led processes for the benefit of patient care. This document will also be of interest to researchers, journalists and members of the public interested in NHS hospital activity in England.</a:t>
            </a:r>
          </a:p>
        </p:txBody>
      </p:sp>
      <p:pic>
        <p:nvPicPr>
          <p:cNvPr id="2" name="Picture 1"/>
          <p:cNvPicPr>
            <a:picLocks noChangeAspect="1"/>
          </p:cNvPicPr>
          <p:nvPr/>
        </p:nvPicPr>
        <p:blipFill>
          <a:blip r:embed="rId4" cstate="email">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470385" y="2194417"/>
            <a:ext cx="870154" cy="870154"/>
          </a:xfrm>
          <a:prstGeom prst="rect">
            <a:avLst/>
          </a:prstGeom>
        </p:spPr>
      </p:pic>
      <p:sp>
        <p:nvSpPr>
          <p:cNvPr id="37" name="Chevron 36"/>
          <p:cNvSpPr/>
          <p:nvPr/>
        </p:nvSpPr>
        <p:spPr>
          <a:xfrm>
            <a:off x="1912827" y="315439"/>
            <a:ext cx="1436515" cy="553247"/>
          </a:xfrm>
          <a:prstGeom prst="chevron">
            <a:avLst/>
          </a:prstGeom>
          <a:solidFill>
            <a:schemeClr val="accent2"/>
          </a:solidFill>
          <a:ln w="635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Background</a:t>
            </a:r>
          </a:p>
        </p:txBody>
      </p:sp>
      <p:sp>
        <p:nvSpPr>
          <p:cNvPr id="38" name="Pentagon 37"/>
          <p:cNvSpPr/>
          <p:nvPr/>
        </p:nvSpPr>
        <p:spPr>
          <a:xfrm>
            <a:off x="622304" y="313014"/>
            <a:ext cx="1380931" cy="553247"/>
          </a:xfrm>
          <a:prstGeom prst="homePlate">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b="1" dirty="0">
                <a:solidFill>
                  <a:schemeClr val="bg1"/>
                </a:solidFill>
                <a:latin typeface="Calibri" panose="020F0502020204030204" pitchFamily="34" charset="0"/>
              </a:rPr>
              <a:t>Project</a:t>
            </a:r>
          </a:p>
          <a:p>
            <a:pPr algn="ctr"/>
            <a:r>
              <a:rPr lang="en-US" sz="1100" b="1" dirty="0">
                <a:solidFill>
                  <a:schemeClr val="bg1"/>
                </a:solidFill>
                <a:latin typeface="Calibri" panose="020F0502020204030204" pitchFamily="34" charset="0"/>
              </a:rPr>
              <a:t>Objective</a:t>
            </a:r>
          </a:p>
        </p:txBody>
      </p:sp>
      <p:sp>
        <p:nvSpPr>
          <p:cNvPr id="39" name="Chevron 38"/>
          <p:cNvSpPr/>
          <p:nvPr/>
        </p:nvSpPr>
        <p:spPr>
          <a:xfrm>
            <a:off x="3238578" y="31058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HES DATA</a:t>
            </a:r>
          </a:p>
        </p:txBody>
      </p:sp>
      <p:sp>
        <p:nvSpPr>
          <p:cNvPr id="40" name="Chevron 39"/>
          <p:cNvSpPr/>
          <p:nvPr/>
        </p:nvSpPr>
        <p:spPr>
          <a:xfrm>
            <a:off x="4563924" y="31058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Attributes</a:t>
            </a:r>
          </a:p>
        </p:txBody>
      </p:sp>
    </p:spTree>
    <p:extLst>
      <p:ext uri="{BB962C8B-B14F-4D97-AF65-F5344CB8AC3E}">
        <p14:creationId xmlns:p14="http://schemas.microsoft.com/office/powerpoint/2010/main" val="1815311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4"/>
          </p:nvPr>
        </p:nvSpPr>
        <p:spPr/>
        <p:txBody>
          <a:bodyPr/>
          <a:lstStyle/>
          <a:p>
            <a:r>
              <a:rPr lang="en-GB" dirty="0" smtClean="0">
                <a:latin typeface="Calibri" panose="020F0502020204030204" pitchFamily="34" charset="0"/>
              </a:rPr>
              <a:t>IMS Health Confidential</a:t>
            </a:r>
            <a:endParaRPr lang="en-GB" dirty="0">
              <a:latin typeface="Calibri" panose="020F0502020204030204" pitchFamily="34" charset="0"/>
            </a:endParaRPr>
          </a:p>
        </p:txBody>
      </p:sp>
      <p:sp>
        <p:nvSpPr>
          <p:cNvPr id="5" name="Title 4"/>
          <p:cNvSpPr>
            <a:spLocks noGrp="1"/>
          </p:cNvSpPr>
          <p:nvPr>
            <p:ph type="title"/>
          </p:nvPr>
        </p:nvSpPr>
        <p:spPr>
          <a:xfrm>
            <a:off x="574677" y="1039228"/>
            <a:ext cx="8280000" cy="358864"/>
          </a:xfrm>
        </p:spPr>
        <p:txBody>
          <a:bodyPr/>
          <a:lstStyle/>
          <a:p>
            <a:r>
              <a:rPr lang="en-US" sz="2400" dirty="0">
                <a:latin typeface="Calibri" panose="020F0502020204030204" pitchFamily="34" charset="0"/>
              </a:rPr>
              <a:t>Admitted Patient care data (from 1998 to 2014-15)</a:t>
            </a:r>
          </a:p>
        </p:txBody>
      </p:sp>
      <p:graphicFrame>
        <p:nvGraphicFramePr>
          <p:cNvPr id="8" name="Table 7"/>
          <p:cNvGraphicFramePr>
            <a:graphicFrameLocks noGrp="1"/>
          </p:cNvGraphicFramePr>
          <p:nvPr>
            <p:extLst>
              <p:ext uri="{D42A27DB-BD31-4B8C-83A1-F6EECF244321}">
                <p14:modId xmlns:p14="http://schemas.microsoft.com/office/powerpoint/2010/main" val="4057313983"/>
              </p:ext>
            </p:extLst>
          </p:nvPr>
        </p:nvGraphicFramePr>
        <p:xfrm>
          <a:off x="485718" y="2758064"/>
          <a:ext cx="8280001" cy="3589020"/>
        </p:xfrm>
        <a:graphic>
          <a:graphicData uri="http://schemas.openxmlformats.org/drawingml/2006/table">
            <a:tbl>
              <a:tblPr firstRow="1" bandRow="1">
                <a:tableStyleId>{5C22544A-7EE6-4342-B048-85BDC9FD1C3A}</a:tableStyleId>
              </a:tblPr>
              <a:tblGrid>
                <a:gridCol w="1483759"/>
                <a:gridCol w="1056205"/>
                <a:gridCol w="1978118"/>
                <a:gridCol w="1035259"/>
                <a:gridCol w="920541"/>
                <a:gridCol w="1806119"/>
              </a:tblGrid>
              <a:tr h="222139">
                <a:tc>
                  <a:txBody>
                    <a:bodyPr/>
                    <a:lstStyle/>
                    <a:p>
                      <a:pPr algn="ctr"/>
                      <a:r>
                        <a:rPr lang="en-US" sz="1400" dirty="0" smtClean="0">
                          <a:latin typeface="Calibri" panose="020F0502020204030204" pitchFamily="34" charset="0"/>
                        </a:rPr>
                        <a:t>HES Data</a:t>
                      </a:r>
                      <a:endParaRPr lang="en-US" sz="1400" dirty="0">
                        <a:latin typeface="Calibri" panose="020F0502020204030204" pitchFamily="34" charset="0"/>
                      </a:endParaRPr>
                    </a:p>
                  </a:txBody>
                  <a:tcPr marL="68580" marR="68580" marT="34290" marB="34290">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2"/>
                    </a:solidFill>
                  </a:tcPr>
                </a:tc>
                <a:tc>
                  <a:txBody>
                    <a:bodyPr/>
                    <a:lstStyle/>
                    <a:p>
                      <a:pPr algn="ctr"/>
                      <a:r>
                        <a:rPr lang="en-US" sz="1400" dirty="0" smtClean="0">
                          <a:latin typeface="Calibri" panose="020F0502020204030204" pitchFamily="34" charset="0"/>
                        </a:rPr>
                        <a:t>Frequency</a:t>
                      </a:r>
                      <a:endParaRPr lang="en-US" sz="1400" dirty="0">
                        <a:latin typeface="Calibri" panose="020F0502020204030204" pitchFamily="34" charset="0"/>
                      </a:endParaRPr>
                    </a:p>
                  </a:txBody>
                  <a:tcPr marL="68580" marR="68580" marT="34290" marB="34290">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2"/>
                    </a:solidFill>
                  </a:tcPr>
                </a:tc>
                <a:tc>
                  <a:txBody>
                    <a:bodyPr/>
                    <a:lstStyle/>
                    <a:p>
                      <a:pPr algn="ctr"/>
                      <a:r>
                        <a:rPr lang="en-US" sz="1400" dirty="0" smtClean="0">
                          <a:latin typeface="Calibri" panose="020F0502020204030204" pitchFamily="34" charset="0"/>
                        </a:rPr>
                        <a:t>Files</a:t>
                      </a:r>
                      <a:endParaRPr lang="en-US" sz="1400" dirty="0">
                        <a:latin typeface="Calibri" panose="020F0502020204030204" pitchFamily="34" charset="0"/>
                      </a:endParaRPr>
                    </a:p>
                  </a:txBody>
                  <a:tcPr marL="68580" marR="68580" marT="34290" marB="34290">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2"/>
                    </a:solidFill>
                  </a:tcPr>
                </a:tc>
                <a:tc>
                  <a:txBody>
                    <a:bodyPr/>
                    <a:lstStyle/>
                    <a:p>
                      <a:pPr algn="ctr"/>
                      <a:r>
                        <a:rPr lang="en-US" sz="1400" dirty="0" smtClean="0">
                          <a:latin typeface="Calibri" panose="020F0502020204030204" pitchFamily="34" charset="0"/>
                        </a:rPr>
                        <a:t>Format</a:t>
                      </a:r>
                      <a:endParaRPr lang="en-US" sz="1400" dirty="0">
                        <a:latin typeface="Calibri" panose="020F0502020204030204" pitchFamily="34" charset="0"/>
                      </a:endParaRPr>
                    </a:p>
                  </a:txBody>
                  <a:tcPr marL="68580" marR="68580" marT="34290" marB="34290">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2"/>
                    </a:solidFill>
                  </a:tcPr>
                </a:tc>
                <a:tc>
                  <a:txBody>
                    <a:bodyPr/>
                    <a:lstStyle/>
                    <a:p>
                      <a:pPr algn="ctr"/>
                      <a:r>
                        <a:rPr lang="en-US" sz="1400" dirty="0" smtClean="0">
                          <a:latin typeface="Calibri" panose="020F0502020204030204" pitchFamily="34" charset="0"/>
                        </a:rPr>
                        <a:t>Access</a:t>
                      </a:r>
                      <a:endParaRPr lang="en-US" sz="1400" dirty="0">
                        <a:latin typeface="Calibri" panose="020F0502020204030204" pitchFamily="34" charset="0"/>
                      </a:endParaRPr>
                    </a:p>
                  </a:txBody>
                  <a:tcPr marL="68580" marR="68580" marT="34290" marB="34290">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2"/>
                    </a:solidFill>
                  </a:tcPr>
                </a:tc>
                <a:tc>
                  <a:txBody>
                    <a:bodyPr/>
                    <a:lstStyle/>
                    <a:p>
                      <a:pPr algn="ctr"/>
                      <a:r>
                        <a:rPr lang="en-US" sz="1400" dirty="0" smtClean="0">
                          <a:latin typeface="Calibri" panose="020F0502020204030204" pitchFamily="34" charset="0"/>
                        </a:rPr>
                        <a:t>Use</a:t>
                      </a:r>
                      <a:endParaRPr lang="en-US" sz="1400" dirty="0">
                        <a:latin typeface="Calibri" panose="020F0502020204030204" pitchFamily="34" charset="0"/>
                      </a:endParaRPr>
                    </a:p>
                  </a:txBody>
                  <a:tcPr marL="68580" marR="68580" marT="34290" marB="34290">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2"/>
                    </a:solidFill>
                  </a:tcPr>
                </a:tc>
              </a:tr>
              <a:tr h="184763">
                <a:tc rowSpan="14">
                  <a:txBody>
                    <a:bodyPr/>
                    <a:lstStyle/>
                    <a:p>
                      <a:pPr algn="ctr"/>
                      <a:r>
                        <a:rPr lang="en-US" sz="1800" b="1" dirty="0" smtClean="0">
                          <a:solidFill>
                            <a:schemeClr val="bg1"/>
                          </a:solidFill>
                          <a:latin typeface="Calibri" panose="020F0502020204030204" pitchFamily="34" charset="0"/>
                        </a:rPr>
                        <a:t>Admitted</a:t>
                      </a:r>
                      <a:r>
                        <a:rPr lang="en-US" sz="1800" b="1" baseline="0" dirty="0" smtClean="0">
                          <a:solidFill>
                            <a:schemeClr val="bg1"/>
                          </a:solidFill>
                          <a:latin typeface="Calibri" panose="020F0502020204030204" pitchFamily="34" charset="0"/>
                        </a:rPr>
                        <a:t> Patient Care</a:t>
                      </a:r>
                      <a:endParaRPr lang="en-US" sz="1800" b="1" dirty="0">
                        <a:solidFill>
                          <a:schemeClr val="bg1"/>
                        </a:solidFill>
                        <a:latin typeface="Calibri" panose="020F0502020204030204" pitchFamily="34" charset="0"/>
                      </a:endParaRPr>
                    </a:p>
                  </a:txBody>
                  <a:tcPr marL="68580" marR="68580" marT="34290" marB="3429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solidFill>
                  </a:tcPr>
                </a:tc>
                <a:tc rowSpan="14">
                  <a:txBody>
                    <a:bodyPr/>
                    <a:lstStyle/>
                    <a:p>
                      <a:pPr algn="ctr"/>
                      <a:r>
                        <a:rPr lang="en-US" sz="1100" b="1" dirty="0" smtClean="0">
                          <a:solidFill>
                            <a:schemeClr val="accent2"/>
                          </a:solidFill>
                          <a:latin typeface="Calibri" panose="020F0502020204030204" pitchFamily="34" charset="0"/>
                        </a:rPr>
                        <a:t>Annual</a:t>
                      </a:r>
                      <a:endParaRPr lang="en-US" sz="1100" b="1" dirty="0">
                        <a:solidFill>
                          <a:schemeClr val="accent2"/>
                        </a:solidFill>
                        <a:latin typeface="Calibri" panose="020F0502020204030204" pitchFamily="34" charset="0"/>
                      </a:endParaRPr>
                    </a:p>
                  </a:txBody>
                  <a:tcPr marL="68580" marR="68580" marT="34290" marB="3429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a:txBody>
                    <a:bodyPr/>
                    <a:lstStyle/>
                    <a:p>
                      <a:pPr marL="0" marR="0" indent="0" algn="l" defTabSz="410291"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Calibri" panose="020F0502020204030204" pitchFamily="34" charset="0"/>
                        </a:rPr>
                        <a:t>Summary Report</a:t>
                      </a:r>
                    </a:p>
                  </a:txBody>
                  <a:tcPr marL="68580" marR="68580" marT="34290" marB="34290">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a:txBody>
                    <a:bodyPr/>
                    <a:lstStyle/>
                    <a:p>
                      <a:pPr algn="l"/>
                      <a:r>
                        <a:rPr lang="en-US" sz="1100" dirty="0" smtClean="0">
                          <a:solidFill>
                            <a:schemeClr val="tx1"/>
                          </a:solidFill>
                          <a:latin typeface="Calibri" panose="020F0502020204030204" pitchFamily="34" charset="0"/>
                        </a:rPr>
                        <a:t>PDF</a:t>
                      </a:r>
                      <a:endParaRPr lang="en-US" sz="1100" dirty="0">
                        <a:solidFill>
                          <a:schemeClr val="tx1"/>
                        </a:solidFill>
                        <a:latin typeface="Calibri" panose="020F0502020204030204" pitchFamily="34" charset="0"/>
                      </a:endParaRPr>
                    </a:p>
                  </a:txBody>
                  <a:tcPr marL="68580" marR="68580" marT="34290" marB="34290">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rowSpan="14">
                  <a:txBody>
                    <a:bodyPr/>
                    <a:lstStyle/>
                    <a:p>
                      <a:pPr algn="ctr"/>
                      <a:r>
                        <a:rPr lang="en-US" sz="1100" b="1" dirty="0" smtClean="0">
                          <a:solidFill>
                            <a:schemeClr val="accent2"/>
                          </a:solidFill>
                          <a:latin typeface="Calibri" panose="020F0502020204030204" pitchFamily="34" charset="0"/>
                        </a:rPr>
                        <a:t>Free access</a:t>
                      </a:r>
                      <a:r>
                        <a:rPr lang="en-US" sz="1100" b="1" baseline="0" dirty="0" smtClean="0">
                          <a:solidFill>
                            <a:schemeClr val="accent2"/>
                          </a:solidFill>
                          <a:latin typeface="Calibri" panose="020F0502020204030204" pitchFamily="34" charset="0"/>
                        </a:rPr>
                        <a:t>. </a:t>
                      </a:r>
                      <a:r>
                        <a:rPr lang="en-US" sz="1100" b="1" dirty="0" smtClean="0">
                          <a:solidFill>
                            <a:schemeClr val="accent2"/>
                          </a:solidFill>
                          <a:latin typeface="Calibri" panose="020F0502020204030204" pitchFamily="34" charset="0"/>
                        </a:rPr>
                        <a:t>No restrictions</a:t>
                      </a:r>
                      <a:r>
                        <a:rPr lang="en-US" sz="1100" b="1" baseline="0" dirty="0" smtClean="0">
                          <a:solidFill>
                            <a:schemeClr val="accent2"/>
                          </a:solidFill>
                          <a:latin typeface="Calibri" panose="020F0502020204030204" pitchFamily="34" charset="0"/>
                        </a:rPr>
                        <a:t> specified</a:t>
                      </a:r>
                      <a:endParaRPr lang="en-US" sz="1100" b="1" dirty="0">
                        <a:solidFill>
                          <a:schemeClr val="accent2"/>
                        </a:solidFill>
                        <a:latin typeface="Calibri" panose="020F0502020204030204" pitchFamily="34" charset="0"/>
                      </a:endParaRPr>
                    </a:p>
                  </a:txBody>
                  <a:tcPr marL="68580" marR="68580" marT="34290" marB="3429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rowSpan="14">
                  <a:txBody>
                    <a:bodyPr/>
                    <a:lstStyle/>
                    <a:p>
                      <a:pPr marL="0" marR="0" indent="0" algn="l" defTabSz="410291" rtl="0" eaLnBrk="1" fontAlgn="auto" latinLnBrk="0" hangingPunct="1">
                        <a:lnSpc>
                          <a:spcPct val="100000"/>
                        </a:lnSpc>
                        <a:spcBef>
                          <a:spcPts val="0"/>
                        </a:spcBef>
                        <a:spcAft>
                          <a:spcPts val="0"/>
                        </a:spcAft>
                        <a:buClrTx/>
                        <a:buSzTx/>
                        <a:buFontTx/>
                        <a:buNone/>
                        <a:tabLst/>
                        <a:defRPr/>
                      </a:pPr>
                      <a:r>
                        <a:rPr lang="en-US" sz="1100" dirty="0" smtClean="0">
                          <a:solidFill>
                            <a:schemeClr val="accent2"/>
                          </a:solidFill>
                          <a:latin typeface="Calibri" panose="020F0502020204030204" pitchFamily="34" charset="0"/>
                        </a:rPr>
                        <a:t>The purpose of this publication is to inform and support strategic and policy-led processes for the benefit of patient care.</a:t>
                      </a:r>
                    </a:p>
                    <a:p>
                      <a:pPr marL="0" marR="0" indent="0" algn="l" defTabSz="410291" rtl="0" eaLnBrk="1" fontAlgn="auto" latinLnBrk="0" hangingPunct="1">
                        <a:lnSpc>
                          <a:spcPct val="100000"/>
                        </a:lnSpc>
                        <a:spcBef>
                          <a:spcPts val="0"/>
                        </a:spcBef>
                        <a:spcAft>
                          <a:spcPts val="0"/>
                        </a:spcAft>
                        <a:buClrTx/>
                        <a:buSzTx/>
                        <a:buFontTx/>
                        <a:buNone/>
                        <a:tabLst/>
                        <a:defRPr/>
                      </a:pPr>
                      <a:endParaRPr lang="en-US" sz="1100" dirty="0" smtClean="0">
                        <a:solidFill>
                          <a:schemeClr val="accent2"/>
                        </a:solidFill>
                        <a:latin typeface="Calibri" panose="020F0502020204030204" pitchFamily="34" charset="0"/>
                      </a:endParaRPr>
                    </a:p>
                    <a:p>
                      <a:pPr marL="0" marR="0" indent="0" algn="l" defTabSz="410291" rtl="0" eaLnBrk="1" fontAlgn="auto" latinLnBrk="0" hangingPunct="1">
                        <a:lnSpc>
                          <a:spcPct val="100000"/>
                        </a:lnSpc>
                        <a:spcBef>
                          <a:spcPts val="0"/>
                        </a:spcBef>
                        <a:spcAft>
                          <a:spcPts val="0"/>
                        </a:spcAft>
                        <a:buClrTx/>
                        <a:buSzTx/>
                        <a:buFontTx/>
                        <a:buNone/>
                        <a:tabLst/>
                        <a:defRPr/>
                      </a:pPr>
                      <a:r>
                        <a:rPr lang="en-US" sz="1100" dirty="0" smtClean="0">
                          <a:solidFill>
                            <a:schemeClr val="accent2"/>
                          </a:solidFill>
                          <a:latin typeface="Calibri" panose="020F0502020204030204" pitchFamily="34" charset="0"/>
                        </a:rPr>
                        <a:t>This document will also be of interest to researchers, journalists and members of the public interested in NHS hospital activity in England.</a:t>
                      </a:r>
                    </a:p>
                    <a:p>
                      <a:pPr algn="ctr"/>
                      <a:endParaRPr lang="en-US" sz="1100" dirty="0">
                        <a:solidFill>
                          <a:schemeClr val="accent2"/>
                        </a:solidFill>
                        <a:latin typeface="Calibri" panose="020F0502020204030204" pitchFamily="34" charset="0"/>
                      </a:endParaRPr>
                    </a:p>
                  </a:txBody>
                  <a:tcPr marL="68580" marR="68580" marT="34290" marB="3429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r>
              <a:tr h="184763">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a:txBody>
                    <a:bodyPr/>
                    <a:lstStyle/>
                    <a:p>
                      <a:pPr algn="l"/>
                      <a:r>
                        <a:rPr lang="en-US" sz="1100" dirty="0" smtClean="0">
                          <a:solidFill>
                            <a:schemeClr val="tx1"/>
                          </a:solidFill>
                          <a:latin typeface="Calibri" panose="020F0502020204030204" pitchFamily="34" charset="0"/>
                        </a:rPr>
                        <a:t>Data Quality</a:t>
                      </a:r>
                      <a:endParaRPr lang="en-US" sz="1100" dirty="0">
                        <a:solidFill>
                          <a:schemeClr val="tx1"/>
                        </a:solidFill>
                        <a:latin typeface="Calibri" panose="020F0502020204030204" pitchFamily="34" charset="0"/>
                      </a:endParaRPr>
                    </a:p>
                  </a:txBody>
                  <a:tcPr marL="68580" marR="68580" marT="34290" marB="34290">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a:txBody>
                    <a:bodyPr/>
                    <a:lstStyle/>
                    <a:p>
                      <a:pPr algn="l"/>
                      <a:r>
                        <a:rPr lang="en-US" sz="1100" dirty="0" smtClean="0">
                          <a:solidFill>
                            <a:schemeClr val="tx1"/>
                          </a:solidFill>
                          <a:latin typeface="Calibri" panose="020F0502020204030204" pitchFamily="34" charset="0"/>
                        </a:rPr>
                        <a:t>PDF</a:t>
                      </a:r>
                      <a:endParaRPr lang="en-US" sz="1100" dirty="0">
                        <a:solidFill>
                          <a:schemeClr val="tx1"/>
                        </a:solidFill>
                        <a:latin typeface="Calibri" panose="020F0502020204030204" pitchFamily="34" charset="0"/>
                      </a:endParaRPr>
                    </a:p>
                  </a:txBody>
                  <a:tcPr marL="68580" marR="68580" marT="34290" marB="34290">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r>
              <a:tr h="184763">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c>
                  <a:txBody>
                    <a:bodyPr/>
                    <a:lstStyle/>
                    <a:p>
                      <a:pPr algn="l"/>
                      <a:r>
                        <a:rPr lang="en-US" sz="1100" dirty="0" smtClean="0">
                          <a:solidFill>
                            <a:schemeClr val="tx1"/>
                          </a:solidFill>
                          <a:latin typeface="Calibri" panose="020F0502020204030204" pitchFamily="34" charset="0"/>
                        </a:rPr>
                        <a:t>Area Team of Residence</a:t>
                      </a:r>
                      <a:endParaRPr lang="en-US" sz="1100" dirty="0">
                        <a:solidFill>
                          <a:schemeClr val="tx1"/>
                        </a:solidFill>
                        <a:latin typeface="Calibri" panose="020F0502020204030204" pitchFamily="34" charset="0"/>
                      </a:endParaRPr>
                    </a:p>
                  </a:txBody>
                  <a:tcPr marL="68580" marR="68580" marT="34290" marB="34290">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a:txBody>
                    <a:bodyPr/>
                    <a:lstStyle/>
                    <a:p>
                      <a:pPr algn="l"/>
                      <a:r>
                        <a:rPr lang="en-US" sz="1100" dirty="0" smtClean="0">
                          <a:solidFill>
                            <a:schemeClr val="tx1"/>
                          </a:solidFill>
                          <a:latin typeface="Calibri" panose="020F0502020204030204" pitchFamily="34" charset="0"/>
                        </a:rPr>
                        <a:t>Excel</a:t>
                      </a:r>
                      <a:endParaRPr lang="en-US" sz="1100" dirty="0">
                        <a:solidFill>
                          <a:schemeClr val="tx1"/>
                        </a:solidFill>
                        <a:latin typeface="Calibri" panose="020F0502020204030204" pitchFamily="34" charset="0"/>
                      </a:endParaRPr>
                    </a:p>
                  </a:txBody>
                  <a:tcPr marL="68580" marR="68580" marT="34290" marB="34290">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r>
              <a:tr h="184763">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a:txBody>
                    <a:bodyPr/>
                    <a:lstStyle/>
                    <a:p>
                      <a:pPr algn="l"/>
                      <a:r>
                        <a:rPr lang="en-US" sz="1100" dirty="0" smtClean="0">
                          <a:solidFill>
                            <a:schemeClr val="tx1"/>
                          </a:solidFill>
                          <a:latin typeface="Calibri" panose="020F0502020204030204" pitchFamily="34" charset="0"/>
                        </a:rPr>
                        <a:t>CCG of Responsibility</a:t>
                      </a:r>
                      <a:endParaRPr lang="en-US" sz="1100" dirty="0">
                        <a:solidFill>
                          <a:schemeClr val="tx1"/>
                        </a:solidFill>
                        <a:latin typeface="Calibri" panose="020F0502020204030204" pitchFamily="34" charset="0"/>
                      </a:endParaRPr>
                    </a:p>
                  </a:txBody>
                  <a:tcPr marL="68580" marR="68580" marT="34290" marB="34290">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a:txBody>
                    <a:bodyPr/>
                    <a:lstStyle/>
                    <a:p>
                      <a:pPr algn="l"/>
                      <a:r>
                        <a:rPr lang="en-US" sz="1100" dirty="0" smtClean="0">
                          <a:solidFill>
                            <a:schemeClr val="tx1"/>
                          </a:solidFill>
                          <a:latin typeface="Calibri" panose="020F0502020204030204" pitchFamily="34" charset="0"/>
                        </a:rPr>
                        <a:t>Excel</a:t>
                      </a:r>
                      <a:endParaRPr lang="en-US" sz="1100" dirty="0">
                        <a:solidFill>
                          <a:schemeClr val="tx1"/>
                        </a:solidFill>
                        <a:latin typeface="Calibri" panose="020F0502020204030204" pitchFamily="34" charset="0"/>
                      </a:endParaRPr>
                    </a:p>
                  </a:txBody>
                  <a:tcPr marL="68580" marR="68580" marT="34290" marB="34290">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r>
              <a:tr h="184763">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c>
                  <a:txBody>
                    <a:bodyPr/>
                    <a:lstStyle/>
                    <a:p>
                      <a:pPr algn="l"/>
                      <a:r>
                        <a:rPr lang="en-US" sz="1100" dirty="0" smtClean="0">
                          <a:solidFill>
                            <a:schemeClr val="tx1"/>
                          </a:solidFill>
                          <a:latin typeface="Calibri" panose="020F0502020204030204" pitchFamily="34" charset="0"/>
                        </a:rPr>
                        <a:t>Diagnosis</a:t>
                      </a:r>
                      <a:endParaRPr lang="en-US" sz="1100" dirty="0">
                        <a:solidFill>
                          <a:schemeClr val="tx1"/>
                        </a:solidFill>
                        <a:latin typeface="Calibri" panose="020F0502020204030204" pitchFamily="34" charset="0"/>
                      </a:endParaRPr>
                    </a:p>
                  </a:txBody>
                  <a:tcPr marL="68580" marR="68580" marT="34290" marB="3429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a:txBody>
                    <a:bodyPr/>
                    <a:lstStyle/>
                    <a:p>
                      <a:pPr algn="l"/>
                      <a:r>
                        <a:rPr lang="en-US" sz="1100" dirty="0" smtClean="0">
                          <a:solidFill>
                            <a:schemeClr val="tx1"/>
                          </a:solidFill>
                          <a:latin typeface="Calibri" panose="020F0502020204030204" pitchFamily="34" charset="0"/>
                        </a:rPr>
                        <a:t>Excel</a:t>
                      </a:r>
                      <a:endParaRPr lang="en-US" sz="1100" dirty="0">
                        <a:solidFill>
                          <a:schemeClr val="tx1"/>
                        </a:solidFill>
                        <a:latin typeface="Calibri" panose="020F0502020204030204" pitchFamily="34" charset="0"/>
                      </a:endParaRPr>
                    </a:p>
                  </a:txBody>
                  <a:tcPr marL="68580" marR="68580" marT="34290" marB="3429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r>
              <a:tr h="184763">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a:txBody>
                    <a:bodyPr/>
                    <a:lstStyle/>
                    <a:p>
                      <a:pPr algn="l"/>
                      <a:r>
                        <a:rPr lang="en-US" sz="1100" dirty="0" smtClean="0">
                          <a:solidFill>
                            <a:schemeClr val="tx1"/>
                          </a:solidFill>
                          <a:latin typeface="Calibri" panose="020F0502020204030204" pitchFamily="34" charset="0"/>
                        </a:rPr>
                        <a:t>External causes</a:t>
                      </a:r>
                      <a:endParaRPr lang="en-US" sz="1100" dirty="0">
                        <a:solidFill>
                          <a:schemeClr val="tx1"/>
                        </a:solidFill>
                        <a:latin typeface="Calibri" panose="020F0502020204030204" pitchFamily="34" charset="0"/>
                      </a:endParaRPr>
                    </a:p>
                  </a:txBody>
                  <a:tcPr marL="68580" marR="68580" marT="34290" marB="3429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a:txBody>
                    <a:bodyPr/>
                    <a:lstStyle/>
                    <a:p>
                      <a:pPr algn="l"/>
                      <a:r>
                        <a:rPr lang="en-US" sz="1100" dirty="0" smtClean="0">
                          <a:solidFill>
                            <a:schemeClr val="tx1"/>
                          </a:solidFill>
                          <a:latin typeface="Calibri" panose="020F0502020204030204" pitchFamily="34" charset="0"/>
                        </a:rPr>
                        <a:t>Excel</a:t>
                      </a:r>
                      <a:endParaRPr lang="en-US" sz="1100" dirty="0">
                        <a:solidFill>
                          <a:schemeClr val="tx1"/>
                        </a:solidFill>
                        <a:latin typeface="Calibri" panose="020F0502020204030204" pitchFamily="34" charset="0"/>
                      </a:endParaRPr>
                    </a:p>
                  </a:txBody>
                  <a:tcPr marL="68580" marR="68580" marT="34290" marB="3429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r>
              <a:tr h="184763">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c>
                  <a:txBody>
                    <a:bodyPr/>
                    <a:lstStyle/>
                    <a:p>
                      <a:pPr algn="l"/>
                      <a:r>
                        <a:rPr lang="en-US" sz="1100" dirty="0" smtClean="0">
                          <a:solidFill>
                            <a:schemeClr val="tx1"/>
                          </a:solidFill>
                          <a:latin typeface="Calibri" panose="020F0502020204030204" pitchFamily="34" charset="0"/>
                        </a:rPr>
                        <a:t>Healthcare resource</a:t>
                      </a:r>
                      <a:r>
                        <a:rPr lang="en-US" sz="1100" baseline="0" dirty="0" smtClean="0">
                          <a:solidFill>
                            <a:schemeClr val="tx1"/>
                          </a:solidFill>
                          <a:latin typeface="Calibri" panose="020F0502020204030204" pitchFamily="34" charset="0"/>
                        </a:rPr>
                        <a:t> groups</a:t>
                      </a:r>
                      <a:endParaRPr lang="en-US" sz="1100" dirty="0">
                        <a:solidFill>
                          <a:schemeClr val="tx1"/>
                        </a:solidFill>
                        <a:latin typeface="Calibri" panose="020F0502020204030204" pitchFamily="34" charset="0"/>
                      </a:endParaRPr>
                    </a:p>
                  </a:txBody>
                  <a:tcPr marL="68580" marR="68580" marT="34290" marB="3429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a:txBody>
                    <a:bodyPr/>
                    <a:lstStyle/>
                    <a:p>
                      <a:pPr algn="l"/>
                      <a:r>
                        <a:rPr lang="en-US" sz="1100" dirty="0" smtClean="0">
                          <a:solidFill>
                            <a:schemeClr val="tx1"/>
                          </a:solidFill>
                          <a:latin typeface="Calibri" panose="020F0502020204030204" pitchFamily="34" charset="0"/>
                        </a:rPr>
                        <a:t>Excel</a:t>
                      </a:r>
                      <a:endParaRPr lang="en-US" sz="1100" dirty="0">
                        <a:solidFill>
                          <a:schemeClr val="tx1"/>
                        </a:solidFill>
                        <a:latin typeface="Calibri" panose="020F0502020204030204" pitchFamily="34" charset="0"/>
                      </a:endParaRPr>
                    </a:p>
                  </a:txBody>
                  <a:tcPr marL="68580" marR="68580" marT="34290" marB="3429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r>
              <a:tr h="184763">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c>
                  <a:txBody>
                    <a:bodyPr/>
                    <a:lstStyle/>
                    <a:p>
                      <a:pPr algn="l"/>
                      <a:r>
                        <a:rPr lang="en-US" sz="1100" dirty="0" smtClean="0">
                          <a:solidFill>
                            <a:schemeClr val="tx1"/>
                          </a:solidFill>
                          <a:latin typeface="Calibri" panose="020F0502020204030204" pitchFamily="34" charset="0"/>
                        </a:rPr>
                        <a:t>Hospital providers</a:t>
                      </a:r>
                      <a:endParaRPr lang="en-US" sz="1100" dirty="0">
                        <a:solidFill>
                          <a:schemeClr val="tx1"/>
                        </a:solidFill>
                        <a:latin typeface="Calibri" panose="020F0502020204030204" pitchFamily="34" charset="0"/>
                      </a:endParaRPr>
                    </a:p>
                  </a:txBody>
                  <a:tcPr marL="68580" marR="68580" marT="34290" marB="3429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a:txBody>
                    <a:bodyPr/>
                    <a:lstStyle/>
                    <a:p>
                      <a:pPr algn="l"/>
                      <a:r>
                        <a:rPr lang="en-US" sz="1100" dirty="0" smtClean="0">
                          <a:solidFill>
                            <a:schemeClr val="tx1"/>
                          </a:solidFill>
                          <a:latin typeface="Calibri" panose="020F0502020204030204" pitchFamily="34" charset="0"/>
                        </a:rPr>
                        <a:t>Excel</a:t>
                      </a:r>
                      <a:endParaRPr lang="en-US" sz="1100" dirty="0">
                        <a:solidFill>
                          <a:schemeClr val="tx1"/>
                        </a:solidFill>
                        <a:latin typeface="Calibri" panose="020F0502020204030204" pitchFamily="34" charset="0"/>
                      </a:endParaRPr>
                    </a:p>
                  </a:txBody>
                  <a:tcPr marL="68580" marR="68580" marT="34290" marB="3429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r>
              <a:tr h="184763">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c>
                  <a:txBody>
                    <a:bodyPr/>
                    <a:lstStyle/>
                    <a:p>
                      <a:pPr algn="l"/>
                      <a:r>
                        <a:rPr lang="en-US" sz="1100" dirty="0" smtClean="0">
                          <a:solidFill>
                            <a:schemeClr val="tx1"/>
                          </a:solidFill>
                          <a:latin typeface="Calibri" panose="020F0502020204030204" pitchFamily="34" charset="0"/>
                        </a:rPr>
                        <a:t>Main</a:t>
                      </a:r>
                      <a:r>
                        <a:rPr lang="en-US" sz="1100" baseline="0" dirty="0" smtClean="0">
                          <a:solidFill>
                            <a:schemeClr val="tx1"/>
                          </a:solidFill>
                          <a:latin typeface="Calibri" panose="020F0502020204030204" pitchFamily="34" charset="0"/>
                        </a:rPr>
                        <a:t> Specialties</a:t>
                      </a:r>
                      <a:endParaRPr lang="en-US" sz="1100" dirty="0">
                        <a:solidFill>
                          <a:schemeClr val="tx1"/>
                        </a:solidFill>
                        <a:latin typeface="Calibri" panose="020F0502020204030204" pitchFamily="34" charset="0"/>
                      </a:endParaRPr>
                    </a:p>
                  </a:txBody>
                  <a:tcPr marL="68580" marR="68580" marT="34290" marB="3429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a:txBody>
                    <a:bodyPr/>
                    <a:lstStyle/>
                    <a:p>
                      <a:pPr algn="l"/>
                      <a:r>
                        <a:rPr lang="en-US" sz="1100" dirty="0" smtClean="0">
                          <a:solidFill>
                            <a:schemeClr val="tx1"/>
                          </a:solidFill>
                          <a:latin typeface="Calibri" panose="020F0502020204030204" pitchFamily="34" charset="0"/>
                        </a:rPr>
                        <a:t>Excel</a:t>
                      </a:r>
                      <a:endParaRPr lang="en-US" sz="1100" dirty="0">
                        <a:solidFill>
                          <a:schemeClr val="tx1"/>
                        </a:solidFill>
                        <a:latin typeface="Calibri" panose="020F0502020204030204" pitchFamily="34" charset="0"/>
                      </a:endParaRPr>
                    </a:p>
                  </a:txBody>
                  <a:tcPr marL="68580" marR="68580" marT="34290" marB="3429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r>
              <a:tr h="184763">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c>
                  <a:txBody>
                    <a:bodyPr/>
                    <a:lstStyle/>
                    <a:p>
                      <a:pPr algn="l"/>
                      <a:r>
                        <a:rPr lang="en-US" sz="1100" dirty="0" smtClean="0">
                          <a:solidFill>
                            <a:schemeClr val="tx1"/>
                          </a:solidFill>
                          <a:latin typeface="Calibri" panose="020F0502020204030204" pitchFamily="34" charset="0"/>
                        </a:rPr>
                        <a:t>Procedure and Interventions</a:t>
                      </a:r>
                      <a:endParaRPr lang="en-US" sz="1100" dirty="0">
                        <a:solidFill>
                          <a:schemeClr val="tx1"/>
                        </a:solidFill>
                        <a:latin typeface="Calibri" panose="020F0502020204030204" pitchFamily="34" charset="0"/>
                      </a:endParaRPr>
                    </a:p>
                  </a:txBody>
                  <a:tcPr marL="68580" marR="68580" marT="34290" marB="3429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a:txBody>
                    <a:bodyPr/>
                    <a:lstStyle/>
                    <a:p>
                      <a:pPr algn="l"/>
                      <a:r>
                        <a:rPr lang="en-US" sz="1100" dirty="0" smtClean="0">
                          <a:solidFill>
                            <a:schemeClr val="tx1"/>
                          </a:solidFill>
                          <a:latin typeface="Calibri" panose="020F0502020204030204" pitchFamily="34" charset="0"/>
                        </a:rPr>
                        <a:t>Excel</a:t>
                      </a:r>
                      <a:endParaRPr lang="en-US" sz="1100" dirty="0">
                        <a:solidFill>
                          <a:schemeClr val="tx1"/>
                        </a:solidFill>
                        <a:latin typeface="Calibri" panose="020F0502020204030204" pitchFamily="34" charset="0"/>
                      </a:endParaRPr>
                    </a:p>
                  </a:txBody>
                  <a:tcPr marL="68580" marR="68580" marT="34290" marB="3429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r>
              <a:tr h="184763">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c>
                  <a:txBody>
                    <a:bodyPr/>
                    <a:lstStyle/>
                    <a:p>
                      <a:pPr algn="l"/>
                      <a:r>
                        <a:rPr lang="en-US" sz="1100" dirty="0" smtClean="0">
                          <a:solidFill>
                            <a:schemeClr val="tx1"/>
                          </a:solidFill>
                          <a:latin typeface="Calibri" panose="020F0502020204030204" pitchFamily="34" charset="0"/>
                        </a:rPr>
                        <a:t>Treatment specialty</a:t>
                      </a:r>
                      <a:endParaRPr lang="en-US" sz="1100" dirty="0">
                        <a:solidFill>
                          <a:schemeClr val="tx1"/>
                        </a:solidFill>
                        <a:latin typeface="Calibri" panose="020F0502020204030204" pitchFamily="34" charset="0"/>
                      </a:endParaRPr>
                    </a:p>
                  </a:txBody>
                  <a:tcPr marL="68580" marR="68580" marT="34290" marB="3429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a:txBody>
                    <a:bodyPr/>
                    <a:lstStyle/>
                    <a:p>
                      <a:pPr algn="l"/>
                      <a:r>
                        <a:rPr lang="en-US" sz="1100" dirty="0" smtClean="0">
                          <a:solidFill>
                            <a:schemeClr val="tx1"/>
                          </a:solidFill>
                          <a:latin typeface="Calibri" panose="020F0502020204030204" pitchFamily="34" charset="0"/>
                        </a:rPr>
                        <a:t>Excel</a:t>
                      </a:r>
                      <a:endParaRPr lang="en-US" sz="1100" dirty="0">
                        <a:solidFill>
                          <a:schemeClr val="tx1"/>
                        </a:solidFill>
                        <a:latin typeface="Calibri" panose="020F0502020204030204" pitchFamily="34" charset="0"/>
                      </a:endParaRPr>
                    </a:p>
                  </a:txBody>
                  <a:tcPr marL="68580" marR="68580" marT="34290" marB="3429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r>
              <a:tr h="184763">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c>
                  <a:txBody>
                    <a:bodyPr/>
                    <a:lstStyle/>
                    <a:p>
                      <a:pPr algn="l"/>
                      <a:r>
                        <a:rPr lang="en-US" sz="1100" dirty="0" smtClean="0">
                          <a:solidFill>
                            <a:schemeClr val="tx1"/>
                          </a:solidFill>
                          <a:latin typeface="Calibri" panose="020F0502020204030204" pitchFamily="34" charset="0"/>
                        </a:rPr>
                        <a:t>Reporting definitions</a:t>
                      </a:r>
                      <a:endParaRPr lang="en-US" sz="1100" dirty="0">
                        <a:solidFill>
                          <a:schemeClr val="tx1"/>
                        </a:solidFill>
                        <a:latin typeface="Calibri" panose="020F0502020204030204" pitchFamily="34" charset="0"/>
                      </a:endParaRPr>
                    </a:p>
                  </a:txBody>
                  <a:tcPr marL="68580" marR="68580" marT="34290" marB="3429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a:txBody>
                    <a:bodyPr/>
                    <a:lstStyle/>
                    <a:p>
                      <a:pPr algn="l"/>
                      <a:r>
                        <a:rPr lang="en-US" sz="1100" dirty="0" smtClean="0">
                          <a:solidFill>
                            <a:schemeClr val="tx1"/>
                          </a:solidFill>
                          <a:latin typeface="Calibri" panose="020F0502020204030204" pitchFamily="34" charset="0"/>
                        </a:rPr>
                        <a:t>Excel</a:t>
                      </a:r>
                      <a:endParaRPr lang="en-US" sz="1100" dirty="0">
                        <a:solidFill>
                          <a:schemeClr val="tx1"/>
                        </a:solidFill>
                        <a:latin typeface="Calibri" panose="020F0502020204030204" pitchFamily="34" charset="0"/>
                      </a:endParaRPr>
                    </a:p>
                  </a:txBody>
                  <a:tcPr marL="68580" marR="68580" marT="34290" marB="3429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r>
              <a:tr h="184763">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c>
                  <a:txBody>
                    <a:bodyPr/>
                    <a:lstStyle/>
                    <a:p>
                      <a:pPr algn="l"/>
                      <a:r>
                        <a:rPr lang="en-US" sz="1100" dirty="0" smtClean="0">
                          <a:solidFill>
                            <a:schemeClr val="tx1"/>
                          </a:solidFill>
                          <a:latin typeface="Calibri" panose="020F0502020204030204" pitchFamily="34" charset="0"/>
                        </a:rPr>
                        <a:t>Provider level analysis</a:t>
                      </a:r>
                      <a:endParaRPr lang="en-US" sz="1100" dirty="0">
                        <a:solidFill>
                          <a:schemeClr val="tx1"/>
                        </a:solidFill>
                        <a:latin typeface="Calibri" panose="020F0502020204030204" pitchFamily="34" charset="0"/>
                      </a:endParaRPr>
                    </a:p>
                  </a:txBody>
                  <a:tcPr marL="68580" marR="68580" marT="34290" marB="3429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a:txBody>
                    <a:bodyPr/>
                    <a:lstStyle/>
                    <a:p>
                      <a:pPr algn="l"/>
                      <a:r>
                        <a:rPr lang="en-US" sz="1100" dirty="0" smtClean="0">
                          <a:solidFill>
                            <a:schemeClr val="tx1"/>
                          </a:solidFill>
                          <a:latin typeface="Calibri" panose="020F0502020204030204" pitchFamily="34" charset="0"/>
                        </a:rPr>
                        <a:t>Excel</a:t>
                      </a:r>
                      <a:endParaRPr lang="en-US" sz="1100" dirty="0">
                        <a:solidFill>
                          <a:schemeClr val="tx1"/>
                        </a:solidFill>
                        <a:latin typeface="Calibri" panose="020F0502020204030204" pitchFamily="34" charset="0"/>
                      </a:endParaRPr>
                    </a:p>
                  </a:txBody>
                  <a:tcPr marL="68580" marR="68580" marT="34290" marB="3429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r>
              <a:tr h="184763">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c>
                  <a:txBody>
                    <a:bodyPr/>
                    <a:lstStyle/>
                    <a:p>
                      <a:pPr algn="l"/>
                      <a:r>
                        <a:rPr lang="en-US" sz="1100" dirty="0" smtClean="0">
                          <a:solidFill>
                            <a:schemeClr val="tx1"/>
                          </a:solidFill>
                          <a:latin typeface="Calibri" panose="020F0502020204030204" pitchFamily="34" charset="0"/>
                        </a:rPr>
                        <a:t>Pre-release</a:t>
                      </a:r>
                      <a:r>
                        <a:rPr lang="en-US" sz="1100" baseline="0" dirty="0" smtClean="0">
                          <a:solidFill>
                            <a:schemeClr val="tx1"/>
                          </a:solidFill>
                          <a:latin typeface="Calibri" panose="020F0502020204030204" pitchFamily="34" charset="0"/>
                        </a:rPr>
                        <a:t> access</a:t>
                      </a:r>
                      <a:endParaRPr lang="en-US" sz="1100" dirty="0">
                        <a:solidFill>
                          <a:schemeClr val="tx1"/>
                        </a:solidFill>
                        <a:latin typeface="Calibri" panose="020F0502020204030204" pitchFamily="34" charset="0"/>
                      </a:endParaRPr>
                    </a:p>
                  </a:txBody>
                  <a:tcPr marL="68580" marR="68580" marT="34290" marB="34290">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a:txBody>
                    <a:bodyPr/>
                    <a:lstStyle/>
                    <a:p>
                      <a:pPr algn="l"/>
                      <a:r>
                        <a:rPr lang="en-US" sz="1100" dirty="0" smtClean="0">
                          <a:solidFill>
                            <a:schemeClr val="tx1"/>
                          </a:solidFill>
                          <a:latin typeface="Calibri" panose="020F0502020204030204" pitchFamily="34" charset="0"/>
                        </a:rPr>
                        <a:t>PDF</a:t>
                      </a:r>
                      <a:endParaRPr lang="en-US" sz="1100" dirty="0">
                        <a:solidFill>
                          <a:schemeClr val="tx1"/>
                        </a:solidFill>
                        <a:latin typeface="Calibri" panose="020F0502020204030204" pitchFamily="34" charset="0"/>
                      </a:endParaRPr>
                    </a:p>
                  </a:txBody>
                  <a:tcPr marL="68580" marR="68580" marT="34290" marB="34290">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1"/>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c vMerge="1">
                  <a:txBody>
                    <a:bodyPr/>
                    <a:lstStyle/>
                    <a:p>
                      <a:endParaRPr lang="en-US" sz="1200" dirty="0"/>
                    </a:p>
                  </a:txBody>
                  <a:tcP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accent1">
                        <a:lumMod val="20000"/>
                        <a:lumOff val="80000"/>
                      </a:schemeClr>
                    </a:solidFill>
                  </a:tcPr>
                </a:tc>
              </a:tr>
            </a:tbl>
          </a:graphicData>
        </a:graphic>
      </p:graphicFrame>
      <p:sp>
        <p:nvSpPr>
          <p:cNvPr id="7" name="Rounded Rectangle 6"/>
          <p:cNvSpPr/>
          <p:nvPr/>
        </p:nvSpPr>
        <p:spPr>
          <a:xfrm>
            <a:off x="2050262" y="1532633"/>
            <a:ext cx="6715457" cy="1101013"/>
          </a:xfrm>
          <a:prstGeom prst="round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28588" indent="-128588">
              <a:buFont typeface="Arial" pitchFamily="34" charset="0"/>
              <a:buChar char="•"/>
            </a:pPr>
            <a:r>
              <a:rPr lang="en-US" sz="1050" dirty="0">
                <a:solidFill>
                  <a:schemeClr val="accent2"/>
                </a:solidFill>
                <a:latin typeface="Calibri" panose="020F0502020204030204" pitchFamily="34" charset="0"/>
              </a:rPr>
              <a:t>The HES data used in this publication are called ‘finished consultant episodes’, and each episode relates to a period of care for a patient under a single consultant at a single hospital. Therefore this report counts the number of episodes of care for admitted patients rather than the number of patients.</a:t>
            </a:r>
          </a:p>
          <a:p>
            <a:pPr marL="128588" indent="-128588">
              <a:buFont typeface="Arial" pitchFamily="34" charset="0"/>
              <a:buChar char="•"/>
            </a:pPr>
            <a:r>
              <a:rPr lang="en-US" sz="1050" b="1" dirty="0">
                <a:solidFill>
                  <a:schemeClr val="accent2"/>
                </a:solidFill>
                <a:latin typeface="Calibri" panose="020F0502020204030204" pitchFamily="34" charset="0"/>
              </a:rPr>
              <a:t>This publication shows the number of episodes during the period, with a number of breakdowns including by patient’s age, gender, diagnosis, procedure involved and by provider</a:t>
            </a:r>
          </a:p>
        </p:txBody>
      </p:sp>
      <p:sp>
        <p:nvSpPr>
          <p:cNvPr id="10" name="Rounded Rectangle 9"/>
          <p:cNvSpPr/>
          <p:nvPr/>
        </p:nvSpPr>
        <p:spPr>
          <a:xfrm>
            <a:off x="574677" y="1550832"/>
            <a:ext cx="1475581" cy="1064614"/>
          </a:xfrm>
          <a:prstGeom prst="roundRect">
            <a:avLst/>
          </a:prstGeom>
          <a:solidFill>
            <a:schemeClr val="bg1"/>
          </a:solidFill>
          <a:ln>
            <a:solidFill>
              <a:schemeClr val="tx2">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accent5"/>
                </a:solidFill>
                <a:latin typeface="Calibri" panose="020F0502020204030204" pitchFamily="34" charset="0"/>
              </a:rPr>
              <a:t>Geographical granularity:</a:t>
            </a:r>
          </a:p>
          <a:p>
            <a:pPr algn="ctr"/>
            <a:r>
              <a:rPr lang="en-US" sz="1000" b="1" dirty="0">
                <a:solidFill>
                  <a:schemeClr val="accent2"/>
                </a:solidFill>
                <a:latin typeface="Calibri" panose="020F0502020204030204" pitchFamily="34" charset="0"/>
              </a:rPr>
              <a:t> </a:t>
            </a:r>
            <a:r>
              <a:rPr lang="en-US" sz="1000" dirty="0">
                <a:solidFill>
                  <a:schemeClr val="accent2"/>
                </a:solidFill>
                <a:latin typeface="Calibri" panose="020F0502020204030204" pitchFamily="34" charset="0"/>
              </a:rPr>
              <a:t>NHS Trusts, Hospital Trusts, Clinical Commissioning Groups. England</a:t>
            </a:r>
          </a:p>
        </p:txBody>
      </p:sp>
      <p:pic>
        <p:nvPicPr>
          <p:cNvPr id="11" name="Picture 6" descr="http://www.iconshock.com/img_vista/WINDOWS8/education/jpg/geography_icon.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52960" y="1866857"/>
            <a:ext cx="465515" cy="465515"/>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a:xfrm>
            <a:off x="252960" y="3642989"/>
            <a:ext cx="1293019" cy="433409"/>
          </a:xfrm>
          <a:prstGeom prst="round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2">
                    <a:lumMod val="50000"/>
                  </a:schemeClr>
                </a:solidFill>
                <a:latin typeface="Calibri" panose="020F0502020204030204" pitchFamily="34" charset="0"/>
              </a:rPr>
              <a:t>Illustrative purpose</a:t>
            </a:r>
          </a:p>
        </p:txBody>
      </p:sp>
      <p:sp>
        <p:nvSpPr>
          <p:cNvPr id="17" name="Chevron 16"/>
          <p:cNvSpPr/>
          <p:nvPr/>
        </p:nvSpPr>
        <p:spPr>
          <a:xfrm>
            <a:off x="1912827" y="315439"/>
            <a:ext cx="1436515"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Background</a:t>
            </a:r>
          </a:p>
        </p:txBody>
      </p:sp>
      <p:sp>
        <p:nvSpPr>
          <p:cNvPr id="18" name="Pentagon 17"/>
          <p:cNvSpPr/>
          <p:nvPr/>
        </p:nvSpPr>
        <p:spPr>
          <a:xfrm>
            <a:off x="622304" y="313014"/>
            <a:ext cx="1380931" cy="553247"/>
          </a:xfrm>
          <a:prstGeom prst="homePlate">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b="1" dirty="0">
                <a:solidFill>
                  <a:schemeClr val="bg1"/>
                </a:solidFill>
                <a:latin typeface="Calibri" panose="020F0502020204030204" pitchFamily="34" charset="0"/>
              </a:rPr>
              <a:t>Project</a:t>
            </a:r>
          </a:p>
          <a:p>
            <a:pPr algn="ctr"/>
            <a:r>
              <a:rPr lang="en-US" sz="1100" b="1" dirty="0">
                <a:solidFill>
                  <a:schemeClr val="bg1"/>
                </a:solidFill>
                <a:latin typeface="Calibri" panose="020F0502020204030204" pitchFamily="34" charset="0"/>
              </a:rPr>
              <a:t>Objective</a:t>
            </a:r>
          </a:p>
        </p:txBody>
      </p:sp>
      <p:sp>
        <p:nvSpPr>
          <p:cNvPr id="19" name="Chevron 18"/>
          <p:cNvSpPr/>
          <p:nvPr/>
        </p:nvSpPr>
        <p:spPr>
          <a:xfrm>
            <a:off x="3238578" y="310589"/>
            <a:ext cx="1380931" cy="553247"/>
          </a:xfrm>
          <a:prstGeom prst="chevron">
            <a:avLst/>
          </a:prstGeom>
          <a:solidFill>
            <a:schemeClr val="accent2"/>
          </a:solidFill>
          <a:ln w="635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HES DATA</a:t>
            </a:r>
          </a:p>
        </p:txBody>
      </p:sp>
      <p:sp>
        <p:nvSpPr>
          <p:cNvPr id="20" name="Chevron 19"/>
          <p:cNvSpPr/>
          <p:nvPr/>
        </p:nvSpPr>
        <p:spPr>
          <a:xfrm>
            <a:off x="4563924" y="310589"/>
            <a:ext cx="1380931" cy="553247"/>
          </a:xfrm>
          <a:prstGeom prst="chevron">
            <a:avLst/>
          </a:prstGeom>
          <a:solidFill>
            <a:schemeClr val="accent2">
              <a:alpha val="36000"/>
            </a:schemeClr>
          </a:solidFill>
          <a:ln w="63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100" b="1" dirty="0">
                <a:solidFill>
                  <a:schemeClr val="bg1"/>
                </a:solidFill>
                <a:latin typeface="Calibri" panose="020F0502020204030204" pitchFamily="34" charset="0"/>
              </a:rPr>
              <a:t>Attributes</a:t>
            </a:r>
          </a:p>
        </p:txBody>
      </p:sp>
    </p:spTree>
    <p:extLst>
      <p:ext uri="{BB962C8B-B14F-4D97-AF65-F5344CB8AC3E}">
        <p14:creationId xmlns:p14="http://schemas.microsoft.com/office/powerpoint/2010/main" val="164328333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IMS Health_Template">
  <a:themeElements>
    <a:clrScheme name="IMS 2015">
      <a:dk1>
        <a:srgbClr val="000000"/>
      </a:dk1>
      <a:lt1>
        <a:sysClr val="window" lastClr="FFFFFF"/>
      </a:lt1>
      <a:dk2>
        <a:srgbClr val="8EAFBF"/>
      </a:dk2>
      <a:lt2>
        <a:srgbClr val="D9DAD5"/>
      </a:lt2>
      <a:accent1>
        <a:srgbClr val="25B4FF"/>
      </a:accent1>
      <a:accent2>
        <a:srgbClr val="1C2980"/>
      </a:accent2>
      <a:accent3>
        <a:srgbClr val="37DAD3"/>
      </a:accent3>
      <a:accent4>
        <a:srgbClr val="FFCF32"/>
      </a:accent4>
      <a:accent5>
        <a:srgbClr val="20C22F"/>
      </a:accent5>
      <a:accent6>
        <a:srgbClr val="FF940C"/>
      </a:accent6>
      <a:hlink>
        <a:srgbClr val="297DFD"/>
      </a:hlink>
      <a:folHlink>
        <a:srgbClr val="2C3E4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sz="1400" dirty="0" smtClean="0">
            <a:latin typeface="Aria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1"/>
          </a:solidFill>
        </a:ln>
        <a:effectLst/>
      </a:spPr>
      <a:bodyPr/>
      <a:lstStyle/>
      <a:style>
        <a:lnRef idx="2">
          <a:schemeClr val="accent1"/>
        </a:lnRef>
        <a:fillRef idx="0">
          <a:schemeClr val="accent1"/>
        </a:fillRef>
        <a:effectRef idx="1">
          <a:schemeClr val="accent1"/>
        </a:effectRef>
        <a:fontRef idx="minor">
          <a:schemeClr val="tx1"/>
        </a:fontRef>
      </a:style>
    </a:lnDef>
    <a:txDef>
      <a:spPr>
        <a:noFill/>
        <a:ln>
          <a:noFill/>
        </a:ln>
      </a:spPr>
      <a:bodyPr wrap="square" rIns="36000" rtlCol="0">
        <a:spAutoFit/>
      </a:bodyPr>
      <a:lstStyle>
        <a:defPPr>
          <a:defRPr sz="1400" dirty="0" smtClean="0">
            <a:solidFill>
              <a:srgbClr val="000000"/>
            </a:solidFill>
            <a:latin typeface="Arial"/>
          </a:defRPr>
        </a:defPPr>
      </a:lstStyle>
    </a:txDef>
  </a:objectDefaults>
  <a:extraClrSchemeLst/>
  <a:extLst>
    <a:ext uri="{05A4C25C-085E-4340-85A3-A5531E510DB2}">
      <thm15:themeFamily xmlns:thm15="http://schemas.microsoft.com/office/thememl/2012/main" name="3787_IMS Health_Template.potx" id="{62D705D0-617B-4908-B319-68E13B203831}" vid="{3AC4964E-920C-4A09-A217-631CE86C1925}"/>
    </a:ext>
  </a:extLst>
</a:theme>
</file>

<file path=ppt/theme/theme10.xml><?xml version="1.0" encoding="utf-8"?>
<a:theme xmlns:a="http://schemas.openxmlformats.org/drawingml/2006/main" name="4_Blank">
  <a:themeElements>
    <a:clrScheme name="IMS 2015">
      <a:dk1>
        <a:srgbClr val="000000"/>
      </a:dk1>
      <a:lt1>
        <a:sysClr val="window" lastClr="FFFFFF"/>
      </a:lt1>
      <a:dk2>
        <a:srgbClr val="8EAFBF"/>
      </a:dk2>
      <a:lt2>
        <a:srgbClr val="D9DAD5"/>
      </a:lt2>
      <a:accent1>
        <a:srgbClr val="25B4FF"/>
      </a:accent1>
      <a:accent2>
        <a:srgbClr val="1C2980"/>
      </a:accent2>
      <a:accent3>
        <a:srgbClr val="37DAD3"/>
      </a:accent3>
      <a:accent4>
        <a:srgbClr val="FFCF32"/>
      </a:accent4>
      <a:accent5>
        <a:srgbClr val="20C22F"/>
      </a:accent5>
      <a:accent6>
        <a:srgbClr val="FF940C"/>
      </a:accent6>
      <a:hlink>
        <a:srgbClr val="297DFD"/>
      </a:hlink>
      <a:folHlink>
        <a:srgbClr val="2C3E4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sz="1400" dirty="0" smtClean="0">
            <a:latin typeface="Aria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1"/>
          </a:solidFill>
        </a:ln>
        <a:effectLst/>
      </a:spPr>
      <a:bodyPr/>
      <a:lstStyle/>
      <a:style>
        <a:lnRef idx="2">
          <a:schemeClr val="accent1"/>
        </a:lnRef>
        <a:fillRef idx="0">
          <a:schemeClr val="accent1"/>
        </a:fillRef>
        <a:effectRef idx="1">
          <a:schemeClr val="accent1"/>
        </a:effectRef>
        <a:fontRef idx="minor">
          <a:schemeClr val="tx1"/>
        </a:fontRef>
      </a:style>
    </a:lnDef>
    <a:txDef>
      <a:spPr>
        <a:noFill/>
        <a:ln>
          <a:noFill/>
        </a:ln>
      </a:spPr>
      <a:bodyPr wrap="square" rIns="36000" rtlCol="0">
        <a:spAutoFit/>
      </a:bodyPr>
      <a:lstStyle>
        <a:defPPr>
          <a:defRPr sz="1400" dirty="0" smtClean="0">
            <a:solidFill>
              <a:srgbClr val="000000"/>
            </a:solidFill>
            <a:latin typeface="Arial"/>
          </a:defRPr>
        </a:defPPr>
      </a:lstStyle>
    </a:txDef>
  </a:objectDefaults>
  <a:extraClrSchemeLst/>
  <a:extLst>
    <a:ext uri="{05A4C25C-085E-4340-85A3-A5531E510DB2}">
      <thm15:themeFamily xmlns:thm15="http://schemas.microsoft.com/office/thememl/2012/main" name="3787_IMS Health_Template.potx" id="{62D705D0-617B-4908-B319-68E13B203831}" vid="{3AC4964E-920C-4A09-A217-631CE86C1925}"/>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IMS Consulting Group_template">
  <a:themeElements>
    <a:clrScheme name="IMS 2015">
      <a:dk1>
        <a:srgbClr val="000000"/>
      </a:dk1>
      <a:lt1>
        <a:sysClr val="window" lastClr="FFFFFF"/>
      </a:lt1>
      <a:dk2>
        <a:srgbClr val="8EAFBF"/>
      </a:dk2>
      <a:lt2>
        <a:srgbClr val="D9DAD5"/>
      </a:lt2>
      <a:accent1>
        <a:srgbClr val="25B4FF"/>
      </a:accent1>
      <a:accent2>
        <a:srgbClr val="1C2980"/>
      </a:accent2>
      <a:accent3>
        <a:srgbClr val="37DAD3"/>
      </a:accent3>
      <a:accent4>
        <a:srgbClr val="FFCF32"/>
      </a:accent4>
      <a:accent5>
        <a:srgbClr val="20C22F"/>
      </a:accent5>
      <a:accent6>
        <a:srgbClr val="FF940C"/>
      </a:accent6>
      <a:hlink>
        <a:srgbClr val="297DFD"/>
      </a:hlink>
      <a:folHlink>
        <a:srgbClr val="2C3E4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sz="1400" dirty="0" smtClean="0"/>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1"/>
          </a:solidFill>
        </a:ln>
        <a:effectLst/>
      </a:spPr>
      <a:bodyPr/>
      <a:lstStyle/>
      <a:style>
        <a:lnRef idx="2">
          <a:schemeClr val="accent1"/>
        </a:lnRef>
        <a:fillRef idx="0">
          <a:schemeClr val="accent1"/>
        </a:fillRef>
        <a:effectRef idx="1">
          <a:schemeClr val="accent1"/>
        </a:effectRef>
        <a:fontRef idx="minor">
          <a:schemeClr val="tx1"/>
        </a:fontRef>
      </a:style>
    </a:lnDef>
    <a:txDef>
      <a:spPr>
        <a:noFill/>
        <a:ln>
          <a:noFill/>
        </a:ln>
      </a:spPr>
      <a:bodyPr wrap="square" rtlCol="0">
        <a:spAutoFit/>
      </a:bodyPr>
      <a:lstStyle>
        <a:defPPr>
          <a:defRPr sz="1400" dirty="0" err="1" smtClean="0"/>
        </a:defPPr>
      </a:lstStyle>
    </a:txDef>
  </a:objectDefaults>
  <a:extraClrSchemeLst/>
  <a:extLst>
    <a:ext uri="{05A4C25C-085E-4340-85A3-A5531E510DB2}">
      <thm15:themeFamily xmlns:thm15="http://schemas.microsoft.com/office/thememl/2012/main" name="3787_IMS Health_Template.potx" id="{62D705D0-617B-4908-B319-68E13B203831}" vid="{B233BAA5-22DE-4D3B-AC2B-EDFDAC0E6B3F}"/>
    </a:ext>
  </a:extLst>
</a:theme>
</file>

<file path=ppt/theme/theme3.xml><?xml version="1.0" encoding="utf-8"?>
<a:theme xmlns:a="http://schemas.openxmlformats.org/drawingml/2006/main" name="3_IMS Institute_template">
  <a:themeElements>
    <a:clrScheme name="IMS 2015">
      <a:dk1>
        <a:srgbClr val="000000"/>
      </a:dk1>
      <a:lt1>
        <a:sysClr val="window" lastClr="FFFFFF"/>
      </a:lt1>
      <a:dk2>
        <a:srgbClr val="8EAFBF"/>
      </a:dk2>
      <a:lt2>
        <a:srgbClr val="D9DAD5"/>
      </a:lt2>
      <a:accent1>
        <a:srgbClr val="25B4FF"/>
      </a:accent1>
      <a:accent2>
        <a:srgbClr val="1C2980"/>
      </a:accent2>
      <a:accent3>
        <a:srgbClr val="37DAD3"/>
      </a:accent3>
      <a:accent4>
        <a:srgbClr val="FFCF32"/>
      </a:accent4>
      <a:accent5>
        <a:srgbClr val="20C22F"/>
      </a:accent5>
      <a:accent6>
        <a:srgbClr val="FF940C"/>
      </a:accent6>
      <a:hlink>
        <a:srgbClr val="297DFD"/>
      </a:hlink>
      <a:folHlink>
        <a:srgbClr val="2C3E4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sz="1400" dirty="0" smtClean="0"/>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1"/>
          </a:solidFill>
        </a:ln>
        <a:effectLst/>
      </a:spPr>
      <a:bodyPr/>
      <a:lstStyle/>
      <a:style>
        <a:lnRef idx="2">
          <a:schemeClr val="accent1"/>
        </a:lnRef>
        <a:fillRef idx="0">
          <a:schemeClr val="accent1"/>
        </a:fillRef>
        <a:effectRef idx="1">
          <a:schemeClr val="accent1"/>
        </a:effectRef>
        <a:fontRef idx="minor">
          <a:schemeClr val="tx1"/>
        </a:fontRef>
      </a:style>
    </a:lnDef>
    <a:txDef>
      <a:spPr>
        <a:noFill/>
        <a:ln>
          <a:noFill/>
        </a:ln>
      </a:spPr>
      <a:bodyPr wrap="square" rtlCol="0">
        <a:spAutoFit/>
      </a:bodyPr>
      <a:lstStyle>
        <a:defPPr>
          <a:defRPr sz="1400" dirty="0" err="1" smtClean="0"/>
        </a:defPPr>
      </a:lstStyle>
    </a:txDef>
  </a:objectDefaults>
  <a:extraClrSchemeLst/>
  <a:extLst>
    <a:ext uri="{05A4C25C-085E-4340-85A3-A5531E510DB2}">
      <thm15:themeFamily xmlns:thm15="http://schemas.microsoft.com/office/thememl/2012/main" name="3787_IMS Health_Template.potx" id="{62D705D0-617B-4908-B319-68E13B203831}" vid="{4DBAC6C0-67E5-4C80-8E76-A68473606D28}"/>
    </a:ext>
  </a:extLst>
</a:theme>
</file>

<file path=ppt/theme/theme4.xml><?xml version="1.0" encoding="utf-8"?>
<a:theme xmlns:a="http://schemas.openxmlformats.org/drawingml/2006/main" name="blank">
  <a:themeElements>
    <a:clrScheme name="Custom 6">
      <a:dk1>
        <a:srgbClr val="002868"/>
      </a:dk1>
      <a:lt1>
        <a:sysClr val="window" lastClr="FFFFFF"/>
      </a:lt1>
      <a:dk2>
        <a:srgbClr val="002868"/>
      </a:dk2>
      <a:lt2>
        <a:srgbClr val="C5C19D"/>
      </a:lt2>
      <a:accent1>
        <a:srgbClr val="2E8D9E"/>
      </a:accent1>
      <a:accent2>
        <a:srgbClr val="FAA53A"/>
      </a:accent2>
      <a:accent3>
        <a:srgbClr val="B7CC37"/>
      </a:accent3>
      <a:accent4>
        <a:srgbClr val="A2255F"/>
      </a:accent4>
      <a:accent5>
        <a:srgbClr val="A6A8AC"/>
      </a:accent5>
      <a:accent6>
        <a:srgbClr val="1B8F9E"/>
      </a:accent6>
      <a:hlink>
        <a:srgbClr val="002868"/>
      </a:hlink>
      <a:folHlink>
        <a:srgbClr val="C5C19D"/>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err="1" smtClean="0">
            <a:solidFill>
              <a:schemeClr val="tx2"/>
            </a:solidFill>
          </a:defRPr>
        </a:defPPr>
      </a:lstStyle>
    </a:txDef>
  </a:objectDefaults>
  <a:extraClrSchemeLst/>
  <a:custClrLst>
    <a:custClr name="IMS Orange">
      <a:srgbClr val="F98F1E"/>
    </a:custClr>
    <a:custClr name="IMS Blue">
      <a:srgbClr val="4F8ABE"/>
    </a:custClr>
    <a:custClr name="IMS New Green">
      <a:srgbClr val="9BB819"/>
    </a:custClr>
    <a:custClr name="IMS Dark Blue">
      <a:srgbClr val="002868"/>
    </a:custClr>
    <a:custClr name="IMS Cyan">
      <a:srgbClr val="69C0C9"/>
    </a:custClr>
    <a:custClr name="IMS Gray">
      <a:srgbClr val="848484"/>
    </a:custClr>
    <a:custClr name="IMS Light Blue">
      <a:srgbClr val="D5E4F3"/>
    </a:custClr>
    <a:custClr name="IMS Stone">
      <a:srgbClr val="C5C19D"/>
    </a:custClr>
    <a:custClr name="IMS Red">
      <a:srgbClr val="992135"/>
    </a:custClr>
    <a:custClr name="IMS Clay">
      <a:srgbClr val="B7A08B"/>
    </a:custClr>
    <a:custClr name="IMS New Seafoam">
      <a:srgbClr val="73AFB6"/>
    </a:custClr>
    <a:custClr name="IMS Yellow">
      <a:srgbClr val="FDC630"/>
    </a:custClr>
    <a:custClr name="IMS Brown">
      <a:srgbClr val="80561B"/>
    </a:custClr>
    <a:custClr name="IMS Light Warm Gray">
      <a:srgbClr val="E9E3DC"/>
    </a:custClr>
  </a:custClrLst>
</a:theme>
</file>

<file path=ppt/theme/theme5.xml><?xml version="1.0" encoding="utf-8"?>
<a:theme xmlns:a="http://schemas.openxmlformats.org/drawingml/2006/main" name="IMS Health">
  <a:themeElements>
    <a:clrScheme name="IMS 2015">
      <a:dk1>
        <a:srgbClr val="000000"/>
      </a:dk1>
      <a:lt1>
        <a:sysClr val="window" lastClr="FFFFFF"/>
      </a:lt1>
      <a:dk2>
        <a:srgbClr val="8EAFBF"/>
      </a:dk2>
      <a:lt2>
        <a:srgbClr val="D9DAD5"/>
      </a:lt2>
      <a:accent1>
        <a:srgbClr val="25B4FF"/>
      </a:accent1>
      <a:accent2>
        <a:srgbClr val="1C2980"/>
      </a:accent2>
      <a:accent3>
        <a:srgbClr val="37DAD3"/>
      </a:accent3>
      <a:accent4>
        <a:srgbClr val="FFCF32"/>
      </a:accent4>
      <a:accent5>
        <a:srgbClr val="20C22F"/>
      </a:accent5>
      <a:accent6>
        <a:srgbClr val="FF940C"/>
      </a:accent6>
      <a:hlink>
        <a:srgbClr val="297DFD"/>
      </a:hlink>
      <a:folHlink>
        <a:srgbClr val="2C3E4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sz="1400" dirty="0" smtClean="0">
            <a:latin typeface="Aria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1"/>
          </a:solidFill>
        </a:ln>
        <a:effectLst/>
      </a:spPr>
      <a:bodyPr/>
      <a:lstStyle/>
      <a:style>
        <a:lnRef idx="2">
          <a:schemeClr val="accent1"/>
        </a:lnRef>
        <a:fillRef idx="0">
          <a:schemeClr val="accent1"/>
        </a:fillRef>
        <a:effectRef idx="1">
          <a:schemeClr val="accent1"/>
        </a:effectRef>
        <a:fontRef idx="minor">
          <a:schemeClr val="tx1"/>
        </a:fontRef>
      </a:style>
    </a:lnDef>
    <a:txDef>
      <a:spPr>
        <a:noFill/>
        <a:ln>
          <a:noFill/>
        </a:ln>
      </a:spPr>
      <a:bodyPr wrap="square" rIns="36000" rtlCol="0">
        <a:spAutoFit/>
      </a:bodyPr>
      <a:lstStyle>
        <a:defPPr>
          <a:defRPr sz="1400" dirty="0" err="1" smtClean="0">
            <a:solidFill>
              <a:srgbClr val="000000"/>
            </a:solidFill>
            <a:latin typeface="Arial"/>
          </a:defRPr>
        </a:defPPr>
      </a:lstStyle>
    </a:txDef>
  </a:objectDefaults>
  <a:extraClrSchemeLst/>
  <a:extLst>
    <a:ext uri="{05A4C25C-085E-4340-85A3-A5531E510DB2}">
      <thm15:themeFamily xmlns:thm15="http://schemas.microsoft.com/office/thememl/2012/main" name="Blank_widescreen.potx" id="{7A3374A4-1491-4FB4-97D3-37EC5F351D18}" vid="{4AB5CFA9-6FBF-4F6B-8146-11BCC0AE361C}"/>
    </a:ext>
  </a:extLst>
</a:theme>
</file>

<file path=ppt/theme/theme6.xml><?xml version="1.0" encoding="utf-8"?>
<a:theme xmlns:a="http://schemas.openxmlformats.org/drawingml/2006/main" name="4_IMS Health_Template">
  <a:themeElements>
    <a:clrScheme name="IMS 2015">
      <a:dk1>
        <a:srgbClr val="000000"/>
      </a:dk1>
      <a:lt1>
        <a:sysClr val="window" lastClr="FFFFFF"/>
      </a:lt1>
      <a:dk2>
        <a:srgbClr val="8EAFBF"/>
      </a:dk2>
      <a:lt2>
        <a:srgbClr val="D9DAD5"/>
      </a:lt2>
      <a:accent1>
        <a:srgbClr val="25B4FF"/>
      </a:accent1>
      <a:accent2>
        <a:srgbClr val="1C2980"/>
      </a:accent2>
      <a:accent3>
        <a:srgbClr val="37DAD3"/>
      </a:accent3>
      <a:accent4>
        <a:srgbClr val="FFCF32"/>
      </a:accent4>
      <a:accent5>
        <a:srgbClr val="20C22F"/>
      </a:accent5>
      <a:accent6>
        <a:srgbClr val="FF940C"/>
      </a:accent6>
      <a:hlink>
        <a:srgbClr val="297DFD"/>
      </a:hlink>
      <a:folHlink>
        <a:srgbClr val="2C3E4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sz="1400" dirty="0" smtClean="0">
            <a:latin typeface="Aria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1"/>
          </a:solidFill>
        </a:ln>
        <a:effectLst/>
      </a:spPr>
      <a:bodyPr/>
      <a:lstStyle/>
      <a:style>
        <a:lnRef idx="2">
          <a:schemeClr val="accent1"/>
        </a:lnRef>
        <a:fillRef idx="0">
          <a:schemeClr val="accent1"/>
        </a:fillRef>
        <a:effectRef idx="1">
          <a:schemeClr val="accent1"/>
        </a:effectRef>
        <a:fontRef idx="minor">
          <a:schemeClr val="tx1"/>
        </a:fontRef>
      </a:style>
    </a:lnDef>
    <a:txDef>
      <a:spPr>
        <a:noFill/>
        <a:ln>
          <a:noFill/>
        </a:ln>
      </a:spPr>
      <a:bodyPr wrap="square" rIns="36000" rtlCol="0">
        <a:spAutoFit/>
      </a:bodyPr>
      <a:lstStyle>
        <a:defPPr>
          <a:defRPr sz="1400" dirty="0" smtClean="0">
            <a:solidFill>
              <a:srgbClr val="000000"/>
            </a:solidFill>
            <a:latin typeface="Arial"/>
          </a:defRPr>
        </a:defPPr>
      </a:lstStyle>
    </a:txDef>
  </a:objectDefaults>
  <a:extraClrSchemeLst/>
  <a:extLst>
    <a:ext uri="{05A4C25C-085E-4340-85A3-A5531E510DB2}">
      <thm15:themeFamily xmlns:thm15="http://schemas.microsoft.com/office/thememl/2012/main" name="Presentation1" id="{32E75CD1-0B8E-4ED7-853A-88D821D51CB3}" vid="{C9D7617F-A7E5-45F5-BB85-04A74D2FE748}"/>
    </a:ext>
  </a:extLst>
</a:theme>
</file>

<file path=ppt/theme/theme7.xml><?xml version="1.0" encoding="utf-8"?>
<a:theme xmlns:a="http://schemas.openxmlformats.org/drawingml/2006/main" name="1_Blank">
  <a:themeElements>
    <a:clrScheme name="IMS 2015">
      <a:dk1>
        <a:srgbClr val="000000"/>
      </a:dk1>
      <a:lt1>
        <a:sysClr val="window" lastClr="FFFFFF"/>
      </a:lt1>
      <a:dk2>
        <a:srgbClr val="FF940C"/>
      </a:dk2>
      <a:lt2>
        <a:srgbClr val="1C2980"/>
      </a:lt2>
      <a:accent1>
        <a:srgbClr val="1C2980"/>
      </a:accent1>
      <a:accent2>
        <a:srgbClr val="25B4FF"/>
      </a:accent2>
      <a:accent3>
        <a:srgbClr val="37DAD3"/>
      </a:accent3>
      <a:accent4>
        <a:srgbClr val="FFCF32"/>
      </a:accent4>
      <a:accent5>
        <a:srgbClr val="20C22F"/>
      </a:accent5>
      <a:accent6>
        <a:srgbClr val="FF940C"/>
      </a:accent6>
      <a:hlink>
        <a:srgbClr val="37DAD3"/>
      </a:hlink>
      <a:folHlink>
        <a:srgbClr val="FFCF3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sz="1400" dirty="0" smtClean="0">
            <a:latin typeface="Aria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1"/>
          </a:solidFill>
        </a:ln>
        <a:effectLst/>
      </a:spPr>
      <a:bodyPr/>
      <a:lstStyle/>
      <a:style>
        <a:lnRef idx="2">
          <a:schemeClr val="accent1"/>
        </a:lnRef>
        <a:fillRef idx="0">
          <a:schemeClr val="accent1"/>
        </a:fillRef>
        <a:effectRef idx="1">
          <a:schemeClr val="accent1"/>
        </a:effectRef>
        <a:fontRef idx="minor">
          <a:schemeClr val="tx1"/>
        </a:fontRef>
      </a:style>
    </a:lnDef>
    <a:txDef>
      <a:spPr>
        <a:noFill/>
        <a:ln>
          <a:noFill/>
        </a:ln>
      </a:spPr>
      <a:bodyPr wrap="square" rIns="36000" rtlCol="0">
        <a:spAutoFit/>
      </a:bodyPr>
      <a:lstStyle>
        <a:defPPr>
          <a:defRPr sz="1400" dirty="0" smtClean="0">
            <a:solidFill>
              <a:srgbClr val="000000"/>
            </a:solidFill>
            <a:latin typeface="Arial"/>
          </a:defRPr>
        </a:defPPr>
      </a:lstStyle>
    </a:txDef>
  </a:objectDefaults>
  <a:extraClrSchemeLst/>
  <a:extLst>
    <a:ext uri="{05A4C25C-085E-4340-85A3-A5531E510DB2}">
      <thm15:themeFamily xmlns:thm15="http://schemas.microsoft.com/office/thememl/2012/main" name="3787_IMS Health_Template.potx" id="{62D705D0-617B-4908-B319-68E13B203831}" vid="{3AC4964E-920C-4A09-A217-631CE86C1925}"/>
    </a:ext>
  </a:extLst>
</a:theme>
</file>

<file path=ppt/theme/theme8.xml><?xml version="1.0" encoding="utf-8"?>
<a:theme xmlns:a="http://schemas.openxmlformats.org/drawingml/2006/main" name="2_Blank">
  <a:themeElements>
    <a:clrScheme name="IMS 2015">
      <a:dk1>
        <a:srgbClr val="000000"/>
      </a:dk1>
      <a:lt1>
        <a:sysClr val="window" lastClr="FFFFFF"/>
      </a:lt1>
      <a:dk2>
        <a:srgbClr val="8EAFBF"/>
      </a:dk2>
      <a:lt2>
        <a:srgbClr val="D9DAD5"/>
      </a:lt2>
      <a:accent1>
        <a:srgbClr val="25B4FF"/>
      </a:accent1>
      <a:accent2>
        <a:srgbClr val="1C2980"/>
      </a:accent2>
      <a:accent3>
        <a:srgbClr val="37DAD3"/>
      </a:accent3>
      <a:accent4>
        <a:srgbClr val="FFCF32"/>
      </a:accent4>
      <a:accent5>
        <a:srgbClr val="20C22F"/>
      </a:accent5>
      <a:accent6>
        <a:srgbClr val="FF940C"/>
      </a:accent6>
      <a:hlink>
        <a:srgbClr val="297DFD"/>
      </a:hlink>
      <a:folHlink>
        <a:srgbClr val="2C3E4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sz="1400" dirty="0" smtClean="0">
            <a:latin typeface="Aria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1"/>
          </a:solidFill>
        </a:ln>
        <a:effectLst/>
      </a:spPr>
      <a:bodyPr/>
      <a:lstStyle/>
      <a:style>
        <a:lnRef idx="2">
          <a:schemeClr val="accent1"/>
        </a:lnRef>
        <a:fillRef idx="0">
          <a:schemeClr val="accent1"/>
        </a:fillRef>
        <a:effectRef idx="1">
          <a:schemeClr val="accent1"/>
        </a:effectRef>
        <a:fontRef idx="minor">
          <a:schemeClr val="tx1"/>
        </a:fontRef>
      </a:style>
    </a:lnDef>
    <a:txDef>
      <a:spPr>
        <a:noFill/>
        <a:ln>
          <a:noFill/>
        </a:ln>
      </a:spPr>
      <a:bodyPr wrap="square" rIns="36000" rtlCol="0">
        <a:spAutoFit/>
      </a:bodyPr>
      <a:lstStyle>
        <a:defPPr>
          <a:defRPr sz="1400" dirty="0" smtClean="0">
            <a:solidFill>
              <a:srgbClr val="000000"/>
            </a:solidFill>
            <a:latin typeface="Arial"/>
          </a:defRPr>
        </a:defPPr>
      </a:lstStyle>
    </a:txDef>
  </a:objectDefaults>
  <a:extraClrSchemeLst/>
  <a:extLst>
    <a:ext uri="{05A4C25C-085E-4340-85A3-A5531E510DB2}">
      <thm15:themeFamily xmlns:thm15="http://schemas.microsoft.com/office/thememl/2012/main" name="3787_IMS Health_Template.potx" id="{62D705D0-617B-4908-B319-68E13B203831}" vid="{3AC4964E-920C-4A09-A217-631CE86C1925}"/>
    </a:ext>
  </a:extLst>
</a:theme>
</file>

<file path=ppt/theme/theme9.xml><?xml version="1.0" encoding="utf-8"?>
<a:theme xmlns:a="http://schemas.openxmlformats.org/drawingml/2006/main" name="3_Blank">
  <a:themeElements>
    <a:clrScheme name="IMS 2015">
      <a:dk1>
        <a:srgbClr val="000000"/>
      </a:dk1>
      <a:lt1>
        <a:sysClr val="window" lastClr="FFFFFF"/>
      </a:lt1>
      <a:dk2>
        <a:srgbClr val="8EAFBF"/>
      </a:dk2>
      <a:lt2>
        <a:srgbClr val="D9DAD5"/>
      </a:lt2>
      <a:accent1>
        <a:srgbClr val="25B4FF"/>
      </a:accent1>
      <a:accent2>
        <a:srgbClr val="1C2980"/>
      </a:accent2>
      <a:accent3>
        <a:srgbClr val="37DAD3"/>
      </a:accent3>
      <a:accent4>
        <a:srgbClr val="FFCF32"/>
      </a:accent4>
      <a:accent5>
        <a:srgbClr val="20C22F"/>
      </a:accent5>
      <a:accent6>
        <a:srgbClr val="FF940C"/>
      </a:accent6>
      <a:hlink>
        <a:srgbClr val="297DFD"/>
      </a:hlink>
      <a:folHlink>
        <a:srgbClr val="2C3E4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sz="1400" dirty="0" smtClean="0">
            <a:latin typeface="Aria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1"/>
          </a:solidFill>
        </a:ln>
        <a:effectLst/>
      </a:spPr>
      <a:bodyPr/>
      <a:lstStyle/>
      <a:style>
        <a:lnRef idx="2">
          <a:schemeClr val="accent1"/>
        </a:lnRef>
        <a:fillRef idx="0">
          <a:schemeClr val="accent1"/>
        </a:fillRef>
        <a:effectRef idx="1">
          <a:schemeClr val="accent1"/>
        </a:effectRef>
        <a:fontRef idx="minor">
          <a:schemeClr val="tx1"/>
        </a:fontRef>
      </a:style>
    </a:lnDef>
    <a:txDef>
      <a:spPr>
        <a:noFill/>
        <a:ln>
          <a:noFill/>
        </a:ln>
      </a:spPr>
      <a:bodyPr wrap="square" rIns="36000" rtlCol="0">
        <a:spAutoFit/>
      </a:bodyPr>
      <a:lstStyle>
        <a:defPPr>
          <a:defRPr sz="1400" dirty="0" smtClean="0">
            <a:solidFill>
              <a:srgbClr val="000000"/>
            </a:solidFill>
            <a:latin typeface="Arial"/>
          </a:defRPr>
        </a:defPPr>
      </a:lstStyle>
    </a:txDef>
  </a:objectDefaults>
  <a:extraClrSchemeLst/>
  <a:extLst>
    <a:ext uri="{05A4C25C-085E-4340-85A3-A5531E510DB2}">
      <thm15:themeFamily xmlns:thm15="http://schemas.microsoft.com/office/thememl/2012/main" name="3787_IMS Health_Template.potx" id="{62D705D0-617B-4908-B319-68E13B203831}" vid="{3AC4964E-920C-4A09-A217-631CE86C1925}"/>
    </a:ext>
  </a:extLst>
</a:theme>
</file>

<file path=docProps/app.xml><?xml version="1.0" encoding="utf-8"?>
<Properties xmlns="http://schemas.openxmlformats.org/officeDocument/2006/extended-properties" xmlns:vt="http://schemas.openxmlformats.org/officeDocument/2006/docPropsVTypes">
  <Template>blank</Template>
  <TotalTime>7407</TotalTime>
  <Words>5727</Words>
  <Application>Microsoft Office PowerPoint</Application>
  <PresentationFormat>On-screen Show (4:3)</PresentationFormat>
  <Paragraphs>981</Paragraphs>
  <Slides>32</Slides>
  <Notes>13</Notes>
  <HiddenSlides>1</HiddenSlides>
  <MMClips>0</MMClips>
  <ScaleCrop>false</ScaleCrop>
  <HeadingPairs>
    <vt:vector size="8" baseType="variant">
      <vt:variant>
        <vt:lpstr>Fonts Used</vt:lpstr>
      </vt:variant>
      <vt:variant>
        <vt:i4>5</vt:i4>
      </vt:variant>
      <vt:variant>
        <vt:lpstr>Theme</vt:lpstr>
      </vt:variant>
      <vt:variant>
        <vt:i4>10</vt:i4>
      </vt:variant>
      <vt:variant>
        <vt:lpstr>Embedded OLE Servers</vt:lpstr>
      </vt:variant>
      <vt:variant>
        <vt:i4>1</vt:i4>
      </vt:variant>
      <vt:variant>
        <vt:lpstr>Slide Titles</vt:lpstr>
      </vt:variant>
      <vt:variant>
        <vt:i4>32</vt:i4>
      </vt:variant>
    </vt:vector>
  </HeadingPairs>
  <TitlesOfParts>
    <vt:vector size="48" baseType="lpstr">
      <vt:lpstr>Calibri</vt:lpstr>
      <vt:lpstr>Verdana</vt:lpstr>
      <vt:lpstr>Courier New</vt:lpstr>
      <vt:lpstr>Wingdings</vt:lpstr>
      <vt:lpstr>Arial</vt:lpstr>
      <vt:lpstr>1_IMS Health_Template</vt:lpstr>
      <vt:lpstr>2_IMS Consulting Group_template</vt:lpstr>
      <vt:lpstr>3_IMS Institute_template</vt:lpstr>
      <vt:lpstr>blank</vt:lpstr>
      <vt:lpstr>IMS Health</vt:lpstr>
      <vt:lpstr>4_IMS Health_Template</vt:lpstr>
      <vt:lpstr>1_Blank</vt:lpstr>
      <vt:lpstr>2_Blank</vt:lpstr>
      <vt:lpstr>3_Blank</vt:lpstr>
      <vt:lpstr>4_Blank</vt:lpstr>
      <vt:lpstr>think-cell Slide</vt:lpstr>
      <vt:lpstr>Summer Training Projects</vt:lpstr>
      <vt:lpstr>IMS Health</vt:lpstr>
      <vt:lpstr>PowerPoint Presentation</vt:lpstr>
      <vt:lpstr>PowerPoint Presentation</vt:lpstr>
      <vt:lpstr>PowerPoint Presentation</vt:lpstr>
      <vt:lpstr>PowerPoint Presentation</vt:lpstr>
      <vt:lpstr>Hospital Episode Statistics (HES) processes over 125 million admitted patient, outpatient and accident and emergency records each year. </vt:lpstr>
      <vt:lpstr>HES is a rich and detailed data set and they publish a number of standard analyses</vt:lpstr>
      <vt:lpstr>Admitted Patient care data (from 1998 to 2014-15)</vt:lpstr>
      <vt:lpstr>Admitted Patient care data: Attributes and Sample Data in Excel spread sheet 2014-15</vt:lpstr>
      <vt:lpstr>PowerPoint Presentation</vt:lpstr>
      <vt:lpstr>PowerPoint Presentation</vt:lpstr>
      <vt:lpstr>Overall estimates of type 1 diabetes mellitus prevalence in children and adults</vt:lpstr>
      <vt:lpstr>PowerPoint Presentation</vt:lpstr>
      <vt:lpstr>Underlying these policy changes, the NHS is faced with three key challenges which are driven by the need to drive better care with less money : </vt:lpstr>
      <vt:lpstr>PowerPoint Presentation</vt:lpstr>
      <vt:lpstr>Majority of Pharmacists forecast an overspend for 2016/17 and  monitoring staff pay and non-pay costs (E.g. medicines) are the key actions to remedy this</vt:lpstr>
      <vt:lpstr>PowerPoint Presentation</vt:lpstr>
      <vt:lpstr>Whilst participants can recognise many key benefits of The Carter Report, many hurdles to implementation were also discussed which mainly focused on lack of resources</vt:lpstr>
      <vt:lpstr>Medicines Optimisation is predicted to be monitored on an annual basis with many training and educational tools to be implemented to aid the process</vt:lpstr>
      <vt:lpstr>RMOCs are predicted to be in operation in 2017 and will drive the; development of national formularies, evaluation of new and high cost drugs awaiting NICE and promotion of biosimilar uptake</vt:lpstr>
      <vt:lpstr>RMOCs have potential to minimise duplication of work, increase consistencies and drive Trust collaboration however, it may take time to reach a decision</vt:lpstr>
      <vt:lpstr>QIPP priority areas are overseen by Trust QIPP committees in collaboration with CCG/NHS E and Gain Shares underpin the majority of cost saving initiatives</vt:lpstr>
      <vt:lpstr>There are many key predicted areas of focus for 2016/17 with Gastroenterology reported to be most financially challenging due to largest spend of non-reimbursable medicines</vt:lpstr>
      <vt:lpstr>The neonatal therapeutic area currently has a scheme in place, with participants mentioning lung surfactant data to be a popular topic for discussion with Pharma</vt:lpstr>
      <vt:lpstr>Key Findings and Recommendations- General </vt:lpstr>
      <vt:lpstr>PowerPoint Presentation</vt:lpstr>
      <vt:lpstr>Key Findings and Recommendations- Product Portfolio</vt:lpstr>
      <vt:lpstr>Key Findings and Recommendations- Saving Initiatives </vt:lpstr>
      <vt:lpstr>PowerPoint Presentation</vt:lpstr>
      <vt:lpstr>PowerPoint Presentation</vt:lpstr>
      <vt:lpstr>PowerPoint Presentation</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Novo RFP</dc:title>
  <dc:creator>McFarlane, Angela (UK London)</dc:creator>
  <cp:lastModifiedBy>Khushboo Gurjar</cp:lastModifiedBy>
  <cp:revision>437</cp:revision>
  <cp:lastPrinted>2016-07-28T13:53:42Z</cp:lastPrinted>
  <dcterms:created xsi:type="dcterms:W3CDTF">2016-06-28T07:13:29Z</dcterms:created>
  <dcterms:modified xsi:type="dcterms:W3CDTF">2017-06-27T17:18:02Z</dcterms:modified>
</cp:coreProperties>
</file>