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886E90-88DC-4FAE-A618-3B43F9F914A2}" type="datetimeFigureOut">
              <a:rPr lang="en-US" smtClean="0"/>
              <a:t>1/16/2023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65959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86E90-88DC-4FAE-A618-3B43F9F914A2}"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313226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86E90-88DC-4FAE-A618-3B43F9F914A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477633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86E90-88DC-4FAE-A618-3B43F9F914A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3326559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86E90-88DC-4FAE-A618-3B43F9F914A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282933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86E90-88DC-4FAE-A618-3B43F9F914A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1011159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86E90-88DC-4FAE-A618-3B43F9F914A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388646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86E90-88DC-4FAE-A618-3B43F9F914A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2891758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86E90-88DC-4FAE-A618-3B43F9F914A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74530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86E90-88DC-4FAE-A618-3B43F9F914A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81627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86E90-88DC-4FAE-A618-3B43F9F914A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270110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86E90-88DC-4FAE-A618-3B43F9F914A2}"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211470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86E90-88DC-4FAE-A618-3B43F9F914A2}"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163730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886E90-88DC-4FAE-A618-3B43F9F914A2}"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957694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6E90-88DC-4FAE-A618-3B43F9F914A2}"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38706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86E90-88DC-4FAE-A618-3B43F9F914A2}"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224204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86E90-88DC-4FAE-A618-3B43F9F914A2}"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6A7E9-3B10-4795-93EC-9586D1844092}" type="slidenum">
              <a:rPr lang="en-US" smtClean="0"/>
              <a:t>‹#›</a:t>
            </a:fld>
            <a:endParaRPr lang="en-US"/>
          </a:p>
        </p:txBody>
      </p:sp>
    </p:spTree>
    <p:extLst>
      <p:ext uri="{BB962C8B-B14F-4D97-AF65-F5344CB8AC3E}">
        <p14:creationId xmlns:p14="http://schemas.microsoft.com/office/powerpoint/2010/main" val="19389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886E90-88DC-4FAE-A618-3B43F9F914A2}" type="datetimeFigureOut">
              <a:rPr lang="en-US" smtClean="0"/>
              <a:t>1/16/2023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96A7E9-3B10-4795-93EC-9586D1844092}" type="slidenum">
              <a:rPr lang="en-US" smtClean="0"/>
              <a:t>‹#›</a:t>
            </a:fld>
            <a:endParaRPr lang="en-US"/>
          </a:p>
        </p:txBody>
      </p:sp>
    </p:spTree>
    <p:extLst>
      <p:ext uri="{BB962C8B-B14F-4D97-AF65-F5344CB8AC3E}">
        <p14:creationId xmlns:p14="http://schemas.microsoft.com/office/powerpoint/2010/main" val="2623970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0D3-C668-CC1D-C0D5-7179812B992B}"/>
              </a:ext>
            </a:extLst>
          </p:cNvPr>
          <p:cNvSpPr>
            <a:spLocks noGrp="1"/>
          </p:cNvSpPr>
          <p:nvPr>
            <p:ph type="ctrTitle"/>
          </p:nvPr>
        </p:nvSpPr>
        <p:spPr>
          <a:xfrm>
            <a:off x="2318801" y="917952"/>
            <a:ext cx="8574622" cy="2616199"/>
          </a:xfrm>
        </p:spPr>
        <p:txBody>
          <a:bodyPr>
            <a:normAutofit fontScale="90000"/>
          </a:bodyPr>
          <a:lstStyle/>
          <a:p>
            <a:r>
              <a:rPr lang="en-US" b="1" i="0" dirty="0">
                <a:solidFill>
                  <a:srgbClr val="1F1F1F"/>
                </a:solidFill>
                <a:effectLst/>
                <a:latin typeface="Source Sans Pro" panose="020B0604020202020204" pitchFamily="34" charset="0"/>
              </a:rPr>
              <a:t>Managing Machine Learning Projects</a:t>
            </a:r>
            <a:br>
              <a:rPr lang="en-US" b="1" i="0" dirty="0">
                <a:solidFill>
                  <a:srgbClr val="1F1F1F"/>
                </a:solidFill>
                <a:effectLst/>
                <a:latin typeface="Source Sans Pro" panose="020B0604020202020204" pitchFamily="34" charset="0"/>
              </a:rPr>
            </a:br>
            <a:r>
              <a:rPr lang="en-US" b="1" i="0" dirty="0">
                <a:solidFill>
                  <a:srgbClr val="1F1F1F"/>
                </a:solidFill>
                <a:effectLst/>
                <a:latin typeface="Source Sans Pro" panose="020B0604020202020204" pitchFamily="34" charset="0"/>
              </a:rPr>
              <a:t>Assignment</a:t>
            </a:r>
            <a:endParaRPr lang="en-US" dirty="0"/>
          </a:p>
        </p:txBody>
      </p:sp>
    </p:spTree>
    <p:extLst>
      <p:ext uri="{BB962C8B-B14F-4D97-AF65-F5344CB8AC3E}">
        <p14:creationId xmlns:p14="http://schemas.microsoft.com/office/powerpoint/2010/main" val="423890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5CED42-4D1C-4025-57DC-BE985FE05A57}"/>
              </a:ext>
            </a:extLst>
          </p:cNvPr>
          <p:cNvSpPr txBox="1"/>
          <p:nvPr/>
        </p:nvSpPr>
        <p:spPr>
          <a:xfrm>
            <a:off x="2202425" y="277450"/>
            <a:ext cx="8790039" cy="2031325"/>
          </a:xfrm>
          <a:prstGeom prst="rect">
            <a:avLst/>
          </a:prstGeom>
          <a:noFill/>
        </p:spPr>
        <p:txBody>
          <a:bodyPr wrap="square">
            <a:spAutoFit/>
          </a:bodyPr>
          <a:lstStyle/>
          <a:p>
            <a:pPr marL="342900" indent="-342900">
              <a:buAutoNum type="arabicPeriod"/>
            </a:pPr>
            <a:r>
              <a:rPr lang="en-US" b="1" i="0" dirty="0">
                <a:solidFill>
                  <a:srgbClr val="1F1F1F"/>
                </a:solidFill>
                <a:effectLst/>
                <a:latin typeface="Source Sans Pro" panose="020B0503030403020204" pitchFamily="34" charset="0"/>
              </a:rPr>
              <a:t>Opportunity evaluation?</a:t>
            </a:r>
          </a:p>
          <a:p>
            <a:pPr marL="285750" indent="-285750">
              <a:buFont typeface="Arial" panose="020B0604020202020204" pitchFamily="34" charset="0"/>
              <a:buChar char="•"/>
            </a:pPr>
            <a:r>
              <a:rPr lang="en-US" b="0" i="0" dirty="0">
                <a:solidFill>
                  <a:srgbClr val="1F1F1F"/>
                </a:solidFill>
                <a:effectLst/>
                <a:latin typeface="Source Sans Pro" panose="020B0503030403020204" pitchFamily="34" charset="0"/>
              </a:rPr>
              <a:t>Introduce the problem you have selected as your project topic</a:t>
            </a:r>
          </a:p>
          <a:p>
            <a:pPr marL="285750" indent="-285750">
              <a:buFont typeface="Arial" panose="020B0604020202020204" pitchFamily="34" charset="0"/>
              <a:buChar char="•"/>
            </a:pPr>
            <a:r>
              <a:rPr lang="en-US" b="0" i="0" dirty="0">
                <a:solidFill>
                  <a:srgbClr val="1F1F1F"/>
                </a:solidFill>
                <a:effectLst/>
                <a:latin typeface="Source Sans Pro" panose="020B0503030403020204" pitchFamily="34" charset="0"/>
              </a:rPr>
              <a:t>Describe why you consider this to be an attractive opportunity for a machine-learning based solution (using the three criteria from Module 1)</a:t>
            </a:r>
          </a:p>
          <a:p>
            <a:pPr marL="285750" indent="-285750">
              <a:buFont typeface="Arial" panose="020B0604020202020204" pitchFamily="34" charset="0"/>
              <a:buChar char="•"/>
            </a:pPr>
            <a:endParaRPr lang="en-US" b="0" i="0" dirty="0">
              <a:solidFill>
                <a:srgbClr val="1F1F1F"/>
              </a:solidFill>
              <a:effectLst/>
              <a:latin typeface="Source Sans Pro" panose="020B0503030403020204" pitchFamily="34" charset="0"/>
            </a:endParaRPr>
          </a:p>
          <a:p>
            <a:pPr marL="342900" indent="-342900">
              <a:buAutoNum type="arabicPeriod"/>
            </a:pPr>
            <a:endParaRPr lang="en-US" b="1" dirty="0">
              <a:solidFill>
                <a:srgbClr val="1F1F1F"/>
              </a:solidFill>
              <a:latin typeface="Source Sans Pro" panose="020B0503030403020204" pitchFamily="34" charset="0"/>
            </a:endParaRPr>
          </a:p>
          <a:p>
            <a:endParaRPr lang="en-US" dirty="0"/>
          </a:p>
        </p:txBody>
      </p:sp>
      <p:sp>
        <p:nvSpPr>
          <p:cNvPr id="6" name="TextBox 5">
            <a:extLst>
              <a:ext uri="{FF2B5EF4-FFF2-40B4-BE49-F238E27FC236}">
                <a16:creationId xmlns:a16="http://schemas.microsoft.com/office/drawing/2014/main" id="{51470319-5608-F31D-3A15-4D770DA31E05}"/>
              </a:ext>
            </a:extLst>
          </p:cNvPr>
          <p:cNvSpPr txBox="1"/>
          <p:nvPr/>
        </p:nvSpPr>
        <p:spPr>
          <a:xfrm>
            <a:off x="2369575" y="1857053"/>
            <a:ext cx="7266038" cy="3416320"/>
          </a:xfrm>
          <a:prstGeom prst="rect">
            <a:avLst/>
          </a:prstGeom>
          <a:noFill/>
        </p:spPr>
        <p:txBody>
          <a:bodyPr wrap="square">
            <a:spAutoFit/>
          </a:bodyPr>
          <a:lstStyle/>
          <a:p>
            <a:pPr algn="l">
              <a:buFont typeface="Arial" panose="020B0604020202020204" pitchFamily="34" charset="0"/>
              <a:buChar char="•"/>
            </a:pPr>
            <a:endParaRPr lang="en-US" dirty="0">
              <a:solidFill>
                <a:srgbClr val="002060"/>
              </a:solidFill>
              <a:latin typeface="Source Sans Pro" panose="020B0503030403020204" pitchFamily="34" charset="0"/>
            </a:endParaRPr>
          </a:p>
          <a:p>
            <a:pPr algn="l"/>
            <a:r>
              <a:rPr lang="en-US" b="0" i="0" dirty="0">
                <a:solidFill>
                  <a:srgbClr val="002060"/>
                </a:solidFill>
                <a:effectLst/>
                <a:latin typeface="Source Sans Pro" panose="020B0503030403020204" pitchFamily="34" charset="0"/>
              </a:rPr>
              <a:t>Business aim is to tag the </a:t>
            </a:r>
            <a:r>
              <a:rPr lang="en-US" dirty="0">
                <a:solidFill>
                  <a:srgbClr val="002060"/>
                </a:solidFill>
                <a:latin typeface="Source Sans Pro" panose="020B0503030403020204" pitchFamily="34" charset="0"/>
              </a:rPr>
              <a:t>fraud invoices which are generated in B2B. Currently the manual analysis is being carried out to find any suspicious invoices during the process of invoice generation which is prone to manual errors and requires more time which is impacting the business</a:t>
            </a:r>
            <a:endParaRPr lang="en-US" b="0" i="0" dirty="0">
              <a:solidFill>
                <a:srgbClr val="002060"/>
              </a:solidFill>
              <a:effectLst/>
              <a:latin typeface="Source Sans Pro" panose="020B0503030403020204" pitchFamily="34" charset="0"/>
            </a:endParaRPr>
          </a:p>
          <a:p>
            <a:pPr algn="l"/>
            <a:endParaRPr lang="en-US" dirty="0">
              <a:solidFill>
                <a:srgbClr val="002060"/>
              </a:solidFill>
              <a:latin typeface="Source Sans Pro" panose="020B0503030403020204" pitchFamily="34" charset="0"/>
            </a:endParaRPr>
          </a:p>
          <a:p>
            <a:pPr algn="l"/>
            <a:r>
              <a:rPr lang="en-US" dirty="0">
                <a:solidFill>
                  <a:srgbClr val="002060"/>
                </a:solidFill>
                <a:latin typeface="Source Sans Pro" panose="020B0503030403020204" pitchFamily="34" charset="0"/>
              </a:rPr>
              <a:t>The solution will have following benefit:</a:t>
            </a:r>
          </a:p>
          <a:p>
            <a:pPr marL="342900" indent="-342900" algn="l">
              <a:buAutoNum type="arabicPeriod"/>
            </a:pPr>
            <a:r>
              <a:rPr lang="en-US" dirty="0">
                <a:solidFill>
                  <a:srgbClr val="002060"/>
                </a:solidFill>
                <a:latin typeface="Source Sans Pro" panose="020B0503030403020204" pitchFamily="34" charset="0"/>
              </a:rPr>
              <a:t>Save a lot of time as it will automate the problem of tagging the fraud invoices</a:t>
            </a:r>
          </a:p>
          <a:p>
            <a:pPr marL="342900" indent="-342900" algn="l">
              <a:buAutoNum type="arabicPeriod"/>
            </a:pPr>
            <a:r>
              <a:rPr lang="en-US" dirty="0">
                <a:solidFill>
                  <a:srgbClr val="002060"/>
                </a:solidFill>
                <a:latin typeface="Source Sans Pro" panose="020B0503030403020204" pitchFamily="34" charset="0"/>
              </a:rPr>
              <a:t>Save a lot of money which is involved incase of fraud invoice processing</a:t>
            </a:r>
          </a:p>
          <a:p>
            <a:pPr marL="342900" indent="-342900" algn="l">
              <a:buAutoNum type="arabicPeriod"/>
            </a:pPr>
            <a:r>
              <a:rPr lang="en-US" dirty="0">
                <a:solidFill>
                  <a:srgbClr val="002060"/>
                </a:solidFill>
                <a:latin typeface="Source Sans Pro" panose="020B0503030403020204" pitchFamily="34" charset="0"/>
              </a:rPr>
              <a:t>Save money of manual analysis for fraud detection </a:t>
            </a:r>
          </a:p>
        </p:txBody>
      </p:sp>
    </p:spTree>
    <p:extLst>
      <p:ext uri="{BB962C8B-B14F-4D97-AF65-F5344CB8AC3E}">
        <p14:creationId xmlns:p14="http://schemas.microsoft.com/office/powerpoint/2010/main" val="191165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5CED42-4D1C-4025-57DC-BE985FE05A57}"/>
              </a:ext>
            </a:extLst>
          </p:cNvPr>
          <p:cNvSpPr txBox="1"/>
          <p:nvPr/>
        </p:nvSpPr>
        <p:spPr>
          <a:xfrm>
            <a:off x="2202426" y="277450"/>
            <a:ext cx="6096000" cy="369332"/>
          </a:xfrm>
          <a:prstGeom prst="rect">
            <a:avLst/>
          </a:prstGeom>
          <a:noFill/>
        </p:spPr>
        <p:txBody>
          <a:bodyPr wrap="square">
            <a:spAutoFit/>
          </a:bodyPr>
          <a:lstStyle/>
          <a:p>
            <a:r>
              <a:rPr lang="en-US" b="1" i="0" dirty="0">
                <a:solidFill>
                  <a:srgbClr val="1F1F1F"/>
                </a:solidFill>
                <a:effectLst/>
                <a:latin typeface="Source Sans Pro" panose="020B0503030403020204" pitchFamily="34" charset="0"/>
              </a:rPr>
              <a:t>2. CRISP-DM Business Understanding</a:t>
            </a:r>
            <a:endParaRPr lang="en-US" dirty="0"/>
          </a:p>
        </p:txBody>
      </p:sp>
      <p:sp>
        <p:nvSpPr>
          <p:cNvPr id="5" name="TextBox 4">
            <a:extLst>
              <a:ext uri="{FF2B5EF4-FFF2-40B4-BE49-F238E27FC236}">
                <a16:creationId xmlns:a16="http://schemas.microsoft.com/office/drawing/2014/main" id="{F49989A9-919D-3368-4D62-5F37F0AD4851}"/>
              </a:ext>
            </a:extLst>
          </p:cNvPr>
          <p:cNvSpPr txBox="1"/>
          <p:nvPr/>
        </p:nvSpPr>
        <p:spPr>
          <a:xfrm>
            <a:off x="2202426" y="853259"/>
            <a:ext cx="9311149" cy="5909310"/>
          </a:xfrm>
          <a:prstGeom prst="rect">
            <a:avLst/>
          </a:prstGeom>
          <a:noFill/>
        </p:spPr>
        <p:txBody>
          <a:bodyPr wrap="square" rtlCol="0">
            <a:spAutoFit/>
          </a:bodyPr>
          <a:lstStyle/>
          <a:p>
            <a:pPr marL="342900" indent="-342900" algn="l">
              <a:buAutoNum type="arabicParenR"/>
            </a:pPr>
            <a:r>
              <a:rPr lang="en-US" sz="1800" b="1" i="0" u="none" strike="noStrike" baseline="0" dirty="0">
                <a:solidFill>
                  <a:srgbClr val="002060"/>
                </a:solidFill>
                <a:latin typeface="OpenSans-Bold"/>
              </a:rPr>
              <a:t>Business Understanding</a:t>
            </a:r>
          </a:p>
          <a:p>
            <a:pPr algn="l"/>
            <a:endParaRPr lang="en-US" sz="1800" b="1" i="0" u="none" strike="noStrike" baseline="0" dirty="0">
              <a:solidFill>
                <a:srgbClr val="002060"/>
              </a:solidFill>
              <a:latin typeface="OpenSans-Bold"/>
            </a:endParaRPr>
          </a:p>
          <a:p>
            <a:pPr algn="l"/>
            <a:r>
              <a:rPr lang="en-US" sz="1800" b="1" i="0" u="none" strike="noStrike" baseline="0" dirty="0">
                <a:solidFill>
                  <a:srgbClr val="002060"/>
                </a:solidFill>
                <a:latin typeface="OpenSans-Bold"/>
              </a:rPr>
              <a:t>Define success</a:t>
            </a:r>
          </a:p>
          <a:p>
            <a:pPr algn="l"/>
            <a:r>
              <a:rPr lang="en-US" sz="1800" b="0" i="0" u="none" strike="noStrike" baseline="0" dirty="0">
                <a:solidFill>
                  <a:srgbClr val="002060"/>
                </a:solidFill>
                <a:latin typeface="Calibri" panose="020F0502020204030204" pitchFamily="34" charset="0"/>
              </a:rPr>
              <a:t>Expected impact : Improve invoices management by predicting the fraud invoices</a:t>
            </a:r>
          </a:p>
          <a:p>
            <a:pPr algn="l"/>
            <a:r>
              <a:rPr lang="en-US" sz="1800" b="0" i="0" u="none" strike="noStrike" baseline="0" dirty="0">
                <a:solidFill>
                  <a:srgbClr val="002060"/>
                </a:solidFill>
                <a:latin typeface="Calibri" panose="020F0502020204030204" pitchFamily="34" charset="0"/>
              </a:rPr>
              <a:t>Metrics : Reduce time and cost involved in the exiting process of fraud identification</a:t>
            </a:r>
          </a:p>
          <a:p>
            <a:pPr algn="l"/>
            <a:r>
              <a:rPr lang="en-US" sz="1800" b="0" i="0" u="none" strike="noStrike" baseline="0" dirty="0">
                <a:solidFill>
                  <a:srgbClr val="002060"/>
                </a:solidFill>
                <a:latin typeface="Calibri" panose="020F0502020204030204" pitchFamily="34" charset="0"/>
              </a:rPr>
              <a:t>Constraints : Less data </a:t>
            </a:r>
          </a:p>
          <a:p>
            <a:pPr algn="l"/>
            <a:r>
              <a:rPr lang="en-US" sz="1800" b="1" i="0" u="none" strike="noStrike" baseline="0" dirty="0">
                <a:solidFill>
                  <a:srgbClr val="002060"/>
                </a:solidFill>
                <a:latin typeface="OpenSans-Bold"/>
              </a:rPr>
              <a:t>Identify factors</a:t>
            </a:r>
            <a:endParaRPr lang="en-US" dirty="0">
              <a:solidFill>
                <a:srgbClr val="002060"/>
              </a:solidFill>
              <a:latin typeface="Calibri" panose="020F0502020204030204" pitchFamily="34" charset="0"/>
            </a:endParaRPr>
          </a:p>
          <a:p>
            <a:pPr algn="l"/>
            <a:r>
              <a:rPr lang="en-US" sz="1800" b="0" i="0" u="none" strike="noStrike" baseline="0" dirty="0">
                <a:solidFill>
                  <a:srgbClr val="002060"/>
                </a:solidFill>
                <a:latin typeface="Calibri" panose="020F0502020204030204" pitchFamily="34" charset="0"/>
              </a:rPr>
              <a:t>Geography</a:t>
            </a:r>
          </a:p>
          <a:p>
            <a:pPr algn="l"/>
            <a:r>
              <a:rPr lang="en-US" dirty="0">
                <a:solidFill>
                  <a:srgbClr val="002060"/>
                </a:solidFill>
                <a:latin typeface="Calibri" panose="020F0502020204030204" pitchFamily="34" charset="0"/>
              </a:rPr>
              <a:t>Customer profile</a:t>
            </a:r>
          </a:p>
          <a:p>
            <a:pPr algn="l"/>
            <a:r>
              <a:rPr lang="en-US" sz="1800" b="0" i="0" u="none" strike="noStrike" baseline="0" dirty="0">
                <a:solidFill>
                  <a:srgbClr val="002060"/>
                </a:solidFill>
                <a:latin typeface="Calibri" panose="020F0502020204030204" pitchFamily="34" charset="0"/>
              </a:rPr>
              <a:t>Invoice details</a:t>
            </a:r>
          </a:p>
          <a:p>
            <a:pPr algn="l"/>
            <a:r>
              <a:rPr lang="en-US" sz="1800" b="1" i="0" u="none" strike="noStrike" baseline="0" dirty="0">
                <a:solidFill>
                  <a:srgbClr val="002060"/>
                </a:solidFill>
                <a:latin typeface="OpenSans-Bold"/>
              </a:rPr>
              <a:t>2) Data Understanding</a:t>
            </a:r>
          </a:p>
          <a:p>
            <a:pPr algn="l"/>
            <a:endParaRPr lang="en-US" dirty="0">
              <a:solidFill>
                <a:srgbClr val="002060"/>
              </a:solidFill>
              <a:latin typeface="Calibri" panose="020F0502020204030204" pitchFamily="34" charset="0"/>
            </a:endParaRPr>
          </a:p>
          <a:p>
            <a:pPr algn="l"/>
            <a:r>
              <a:rPr lang="en-US" sz="1800" b="1" i="0" u="none" strike="noStrike" baseline="0" dirty="0">
                <a:solidFill>
                  <a:srgbClr val="002060"/>
                </a:solidFill>
                <a:latin typeface="OpenSans-Bold"/>
              </a:rPr>
              <a:t>Source data</a:t>
            </a:r>
            <a:endParaRPr lang="en-US" sz="1800" b="1" i="0" u="none" strike="noStrike" baseline="0" dirty="0">
              <a:solidFill>
                <a:srgbClr val="002060"/>
              </a:solidFill>
              <a:latin typeface="Calibri" panose="020F0502020204030204" pitchFamily="34" charset="0"/>
            </a:endParaRPr>
          </a:p>
          <a:p>
            <a:pPr algn="l"/>
            <a:r>
              <a:rPr lang="en-US" dirty="0">
                <a:solidFill>
                  <a:srgbClr val="002060"/>
                </a:solidFill>
                <a:latin typeface="Calibri" panose="020F0502020204030204" pitchFamily="34" charset="0"/>
              </a:rPr>
              <a:t>Invoice history data</a:t>
            </a:r>
          </a:p>
          <a:p>
            <a:pPr algn="l"/>
            <a:r>
              <a:rPr lang="en-US" sz="1800" i="0" u="none" strike="noStrike" baseline="0" dirty="0">
                <a:solidFill>
                  <a:srgbClr val="002060"/>
                </a:solidFill>
                <a:latin typeface="Calibri" panose="020F0502020204030204" pitchFamily="34" charset="0"/>
              </a:rPr>
              <a:t>Cu</a:t>
            </a:r>
            <a:r>
              <a:rPr lang="en-US" dirty="0">
                <a:solidFill>
                  <a:srgbClr val="002060"/>
                </a:solidFill>
                <a:latin typeface="Calibri" panose="020F0502020204030204" pitchFamily="34" charset="0"/>
              </a:rPr>
              <a:t>stomer data</a:t>
            </a:r>
          </a:p>
          <a:p>
            <a:pPr algn="l"/>
            <a:r>
              <a:rPr lang="en-US" sz="1800" i="0" u="none" strike="noStrike" baseline="0" dirty="0">
                <a:solidFill>
                  <a:srgbClr val="002060"/>
                </a:solidFill>
                <a:latin typeface="Calibri" panose="020F0502020204030204" pitchFamily="34" charset="0"/>
              </a:rPr>
              <a:t>Transactional data</a:t>
            </a:r>
          </a:p>
          <a:p>
            <a:pPr algn="l"/>
            <a:r>
              <a:rPr lang="en-US" sz="1800" b="1" i="0" u="none" strike="noStrike" baseline="0" dirty="0">
                <a:solidFill>
                  <a:srgbClr val="002060"/>
                </a:solidFill>
                <a:latin typeface="OpenSans-Bold"/>
              </a:rPr>
              <a:t>Validate data</a:t>
            </a:r>
            <a:endParaRPr lang="en-US" b="1" dirty="0">
              <a:solidFill>
                <a:srgbClr val="002060"/>
              </a:solidFill>
              <a:latin typeface="OpenSans-Bold"/>
            </a:endParaRPr>
          </a:p>
          <a:p>
            <a:pPr algn="l"/>
            <a:r>
              <a:rPr lang="en-US" sz="1800" b="0" i="0" u="none" strike="noStrike" baseline="0" dirty="0">
                <a:solidFill>
                  <a:srgbClr val="002060"/>
                </a:solidFill>
                <a:latin typeface="OpenSans-Regular"/>
              </a:rPr>
              <a:t>Significant missing data</a:t>
            </a:r>
            <a:endParaRPr lang="en-US" sz="1800" b="1" i="0" u="none" strike="noStrike" baseline="0" dirty="0">
              <a:solidFill>
                <a:srgbClr val="002060"/>
              </a:solidFill>
              <a:latin typeface="OpenSans-Bold"/>
            </a:endParaRPr>
          </a:p>
          <a:p>
            <a:pPr algn="l"/>
            <a:r>
              <a:rPr lang="en-US" sz="1800" b="0" i="0" u="none" strike="noStrike" baseline="0" dirty="0">
                <a:solidFill>
                  <a:srgbClr val="002060"/>
                </a:solidFill>
                <a:latin typeface="OpenSans-Regular"/>
              </a:rPr>
              <a:t>Map disparate sources</a:t>
            </a:r>
            <a:endParaRPr lang="en-US" b="1" dirty="0">
              <a:solidFill>
                <a:srgbClr val="002060"/>
              </a:solidFill>
              <a:latin typeface="OpenSans-Bold"/>
            </a:endParaRPr>
          </a:p>
          <a:p>
            <a:pPr algn="l"/>
            <a:r>
              <a:rPr lang="en-US" dirty="0">
                <a:solidFill>
                  <a:srgbClr val="002060"/>
                </a:solidFill>
                <a:latin typeface="OpenSans-Regular"/>
              </a:rPr>
              <a:t>Handle outliers</a:t>
            </a:r>
          </a:p>
          <a:p>
            <a:pPr algn="l"/>
            <a:endParaRPr lang="en-US" sz="1800" b="0" i="0" u="none" strike="noStrike" baseline="0" dirty="0">
              <a:latin typeface="Calibri" panose="020F0502020204030204" pitchFamily="34" charset="0"/>
            </a:endParaRPr>
          </a:p>
        </p:txBody>
      </p:sp>
    </p:spTree>
    <p:extLst>
      <p:ext uri="{BB962C8B-B14F-4D97-AF65-F5344CB8AC3E}">
        <p14:creationId xmlns:p14="http://schemas.microsoft.com/office/powerpoint/2010/main" val="3751073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9989A9-919D-3368-4D62-5F37F0AD4851}"/>
              </a:ext>
            </a:extLst>
          </p:cNvPr>
          <p:cNvSpPr txBox="1"/>
          <p:nvPr/>
        </p:nvSpPr>
        <p:spPr>
          <a:xfrm>
            <a:off x="2654709" y="98323"/>
            <a:ext cx="9311149" cy="7294305"/>
          </a:xfrm>
          <a:prstGeom prst="rect">
            <a:avLst/>
          </a:prstGeom>
          <a:noFill/>
        </p:spPr>
        <p:txBody>
          <a:bodyPr wrap="square" rtlCol="0">
            <a:spAutoFit/>
          </a:bodyPr>
          <a:lstStyle/>
          <a:p>
            <a:pPr algn="l"/>
            <a:r>
              <a:rPr lang="en-US" sz="1800" b="1" i="0" u="none" strike="noStrike" baseline="0" dirty="0">
                <a:solidFill>
                  <a:srgbClr val="002060"/>
                </a:solidFill>
                <a:latin typeface="OpenSans-Bold"/>
              </a:rPr>
              <a:t>3) Data Preparation</a:t>
            </a:r>
          </a:p>
          <a:p>
            <a:pPr algn="l"/>
            <a:r>
              <a:rPr lang="en-US" sz="1800" b="1" i="0" u="none" strike="noStrike" baseline="0" dirty="0">
                <a:solidFill>
                  <a:srgbClr val="002060"/>
                </a:solidFill>
                <a:latin typeface="OpenSans-Bold"/>
              </a:rPr>
              <a:t>Define Features</a:t>
            </a:r>
            <a:endParaRPr lang="en-US" b="1" dirty="0">
              <a:solidFill>
                <a:srgbClr val="002060"/>
              </a:solidFill>
              <a:latin typeface="OpenSans-Bold"/>
            </a:endParaRPr>
          </a:p>
          <a:p>
            <a:pPr algn="l"/>
            <a:r>
              <a:rPr lang="en-US" sz="1800" b="0" i="0" u="none" strike="noStrike" baseline="0" dirty="0">
                <a:solidFill>
                  <a:srgbClr val="002060"/>
                </a:solidFill>
                <a:latin typeface="OpenSans-Regular"/>
              </a:rPr>
              <a:t>Many possible features</a:t>
            </a:r>
          </a:p>
          <a:p>
            <a:pPr algn="l"/>
            <a:r>
              <a:rPr lang="en-US" sz="1800" b="0" i="0" u="none" strike="noStrike" baseline="0" dirty="0">
                <a:solidFill>
                  <a:srgbClr val="002060"/>
                </a:solidFill>
                <a:latin typeface="OpenSans-Regular"/>
              </a:rPr>
              <a:t>Interactions between features</a:t>
            </a:r>
          </a:p>
          <a:p>
            <a:pPr algn="l"/>
            <a:r>
              <a:rPr lang="en-US" sz="1800" b="0" i="0" u="none" strike="noStrike" baseline="0" dirty="0">
                <a:solidFill>
                  <a:srgbClr val="002060"/>
                </a:solidFill>
                <a:latin typeface="OpenSans-Regular"/>
              </a:rPr>
              <a:t>Possible missing features</a:t>
            </a:r>
          </a:p>
          <a:p>
            <a:pPr algn="l"/>
            <a:endParaRPr lang="en-US" dirty="0">
              <a:solidFill>
                <a:srgbClr val="002060"/>
              </a:solidFill>
              <a:latin typeface="OpenSans-Regular"/>
            </a:endParaRPr>
          </a:p>
          <a:p>
            <a:pPr algn="l"/>
            <a:r>
              <a:rPr lang="en-US" sz="1800" b="1" i="0" u="none" strike="noStrike" baseline="0" dirty="0">
                <a:solidFill>
                  <a:srgbClr val="002060"/>
                </a:solidFill>
                <a:latin typeface="OpenSans-Bold"/>
              </a:rPr>
              <a:t>4) Modeling</a:t>
            </a:r>
            <a:endParaRPr lang="en-US" sz="1800" b="1" i="0" u="none" strike="noStrike" baseline="0" dirty="0">
              <a:solidFill>
                <a:srgbClr val="002060"/>
              </a:solidFill>
              <a:latin typeface="OpenSans-Regular"/>
            </a:endParaRPr>
          </a:p>
          <a:p>
            <a:pPr algn="l"/>
            <a:r>
              <a:rPr lang="en-US" sz="1800" b="1" i="0" u="none" strike="noStrike" baseline="0" dirty="0">
                <a:solidFill>
                  <a:srgbClr val="002060"/>
                </a:solidFill>
                <a:latin typeface="OpenSans-Bold"/>
              </a:rPr>
              <a:t>Model Selection</a:t>
            </a:r>
          </a:p>
          <a:p>
            <a:pPr algn="l"/>
            <a:r>
              <a:rPr lang="en-US" sz="1800" b="0" i="0" u="none" strike="noStrike" baseline="0" dirty="0">
                <a:solidFill>
                  <a:srgbClr val="002060"/>
                </a:solidFill>
                <a:latin typeface="OpenSans-Regular"/>
              </a:rPr>
              <a:t>Balance of performance &amp; interpretability</a:t>
            </a:r>
          </a:p>
          <a:p>
            <a:pPr algn="l"/>
            <a:r>
              <a:rPr lang="en-US" sz="1800" b="0" i="0" u="none" strike="noStrike" baseline="0" dirty="0">
                <a:solidFill>
                  <a:srgbClr val="002060"/>
                </a:solidFill>
                <a:latin typeface="OpenSans-Regular"/>
              </a:rPr>
              <a:t>Single model or tailored models</a:t>
            </a:r>
          </a:p>
          <a:p>
            <a:pPr algn="l"/>
            <a:endParaRPr lang="en-US" dirty="0">
              <a:solidFill>
                <a:srgbClr val="002060"/>
              </a:solidFill>
              <a:latin typeface="OpenSans-Regular"/>
            </a:endParaRPr>
          </a:p>
          <a:p>
            <a:pPr algn="l"/>
            <a:r>
              <a:rPr lang="en-US" sz="1800" b="1" i="0" u="none" strike="noStrike" baseline="0" dirty="0">
                <a:solidFill>
                  <a:srgbClr val="002060"/>
                </a:solidFill>
                <a:latin typeface="OpenSans-Bold"/>
              </a:rPr>
              <a:t>5) Evaluation</a:t>
            </a:r>
            <a:endParaRPr lang="en-US" sz="1800" b="1" i="0" u="none" strike="noStrike" baseline="0" dirty="0">
              <a:solidFill>
                <a:srgbClr val="002060"/>
              </a:solidFill>
              <a:latin typeface="OpenSans-Regular"/>
            </a:endParaRPr>
          </a:p>
          <a:p>
            <a:pPr algn="l"/>
            <a:r>
              <a:rPr lang="en-US" sz="1800" b="1" i="0" u="none" strike="noStrike" baseline="0" dirty="0">
                <a:solidFill>
                  <a:srgbClr val="002060"/>
                </a:solidFill>
                <a:latin typeface="OpenSans-Bold"/>
              </a:rPr>
              <a:t>Evaluate results / testing</a:t>
            </a:r>
            <a:endParaRPr lang="en-US" b="1" dirty="0">
              <a:solidFill>
                <a:srgbClr val="002060"/>
              </a:solidFill>
              <a:latin typeface="OpenSans-Regular"/>
            </a:endParaRPr>
          </a:p>
          <a:p>
            <a:pPr algn="l"/>
            <a:r>
              <a:rPr lang="en-US" sz="1800" b="0" i="0" u="none" strike="noStrike" baseline="0" dirty="0">
                <a:solidFill>
                  <a:srgbClr val="002060"/>
                </a:solidFill>
                <a:latin typeface="OpenSans-Regular"/>
              </a:rPr>
              <a:t>Performance on test set(s)</a:t>
            </a:r>
          </a:p>
          <a:p>
            <a:pPr algn="l"/>
            <a:r>
              <a:rPr lang="en-US" sz="1800" b="0" i="0" u="none" strike="noStrike" baseline="0" dirty="0">
                <a:solidFill>
                  <a:srgbClr val="002060"/>
                </a:solidFill>
                <a:latin typeface="OpenSans-Regular"/>
              </a:rPr>
              <a:t>Customer testing – live data</a:t>
            </a:r>
          </a:p>
          <a:p>
            <a:pPr algn="l"/>
            <a:r>
              <a:rPr lang="en-US" sz="1800" b="0" i="0" u="none" strike="noStrike" baseline="0" dirty="0">
                <a:solidFill>
                  <a:srgbClr val="002060"/>
                </a:solidFill>
                <a:latin typeface="OpenSans-Regular"/>
              </a:rPr>
              <a:t>Debugging – data issues</a:t>
            </a:r>
          </a:p>
          <a:p>
            <a:pPr algn="l"/>
            <a:r>
              <a:rPr lang="en-US" sz="1800" b="1" i="0" u="none" strike="noStrike" baseline="0" dirty="0">
                <a:solidFill>
                  <a:srgbClr val="002060"/>
                </a:solidFill>
                <a:latin typeface="OpenSans-Bold"/>
              </a:rPr>
              <a:t>6) Deployment</a:t>
            </a:r>
            <a:endParaRPr lang="en-US" dirty="0">
              <a:solidFill>
                <a:srgbClr val="002060"/>
              </a:solidFill>
              <a:latin typeface="OpenSans-Regular"/>
            </a:endParaRPr>
          </a:p>
          <a:p>
            <a:pPr algn="l"/>
            <a:r>
              <a:rPr lang="en-US" sz="1800" b="1" i="0" u="none" strike="noStrike" baseline="0" dirty="0">
                <a:solidFill>
                  <a:srgbClr val="002060"/>
                </a:solidFill>
                <a:latin typeface="OpenSans-Bold"/>
              </a:rPr>
              <a:t>Deploy</a:t>
            </a:r>
          </a:p>
          <a:p>
            <a:pPr algn="l"/>
            <a:r>
              <a:rPr lang="en-US" sz="1800" b="0" i="0" u="none" strike="noStrike" baseline="0" dirty="0">
                <a:solidFill>
                  <a:srgbClr val="002060"/>
                </a:solidFill>
                <a:latin typeface="OpenSans-Regular"/>
              </a:rPr>
              <a:t>Visualization product integration</a:t>
            </a:r>
          </a:p>
          <a:p>
            <a:pPr algn="l"/>
            <a:r>
              <a:rPr lang="en-US" sz="1800" b="0" i="0" u="none" strike="noStrike" baseline="0" dirty="0">
                <a:solidFill>
                  <a:srgbClr val="002060"/>
                </a:solidFill>
                <a:latin typeface="OpenSans-Regular"/>
              </a:rPr>
              <a:t>Customer change management</a:t>
            </a:r>
          </a:p>
          <a:p>
            <a:pPr algn="l"/>
            <a:r>
              <a:rPr lang="en-US" sz="1800" b="1" i="0" u="none" strike="noStrike" baseline="0" dirty="0">
                <a:solidFill>
                  <a:srgbClr val="002060"/>
                </a:solidFill>
                <a:latin typeface="OpenSans-Bold"/>
              </a:rPr>
              <a:t>Monitor</a:t>
            </a:r>
          </a:p>
          <a:p>
            <a:pPr algn="l"/>
            <a:r>
              <a:rPr lang="en-US" sz="1800" b="0" i="0" u="none" strike="noStrike" baseline="0" dirty="0">
                <a:solidFill>
                  <a:srgbClr val="002060"/>
                </a:solidFill>
                <a:latin typeface="OpenSans-Regular"/>
              </a:rPr>
              <a:t>Model performance &amp; outcomes</a:t>
            </a:r>
          </a:p>
          <a:p>
            <a:pPr algn="l"/>
            <a:r>
              <a:rPr lang="en-US" sz="1800" b="0" i="0" u="none" strike="noStrike" baseline="0" dirty="0">
                <a:solidFill>
                  <a:srgbClr val="002060"/>
                </a:solidFill>
                <a:latin typeface="OpenSans-Regular"/>
              </a:rPr>
              <a:t>Re-training plan</a:t>
            </a:r>
          </a:p>
          <a:p>
            <a:pPr algn="l"/>
            <a:endParaRPr lang="en-US" dirty="0">
              <a:solidFill>
                <a:srgbClr val="002060"/>
              </a:solidFill>
              <a:latin typeface="OpenSans-Regular"/>
            </a:endParaRPr>
          </a:p>
          <a:p>
            <a:pPr algn="l"/>
            <a:endParaRPr lang="en-US" dirty="0">
              <a:solidFill>
                <a:srgbClr val="002060"/>
              </a:solidFill>
              <a:latin typeface="OpenSans-Regular"/>
            </a:endParaRPr>
          </a:p>
          <a:p>
            <a:pPr algn="l"/>
            <a:endParaRPr lang="en-US" sz="1800" b="0" i="0" u="none" strike="noStrike" baseline="0"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0410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5CED42-4D1C-4025-57DC-BE985FE05A57}"/>
              </a:ext>
            </a:extLst>
          </p:cNvPr>
          <p:cNvSpPr txBox="1"/>
          <p:nvPr/>
        </p:nvSpPr>
        <p:spPr>
          <a:xfrm>
            <a:off x="2202425" y="277450"/>
            <a:ext cx="9104671" cy="1477328"/>
          </a:xfrm>
          <a:prstGeom prst="rect">
            <a:avLst/>
          </a:prstGeom>
          <a:noFill/>
        </p:spPr>
        <p:txBody>
          <a:bodyPr wrap="square">
            <a:spAutoFit/>
          </a:bodyPr>
          <a:lstStyle/>
          <a:p>
            <a:r>
              <a:rPr lang="en-US" b="1" i="0" dirty="0">
                <a:solidFill>
                  <a:srgbClr val="1F1F1F"/>
                </a:solidFill>
                <a:effectLst/>
                <a:latin typeface="Source Sans Pro" panose="020B0503030403020204" pitchFamily="34" charset="0"/>
              </a:rPr>
              <a:t>3. Solution validation plan?</a:t>
            </a:r>
          </a:p>
          <a:p>
            <a:pPr algn="l">
              <a:buFont typeface="Arial" panose="020B0604020202020204" pitchFamily="34" charset="0"/>
              <a:buChar char="•"/>
            </a:pPr>
            <a:r>
              <a:rPr lang="en-US" b="0" i="0" dirty="0">
                <a:solidFill>
                  <a:srgbClr val="1F1F1F"/>
                </a:solidFill>
                <a:effectLst/>
                <a:latin typeface="Source Sans Pro" panose="020B0503030403020204" pitchFamily="34" charset="0"/>
              </a:rPr>
              <a:t>Briefly describe your solution concept and how it uses ML</a:t>
            </a:r>
          </a:p>
          <a:p>
            <a:pPr algn="l">
              <a:buFont typeface="Arial" panose="020B0604020202020204" pitchFamily="34" charset="0"/>
              <a:buChar char="•"/>
            </a:pPr>
            <a:r>
              <a:rPr lang="en-US" b="0" i="0" dirty="0">
                <a:solidFill>
                  <a:srgbClr val="1F1F1F"/>
                </a:solidFill>
                <a:effectLst/>
                <a:latin typeface="Source Sans Pro" panose="020B0503030403020204" pitchFamily="34" charset="0"/>
              </a:rPr>
              <a:t>Describe how you will execute a series of iterative experiments to validate the proposed solution concept</a:t>
            </a:r>
          </a:p>
          <a:p>
            <a:endParaRPr lang="en-US" dirty="0"/>
          </a:p>
        </p:txBody>
      </p:sp>
      <p:sp>
        <p:nvSpPr>
          <p:cNvPr id="2" name="TextBox 1">
            <a:extLst>
              <a:ext uri="{FF2B5EF4-FFF2-40B4-BE49-F238E27FC236}">
                <a16:creationId xmlns:a16="http://schemas.microsoft.com/office/drawing/2014/main" id="{5B023EB1-D544-300A-FEBB-417A1241712E}"/>
              </a:ext>
            </a:extLst>
          </p:cNvPr>
          <p:cNvSpPr txBox="1"/>
          <p:nvPr/>
        </p:nvSpPr>
        <p:spPr>
          <a:xfrm>
            <a:off x="2202425" y="1976284"/>
            <a:ext cx="6912077" cy="2585323"/>
          </a:xfrm>
          <a:prstGeom prst="rect">
            <a:avLst/>
          </a:prstGeom>
          <a:noFill/>
        </p:spPr>
        <p:txBody>
          <a:bodyPr wrap="square" rtlCol="0">
            <a:spAutoFit/>
          </a:bodyPr>
          <a:lstStyle/>
          <a:p>
            <a:r>
              <a:rPr lang="en-US" dirty="0">
                <a:solidFill>
                  <a:srgbClr val="002060"/>
                </a:solidFill>
              </a:rPr>
              <a:t>Source data will be divided into 3 stratified samples in the ratio of 60:20:20 as training, testing and validation respectively.</a:t>
            </a:r>
          </a:p>
          <a:p>
            <a:endParaRPr lang="en-US" dirty="0">
              <a:solidFill>
                <a:srgbClr val="002060"/>
              </a:solidFill>
            </a:endParaRPr>
          </a:p>
          <a:p>
            <a:r>
              <a:rPr lang="en-US" dirty="0">
                <a:solidFill>
                  <a:srgbClr val="002060"/>
                </a:solidFill>
              </a:rPr>
              <a:t>AI/ML model will be created on training data and tested on testing data. After hypermeter tunning model will be again tested on training data and finally on the validation data.</a:t>
            </a:r>
          </a:p>
          <a:p>
            <a:r>
              <a:rPr lang="en-US" dirty="0">
                <a:solidFill>
                  <a:srgbClr val="002060"/>
                </a:solidFill>
              </a:rPr>
              <a:t>Based on the confusion matrix, sensitivity and specificity the model will be selected. The satisfactory model should posses as at least 80% as F1 score </a:t>
            </a:r>
          </a:p>
        </p:txBody>
      </p:sp>
    </p:spTree>
    <p:extLst>
      <p:ext uri="{BB962C8B-B14F-4D97-AF65-F5344CB8AC3E}">
        <p14:creationId xmlns:p14="http://schemas.microsoft.com/office/powerpoint/2010/main" val="21027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5CED42-4D1C-4025-57DC-BE985FE05A57}"/>
              </a:ext>
            </a:extLst>
          </p:cNvPr>
          <p:cNvSpPr txBox="1"/>
          <p:nvPr/>
        </p:nvSpPr>
        <p:spPr>
          <a:xfrm>
            <a:off x="2202426" y="277450"/>
            <a:ext cx="8996516" cy="1200329"/>
          </a:xfrm>
          <a:prstGeom prst="rect">
            <a:avLst/>
          </a:prstGeom>
          <a:noFill/>
        </p:spPr>
        <p:txBody>
          <a:bodyPr wrap="square">
            <a:spAutoFit/>
          </a:bodyPr>
          <a:lstStyle/>
          <a:p>
            <a:r>
              <a:rPr lang="en-US" b="1" i="0" dirty="0">
                <a:solidFill>
                  <a:srgbClr val="1F1F1F"/>
                </a:solidFill>
                <a:effectLst/>
                <a:latin typeface="Source Sans Pro" panose="020B0503030403020204" pitchFamily="34" charset="0"/>
              </a:rPr>
              <a:t>4. ML system design?</a:t>
            </a:r>
          </a:p>
          <a:p>
            <a:r>
              <a:rPr lang="en-US" b="0" i="0" dirty="0">
                <a:solidFill>
                  <a:srgbClr val="1F1F1F"/>
                </a:solidFill>
                <a:effectLst/>
                <a:latin typeface="Source Sans Pro" panose="020B0503030403020204" pitchFamily="34" charset="0"/>
              </a:rPr>
              <a:t>Consider the three ML system design decisions covered in Module 4.  For each, explain your decision and why you have selected that option.</a:t>
            </a:r>
          </a:p>
          <a:p>
            <a:endParaRPr lang="en-US" dirty="0"/>
          </a:p>
        </p:txBody>
      </p:sp>
      <p:sp>
        <p:nvSpPr>
          <p:cNvPr id="2" name="TextBox 1">
            <a:extLst>
              <a:ext uri="{FF2B5EF4-FFF2-40B4-BE49-F238E27FC236}">
                <a16:creationId xmlns:a16="http://schemas.microsoft.com/office/drawing/2014/main" id="{371A0752-02EC-D4CB-530B-B218A18B5D0A}"/>
              </a:ext>
            </a:extLst>
          </p:cNvPr>
          <p:cNvSpPr txBox="1"/>
          <p:nvPr/>
        </p:nvSpPr>
        <p:spPr>
          <a:xfrm>
            <a:off x="2202426" y="1936954"/>
            <a:ext cx="9389807" cy="1754326"/>
          </a:xfrm>
          <a:prstGeom prst="rect">
            <a:avLst/>
          </a:prstGeom>
          <a:noFill/>
        </p:spPr>
        <p:txBody>
          <a:bodyPr wrap="square" rtlCol="0">
            <a:spAutoFit/>
          </a:bodyPr>
          <a:lstStyle/>
          <a:p>
            <a:r>
              <a:rPr lang="en-US" dirty="0">
                <a:solidFill>
                  <a:srgbClr val="002060"/>
                </a:solidFill>
              </a:rPr>
              <a:t>As data is stored on AWS cloud and ingested on a daily basis , so we can use </a:t>
            </a:r>
            <a:r>
              <a:rPr lang="en-US" b="1" u="sng" dirty="0">
                <a:solidFill>
                  <a:srgbClr val="002060"/>
                </a:solidFill>
              </a:rPr>
              <a:t>Cloud</a:t>
            </a:r>
            <a:r>
              <a:rPr lang="en-US" dirty="0">
                <a:solidFill>
                  <a:srgbClr val="002060"/>
                </a:solidFill>
              </a:rPr>
              <a:t> to store and process the data.</a:t>
            </a:r>
          </a:p>
          <a:p>
            <a:r>
              <a:rPr lang="en-US" dirty="0">
                <a:solidFill>
                  <a:srgbClr val="002060"/>
                </a:solidFill>
              </a:rPr>
              <a:t>We have enough history data, so we go ahead with </a:t>
            </a:r>
            <a:r>
              <a:rPr lang="en-US" b="1" u="sng" dirty="0">
                <a:solidFill>
                  <a:srgbClr val="002060"/>
                </a:solidFill>
              </a:rPr>
              <a:t>offline learning </a:t>
            </a:r>
            <a:r>
              <a:rPr lang="en-US" dirty="0">
                <a:solidFill>
                  <a:srgbClr val="002060"/>
                </a:solidFill>
              </a:rPr>
              <a:t>of the data to built the model.</a:t>
            </a:r>
          </a:p>
          <a:p>
            <a:r>
              <a:rPr lang="en-US" dirty="0">
                <a:solidFill>
                  <a:srgbClr val="002060"/>
                </a:solidFill>
              </a:rPr>
              <a:t>We can use </a:t>
            </a:r>
            <a:r>
              <a:rPr lang="en-US" b="1" u="sng" dirty="0">
                <a:solidFill>
                  <a:srgbClr val="002060"/>
                </a:solidFill>
              </a:rPr>
              <a:t>Online prediction </a:t>
            </a:r>
            <a:r>
              <a:rPr lang="en-US" dirty="0">
                <a:solidFill>
                  <a:srgbClr val="002060"/>
                </a:solidFill>
              </a:rPr>
              <a:t>solution so that prediction can be available immediately for all the generated invoices.</a:t>
            </a:r>
          </a:p>
          <a:p>
            <a:endParaRPr lang="en-US" dirty="0"/>
          </a:p>
        </p:txBody>
      </p:sp>
    </p:spTree>
    <p:extLst>
      <p:ext uri="{BB962C8B-B14F-4D97-AF65-F5344CB8AC3E}">
        <p14:creationId xmlns:p14="http://schemas.microsoft.com/office/powerpoint/2010/main" val="283092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5CED42-4D1C-4025-57DC-BE985FE05A57}"/>
              </a:ext>
            </a:extLst>
          </p:cNvPr>
          <p:cNvSpPr txBox="1"/>
          <p:nvPr/>
        </p:nvSpPr>
        <p:spPr>
          <a:xfrm>
            <a:off x="2202425" y="277450"/>
            <a:ext cx="9261987" cy="1200329"/>
          </a:xfrm>
          <a:prstGeom prst="rect">
            <a:avLst/>
          </a:prstGeom>
          <a:noFill/>
        </p:spPr>
        <p:txBody>
          <a:bodyPr wrap="square">
            <a:spAutoFit/>
          </a:bodyPr>
          <a:lstStyle/>
          <a:p>
            <a:r>
              <a:rPr lang="en-US" b="1" i="0" dirty="0">
                <a:solidFill>
                  <a:srgbClr val="1F1F1F"/>
                </a:solidFill>
                <a:effectLst/>
                <a:latin typeface="Source Sans Pro" panose="020B0503030403020204" pitchFamily="34" charset="0"/>
              </a:rPr>
              <a:t>5. Potential risks in production?</a:t>
            </a:r>
          </a:p>
          <a:p>
            <a:r>
              <a:rPr lang="en-US" b="0" i="0" dirty="0">
                <a:solidFill>
                  <a:srgbClr val="1F1F1F"/>
                </a:solidFill>
                <a:effectLst/>
                <a:latin typeface="Source Sans Pro" panose="020B0503030403020204" pitchFamily="34" charset="0"/>
              </a:rPr>
              <a:t>Do you foresee possible model issues which might arise with your proposed model in production (e.g. training-serving skew, latency, data drift, or concept drift)?  Describe the potential sources of any issues you may anticipate</a:t>
            </a:r>
            <a:endParaRPr lang="en-US" dirty="0"/>
          </a:p>
        </p:txBody>
      </p:sp>
      <p:sp>
        <p:nvSpPr>
          <p:cNvPr id="2" name="TextBox 1">
            <a:extLst>
              <a:ext uri="{FF2B5EF4-FFF2-40B4-BE49-F238E27FC236}">
                <a16:creationId xmlns:a16="http://schemas.microsoft.com/office/drawing/2014/main" id="{49EADA2F-A02E-15E2-132D-9A898F7BEA34}"/>
              </a:ext>
            </a:extLst>
          </p:cNvPr>
          <p:cNvSpPr txBox="1"/>
          <p:nvPr/>
        </p:nvSpPr>
        <p:spPr>
          <a:xfrm>
            <a:off x="2202425" y="2967194"/>
            <a:ext cx="8377084" cy="646331"/>
          </a:xfrm>
          <a:prstGeom prst="rect">
            <a:avLst/>
          </a:prstGeom>
          <a:noFill/>
        </p:spPr>
        <p:txBody>
          <a:bodyPr wrap="square" rtlCol="0">
            <a:spAutoFit/>
          </a:bodyPr>
          <a:lstStyle/>
          <a:p>
            <a:r>
              <a:rPr lang="en-US" dirty="0">
                <a:solidFill>
                  <a:srgbClr val="002060"/>
                </a:solidFill>
              </a:rPr>
              <a:t>Data Drift can be a possible risk which results in model drift. So, to mitigate we must find a solution which can be easily tunable and revised on a timely basis.</a:t>
            </a:r>
          </a:p>
        </p:txBody>
      </p:sp>
    </p:spTree>
    <p:extLst>
      <p:ext uri="{BB962C8B-B14F-4D97-AF65-F5344CB8AC3E}">
        <p14:creationId xmlns:p14="http://schemas.microsoft.com/office/powerpoint/2010/main" val="1855004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104</TotalTime>
  <Words>570</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Corbel</vt:lpstr>
      <vt:lpstr>OpenSans-Bold</vt:lpstr>
      <vt:lpstr>OpenSans-Regular</vt:lpstr>
      <vt:lpstr>Source Sans Pro</vt:lpstr>
      <vt:lpstr>Parallax</vt:lpstr>
      <vt:lpstr>Managing Machine Learning Projects Assignment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Machine Learning Projects Assignment</dc:title>
  <dc:creator>Bansal, Swati (ADV D AA DTS SP ARC)</dc:creator>
  <cp:lastModifiedBy>Bansal, Swati (ADV D AA DTS SP ARC)</cp:lastModifiedBy>
  <cp:revision>4</cp:revision>
  <dcterms:created xsi:type="dcterms:W3CDTF">2023-01-16T04:56:18Z</dcterms:created>
  <dcterms:modified xsi:type="dcterms:W3CDTF">2023-01-16T06:40:28Z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f75f480-7803-4ee9-bb54-84d0635fdbe7_Enabled">
    <vt:lpwstr>true</vt:lpwstr>
  </property>
  <property fmtid="{D5CDD505-2E9C-101B-9397-08002B2CF9AE}" pid="3" name="MSIP_Label_6f75f480-7803-4ee9-bb54-84d0635fdbe7_SetDate">
    <vt:lpwstr>2023-01-16T06:40:28Z</vt:lpwstr>
  </property>
  <property fmtid="{D5CDD505-2E9C-101B-9397-08002B2CF9AE}" pid="4" name="MSIP_Label_6f75f480-7803-4ee9-bb54-84d0635fdbe7_Method">
    <vt:lpwstr>Privileged</vt:lpwstr>
  </property>
  <property fmtid="{D5CDD505-2E9C-101B-9397-08002B2CF9AE}" pid="5" name="MSIP_Label_6f75f480-7803-4ee9-bb54-84d0635fdbe7_Name">
    <vt:lpwstr>unrestricted</vt:lpwstr>
  </property>
  <property fmtid="{D5CDD505-2E9C-101B-9397-08002B2CF9AE}" pid="6" name="MSIP_Label_6f75f480-7803-4ee9-bb54-84d0635fdbe7_SiteId">
    <vt:lpwstr>38ae3bcd-9579-4fd4-adda-b42e1495d55a</vt:lpwstr>
  </property>
  <property fmtid="{D5CDD505-2E9C-101B-9397-08002B2CF9AE}" pid="7" name="MSIP_Label_6f75f480-7803-4ee9-bb54-84d0635fdbe7_ActionId">
    <vt:lpwstr>fbfd77f9-46d6-4703-b2d5-1d39bb73ca55</vt:lpwstr>
  </property>
  <property fmtid="{D5CDD505-2E9C-101B-9397-08002B2CF9AE}" pid="8" name="MSIP_Label_6f75f480-7803-4ee9-bb54-84d0635fdbe7_ContentBits">
    <vt:lpwstr>0</vt:lpwstr>
  </property>
  <property fmtid="{D5CDD505-2E9C-101B-9397-08002B2CF9AE}" pid="9" name="Document_Confidentiality">
    <vt:lpwstr>Unrestricted</vt:lpwstr>
  </property>
</Properties>
</file>