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"/>
  </p:notesMasterIdLst>
  <p:sldIdLst>
    <p:sldId id="256" r:id="rId2"/>
    <p:sldId id="263" r:id="rId3"/>
    <p:sldId id="261" r:id="rId4"/>
    <p:sldId id="260" r:id="rId5"/>
    <p:sldId id="266" r:id="rId6"/>
    <p:sldId id="267" r:id="rId7"/>
    <p:sldId id="269" r:id="rId8"/>
    <p:sldId id="265" r:id="rId9"/>
    <p:sldId id="25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4"/>
    <p:restoredTop sz="94556"/>
  </p:normalViewPr>
  <p:slideViewPr>
    <p:cSldViewPr>
      <p:cViewPr varScale="1">
        <p:scale>
          <a:sx n="107" d="100"/>
          <a:sy n="107" d="100"/>
        </p:scale>
        <p:origin x="119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763FF-F24A-4129-B7FC-FAD663EAF582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A0EDB-F87A-4C5B-B2C4-4D73093FD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pPr>
              <a:defRPr/>
            </a:pPr>
            <a:fld id="{0AC7385D-50A6-3D41-9803-650188263FEB}" type="datetime1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54F01257-5F64-4F05-B26F-F94F1D5460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50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0BBD06-F576-9D4E-B477-5A3C918177D1}" type="datetime1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856-9102-4841-8797-84F25A940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56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3F585-7877-F147-89C4-5FE83FDE5D1B}" type="datetime1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856-9102-4841-8797-84F25A940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38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67E2AC-159C-A645-85B5-3BEEEF44C748}" type="datetime1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856-9102-4841-8797-84F25A940F5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33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5B7A7-381A-BE45-B723-C5BCC6AC25F4}" type="datetime1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856-9102-4841-8797-84F25A940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14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1E543-48B3-C941-B55B-7ECA22610A3C}" type="datetime1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856-9102-4841-8797-84F25A940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73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E7774-BFAC-C349-9951-F1B149E177AE}" type="datetime1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856-9102-4841-8797-84F25A940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78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5CCDD2-6864-E340-BB73-82FB0519F70C}" type="datetime1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FCB7-B338-4B17-8F7C-A3578BF5C6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494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929EA2-9C8B-B747-BC71-32F2D152552F}" type="datetime1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644E-6F21-413F-AE31-23C3DAC808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56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pPr>
              <a:defRPr/>
            </a:pPr>
            <a:fld id="{6300FCF3-1E82-4A4A-994F-A2248CD44391}" type="datetime1">
              <a:rPr lang="en-US" smtClean="0"/>
              <a:t>2/2/19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1C5FC545-3490-4BE0-82DB-78CB9647CC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96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43815C-8CC7-1647-8782-DDFAE191A2D5}" type="datetime1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1C90-736B-4006-BEA3-E4F5827983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6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24BF0-6444-7043-84E6-DEE17241B575}" type="datetime1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C48-3AB8-4AAE-A3F7-732296993D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06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E1C2BA-BF3F-0C42-8D2B-782F929EB5C0}" type="datetime1">
              <a:rPr lang="en-US" smtClean="0"/>
              <a:t>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E3FB-B376-4EAE-86C5-CDBB266709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64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0B2CB3-9581-5A47-A91D-7522583D71AC}" type="datetime1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07CE-B78F-406B-8AC0-089BF33B51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80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A849C3-F0F0-6E4F-B60E-9541D8AC25D6}" type="datetime1">
              <a:rPr lang="en-US" smtClean="0"/>
              <a:t>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BB67-DB95-4E65-849E-BA201C2FA5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74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13B257-822D-1B44-B5CF-DB61BF51B3E0}" type="datetime1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0F96-937B-4718-9C2C-B1DB40F250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03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828D39-EB67-3E44-9C14-D4B00C42FA81}" type="datetime1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E1D9-5612-464E-8DCF-E70EF86FB5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5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247E91-F091-8C47-83F8-052C23F3AC6E}" type="datetime1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7856-9102-4841-8797-84F25A940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86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>
            <a:extLst>
              <a:ext uri="{FF2B5EF4-FFF2-40B4-BE49-F238E27FC236}">
                <a16:creationId xmlns:a16="http://schemas.microsoft.com/office/drawing/2014/main" id="{A5A3C252-DBB0-49ED-B028-F8BF96590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00" y="533400"/>
            <a:ext cx="4674801" cy="1426776"/>
          </a:xfrm>
        </p:spPr>
        <p:txBody>
          <a:bodyPr>
            <a:normAutofit/>
          </a:bodyPr>
          <a:lstStyle/>
          <a:p>
            <a:pPr algn="r"/>
            <a:r>
              <a:rPr lang="en-US" altLang="en-US" sz="3600" dirty="0"/>
              <a:t>Machine Learning &amp; Qualitative Analysis</a:t>
            </a:r>
            <a:endParaRPr altLang="en-US" sz="3600" dirty="0"/>
          </a:p>
        </p:txBody>
      </p:sp>
      <p:sp>
        <p:nvSpPr>
          <p:cNvPr id="6146" name="Subtitle 2">
            <a:extLst>
              <a:ext uri="{FF2B5EF4-FFF2-40B4-BE49-F238E27FC236}">
                <a16:creationId xmlns:a16="http://schemas.microsoft.com/office/drawing/2014/main" id="{84CBE1B4-8363-4229-B7B6-1A15B140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803" y="2276038"/>
            <a:ext cx="6400800" cy="4572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Alex, </a:t>
            </a:r>
            <a:r>
              <a:rPr lang="en-US" altLang="en-US" b="1" dirty="0" err="1">
                <a:solidFill>
                  <a:schemeClr val="tx1"/>
                </a:solidFill>
              </a:rPr>
              <a:t>Mayuresh</a:t>
            </a:r>
            <a:r>
              <a:rPr lang="en-US" altLang="en-US" b="1" dirty="0">
                <a:solidFill>
                  <a:schemeClr val="tx1"/>
                </a:solidFill>
              </a:rPr>
              <a:t>, Rucha and Swati</a:t>
            </a: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FDC18-957F-48C0-ABCC-C2B91B46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257-5F64-4F05-B26F-F94F1D546070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7147B-C917-B844-A5FB-97441D943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8" y="3733800"/>
            <a:ext cx="4669688" cy="2696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B865B7-FA55-734F-8062-3588EE31E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7675" y="3733800"/>
            <a:ext cx="4171725" cy="2696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3D79-68B7-D944-A707-0E496EE4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D1622-856E-EA45-B24A-8BECB97AE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81200"/>
            <a:ext cx="7772400" cy="3429000"/>
          </a:xfrm>
        </p:spPr>
        <p:txBody>
          <a:bodyPr/>
          <a:lstStyle/>
          <a:p>
            <a:r>
              <a:rPr lang="en-US" sz="2800" dirty="0">
                <a:cs typeface="Arial" panose="020B0604020202020204" pitchFamily="34" charset="0"/>
              </a:rPr>
              <a:t>Ratings and prices can form a great predictor in a qualitative market analysis.</a:t>
            </a:r>
          </a:p>
          <a:p>
            <a:pPr marL="0" indent="0">
              <a:buNone/>
            </a:pPr>
            <a:endParaRPr lang="en-US" sz="2800" dirty="0">
              <a:cs typeface="Arial" panose="020B0604020202020204" pitchFamily="34" charset="0"/>
            </a:endParaRPr>
          </a:p>
          <a:p>
            <a:r>
              <a:rPr lang="en-US" sz="2800" dirty="0">
                <a:cs typeface="Arial" panose="020B0604020202020204" pitchFamily="34" charset="0"/>
              </a:rPr>
              <a:t>Our project was to explore the potential of predicting success using these parameters from an author’s perspective.</a:t>
            </a:r>
          </a:p>
          <a:p>
            <a:endParaRPr lang="en-US" sz="28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04EB-6568-2648-85B5-AF6EEEA3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C545-3490-4BE0-82DB-78CB9647CC0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96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CE5CBE1-752A-4202-B548-9ECBAC7A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3600" b="1" dirty="0"/>
              <a:t>All about Data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EA3C93F-51DC-48F0-85A7-E229549B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cs typeface="Arial" panose="020B0604020202020204" pitchFamily="34" charset="0"/>
              </a:rPr>
              <a:t>Amazon’s product data</a:t>
            </a:r>
          </a:p>
          <a:p>
            <a:r>
              <a:rPr lang="en-US" altLang="en-US" sz="2800" dirty="0">
                <a:cs typeface="Arial" panose="020B0604020202020204" pitchFamily="34" charset="0"/>
              </a:rPr>
              <a:t>Meta data including reviews, ratings, prices, description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2E09AC-F02D-4336-BA24-33507EFF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C545-3490-4BE0-82DB-78CB9647CC0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1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CE5CBE1-752A-4202-B548-9ECBAC7A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Technologies used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EA3C93F-51DC-48F0-85A7-E229549B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Python Pandas</a:t>
            </a:r>
          </a:p>
          <a:p>
            <a:pPr lvl="0"/>
            <a:r>
              <a:rPr lang="en-US" dirty="0"/>
              <a:t>Python Matplotlib</a:t>
            </a:r>
          </a:p>
          <a:p>
            <a:pPr lvl="0"/>
            <a:r>
              <a:rPr lang="en-US" dirty="0"/>
              <a:t>Python Flask</a:t>
            </a:r>
          </a:p>
          <a:p>
            <a:pPr lvl="0"/>
            <a:r>
              <a:rPr lang="en-US" dirty="0"/>
              <a:t>HTML/CSS/Bootstrap</a:t>
            </a:r>
          </a:p>
          <a:p>
            <a:pPr lvl="0"/>
            <a:r>
              <a:rPr lang="en-US" dirty="0"/>
              <a:t>JavaScript </a:t>
            </a:r>
            <a:r>
              <a:rPr lang="en-US" dirty="0" err="1"/>
              <a:t>Plotly</a:t>
            </a:r>
            <a:endParaRPr lang="en-US" dirty="0"/>
          </a:p>
          <a:p>
            <a:pPr lvl="0"/>
            <a:r>
              <a:rPr lang="en-US" dirty="0" err="1"/>
              <a:t>Javascript</a:t>
            </a:r>
            <a:r>
              <a:rPr lang="en-US" dirty="0"/>
              <a:t> D3.js</a:t>
            </a:r>
          </a:p>
          <a:p>
            <a:pPr lvl="0"/>
            <a:r>
              <a:rPr lang="en-US" dirty="0"/>
              <a:t>Google Cloud SQL</a:t>
            </a:r>
          </a:p>
          <a:p>
            <a:pPr lvl="0"/>
            <a:r>
              <a:rPr lang="en-US" dirty="0"/>
              <a:t>Tableau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2E09AC-F02D-4336-BA24-33507EFF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C545-3490-4BE0-82DB-78CB9647CC0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B211-7032-114C-BDAE-D9D6089A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249186"/>
            <a:ext cx="7429499" cy="1099929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D5CE-5C68-D640-95C7-73537B1D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6101"/>
            <a:ext cx="8001000" cy="4419599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Reached out to UCSD</a:t>
            </a:r>
          </a:p>
          <a:p>
            <a:pPr lvl="0"/>
            <a:r>
              <a:rPr lang="en-US" sz="2800" dirty="0"/>
              <a:t>Shrink the data via normalization process.</a:t>
            </a:r>
          </a:p>
          <a:p>
            <a:pPr lvl="0"/>
            <a:r>
              <a:rPr lang="en-US" sz="2800" dirty="0"/>
              <a:t>We experimented with feature set and predictor and finally decided to use feature set as category and price. The output variable was user ratings or acceptance.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AEBA5-908B-484B-90AE-8F3CA11F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C545-3490-4BE0-82DB-78CB9647CC0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73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3B1E-9A70-C946-B7B5-09BE6DC7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0" y="381000"/>
            <a:ext cx="7429499" cy="1030288"/>
          </a:xfrm>
        </p:spPr>
        <p:txBody>
          <a:bodyPr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599E-1C71-F843-BB7D-5E8727B4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Models included - Random Forest Classifier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DCA95-035D-6749-B265-98F2CB45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C545-3490-4BE0-82DB-78CB9647CC0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4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E96A-4F57-C542-B0F5-314CD5FF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884238"/>
          </a:xfrm>
        </p:spPr>
        <p:txBody>
          <a:bodyPr/>
          <a:lstStyle/>
          <a:p>
            <a:pPr algn="ctr"/>
            <a:r>
              <a:rPr lang="en-US" dirty="0"/>
              <a:t>Tableau Analysis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479B783-1F05-5A49-9F7F-0E0D1C37C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195691"/>
            <a:ext cx="7543800" cy="52432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7F5E2-A92F-8245-BA69-71257924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C545-3490-4BE0-82DB-78CB9647CC0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08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7E7628-81D5-7347-8B54-16EFCE5C4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200"/>
            <a:ext cx="7696200" cy="5867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FA3D-1E57-7E48-8A6C-916EB07D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C545-3490-4BE0-82DB-78CB9647CC0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74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A76E81D-453B-4329-B55F-E8D0D0A8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801688"/>
          </a:xfrm>
        </p:spPr>
        <p:txBody>
          <a:bodyPr/>
          <a:lstStyle/>
          <a:p>
            <a:pPr algn="ctr"/>
            <a:r>
              <a:rPr lang="en-US" altLang="en-US" dirty="0"/>
              <a:t>Conclusion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F395E13-6121-43D8-B27B-17731D4FA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00200"/>
            <a:ext cx="7429499" cy="4191001"/>
          </a:xfrm>
        </p:spPr>
        <p:txBody>
          <a:bodyPr/>
          <a:lstStyle/>
          <a:p>
            <a:r>
              <a:rPr lang="en-US" altLang="en-US" sz="2800" dirty="0"/>
              <a:t>Visualization demonstrates concentration of high ratings in the lower price segment.</a:t>
            </a:r>
          </a:p>
          <a:p>
            <a:r>
              <a:rPr lang="en-US" sz="2800" dirty="0"/>
              <a:t>The learnings from one category – books, can be applied to other categories and help forming a pattern to help the seller determine the best price for their offerings. </a:t>
            </a:r>
            <a:endParaRPr lang="en-US" altLang="en-US" sz="2800" dirty="0"/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7608-84E4-492D-BD36-C8054914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C545-3490-4BE0-82DB-78CB9647CC0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{5C6F5420-3806-374B-B109-7AEDFE26CEDC}tf10001122</Template>
  <TotalTime>1937</TotalTime>
  <Words>190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Machine Learning &amp; Qualitative Analysis</vt:lpstr>
      <vt:lpstr>PowerPoint Presentation</vt:lpstr>
      <vt:lpstr>All about Data</vt:lpstr>
      <vt:lpstr>Technologies used</vt:lpstr>
      <vt:lpstr>Data</vt:lpstr>
      <vt:lpstr>Machine Learning Model</vt:lpstr>
      <vt:lpstr>Tableau Analysis</vt:lpstr>
      <vt:lpstr>PowerPoint Presentation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Mayuresh Karanjkar</dc:creator>
  <cp:lastModifiedBy>Microsoft Office User</cp:lastModifiedBy>
  <cp:revision>43</cp:revision>
  <dcterms:created xsi:type="dcterms:W3CDTF">2018-10-09T00:07:44Z</dcterms:created>
  <dcterms:modified xsi:type="dcterms:W3CDTF">2019-02-02T20:52:51Z</dcterms:modified>
</cp:coreProperties>
</file>