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03" d="100"/>
          <a:sy n="103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4E6D6-B35C-4A25-9B71-9BB699F96B4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72DAF4-468D-4688-9BE5-6C094B6BF9E6}">
      <dgm:prSet/>
      <dgm:spPr/>
      <dgm:t>
        <a:bodyPr/>
        <a:lstStyle/>
        <a:p>
          <a:pPr>
            <a:defRPr cap="all"/>
          </a:pPr>
          <a:r>
            <a:rPr lang="en-US" dirty="0"/>
            <a:t>The maximum number of  houses belong to 1-Bed category</a:t>
          </a:r>
        </a:p>
      </dgm:t>
    </dgm:pt>
    <dgm:pt modelId="{A7718864-0F4F-49A2-A4B8-7DA13EB52E97}" type="parTrans" cxnId="{13020D63-3241-4E1A-8D63-55AA3643C0DF}">
      <dgm:prSet/>
      <dgm:spPr/>
      <dgm:t>
        <a:bodyPr/>
        <a:lstStyle/>
        <a:p>
          <a:endParaRPr lang="en-US"/>
        </a:p>
      </dgm:t>
    </dgm:pt>
    <dgm:pt modelId="{F4A9281F-B185-4AF4-90BB-10BCADAC263F}" type="sibTrans" cxnId="{13020D63-3241-4E1A-8D63-55AA3643C0DF}">
      <dgm:prSet/>
      <dgm:spPr/>
      <dgm:t>
        <a:bodyPr/>
        <a:lstStyle/>
        <a:p>
          <a:endParaRPr lang="en-US"/>
        </a:p>
      </dgm:t>
    </dgm:pt>
    <dgm:pt modelId="{FE4E98C8-B997-4A8B-AC5A-D7D905E2CD41}">
      <dgm:prSet/>
      <dgm:spPr/>
      <dgm:t>
        <a:bodyPr/>
        <a:lstStyle/>
        <a:p>
          <a:pPr>
            <a:defRPr cap="all"/>
          </a:pPr>
          <a:r>
            <a:rPr lang="en-US" dirty="0"/>
            <a:t>Most houses include a 1-Bath unit</a:t>
          </a:r>
        </a:p>
      </dgm:t>
    </dgm:pt>
    <dgm:pt modelId="{63FA4012-2899-4B43-89A8-0C209A041512}" type="parTrans" cxnId="{66EA5D20-5431-4126-85A8-9E81BF4DBC58}">
      <dgm:prSet/>
      <dgm:spPr/>
      <dgm:t>
        <a:bodyPr/>
        <a:lstStyle/>
        <a:p>
          <a:endParaRPr lang="en-US"/>
        </a:p>
      </dgm:t>
    </dgm:pt>
    <dgm:pt modelId="{5A8937DE-A987-4BE8-AF81-CCADCCC6B081}" type="sibTrans" cxnId="{66EA5D20-5431-4126-85A8-9E81BF4DBC58}">
      <dgm:prSet/>
      <dgm:spPr/>
      <dgm:t>
        <a:bodyPr/>
        <a:lstStyle/>
        <a:p>
          <a:endParaRPr lang="en-US"/>
        </a:p>
      </dgm:t>
    </dgm:pt>
    <dgm:pt modelId="{F5A155A3-954C-4B79-947E-161C761F0A4A}">
      <dgm:prSet/>
      <dgm:spPr/>
      <dgm:t>
        <a:bodyPr/>
        <a:lstStyle/>
        <a:p>
          <a:pPr>
            <a:defRPr cap="all"/>
          </a:pPr>
          <a:r>
            <a:rPr lang="en-US" dirty="0"/>
            <a:t>Most of the houses have In-Unit laundry system</a:t>
          </a:r>
        </a:p>
      </dgm:t>
    </dgm:pt>
    <dgm:pt modelId="{23AA032E-1AC2-4875-87FA-E64756B5CA29}" type="parTrans" cxnId="{FD302711-03A3-49B2-846C-C1B88B6E488C}">
      <dgm:prSet/>
      <dgm:spPr/>
      <dgm:t>
        <a:bodyPr/>
        <a:lstStyle/>
        <a:p>
          <a:endParaRPr lang="en-US"/>
        </a:p>
      </dgm:t>
    </dgm:pt>
    <dgm:pt modelId="{608FEC15-436E-49EB-BFC5-8959E253A5F7}" type="sibTrans" cxnId="{FD302711-03A3-49B2-846C-C1B88B6E488C}">
      <dgm:prSet/>
      <dgm:spPr/>
      <dgm:t>
        <a:bodyPr/>
        <a:lstStyle/>
        <a:p>
          <a:endParaRPr lang="en-US"/>
        </a:p>
      </dgm:t>
    </dgm:pt>
    <dgm:pt modelId="{A9F342E5-FDA3-41D4-9AC5-60E63E35FB4D}">
      <dgm:prSet/>
      <dgm:spPr/>
      <dgm:t>
        <a:bodyPr/>
        <a:lstStyle/>
        <a:p>
          <a:pPr>
            <a:defRPr cap="all"/>
          </a:pPr>
          <a:r>
            <a:rPr lang="en-US"/>
            <a:t>Majority of the houses don’t allow pets </a:t>
          </a:r>
        </a:p>
      </dgm:t>
    </dgm:pt>
    <dgm:pt modelId="{8B0D1F3B-F107-4080-BE74-60726ECAAF9B}" type="parTrans" cxnId="{725C6236-0419-4C80-8C00-DF2EB9D09998}">
      <dgm:prSet/>
      <dgm:spPr/>
      <dgm:t>
        <a:bodyPr/>
        <a:lstStyle/>
        <a:p>
          <a:endParaRPr lang="en-US"/>
        </a:p>
      </dgm:t>
    </dgm:pt>
    <dgm:pt modelId="{2448FBED-AED9-47C4-AFDC-345372B62099}" type="sibTrans" cxnId="{725C6236-0419-4C80-8C00-DF2EB9D09998}">
      <dgm:prSet/>
      <dgm:spPr/>
      <dgm:t>
        <a:bodyPr/>
        <a:lstStyle/>
        <a:p>
          <a:endParaRPr lang="en-US"/>
        </a:p>
      </dgm:t>
    </dgm:pt>
    <dgm:pt modelId="{632CC555-5765-4EB4-AA8D-8899400C3E50}">
      <dgm:prSet/>
      <dgm:spPr/>
      <dgm:t>
        <a:bodyPr/>
        <a:lstStyle/>
        <a:p>
          <a:pPr>
            <a:defRPr cap="all"/>
          </a:pPr>
          <a:r>
            <a:rPr lang="en-US" dirty="0"/>
            <a:t>Districts 8 and 9 have maximum number of houses.</a:t>
          </a:r>
        </a:p>
      </dgm:t>
    </dgm:pt>
    <dgm:pt modelId="{C3115EDD-A784-4A60-8B09-5618401B8928}" type="parTrans" cxnId="{B39037BA-8586-4DFB-B0B2-D11BB8337E01}">
      <dgm:prSet/>
      <dgm:spPr/>
      <dgm:t>
        <a:bodyPr/>
        <a:lstStyle/>
        <a:p>
          <a:endParaRPr lang="en-US"/>
        </a:p>
      </dgm:t>
    </dgm:pt>
    <dgm:pt modelId="{17D151FD-CB42-4B19-BF3E-E1B4870A394D}" type="sibTrans" cxnId="{B39037BA-8586-4DFB-B0B2-D11BB8337E01}">
      <dgm:prSet/>
      <dgm:spPr/>
      <dgm:t>
        <a:bodyPr/>
        <a:lstStyle/>
        <a:p>
          <a:endParaRPr lang="en-US"/>
        </a:p>
      </dgm:t>
    </dgm:pt>
    <dgm:pt modelId="{7524B43C-3A1D-4576-8D7A-5A47D72C932B}">
      <dgm:prSet/>
      <dgm:spPr/>
      <dgm:t>
        <a:bodyPr/>
        <a:lstStyle/>
        <a:p>
          <a:pPr>
            <a:defRPr cap="all"/>
          </a:pPr>
          <a:r>
            <a:rPr lang="en-US"/>
            <a:t>439 houses have Parking Permits</a:t>
          </a:r>
        </a:p>
      </dgm:t>
    </dgm:pt>
    <dgm:pt modelId="{EE8B3D67-1FC1-4EAE-97E4-132ACA9F17B4}" type="parTrans" cxnId="{01C476D3-E92A-4FE1-9784-B051B3FFB9B4}">
      <dgm:prSet/>
      <dgm:spPr/>
      <dgm:t>
        <a:bodyPr/>
        <a:lstStyle/>
        <a:p>
          <a:endParaRPr lang="en-US"/>
        </a:p>
      </dgm:t>
    </dgm:pt>
    <dgm:pt modelId="{432EC069-6C14-4452-87F4-1B4B292D360D}" type="sibTrans" cxnId="{01C476D3-E92A-4FE1-9784-B051B3FFB9B4}">
      <dgm:prSet/>
      <dgm:spPr/>
      <dgm:t>
        <a:bodyPr/>
        <a:lstStyle/>
        <a:p>
          <a:endParaRPr lang="en-US"/>
        </a:p>
      </dgm:t>
    </dgm:pt>
    <dgm:pt modelId="{5A9A610D-B231-4B90-876F-07321B2C146C}" type="pres">
      <dgm:prSet presAssocID="{A614E6D6-B35C-4A25-9B71-9BB699F96B40}" presName="root" presStyleCnt="0">
        <dgm:presLayoutVars>
          <dgm:dir/>
          <dgm:resizeHandles val="exact"/>
        </dgm:presLayoutVars>
      </dgm:prSet>
      <dgm:spPr/>
    </dgm:pt>
    <dgm:pt modelId="{C1531C7E-1D58-40F0-B49F-18E0661469EE}" type="pres">
      <dgm:prSet presAssocID="{B872DAF4-468D-4688-9BE5-6C094B6BF9E6}" presName="compNode" presStyleCnt="0"/>
      <dgm:spPr/>
    </dgm:pt>
    <dgm:pt modelId="{26F682B4-B530-4C6D-B2F1-6D167C8BC2DC}" type="pres">
      <dgm:prSet presAssocID="{B872DAF4-468D-4688-9BE5-6C094B6BF9E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EB393F1-4155-422B-B3E9-EA31934CD8AF}" type="pres">
      <dgm:prSet presAssocID="{B872DAF4-468D-4688-9BE5-6C094B6BF9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3F866FEC-509C-4E4D-BF88-5DA84014D78E}" type="pres">
      <dgm:prSet presAssocID="{B872DAF4-468D-4688-9BE5-6C094B6BF9E6}" presName="spaceRect" presStyleCnt="0"/>
      <dgm:spPr/>
    </dgm:pt>
    <dgm:pt modelId="{D864C73E-3089-4681-B509-834258DE0214}" type="pres">
      <dgm:prSet presAssocID="{B872DAF4-468D-4688-9BE5-6C094B6BF9E6}" presName="textRect" presStyleLbl="revTx" presStyleIdx="0" presStyleCnt="6">
        <dgm:presLayoutVars>
          <dgm:chMax val="1"/>
          <dgm:chPref val="1"/>
        </dgm:presLayoutVars>
      </dgm:prSet>
      <dgm:spPr/>
    </dgm:pt>
    <dgm:pt modelId="{115480DE-4772-4CA5-9B07-D783DE5592B6}" type="pres">
      <dgm:prSet presAssocID="{F4A9281F-B185-4AF4-90BB-10BCADAC263F}" presName="sibTrans" presStyleCnt="0"/>
      <dgm:spPr/>
    </dgm:pt>
    <dgm:pt modelId="{274238C3-7CC1-419B-A25A-820BA2225989}" type="pres">
      <dgm:prSet presAssocID="{FE4E98C8-B997-4A8B-AC5A-D7D905E2CD41}" presName="compNode" presStyleCnt="0"/>
      <dgm:spPr/>
    </dgm:pt>
    <dgm:pt modelId="{04E9039A-F464-473C-AC68-82618604722E}" type="pres">
      <dgm:prSet presAssocID="{FE4E98C8-B997-4A8B-AC5A-D7D905E2CD41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074A0B6-3FB1-424C-8769-8E342BBA7BF9}" type="pres">
      <dgm:prSet presAssocID="{FE4E98C8-B997-4A8B-AC5A-D7D905E2CD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61DCE89C-F926-4A1F-AB48-90FDF56C93E1}" type="pres">
      <dgm:prSet presAssocID="{FE4E98C8-B997-4A8B-AC5A-D7D905E2CD41}" presName="spaceRect" presStyleCnt="0"/>
      <dgm:spPr/>
    </dgm:pt>
    <dgm:pt modelId="{89E604E8-5EE6-4A3A-B50D-518870A5E4C0}" type="pres">
      <dgm:prSet presAssocID="{FE4E98C8-B997-4A8B-AC5A-D7D905E2CD41}" presName="textRect" presStyleLbl="revTx" presStyleIdx="1" presStyleCnt="6">
        <dgm:presLayoutVars>
          <dgm:chMax val="1"/>
          <dgm:chPref val="1"/>
        </dgm:presLayoutVars>
      </dgm:prSet>
      <dgm:spPr/>
    </dgm:pt>
    <dgm:pt modelId="{EA11900E-2036-4C0C-A637-488758573983}" type="pres">
      <dgm:prSet presAssocID="{5A8937DE-A987-4BE8-AF81-CCADCCC6B081}" presName="sibTrans" presStyleCnt="0"/>
      <dgm:spPr/>
    </dgm:pt>
    <dgm:pt modelId="{BE4DC753-018B-4748-B304-A6414D2BC643}" type="pres">
      <dgm:prSet presAssocID="{F5A155A3-954C-4B79-947E-161C761F0A4A}" presName="compNode" presStyleCnt="0"/>
      <dgm:spPr/>
    </dgm:pt>
    <dgm:pt modelId="{284A74B9-3D13-4CCA-932E-D2E557ADC6AB}" type="pres">
      <dgm:prSet presAssocID="{F5A155A3-954C-4B79-947E-161C761F0A4A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2BEC8FC-0146-4391-94C7-52B532D25BA8}" type="pres">
      <dgm:prSet presAssocID="{F5A155A3-954C-4B79-947E-161C761F0A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F18C999-CA71-4C53-A60E-C1B7F85A3BDC}" type="pres">
      <dgm:prSet presAssocID="{F5A155A3-954C-4B79-947E-161C761F0A4A}" presName="spaceRect" presStyleCnt="0"/>
      <dgm:spPr/>
    </dgm:pt>
    <dgm:pt modelId="{800EBD2A-AE44-467D-9791-1F701A9582F8}" type="pres">
      <dgm:prSet presAssocID="{F5A155A3-954C-4B79-947E-161C761F0A4A}" presName="textRect" presStyleLbl="revTx" presStyleIdx="2" presStyleCnt="6">
        <dgm:presLayoutVars>
          <dgm:chMax val="1"/>
          <dgm:chPref val="1"/>
        </dgm:presLayoutVars>
      </dgm:prSet>
      <dgm:spPr/>
    </dgm:pt>
    <dgm:pt modelId="{7AEBF56D-B8D2-4C59-B52A-8F8DD18DCB15}" type="pres">
      <dgm:prSet presAssocID="{608FEC15-436E-49EB-BFC5-8959E253A5F7}" presName="sibTrans" presStyleCnt="0"/>
      <dgm:spPr/>
    </dgm:pt>
    <dgm:pt modelId="{5DD7B08B-EDF9-4E61-B985-CEA061E1575A}" type="pres">
      <dgm:prSet presAssocID="{A9F342E5-FDA3-41D4-9AC5-60E63E35FB4D}" presName="compNode" presStyleCnt="0"/>
      <dgm:spPr/>
    </dgm:pt>
    <dgm:pt modelId="{04B41EF2-E639-4ABE-8F52-2D7B35D14A07}" type="pres">
      <dgm:prSet presAssocID="{A9F342E5-FDA3-41D4-9AC5-60E63E35FB4D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C6E51E2-D732-44F3-8AC1-B5B895BB6AA9}" type="pres">
      <dgm:prSet presAssocID="{A9F342E5-FDA3-41D4-9AC5-60E63E35FB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EA9D2AD-F3E4-48AC-AE50-BF7B628F0266}" type="pres">
      <dgm:prSet presAssocID="{A9F342E5-FDA3-41D4-9AC5-60E63E35FB4D}" presName="spaceRect" presStyleCnt="0"/>
      <dgm:spPr/>
    </dgm:pt>
    <dgm:pt modelId="{20D11C5C-9E22-4832-9A23-02EA5C9E7C61}" type="pres">
      <dgm:prSet presAssocID="{A9F342E5-FDA3-41D4-9AC5-60E63E35FB4D}" presName="textRect" presStyleLbl="revTx" presStyleIdx="3" presStyleCnt="6">
        <dgm:presLayoutVars>
          <dgm:chMax val="1"/>
          <dgm:chPref val="1"/>
        </dgm:presLayoutVars>
      </dgm:prSet>
      <dgm:spPr/>
    </dgm:pt>
    <dgm:pt modelId="{B75EA9EB-4CEE-404D-B663-6A53E7731F6D}" type="pres">
      <dgm:prSet presAssocID="{2448FBED-AED9-47C4-AFDC-345372B62099}" presName="sibTrans" presStyleCnt="0"/>
      <dgm:spPr/>
    </dgm:pt>
    <dgm:pt modelId="{7F75362D-6B30-436E-832A-AB02D4D6DBFA}" type="pres">
      <dgm:prSet presAssocID="{632CC555-5765-4EB4-AA8D-8899400C3E50}" presName="compNode" presStyleCnt="0"/>
      <dgm:spPr/>
    </dgm:pt>
    <dgm:pt modelId="{8A5B23C7-053E-4E25-B99E-84D7B438CC73}" type="pres">
      <dgm:prSet presAssocID="{632CC555-5765-4EB4-AA8D-8899400C3E5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5C1237D-28DD-487F-98EB-F6A7A6E7AA07}" type="pres">
      <dgm:prSet presAssocID="{632CC555-5765-4EB4-AA8D-8899400C3E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34B9E89-5E0A-4D1B-9042-29C37DF6709B}" type="pres">
      <dgm:prSet presAssocID="{632CC555-5765-4EB4-AA8D-8899400C3E50}" presName="spaceRect" presStyleCnt="0"/>
      <dgm:spPr/>
    </dgm:pt>
    <dgm:pt modelId="{C4B157CC-DA8D-4826-AF34-CD047EB6D60F}" type="pres">
      <dgm:prSet presAssocID="{632CC555-5765-4EB4-AA8D-8899400C3E50}" presName="textRect" presStyleLbl="revTx" presStyleIdx="4" presStyleCnt="6">
        <dgm:presLayoutVars>
          <dgm:chMax val="1"/>
          <dgm:chPref val="1"/>
        </dgm:presLayoutVars>
      </dgm:prSet>
      <dgm:spPr/>
    </dgm:pt>
    <dgm:pt modelId="{93ADD844-3DCE-4C72-9500-88B4315B2F0D}" type="pres">
      <dgm:prSet presAssocID="{17D151FD-CB42-4B19-BF3E-E1B4870A394D}" presName="sibTrans" presStyleCnt="0"/>
      <dgm:spPr/>
    </dgm:pt>
    <dgm:pt modelId="{19632082-FF94-4BD6-B31D-FA58D2F9D833}" type="pres">
      <dgm:prSet presAssocID="{7524B43C-3A1D-4576-8D7A-5A47D72C932B}" presName="compNode" presStyleCnt="0"/>
      <dgm:spPr/>
    </dgm:pt>
    <dgm:pt modelId="{392F98E6-087E-406D-B0A0-50607C39FAAA}" type="pres">
      <dgm:prSet presAssocID="{7524B43C-3A1D-4576-8D7A-5A47D72C932B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F1F1AB1-4FC6-4A7F-9F06-778D166B247E}" type="pres">
      <dgm:prSet presAssocID="{7524B43C-3A1D-4576-8D7A-5A47D72C93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F3148F3-BA3F-45AB-88FF-529F77BAFD74}" type="pres">
      <dgm:prSet presAssocID="{7524B43C-3A1D-4576-8D7A-5A47D72C932B}" presName="spaceRect" presStyleCnt="0"/>
      <dgm:spPr/>
    </dgm:pt>
    <dgm:pt modelId="{145302C9-738D-41CF-AE38-EB053A8E16D3}" type="pres">
      <dgm:prSet presAssocID="{7524B43C-3A1D-4576-8D7A-5A47D72C932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D302711-03A3-49B2-846C-C1B88B6E488C}" srcId="{A614E6D6-B35C-4A25-9B71-9BB699F96B40}" destId="{F5A155A3-954C-4B79-947E-161C761F0A4A}" srcOrd="2" destOrd="0" parTransId="{23AA032E-1AC2-4875-87FA-E64756B5CA29}" sibTransId="{608FEC15-436E-49EB-BFC5-8959E253A5F7}"/>
    <dgm:cxn modelId="{DF3F2513-67F4-463A-B5AA-2A838D0C0670}" type="presOf" srcId="{F5A155A3-954C-4B79-947E-161C761F0A4A}" destId="{800EBD2A-AE44-467D-9791-1F701A9582F8}" srcOrd="0" destOrd="0" presId="urn:microsoft.com/office/officeart/2018/5/layout/IconLeafLabelList"/>
    <dgm:cxn modelId="{66EA5D20-5431-4126-85A8-9E81BF4DBC58}" srcId="{A614E6D6-B35C-4A25-9B71-9BB699F96B40}" destId="{FE4E98C8-B997-4A8B-AC5A-D7D905E2CD41}" srcOrd="1" destOrd="0" parTransId="{63FA4012-2899-4B43-89A8-0C209A041512}" sibTransId="{5A8937DE-A987-4BE8-AF81-CCADCCC6B081}"/>
    <dgm:cxn modelId="{725C6236-0419-4C80-8C00-DF2EB9D09998}" srcId="{A614E6D6-B35C-4A25-9B71-9BB699F96B40}" destId="{A9F342E5-FDA3-41D4-9AC5-60E63E35FB4D}" srcOrd="3" destOrd="0" parTransId="{8B0D1F3B-F107-4080-BE74-60726ECAAF9B}" sibTransId="{2448FBED-AED9-47C4-AFDC-345372B62099}"/>
    <dgm:cxn modelId="{7DAECE5D-7074-41EA-8278-38FCADC2292F}" type="presOf" srcId="{B872DAF4-468D-4688-9BE5-6C094B6BF9E6}" destId="{D864C73E-3089-4681-B509-834258DE0214}" srcOrd="0" destOrd="0" presId="urn:microsoft.com/office/officeart/2018/5/layout/IconLeafLabelList"/>
    <dgm:cxn modelId="{13020D63-3241-4E1A-8D63-55AA3643C0DF}" srcId="{A614E6D6-B35C-4A25-9B71-9BB699F96B40}" destId="{B872DAF4-468D-4688-9BE5-6C094B6BF9E6}" srcOrd="0" destOrd="0" parTransId="{A7718864-0F4F-49A2-A4B8-7DA13EB52E97}" sibTransId="{F4A9281F-B185-4AF4-90BB-10BCADAC263F}"/>
    <dgm:cxn modelId="{D55CDC6A-BC68-4D52-ADF4-4448B2EB1FCE}" type="presOf" srcId="{A9F342E5-FDA3-41D4-9AC5-60E63E35FB4D}" destId="{20D11C5C-9E22-4832-9A23-02EA5C9E7C61}" srcOrd="0" destOrd="0" presId="urn:microsoft.com/office/officeart/2018/5/layout/IconLeafLabelList"/>
    <dgm:cxn modelId="{98B51572-03B1-4F98-82C0-AD0043699157}" type="presOf" srcId="{7524B43C-3A1D-4576-8D7A-5A47D72C932B}" destId="{145302C9-738D-41CF-AE38-EB053A8E16D3}" srcOrd="0" destOrd="0" presId="urn:microsoft.com/office/officeart/2018/5/layout/IconLeafLabelList"/>
    <dgm:cxn modelId="{84E376AF-FD75-4F27-925A-B5B3197F6CE6}" type="presOf" srcId="{632CC555-5765-4EB4-AA8D-8899400C3E50}" destId="{C4B157CC-DA8D-4826-AF34-CD047EB6D60F}" srcOrd="0" destOrd="0" presId="urn:microsoft.com/office/officeart/2018/5/layout/IconLeafLabelList"/>
    <dgm:cxn modelId="{251CF4AF-6F21-46AE-8179-674678C3678E}" type="presOf" srcId="{FE4E98C8-B997-4A8B-AC5A-D7D905E2CD41}" destId="{89E604E8-5EE6-4A3A-B50D-518870A5E4C0}" srcOrd="0" destOrd="0" presId="urn:microsoft.com/office/officeart/2018/5/layout/IconLeafLabelList"/>
    <dgm:cxn modelId="{B39037BA-8586-4DFB-B0B2-D11BB8337E01}" srcId="{A614E6D6-B35C-4A25-9B71-9BB699F96B40}" destId="{632CC555-5765-4EB4-AA8D-8899400C3E50}" srcOrd="4" destOrd="0" parTransId="{C3115EDD-A784-4A60-8B09-5618401B8928}" sibTransId="{17D151FD-CB42-4B19-BF3E-E1B4870A394D}"/>
    <dgm:cxn modelId="{01C476D3-E92A-4FE1-9784-B051B3FFB9B4}" srcId="{A614E6D6-B35C-4A25-9B71-9BB699F96B40}" destId="{7524B43C-3A1D-4576-8D7A-5A47D72C932B}" srcOrd="5" destOrd="0" parTransId="{EE8B3D67-1FC1-4EAE-97E4-132ACA9F17B4}" sibTransId="{432EC069-6C14-4452-87F4-1B4B292D360D}"/>
    <dgm:cxn modelId="{0D14B9EE-E97A-4387-A3B3-F343ED9D15B6}" type="presOf" srcId="{A614E6D6-B35C-4A25-9B71-9BB699F96B40}" destId="{5A9A610D-B231-4B90-876F-07321B2C146C}" srcOrd="0" destOrd="0" presId="urn:microsoft.com/office/officeart/2018/5/layout/IconLeafLabelList"/>
    <dgm:cxn modelId="{7EE2B24B-66E7-43A8-B23F-61A6C69E789D}" type="presParOf" srcId="{5A9A610D-B231-4B90-876F-07321B2C146C}" destId="{C1531C7E-1D58-40F0-B49F-18E0661469EE}" srcOrd="0" destOrd="0" presId="urn:microsoft.com/office/officeart/2018/5/layout/IconLeafLabelList"/>
    <dgm:cxn modelId="{1459BBD7-DF2D-4001-B1FD-C3413D19FBA5}" type="presParOf" srcId="{C1531C7E-1D58-40F0-B49F-18E0661469EE}" destId="{26F682B4-B530-4C6D-B2F1-6D167C8BC2DC}" srcOrd="0" destOrd="0" presId="urn:microsoft.com/office/officeart/2018/5/layout/IconLeafLabelList"/>
    <dgm:cxn modelId="{45D85FBA-EE92-4558-947F-37D11185D38A}" type="presParOf" srcId="{C1531C7E-1D58-40F0-B49F-18E0661469EE}" destId="{DEB393F1-4155-422B-B3E9-EA31934CD8AF}" srcOrd="1" destOrd="0" presId="urn:microsoft.com/office/officeart/2018/5/layout/IconLeafLabelList"/>
    <dgm:cxn modelId="{EB58E1C6-1949-48C0-9091-109F6780297C}" type="presParOf" srcId="{C1531C7E-1D58-40F0-B49F-18E0661469EE}" destId="{3F866FEC-509C-4E4D-BF88-5DA84014D78E}" srcOrd="2" destOrd="0" presId="urn:microsoft.com/office/officeart/2018/5/layout/IconLeafLabelList"/>
    <dgm:cxn modelId="{DC335AF5-5D9F-4749-A72E-438651AF46B2}" type="presParOf" srcId="{C1531C7E-1D58-40F0-B49F-18E0661469EE}" destId="{D864C73E-3089-4681-B509-834258DE0214}" srcOrd="3" destOrd="0" presId="urn:microsoft.com/office/officeart/2018/5/layout/IconLeafLabelList"/>
    <dgm:cxn modelId="{A6F9D49C-E5D2-46AD-9609-CDEF4F3D9ABA}" type="presParOf" srcId="{5A9A610D-B231-4B90-876F-07321B2C146C}" destId="{115480DE-4772-4CA5-9B07-D783DE5592B6}" srcOrd="1" destOrd="0" presId="urn:microsoft.com/office/officeart/2018/5/layout/IconLeafLabelList"/>
    <dgm:cxn modelId="{55D1E88B-6A00-4561-B22A-9838D2F4F11D}" type="presParOf" srcId="{5A9A610D-B231-4B90-876F-07321B2C146C}" destId="{274238C3-7CC1-419B-A25A-820BA2225989}" srcOrd="2" destOrd="0" presId="urn:microsoft.com/office/officeart/2018/5/layout/IconLeafLabelList"/>
    <dgm:cxn modelId="{3E89F7B7-3270-438D-AD9F-2A0C6B9DC407}" type="presParOf" srcId="{274238C3-7CC1-419B-A25A-820BA2225989}" destId="{04E9039A-F464-473C-AC68-82618604722E}" srcOrd="0" destOrd="0" presId="urn:microsoft.com/office/officeart/2018/5/layout/IconLeafLabelList"/>
    <dgm:cxn modelId="{4FA8740D-977B-4871-9278-8A6F8113F029}" type="presParOf" srcId="{274238C3-7CC1-419B-A25A-820BA2225989}" destId="{F074A0B6-3FB1-424C-8769-8E342BBA7BF9}" srcOrd="1" destOrd="0" presId="urn:microsoft.com/office/officeart/2018/5/layout/IconLeafLabelList"/>
    <dgm:cxn modelId="{A78DA071-476D-4370-A0B3-D06774F70C7D}" type="presParOf" srcId="{274238C3-7CC1-419B-A25A-820BA2225989}" destId="{61DCE89C-F926-4A1F-AB48-90FDF56C93E1}" srcOrd="2" destOrd="0" presId="urn:microsoft.com/office/officeart/2018/5/layout/IconLeafLabelList"/>
    <dgm:cxn modelId="{0E331991-6C58-42CA-8106-48F26E67121B}" type="presParOf" srcId="{274238C3-7CC1-419B-A25A-820BA2225989}" destId="{89E604E8-5EE6-4A3A-B50D-518870A5E4C0}" srcOrd="3" destOrd="0" presId="urn:microsoft.com/office/officeart/2018/5/layout/IconLeafLabelList"/>
    <dgm:cxn modelId="{151B70EA-B9F9-488E-9A6B-5AA6585E03A4}" type="presParOf" srcId="{5A9A610D-B231-4B90-876F-07321B2C146C}" destId="{EA11900E-2036-4C0C-A637-488758573983}" srcOrd="3" destOrd="0" presId="urn:microsoft.com/office/officeart/2018/5/layout/IconLeafLabelList"/>
    <dgm:cxn modelId="{B91240D0-1796-4FE5-8371-6B3F693AD1A3}" type="presParOf" srcId="{5A9A610D-B231-4B90-876F-07321B2C146C}" destId="{BE4DC753-018B-4748-B304-A6414D2BC643}" srcOrd="4" destOrd="0" presId="urn:microsoft.com/office/officeart/2018/5/layout/IconLeafLabelList"/>
    <dgm:cxn modelId="{5F41CEEE-79F4-48AC-B6EE-3AAF2D1DA0D7}" type="presParOf" srcId="{BE4DC753-018B-4748-B304-A6414D2BC643}" destId="{284A74B9-3D13-4CCA-932E-D2E557ADC6AB}" srcOrd="0" destOrd="0" presId="urn:microsoft.com/office/officeart/2018/5/layout/IconLeafLabelList"/>
    <dgm:cxn modelId="{E1D8B3F3-9028-41B7-8516-4DBF6101D719}" type="presParOf" srcId="{BE4DC753-018B-4748-B304-A6414D2BC643}" destId="{F2BEC8FC-0146-4391-94C7-52B532D25BA8}" srcOrd="1" destOrd="0" presId="urn:microsoft.com/office/officeart/2018/5/layout/IconLeafLabelList"/>
    <dgm:cxn modelId="{77471B07-AD06-49FB-B277-9BB86F9A5A07}" type="presParOf" srcId="{BE4DC753-018B-4748-B304-A6414D2BC643}" destId="{DF18C999-CA71-4C53-A60E-C1B7F85A3BDC}" srcOrd="2" destOrd="0" presId="urn:microsoft.com/office/officeart/2018/5/layout/IconLeafLabelList"/>
    <dgm:cxn modelId="{8DBC3A01-0E99-4E4D-8BEB-0F2D3F9FC341}" type="presParOf" srcId="{BE4DC753-018B-4748-B304-A6414D2BC643}" destId="{800EBD2A-AE44-467D-9791-1F701A9582F8}" srcOrd="3" destOrd="0" presId="urn:microsoft.com/office/officeart/2018/5/layout/IconLeafLabelList"/>
    <dgm:cxn modelId="{497ACE06-D56B-4AC0-9535-01512944C5BF}" type="presParOf" srcId="{5A9A610D-B231-4B90-876F-07321B2C146C}" destId="{7AEBF56D-B8D2-4C59-B52A-8F8DD18DCB15}" srcOrd="5" destOrd="0" presId="urn:microsoft.com/office/officeart/2018/5/layout/IconLeafLabelList"/>
    <dgm:cxn modelId="{CF7EB4B2-E5A6-43E8-9A00-A0B6BF828908}" type="presParOf" srcId="{5A9A610D-B231-4B90-876F-07321B2C146C}" destId="{5DD7B08B-EDF9-4E61-B985-CEA061E1575A}" srcOrd="6" destOrd="0" presId="urn:microsoft.com/office/officeart/2018/5/layout/IconLeafLabelList"/>
    <dgm:cxn modelId="{F3A9CDEB-9248-4AF1-954A-3B9B6BA612F6}" type="presParOf" srcId="{5DD7B08B-EDF9-4E61-B985-CEA061E1575A}" destId="{04B41EF2-E639-4ABE-8F52-2D7B35D14A07}" srcOrd="0" destOrd="0" presId="urn:microsoft.com/office/officeart/2018/5/layout/IconLeafLabelList"/>
    <dgm:cxn modelId="{60D888BB-968A-457E-8BB0-33D662749937}" type="presParOf" srcId="{5DD7B08B-EDF9-4E61-B985-CEA061E1575A}" destId="{6C6E51E2-D732-44F3-8AC1-B5B895BB6AA9}" srcOrd="1" destOrd="0" presId="urn:microsoft.com/office/officeart/2018/5/layout/IconLeafLabelList"/>
    <dgm:cxn modelId="{99261351-6738-4F88-A0A7-215C7563C9DE}" type="presParOf" srcId="{5DD7B08B-EDF9-4E61-B985-CEA061E1575A}" destId="{CEA9D2AD-F3E4-48AC-AE50-BF7B628F0266}" srcOrd="2" destOrd="0" presId="urn:microsoft.com/office/officeart/2018/5/layout/IconLeafLabelList"/>
    <dgm:cxn modelId="{E020B886-C034-4FEA-A9A1-5C184F411CD1}" type="presParOf" srcId="{5DD7B08B-EDF9-4E61-B985-CEA061E1575A}" destId="{20D11C5C-9E22-4832-9A23-02EA5C9E7C61}" srcOrd="3" destOrd="0" presId="urn:microsoft.com/office/officeart/2018/5/layout/IconLeafLabelList"/>
    <dgm:cxn modelId="{724BE662-5A93-4452-98A4-78C45D616236}" type="presParOf" srcId="{5A9A610D-B231-4B90-876F-07321B2C146C}" destId="{B75EA9EB-4CEE-404D-B663-6A53E7731F6D}" srcOrd="7" destOrd="0" presId="urn:microsoft.com/office/officeart/2018/5/layout/IconLeafLabelList"/>
    <dgm:cxn modelId="{B6F15A00-8C5E-42B6-BF56-5C7503C03016}" type="presParOf" srcId="{5A9A610D-B231-4B90-876F-07321B2C146C}" destId="{7F75362D-6B30-436E-832A-AB02D4D6DBFA}" srcOrd="8" destOrd="0" presId="urn:microsoft.com/office/officeart/2018/5/layout/IconLeafLabelList"/>
    <dgm:cxn modelId="{C32E3A9C-E42E-41AE-937B-1FD672594EBE}" type="presParOf" srcId="{7F75362D-6B30-436E-832A-AB02D4D6DBFA}" destId="{8A5B23C7-053E-4E25-B99E-84D7B438CC73}" srcOrd="0" destOrd="0" presId="urn:microsoft.com/office/officeart/2018/5/layout/IconLeafLabelList"/>
    <dgm:cxn modelId="{1A16AE9C-5387-4C4B-9B8C-A50D43819222}" type="presParOf" srcId="{7F75362D-6B30-436E-832A-AB02D4D6DBFA}" destId="{25C1237D-28DD-487F-98EB-F6A7A6E7AA07}" srcOrd="1" destOrd="0" presId="urn:microsoft.com/office/officeart/2018/5/layout/IconLeafLabelList"/>
    <dgm:cxn modelId="{5D0568B6-B697-4763-8732-165F144D9AB2}" type="presParOf" srcId="{7F75362D-6B30-436E-832A-AB02D4D6DBFA}" destId="{134B9E89-5E0A-4D1B-9042-29C37DF6709B}" srcOrd="2" destOrd="0" presId="urn:microsoft.com/office/officeart/2018/5/layout/IconLeafLabelList"/>
    <dgm:cxn modelId="{52F05568-6FD5-4BA1-A836-707396E1B255}" type="presParOf" srcId="{7F75362D-6B30-436E-832A-AB02D4D6DBFA}" destId="{C4B157CC-DA8D-4826-AF34-CD047EB6D60F}" srcOrd="3" destOrd="0" presId="urn:microsoft.com/office/officeart/2018/5/layout/IconLeafLabelList"/>
    <dgm:cxn modelId="{F202EAA5-321E-44D2-9C85-D29C37EB51BD}" type="presParOf" srcId="{5A9A610D-B231-4B90-876F-07321B2C146C}" destId="{93ADD844-3DCE-4C72-9500-88B4315B2F0D}" srcOrd="9" destOrd="0" presId="urn:microsoft.com/office/officeart/2018/5/layout/IconLeafLabelList"/>
    <dgm:cxn modelId="{E5000D50-ACB3-45F5-9DE6-24BF3371A565}" type="presParOf" srcId="{5A9A610D-B231-4B90-876F-07321B2C146C}" destId="{19632082-FF94-4BD6-B31D-FA58D2F9D833}" srcOrd="10" destOrd="0" presId="urn:microsoft.com/office/officeart/2018/5/layout/IconLeafLabelList"/>
    <dgm:cxn modelId="{7B2B737A-7870-4B43-A97E-10202E430AFF}" type="presParOf" srcId="{19632082-FF94-4BD6-B31D-FA58D2F9D833}" destId="{392F98E6-087E-406D-B0A0-50607C39FAAA}" srcOrd="0" destOrd="0" presId="urn:microsoft.com/office/officeart/2018/5/layout/IconLeafLabelList"/>
    <dgm:cxn modelId="{A66CBB28-D828-4354-99EC-C45CFF83F9AA}" type="presParOf" srcId="{19632082-FF94-4BD6-B31D-FA58D2F9D833}" destId="{FF1F1AB1-4FC6-4A7F-9F06-778D166B247E}" srcOrd="1" destOrd="0" presId="urn:microsoft.com/office/officeart/2018/5/layout/IconLeafLabelList"/>
    <dgm:cxn modelId="{4CEE1E65-D229-4870-856A-B3A5D5289858}" type="presParOf" srcId="{19632082-FF94-4BD6-B31D-FA58D2F9D833}" destId="{4F3148F3-BA3F-45AB-88FF-529F77BAFD74}" srcOrd="2" destOrd="0" presId="urn:microsoft.com/office/officeart/2018/5/layout/IconLeafLabelList"/>
    <dgm:cxn modelId="{54DD1D98-7A3F-4660-A669-EDDC6A847D9F}" type="presParOf" srcId="{19632082-FF94-4BD6-B31D-FA58D2F9D833}" destId="{145302C9-738D-41CF-AE38-EB053A8E16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682B4-B530-4C6D-B2F1-6D167C8BC2DC}">
      <dsp:nvSpPr>
        <dsp:cNvPr id="0" name=""/>
        <dsp:cNvSpPr/>
      </dsp:nvSpPr>
      <dsp:spPr>
        <a:xfrm>
          <a:off x="306860" y="1039059"/>
          <a:ext cx="945738" cy="9457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393F1-4155-422B-B3E9-EA31934CD8AF}">
      <dsp:nvSpPr>
        <dsp:cNvPr id="0" name=""/>
        <dsp:cNvSpPr/>
      </dsp:nvSpPr>
      <dsp:spPr>
        <a:xfrm>
          <a:off x="508411" y="1240609"/>
          <a:ext cx="542636" cy="542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4C73E-3089-4681-B509-834258DE0214}">
      <dsp:nvSpPr>
        <dsp:cNvPr id="0" name=""/>
        <dsp:cNvSpPr/>
      </dsp:nvSpPr>
      <dsp:spPr>
        <a:xfrm>
          <a:off x="4534" y="227937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maximum number of  houses belong to 1-Bed category</a:t>
          </a:r>
        </a:p>
      </dsp:txBody>
      <dsp:txXfrm>
        <a:off x="4534" y="2279371"/>
        <a:ext cx="1550390" cy="620156"/>
      </dsp:txXfrm>
    </dsp:sp>
    <dsp:sp modelId="{04E9039A-F464-473C-AC68-82618604722E}">
      <dsp:nvSpPr>
        <dsp:cNvPr id="0" name=""/>
        <dsp:cNvSpPr/>
      </dsp:nvSpPr>
      <dsp:spPr>
        <a:xfrm>
          <a:off x="2128569" y="1039059"/>
          <a:ext cx="945738" cy="9457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4A0B6-3FB1-424C-8769-8E342BBA7BF9}">
      <dsp:nvSpPr>
        <dsp:cNvPr id="0" name=""/>
        <dsp:cNvSpPr/>
      </dsp:nvSpPr>
      <dsp:spPr>
        <a:xfrm>
          <a:off x="2330120" y="1240609"/>
          <a:ext cx="542636" cy="542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604E8-5EE6-4A3A-B50D-518870A5E4C0}">
      <dsp:nvSpPr>
        <dsp:cNvPr id="0" name=""/>
        <dsp:cNvSpPr/>
      </dsp:nvSpPr>
      <dsp:spPr>
        <a:xfrm>
          <a:off x="1826243" y="227937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Most houses include a 1-Bath unit</a:t>
          </a:r>
        </a:p>
      </dsp:txBody>
      <dsp:txXfrm>
        <a:off x="1826243" y="2279371"/>
        <a:ext cx="1550390" cy="620156"/>
      </dsp:txXfrm>
    </dsp:sp>
    <dsp:sp modelId="{284A74B9-3D13-4CCA-932E-D2E557ADC6AB}">
      <dsp:nvSpPr>
        <dsp:cNvPr id="0" name=""/>
        <dsp:cNvSpPr/>
      </dsp:nvSpPr>
      <dsp:spPr>
        <a:xfrm>
          <a:off x="3950278" y="1039059"/>
          <a:ext cx="945738" cy="9457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EC8FC-0146-4391-94C7-52B532D25BA8}">
      <dsp:nvSpPr>
        <dsp:cNvPr id="0" name=""/>
        <dsp:cNvSpPr/>
      </dsp:nvSpPr>
      <dsp:spPr>
        <a:xfrm>
          <a:off x="4151829" y="1240609"/>
          <a:ext cx="542636" cy="542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EBD2A-AE44-467D-9791-1F701A9582F8}">
      <dsp:nvSpPr>
        <dsp:cNvPr id="0" name=""/>
        <dsp:cNvSpPr/>
      </dsp:nvSpPr>
      <dsp:spPr>
        <a:xfrm>
          <a:off x="3647952" y="227937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Most of the houses have In-Unit laundry system</a:t>
          </a:r>
        </a:p>
      </dsp:txBody>
      <dsp:txXfrm>
        <a:off x="3647952" y="2279371"/>
        <a:ext cx="1550390" cy="620156"/>
      </dsp:txXfrm>
    </dsp:sp>
    <dsp:sp modelId="{04B41EF2-E639-4ABE-8F52-2D7B35D14A07}">
      <dsp:nvSpPr>
        <dsp:cNvPr id="0" name=""/>
        <dsp:cNvSpPr/>
      </dsp:nvSpPr>
      <dsp:spPr>
        <a:xfrm>
          <a:off x="5771987" y="1039059"/>
          <a:ext cx="945738" cy="9457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E51E2-D732-44F3-8AC1-B5B895BB6AA9}">
      <dsp:nvSpPr>
        <dsp:cNvPr id="0" name=""/>
        <dsp:cNvSpPr/>
      </dsp:nvSpPr>
      <dsp:spPr>
        <a:xfrm>
          <a:off x="5973538" y="1240609"/>
          <a:ext cx="542636" cy="542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11C5C-9E22-4832-9A23-02EA5C9E7C61}">
      <dsp:nvSpPr>
        <dsp:cNvPr id="0" name=""/>
        <dsp:cNvSpPr/>
      </dsp:nvSpPr>
      <dsp:spPr>
        <a:xfrm>
          <a:off x="5469661" y="227937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Majority of the houses don’t allow pets </a:t>
          </a:r>
        </a:p>
      </dsp:txBody>
      <dsp:txXfrm>
        <a:off x="5469661" y="2279371"/>
        <a:ext cx="1550390" cy="620156"/>
      </dsp:txXfrm>
    </dsp:sp>
    <dsp:sp modelId="{8A5B23C7-053E-4E25-B99E-84D7B438CC73}">
      <dsp:nvSpPr>
        <dsp:cNvPr id="0" name=""/>
        <dsp:cNvSpPr/>
      </dsp:nvSpPr>
      <dsp:spPr>
        <a:xfrm>
          <a:off x="7593696" y="1039059"/>
          <a:ext cx="945738" cy="9457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1237D-28DD-487F-98EB-F6A7A6E7AA07}">
      <dsp:nvSpPr>
        <dsp:cNvPr id="0" name=""/>
        <dsp:cNvSpPr/>
      </dsp:nvSpPr>
      <dsp:spPr>
        <a:xfrm>
          <a:off x="7795247" y="1240609"/>
          <a:ext cx="542636" cy="5426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157CC-DA8D-4826-AF34-CD047EB6D60F}">
      <dsp:nvSpPr>
        <dsp:cNvPr id="0" name=""/>
        <dsp:cNvSpPr/>
      </dsp:nvSpPr>
      <dsp:spPr>
        <a:xfrm>
          <a:off x="7291370" y="227937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Districts 8 and 9 have maximum number of houses.</a:t>
          </a:r>
        </a:p>
      </dsp:txBody>
      <dsp:txXfrm>
        <a:off x="7291370" y="2279371"/>
        <a:ext cx="1550390" cy="620156"/>
      </dsp:txXfrm>
    </dsp:sp>
    <dsp:sp modelId="{392F98E6-087E-406D-B0A0-50607C39FAAA}">
      <dsp:nvSpPr>
        <dsp:cNvPr id="0" name=""/>
        <dsp:cNvSpPr/>
      </dsp:nvSpPr>
      <dsp:spPr>
        <a:xfrm>
          <a:off x="9415405" y="1039059"/>
          <a:ext cx="945738" cy="9457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F1AB1-4FC6-4A7F-9F06-778D166B247E}">
      <dsp:nvSpPr>
        <dsp:cNvPr id="0" name=""/>
        <dsp:cNvSpPr/>
      </dsp:nvSpPr>
      <dsp:spPr>
        <a:xfrm>
          <a:off x="9616956" y="1240609"/>
          <a:ext cx="542636" cy="5426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02C9-738D-41CF-AE38-EB053A8E16D3}">
      <dsp:nvSpPr>
        <dsp:cNvPr id="0" name=""/>
        <dsp:cNvSpPr/>
      </dsp:nvSpPr>
      <dsp:spPr>
        <a:xfrm>
          <a:off x="9113079" y="2279371"/>
          <a:ext cx="1550390" cy="6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439 houses have Parking Permits</a:t>
          </a:r>
        </a:p>
      </dsp:txBody>
      <dsp:txXfrm>
        <a:off x="9113079" y="2279371"/>
        <a:ext cx="1550390" cy="62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651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2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4BF7B572-D085-F30D-6343-04C04983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BEA95-39FF-611A-D0CB-4ADB97B4A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7059"/>
            <a:ext cx="5989320" cy="276290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 602 Team Project</a:t>
            </a:r>
            <a:br>
              <a:rPr lang="en-US" sz="4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Quantitative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E58D3-31ED-4245-286B-8A6A5295B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598932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2200">
                <a:solidFill>
                  <a:schemeClr val="bg1"/>
                </a:solidFill>
              </a:rPr>
              <a:t>By Group 1:</a:t>
            </a:r>
          </a:p>
          <a:p>
            <a:pPr algn="l">
              <a:lnSpc>
                <a:spcPct val="95000"/>
              </a:lnSpc>
            </a:pPr>
            <a:r>
              <a:rPr lang="en-US" sz="2200">
                <a:solidFill>
                  <a:schemeClr val="bg1"/>
                </a:solidFill>
              </a:rPr>
              <a:t>Swati Sharma, xn2486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>
                <a:solidFill>
                  <a:schemeClr val="bg1"/>
                </a:solidFill>
              </a:rPr>
              <a:t>Mihir Mane, du3425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>
                <a:solidFill>
                  <a:schemeClr val="bg1"/>
                </a:solidFill>
              </a:rPr>
              <a:t>Deepansh Malviya, ts1799</a:t>
            </a:r>
          </a:p>
        </p:txBody>
      </p:sp>
    </p:spTree>
    <p:extLst>
      <p:ext uri="{BB962C8B-B14F-4D97-AF65-F5344CB8AC3E}">
        <p14:creationId xmlns:p14="http://schemas.microsoft.com/office/powerpoint/2010/main" val="124858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3FA95A-C859-B3AA-1CCA-721DD1F2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633" y="1517904"/>
            <a:ext cx="4843270" cy="457809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800" dirty="0"/>
              <a:t>This presentation is about analysis of San Francisco house pricing data having different attributes like </a:t>
            </a:r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Price</a:t>
            </a:r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 err="1"/>
              <a:t>Sqft</a:t>
            </a:r>
            <a:endParaRPr lang="en-US" sz="1800" dirty="0"/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Beds</a:t>
            </a:r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Baths</a:t>
            </a:r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Laundry</a:t>
            </a:r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Pets</a:t>
            </a:r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Housing type</a:t>
            </a:r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Parking</a:t>
            </a:r>
          </a:p>
          <a:p>
            <a:pPr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Hood District.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Residential House">
                <a:extLst>
                  <a:ext uri="{FF2B5EF4-FFF2-40B4-BE49-F238E27FC236}">
                    <a16:creationId xmlns:a16="http://schemas.microsoft.com/office/drawing/2014/main" id="{90B73465-8AE8-8BB9-3CBF-5C2AAA6B64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501613"/>
                  </p:ext>
                </p:extLst>
              </p:nvPr>
            </p:nvGraphicFramePr>
            <p:xfrm>
              <a:off x="1049440" y="1766028"/>
              <a:ext cx="4981516" cy="328298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81516" cy="3282984"/>
                    </a:xfrm>
                    <a:prstGeom prst="rect">
                      <a:avLst/>
                    </a:prstGeom>
                  </am3d:spPr>
                  <am3d:camera>
                    <am3d:pos x="0" y="0" z="7586223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7732" d="1000000"/>
                    <am3d:preTrans dx="0" dy="-1443756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777417" ay="2549719" az="-53008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5786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Residential House">
                <a:extLst>
                  <a:ext uri="{FF2B5EF4-FFF2-40B4-BE49-F238E27FC236}">
                    <a16:creationId xmlns:a16="http://schemas.microsoft.com/office/drawing/2014/main" id="{90B73465-8AE8-8BB9-3CBF-5C2AAA6B64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440" y="1766028"/>
                <a:ext cx="4981516" cy="3282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56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79517-9BC8-A75F-9CA1-A0909951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/>
              <a:t>Insights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F7139-92F8-498A-415B-D1FFDD1D7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6439"/>
              </p:ext>
            </p:extLst>
          </p:nvPr>
        </p:nvGraphicFramePr>
        <p:xfrm>
          <a:off x="761999" y="2157413"/>
          <a:ext cx="10668004" cy="393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12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1EE67-9E9F-DFEA-AA4E-BDFCE4CA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0"/>
            <a:ext cx="3024187" cy="835516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025-D2BF-8C58-914E-4C6206DE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36" y="1023240"/>
            <a:ext cx="4452939" cy="2064565"/>
          </a:xfrm>
        </p:spPr>
        <p:txBody>
          <a:bodyPr anchor="t">
            <a:normAutofit fontScale="775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arenR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Price vs </a:t>
            </a:r>
            <a:r>
              <a:rPr lang="en-US" sz="3800" dirty="0" err="1">
                <a:latin typeface="Calibri" panose="020F0502020204030204" pitchFamily="34" charset="0"/>
                <a:cs typeface="Calibri" panose="020F0502020204030204" pitchFamily="34" charset="0"/>
              </a:rPr>
              <a:t>Sqft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800" b="1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3800" b="1" dirty="0"/>
              <a:t>Insights</a:t>
            </a:r>
            <a:br>
              <a:rPr lang="en-US" dirty="0"/>
            </a:br>
            <a:br>
              <a:rPr lang="en-US" sz="1800" b="1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3A340CC-D611-D053-172B-314AB4672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2" r="25449" b="-1"/>
          <a:stretch/>
        </p:blipFill>
        <p:spPr>
          <a:xfrm>
            <a:off x="5701899" y="758952"/>
            <a:ext cx="5728102" cy="5014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70335-6F1E-A954-3722-FDDE2E278872}"/>
              </a:ext>
            </a:extLst>
          </p:cNvPr>
          <p:cNvSpPr txBox="1"/>
          <p:nvPr/>
        </p:nvSpPr>
        <p:spPr>
          <a:xfrm>
            <a:off x="274436" y="2886138"/>
            <a:ext cx="51530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minimum and the maximum price of the house is $750 and $19000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decline in price value of per square foot between the second and third quartile</a:t>
            </a:r>
            <a:endParaRPr lang="en-US" sz="20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a linear progression between price and square foot area, meaning that a house's price rises as its square foot area increases.</a:t>
            </a:r>
            <a:r>
              <a:rPr lang="en-US" sz="2000" dirty="0">
                <a:effectLst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ED2B-EC33-7DDF-8627-8946E194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F08E275-D868-84C2-E275-4D91803E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CF35D-0159-68B3-1AE5-0286E0AB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23">
            <a:extLst>
              <a:ext uri="{FF2B5EF4-FFF2-40B4-BE49-F238E27FC236}">
                <a16:creationId xmlns:a16="http://schemas.microsoft.com/office/drawing/2014/main" id="{B7A51D1F-E831-08F2-EFC3-CDA32DA57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F916FE-31E3-4D42-E04F-B43193CEAA75}"/>
              </a:ext>
            </a:extLst>
          </p:cNvPr>
          <p:cNvSpPr txBox="1">
            <a:spLocks/>
          </p:cNvSpPr>
          <p:nvPr/>
        </p:nvSpPr>
        <p:spPr>
          <a:xfrm>
            <a:off x="176213" y="0"/>
            <a:ext cx="3024187" cy="835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65C000-7907-7AA8-75BD-1334F42A5DA9}"/>
              </a:ext>
            </a:extLst>
          </p:cNvPr>
          <p:cNvSpPr txBox="1">
            <a:spLocks/>
          </p:cNvSpPr>
          <p:nvPr/>
        </p:nvSpPr>
        <p:spPr>
          <a:xfrm>
            <a:off x="274436" y="1023240"/>
            <a:ext cx="4452939" cy="206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2)  Bed vs Bath types</a:t>
            </a:r>
          </a:p>
          <a:p>
            <a:pPr marL="0" indent="0">
              <a:buClr>
                <a:schemeClr val="tx1"/>
              </a:buClr>
              <a:buFont typeface="Avenir Next LT Pro" panose="020B0504020202020204" pitchFamily="34" charset="0"/>
              <a:buNone/>
            </a:pPr>
            <a:endParaRPr lang="en-US" sz="3800" b="1" dirty="0"/>
          </a:p>
          <a:p>
            <a:pPr marL="0" indent="0">
              <a:buClr>
                <a:schemeClr val="tx1"/>
              </a:buClr>
              <a:buFont typeface="Avenir Next LT Pro" panose="020B0504020202020204" pitchFamily="34" charset="0"/>
              <a:buNone/>
            </a:pPr>
            <a:r>
              <a:rPr lang="en-US" sz="3800" b="1" dirty="0"/>
              <a:t>Insights</a:t>
            </a:r>
            <a:br>
              <a:rPr lang="en-US" dirty="0"/>
            </a:br>
            <a:br>
              <a:rPr lang="en-US" sz="1800" b="1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8ACED-8A69-DEBD-5701-63A3D0CA6115}"/>
              </a:ext>
            </a:extLst>
          </p:cNvPr>
          <p:cNvSpPr txBox="1"/>
          <p:nvPr/>
        </p:nvSpPr>
        <p:spPr>
          <a:xfrm>
            <a:off x="274436" y="2886138"/>
            <a:ext cx="4626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maximum number of house units have 1 bed and 1 bathroom.</a:t>
            </a:r>
            <a:r>
              <a:rPr lang="en-US" sz="2400" dirty="0">
                <a:effectLst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106 housing units in total with 0 beds and 1 bathroom.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houses with 4 bedrooms, which are relatively fewer in number, can accommodate more than 3.5 baths.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43BBADE-0536-6CBE-B7A5-DBEC73AA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72" y="682388"/>
            <a:ext cx="7444728" cy="59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117-87C6-8A7B-E05B-F002E6BB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442" y="874966"/>
            <a:ext cx="9144000" cy="868109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45E07-C1C3-5EF9-5291-420DF541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442" y="1938395"/>
            <a:ext cx="6111621" cy="169943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93636A-36A5-B487-33BC-E1285D45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42" y="4130358"/>
            <a:ext cx="6111621" cy="1956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960A4-49B9-177C-19D8-295D3E534FDD}"/>
              </a:ext>
            </a:extLst>
          </p:cNvPr>
          <p:cNvSpPr txBox="1"/>
          <p:nvPr/>
        </p:nvSpPr>
        <p:spPr>
          <a:xfrm>
            <a:off x="1357312" y="1544945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0DF33-9128-7C8C-62A8-E0B71F3A0C3C}"/>
              </a:ext>
            </a:extLst>
          </p:cNvPr>
          <p:cNvSpPr txBox="1"/>
          <p:nvPr/>
        </p:nvSpPr>
        <p:spPr>
          <a:xfrm>
            <a:off x="1246442" y="3699425"/>
            <a:ext cx="1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C3815-68B6-4A58-422B-03D7E72D87CD}"/>
              </a:ext>
            </a:extLst>
          </p:cNvPr>
          <p:cNvSpPr txBox="1"/>
          <p:nvPr/>
        </p:nvSpPr>
        <p:spPr>
          <a:xfrm>
            <a:off x="7800975" y="1914277"/>
            <a:ext cx="32146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can be seen from the results, the probability of a house having area more than 1500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13.51%.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EBACC-CA83-B9A0-0672-5991BEB6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92" y="234779"/>
            <a:ext cx="7713576" cy="790832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4015A4-2F7C-E061-99F1-0CF55B70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60" y="1876707"/>
            <a:ext cx="4393729" cy="456040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976.7654.</a:t>
            </a:r>
            <a:r>
              <a:rPr lang="en-US" sz="1200" dirty="0">
                <a:effectLst/>
              </a:rPr>
              <a:t>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976.7654.</a:t>
            </a:r>
            <a:r>
              <a:rPr lang="en-US" sz="1200" dirty="0">
                <a:effectLst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itchFamily="2" charset="2"/>
              <a:buChar char=""/>
            </a:pP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0.05.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0.26697.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P-value = 0.7897.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p-value &gt; 0.05, we cannot reject the null hypothesis. In conclusion, we are 95% confident that the mean value of houses in district 9 is equal to the mean value of houses in all the districts.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4CEB5D-5100-ED5D-F20C-AED4AE54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2" y="2057919"/>
            <a:ext cx="6270776" cy="274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51D22-E49E-AE19-D6E3-7787A98E769F}"/>
              </a:ext>
            </a:extLst>
          </p:cNvPr>
          <p:cNvSpPr txBox="1"/>
          <p:nvPr/>
        </p:nvSpPr>
        <p:spPr>
          <a:xfrm>
            <a:off x="182392" y="144635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9385197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318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Courier New</vt:lpstr>
      <vt:lpstr>Helvetica Neue</vt:lpstr>
      <vt:lpstr>Roboto</vt:lpstr>
      <vt:lpstr>Symbol</vt:lpstr>
      <vt:lpstr>PrismaticVTI</vt:lpstr>
      <vt:lpstr>BAN 602 Team Project Quantitative Fundamentals</vt:lpstr>
      <vt:lpstr>PowerPoint Presentation</vt:lpstr>
      <vt:lpstr>Insights </vt:lpstr>
      <vt:lpstr>Summary</vt:lpstr>
      <vt:lpstr>PowerPoint Presentation</vt:lpstr>
      <vt:lpstr>Probability Distribution</vt:lpstr>
      <vt:lpstr>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Sharma</dc:creator>
  <cp:lastModifiedBy>Swati Sharma</cp:lastModifiedBy>
  <cp:revision>14</cp:revision>
  <dcterms:created xsi:type="dcterms:W3CDTF">2022-12-04T23:50:39Z</dcterms:created>
  <dcterms:modified xsi:type="dcterms:W3CDTF">2022-12-05T06:28:50Z</dcterms:modified>
</cp:coreProperties>
</file>