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xo Medium"/>
      <p:regular r:id="rId16"/>
      <p:bold r:id="rId17"/>
      <p:italic r:id="rId18"/>
      <p:boldItalic r:id="rId19"/>
    </p:embeddedFont>
    <p:embeddedFont>
      <p:font typeface="Russo One"/>
      <p:regular r:id="rId20"/>
    </p:embeddedFont>
    <p:embeddedFont>
      <p:font typeface="Crimson Text"/>
      <p:regular r:id="rId21"/>
      <p:bold r:id="rId22"/>
      <p:italic r:id="rId23"/>
      <p:boldItalic r:id="rId24"/>
    </p:embeddedFont>
    <p:embeddedFont>
      <p:font typeface="Exo"/>
      <p:regular r:id="rId25"/>
      <p:bold r:id="rId26"/>
      <p:italic r:id="rId27"/>
      <p:boldItalic r:id="rId28"/>
    </p:embeddedFont>
    <p:embeddedFont>
      <p:font typeface="Exo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">
          <p15:clr>
            <a:srgbClr val="9AA0A6"/>
          </p15:clr>
        </p15:guide>
        <p15:guide id="2" pos="196">
          <p15:clr>
            <a:srgbClr val="9AA0A6"/>
          </p15:clr>
        </p15:guide>
        <p15:guide id="3" pos="5564">
          <p15:clr>
            <a:srgbClr val="9AA0A6"/>
          </p15:clr>
        </p15:guide>
        <p15:guide id="4" orient="horz" pos="3096">
          <p15:clr>
            <a:srgbClr val="9AA0A6"/>
          </p15:clr>
        </p15:guide>
        <p15:guide id="5" orient="horz" pos="561">
          <p15:clr>
            <a:srgbClr val="9AA0A6"/>
          </p15:clr>
        </p15:guide>
        <p15:guide id="6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F867B7-85AA-4D14-B179-530F6E75311F}">
  <a:tblStyle styleId="{49F867B7-85AA-4D14-B179-530F6E7531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" orient="horz"/>
        <p:guide pos="196"/>
        <p:guide pos="5564"/>
        <p:guide pos="3096" orient="horz"/>
        <p:guide pos="56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ssoOne-regular.fntdata"/><Relationship Id="rId22" Type="http://schemas.openxmlformats.org/officeDocument/2006/relationships/font" Target="fonts/CrimsonText-bold.fntdata"/><Relationship Id="rId21" Type="http://schemas.openxmlformats.org/officeDocument/2006/relationships/font" Target="fonts/CrimsonText-regular.fntdata"/><Relationship Id="rId24" Type="http://schemas.openxmlformats.org/officeDocument/2006/relationships/font" Target="fonts/CrimsonText-boldItalic.fntdata"/><Relationship Id="rId23" Type="http://schemas.openxmlformats.org/officeDocument/2006/relationships/font" Target="fonts/CrimsonTex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xo-bold.fntdata"/><Relationship Id="rId25" Type="http://schemas.openxmlformats.org/officeDocument/2006/relationships/font" Target="fonts/Exo-regular.fntdata"/><Relationship Id="rId28" Type="http://schemas.openxmlformats.org/officeDocument/2006/relationships/font" Target="fonts/Exo-boldItalic.fntdata"/><Relationship Id="rId27" Type="http://schemas.openxmlformats.org/officeDocument/2006/relationships/font" Target="fonts/Ex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xo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SemiBold-italic.fntdata"/><Relationship Id="rId30" Type="http://schemas.openxmlformats.org/officeDocument/2006/relationships/font" Target="fonts/Exo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Exo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xoMedium-bold.fntdata"/><Relationship Id="rId16" Type="http://schemas.openxmlformats.org/officeDocument/2006/relationships/font" Target="fonts/ExoMedium-regular.fntdata"/><Relationship Id="rId19" Type="http://schemas.openxmlformats.org/officeDocument/2006/relationships/font" Target="fonts/ExoMedium-boldItalic.fntdata"/><Relationship Id="rId18" Type="http://schemas.openxmlformats.org/officeDocument/2006/relationships/font" Target="fonts/Ex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03bd6ff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03bd6ff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b06b9b17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b06b9b17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09deab6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09deab6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03bd6f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03bd6f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b06b9b1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b06b9b1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b06b9b17e_4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b06b9b17e_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b06b9b17e_1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b06b9b17e_1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03bd6ff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03bd6ff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21100" y="1321050"/>
            <a:ext cx="4768500" cy="21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21100" y="3486150"/>
            <a:ext cx="47685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98950" y="23653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311223" y="-89975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11223" y="377674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311223" y="845324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531400" y="-912500"/>
            <a:ext cx="1863900" cy="18639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65250" y="-378650"/>
            <a:ext cx="796200" cy="796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352337" y="2770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51037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662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10287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709325" y="1739013"/>
            <a:ext cx="57255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709325" y="3075338"/>
            <a:ext cx="57255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/>
        </p:nvSpPr>
        <p:spPr>
          <a:xfrm>
            <a:off x="7721475" y="3569150"/>
            <a:ext cx="2121000" cy="21210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311237" y="-5178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113822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193447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273072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6816775" y="4017200"/>
            <a:ext cx="1224900" cy="1224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rot="10800000">
            <a:off x="6008900" y="260465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5706514" y="1559975"/>
            <a:ext cx="2531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2" type="subTitle"/>
          </p:nvPr>
        </p:nvSpPr>
        <p:spPr>
          <a:xfrm>
            <a:off x="5706500" y="1872150"/>
            <a:ext cx="2531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3" type="subTitle"/>
          </p:nvPr>
        </p:nvSpPr>
        <p:spPr>
          <a:xfrm>
            <a:off x="1884151" y="1559975"/>
            <a:ext cx="2531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4" type="subTitle"/>
          </p:nvPr>
        </p:nvSpPr>
        <p:spPr>
          <a:xfrm>
            <a:off x="1884150" y="1872150"/>
            <a:ext cx="2531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5706514" y="3043200"/>
            <a:ext cx="2531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subTitle"/>
          </p:nvPr>
        </p:nvSpPr>
        <p:spPr>
          <a:xfrm>
            <a:off x="5706500" y="3355375"/>
            <a:ext cx="2531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7" type="subTitle"/>
          </p:nvPr>
        </p:nvSpPr>
        <p:spPr>
          <a:xfrm>
            <a:off x="1884151" y="3043200"/>
            <a:ext cx="2531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84150" y="3355375"/>
            <a:ext cx="2531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9" type="title"/>
          </p:nvPr>
        </p:nvSpPr>
        <p:spPr>
          <a:xfrm>
            <a:off x="844950" y="1661050"/>
            <a:ext cx="103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667300" y="1661050"/>
            <a:ext cx="103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14" type="title"/>
          </p:nvPr>
        </p:nvSpPr>
        <p:spPr>
          <a:xfrm>
            <a:off x="844950" y="3133700"/>
            <a:ext cx="103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15" type="title"/>
          </p:nvPr>
        </p:nvSpPr>
        <p:spPr>
          <a:xfrm>
            <a:off x="4667300" y="3133711"/>
            <a:ext cx="103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/>
          <p:nvPr/>
        </p:nvSpPr>
        <p:spPr>
          <a:xfrm rot="-5400000">
            <a:off x="7863625" y="-736075"/>
            <a:ext cx="1196400" cy="2248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rot="-5400000">
            <a:off x="8029700" y="198700"/>
            <a:ext cx="775200" cy="1456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829150" y="4315925"/>
            <a:ext cx="1516800" cy="1516800"/>
          </a:xfrm>
          <a:prstGeom prst="donut">
            <a:avLst>
              <a:gd fmla="val 768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732500" y="4794000"/>
            <a:ext cx="455100" cy="455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400150" y="4794000"/>
            <a:ext cx="455100" cy="455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8067800" y="4794000"/>
            <a:ext cx="455100" cy="455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98950" y="23653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3452900" y="27600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2" type="subTitle"/>
          </p:nvPr>
        </p:nvSpPr>
        <p:spPr>
          <a:xfrm>
            <a:off x="3452875" y="307302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14"/>
          <p:cNvSpPr txBox="1"/>
          <p:nvPr>
            <p:ph idx="3" type="subTitle"/>
          </p:nvPr>
        </p:nvSpPr>
        <p:spPr>
          <a:xfrm>
            <a:off x="1034250" y="27600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4" type="subTitle"/>
          </p:nvPr>
        </p:nvSpPr>
        <p:spPr>
          <a:xfrm>
            <a:off x="1034225" y="307302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14"/>
          <p:cNvSpPr txBox="1"/>
          <p:nvPr>
            <p:ph idx="5" type="subTitle"/>
          </p:nvPr>
        </p:nvSpPr>
        <p:spPr>
          <a:xfrm>
            <a:off x="5871625" y="27600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6" type="subTitle"/>
          </p:nvPr>
        </p:nvSpPr>
        <p:spPr>
          <a:xfrm>
            <a:off x="5871600" y="307302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 flipH="1" rot="-5400000">
            <a:off x="1218476" y="4277276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-5400000">
            <a:off x="792018" y="4513773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 flipH="1" rot="-5400000">
            <a:off x="311229" y="4754147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6572000" y="-822775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368250" y="-82277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8164500" y="-82277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flipH="1">
            <a:off x="6008900" y="232029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3452900" y="18882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2" type="subTitle"/>
          </p:nvPr>
        </p:nvSpPr>
        <p:spPr>
          <a:xfrm>
            <a:off x="3452875" y="220122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15"/>
          <p:cNvSpPr txBox="1"/>
          <p:nvPr>
            <p:ph idx="3" type="subTitle"/>
          </p:nvPr>
        </p:nvSpPr>
        <p:spPr>
          <a:xfrm>
            <a:off x="1034250" y="18882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4" type="subTitle"/>
          </p:nvPr>
        </p:nvSpPr>
        <p:spPr>
          <a:xfrm>
            <a:off x="1034225" y="220122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15"/>
          <p:cNvSpPr txBox="1"/>
          <p:nvPr>
            <p:ph idx="5" type="subTitle"/>
          </p:nvPr>
        </p:nvSpPr>
        <p:spPr>
          <a:xfrm>
            <a:off x="5871625" y="18882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6" type="subTitle"/>
          </p:nvPr>
        </p:nvSpPr>
        <p:spPr>
          <a:xfrm>
            <a:off x="5871600" y="220122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6" name="Google Shape;146;p15"/>
          <p:cNvSpPr txBox="1"/>
          <p:nvPr>
            <p:ph idx="7" type="subTitle"/>
          </p:nvPr>
        </p:nvSpPr>
        <p:spPr>
          <a:xfrm>
            <a:off x="3452900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8" type="subTitle"/>
          </p:nvPr>
        </p:nvSpPr>
        <p:spPr>
          <a:xfrm>
            <a:off x="3452925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9" type="subTitle"/>
          </p:nvPr>
        </p:nvSpPr>
        <p:spPr>
          <a:xfrm>
            <a:off x="1034250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3" type="subTitle"/>
          </p:nvPr>
        </p:nvSpPr>
        <p:spPr>
          <a:xfrm>
            <a:off x="1034225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14" type="subTitle"/>
          </p:nvPr>
        </p:nvSpPr>
        <p:spPr>
          <a:xfrm>
            <a:off x="5871625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5" type="subTitle"/>
          </p:nvPr>
        </p:nvSpPr>
        <p:spPr>
          <a:xfrm>
            <a:off x="5871600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15"/>
          <p:cNvSpPr/>
          <p:nvPr/>
        </p:nvSpPr>
        <p:spPr>
          <a:xfrm rot="5400000">
            <a:off x="-397574" y="2403438"/>
            <a:ext cx="1162500" cy="11625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5400000">
            <a:off x="-397574" y="3041130"/>
            <a:ext cx="1162500" cy="11625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-397574" y="3678822"/>
            <a:ext cx="1162500" cy="11625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10800000">
            <a:off x="6008900" y="260465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5560438" y="1731688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2" type="subTitle"/>
          </p:nvPr>
        </p:nvSpPr>
        <p:spPr>
          <a:xfrm>
            <a:off x="5560413" y="2044713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16"/>
          <p:cNvSpPr txBox="1"/>
          <p:nvPr>
            <p:ph idx="3" type="subTitle"/>
          </p:nvPr>
        </p:nvSpPr>
        <p:spPr>
          <a:xfrm>
            <a:off x="2220163" y="1731688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4" type="subTitle"/>
          </p:nvPr>
        </p:nvSpPr>
        <p:spPr>
          <a:xfrm>
            <a:off x="2220138" y="2044713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16"/>
          <p:cNvSpPr txBox="1"/>
          <p:nvPr>
            <p:ph idx="5" type="subTitle"/>
          </p:nvPr>
        </p:nvSpPr>
        <p:spPr>
          <a:xfrm>
            <a:off x="5560438" y="3166163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6" type="subTitle"/>
          </p:nvPr>
        </p:nvSpPr>
        <p:spPr>
          <a:xfrm>
            <a:off x="5560463" y="3479188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6"/>
          <p:cNvSpPr txBox="1"/>
          <p:nvPr>
            <p:ph idx="7" type="subTitle"/>
          </p:nvPr>
        </p:nvSpPr>
        <p:spPr>
          <a:xfrm>
            <a:off x="2220163" y="3166163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8" type="subTitle"/>
          </p:nvPr>
        </p:nvSpPr>
        <p:spPr>
          <a:xfrm>
            <a:off x="2220138" y="3479188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16"/>
          <p:cNvSpPr/>
          <p:nvPr/>
        </p:nvSpPr>
        <p:spPr>
          <a:xfrm>
            <a:off x="311225" y="232029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5400000">
            <a:off x="8214051" y="277038"/>
            <a:ext cx="1162500" cy="11625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5400000">
            <a:off x="8214051" y="914730"/>
            <a:ext cx="1162500" cy="11625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5400000">
            <a:off x="8214051" y="1552422"/>
            <a:ext cx="1162500" cy="11625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323900" y="4794000"/>
            <a:ext cx="455100" cy="455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991550" y="4794000"/>
            <a:ext cx="455100" cy="455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6659200" y="4794000"/>
            <a:ext cx="455100" cy="455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761488" y="3078044"/>
            <a:ext cx="56211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1761413" y="1717156"/>
            <a:ext cx="5621100" cy="12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 rot="10800000">
            <a:off x="6008900" y="2770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98950" y="23653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889475" y="4110069"/>
            <a:ext cx="1135200" cy="113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5889475" y="3373550"/>
            <a:ext cx="2608200" cy="26082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11225" y="-7979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107475" y="-7979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1903725" y="-7979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2116450" y="1536050"/>
            <a:ext cx="49110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5" name="Google Shape;185;p18"/>
          <p:cNvSpPr txBox="1"/>
          <p:nvPr>
            <p:ph idx="1" type="subTitle"/>
          </p:nvPr>
        </p:nvSpPr>
        <p:spPr>
          <a:xfrm>
            <a:off x="2116450" y="2770050"/>
            <a:ext cx="4911000" cy="72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8"/>
          <p:cNvSpPr/>
          <p:nvPr/>
        </p:nvSpPr>
        <p:spPr>
          <a:xfrm rot="5400000">
            <a:off x="4901887" y="9493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6260775" y="-7286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7057025" y="-7286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7853275" y="-7286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flipH="1" rot="-5400000">
            <a:off x="2306551" y="-80024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 rot="-5400000">
            <a:off x="1880093" y="156473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 rot="-5400000">
            <a:off x="1399304" y="396847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-310850" y="1037175"/>
            <a:ext cx="728400" cy="72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-310850" y="1944225"/>
            <a:ext cx="728400" cy="728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-310850" y="2851275"/>
            <a:ext cx="728400" cy="72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201375" y="3961075"/>
            <a:ext cx="2229900" cy="22299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9" name="Google Shape;199;p19"/>
          <p:cNvSpPr/>
          <p:nvPr/>
        </p:nvSpPr>
        <p:spPr>
          <a:xfrm rot="5400000">
            <a:off x="-345052" y="1953550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rot="5400000">
            <a:off x="-345052" y="2421199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5400000">
            <a:off x="-345052" y="2888849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5730500" y="4515300"/>
            <a:ext cx="1863900" cy="18639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 rot="-5400000">
            <a:off x="8431801" y="56826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 flipH="1" rot="-5400000">
            <a:off x="8005343" y="293323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flipH="1" rot="-5400000">
            <a:off x="7524554" y="533697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8" name="Google Shape;208;p20"/>
          <p:cNvSpPr/>
          <p:nvPr/>
        </p:nvSpPr>
        <p:spPr>
          <a:xfrm rot="10800000">
            <a:off x="311237" y="-5178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7119425" y="4180125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791567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871192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936899" y="2302863"/>
            <a:ext cx="4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3936899" y="1091963"/>
            <a:ext cx="20772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936899" y="3145188"/>
            <a:ext cx="43959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7615400" y="225975"/>
            <a:ext cx="1127100" cy="1127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701225" y="-138600"/>
            <a:ext cx="955500" cy="9555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6004350" y="232029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5400000">
            <a:off x="3672254" y="3932301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5400000">
            <a:off x="4098711" y="4168798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4579501" y="4409172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2613611" y="2575700"/>
            <a:ext cx="4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4" name="Google Shape;214;p21"/>
          <p:cNvSpPr txBox="1"/>
          <p:nvPr>
            <p:ph hasCustomPrompt="1" idx="2" type="title"/>
          </p:nvPr>
        </p:nvSpPr>
        <p:spPr>
          <a:xfrm>
            <a:off x="3685025" y="1462075"/>
            <a:ext cx="22530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" name="Google Shape;215;p21"/>
          <p:cNvSpPr txBox="1"/>
          <p:nvPr>
            <p:ph idx="1" type="subTitle"/>
          </p:nvPr>
        </p:nvSpPr>
        <p:spPr>
          <a:xfrm>
            <a:off x="2613611" y="3418025"/>
            <a:ext cx="43959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1"/>
          <p:cNvSpPr/>
          <p:nvPr/>
        </p:nvSpPr>
        <p:spPr>
          <a:xfrm flipH="1" rot="10800000">
            <a:off x="311225" y="2770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5400000">
            <a:off x="929779" y="3734801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5400000">
            <a:off x="1356236" y="3971298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5400000">
            <a:off x="1837026" y="4211672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5772625" y="4270200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6568875" y="427020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7365125" y="4270200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7055175" y="539500"/>
            <a:ext cx="1127100" cy="112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7701225" y="-138600"/>
            <a:ext cx="2349300" cy="23493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4696309" y="879925"/>
            <a:ext cx="2988600" cy="21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4696300" y="3154600"/>
            <a:ext cx="33153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8" name="Google Shape;228;p22"/>
          <p:cNvSpPr/>
          <p:nvPr/>
        </p:nvSpPr>
        <p:spPr>
          <a:xfrm>
            <a:off x="-310850" y="-9392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85400" y="-9392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281650" y="-9392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5400000">
            <a:off x="8513098" y="1104475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 rot="5400000">
            <a:off x="8513098" y="1625162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 rot="5400000">
            <a:off x="8513098" y="2145849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042150" y="3718750"/>
            <a:ext cx="1863900" cy="18639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1" type="subTitle"/>
          </p:nvPr>
        </p:nvSpPr>
        <p:spPr>
          <a:xfrm>
            <a:off x="5852525" y="3636819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2" type="subTitle"/>
          </p:nvPr>
        </p:nvSpPr>
        <p:spPr>
          <a:xfrm>
            <a:off x="5852500" y="3949844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23"/>
          <p:cNvSpPr txBox="1"/>
          <p:nvPr>
            <p:ph idx="3" type="subTitle"/>
          </p:nvPr>
        </p:nvSpPr>
        <p:spPr>
          <a:xfrm>
            <a:off x="5852500" y="14082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idx="4" type="subTitle"/>
          </p:nvPr>
        </p:nvSpPr>
        <p:spPr>
          <a:xfrm>
            <a:off x="5852475" y="172122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3"/>
          <p:cNvSpPr txBox="1"/>
          <p:nvPr>
            <p:ph idx="5" type="subTitle"/>
          </p:nvPr>
        </p:nvSpPr>
        <p:spPr>
          <a:xfrm>
            <a:off x="5852538" y="2521813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6" type="subTitle"/>
          </p:nvPr>
        </p:nvSpPr>
        <p:spPr>
          <a:xfrm>
            <a:off x="5852513" y="2834838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3"/>
          <p:cNvSpPr txBox="1"/>
          <p:nvPr>
            <p:ph hasCustomPrompt="1" idx="7" type="title"/>
          </p:nvPr>
        </p:nvSpPr>
        <p:spPr>
          <a:xfrm>
            <a:off x="1053050" y="1559550"/>
            <a:ext cx="103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4" name="Google Shape;244;p23"/>
          <p:cNvSpPr txBox="1"/>
          <p:nvPr>
            <p:ph hasCustomPrompt="1" idx="8" type="title"/>
          </p:nvPr>
        </p:nvSpPr>
        <p:spPr>
          <a:xfrm>
            <a:off x="1053050" y="2673163"/>
            <a:ext cx="103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hasCustomPrompt="1" idx="9" type="title"/>
          </p:nvPr>
        </p:nvSpPr>
        <p:spPr>
          <a:xfrm>
            <a:off x="1053063" y="3804750"/>
            <a:ext cx="103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6" name="Google Shape;246;p23"/>
          <p:cNvSpPr/>
          <p:nvPr/>
        </p:nvSpPr>
        <p:spPr>
          <a:xfrm rot="10800000">
            <a:off x="6004350" y="2770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hasCustomPrompt="1" type="title"/>
          </p:nvPr>
        </p:nvSpPr>
        <p:spPr>
          <a:xfrm>
            <a:off x="2566955" y="3413900"/>
            <a:ext cx="4010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2566955" y="4121900"/>
            <a:ext cx="4010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24"/>
          <p:cNvSpPr txBox="1"/>
          <p:nvPr>
            <p:ph hasCustomPrompt="1" idx="2" type="title"/>
          </p:nvPr>
        </p:nvSpPr>
        <p:spPr>
          <a:xfrm>
            <a:off x="2566939" y="643925"/>
            <a:ext cx="4010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4"/>
          <p:cNvSpPr txBox="1"/>
          <p:nvPr>
            <p:ph idx="3" type="subTitle"/>
          </p:nvPr>
        </p:nvSpPr>
        <p:spPr>
          <a:xfrm>
            <a:off x="2566939" y="1351925"/>
            <a:ext cx="4010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2" name="Google Shape;252;p24"/>
          <p:cNvSpPr txBox="1"/>
          <p:nvPr>
            <p:ph hasCustomPrompt="1" idx="4" type="title"/>
          </p:nvPr>
        </p:nvSpPr>
        <p:spPr>
          <a:xfrm>
            <a:off x="2566939" y="2028900"/>
            <a:ext cx="4010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4"/>
          <p:cNvSpPr txBox="1"/>
          <p:nvPr>
            <p:ph idx="5" type="subTitle"/>
          </p:nvPr>
        </p:nvSpPr>
        <p:spPr>
          <a:xfrm>
            <a:off x="2566939" y="2736900"/>
            <a:ext cx="4010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4"/>
          <p:cNvSpPr/>
          <p:nvPr/>
        </p:nvSpPr>
        <p:spPr>
          <a:xfrm rot="10800000">
            <a:off x="6004350" y="2770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311225" y="232029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-485425" y="241500"/>
            <a:ext cx="1863900" cy="18639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803750" y="1494075"/>
            <a:ext cx="2973000" cy="10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9" name="Google Shape;259;p25"/>
          <p:cNvSpPr txBox="1"/>
          <p:nvPr>
            <p:ph idx="1" type="subTitle"/>
          </p:nvPr>
        </p:nvSpPr>
        <p:spPr>
          <a:xfrm>
            <a:off x="803750" y="2513625"/>
            <a:ext cx="29730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5"/>
          <p:cNvSpPr/>
          <p:nvPr/>
        </p:nvSpPr>
        <p:spPr>
          <a:xfrm rot="10800000">
            <a:off x="6004350" y="2770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2933975" y="3884200"/>
            <a:ext cx="1863900" cy="18639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2614125" y="4418050"/>
            <a:ext cx="796200" cy="796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1712400" y="4418050"/>
            <a:ext cx="796200" cy="79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810675" y="4418050"/>
            <a:ext cx="796200" cy="796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 flipH="1">
            <a:off x="5132125" y="1670000"/>
            <a:ext cx="3159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1" type="subTitle"/>
          </p:nvPr>
        </p:nvSpPr>
        <p:spPr>
          <a:xfrm flipH="1">
            <a:off x="5132125" y="2337700"/>
            <a:ext cx="31593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26"/>
          <p:cNvSpPr/>
          <p:nvPr/>
        </p:nvSpPr>
        <p:spPr>
          <a:xfrm>
            <a:off x="311225" y="232029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 rot="-5400000">
            <a:off x="6343000" y="-1040200"/>
            <a:ext cx="1196400" cy="2248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 rot="-5400000">
            <a:off x="6509075" y="-105425"/>
            <a:ext cx="775200" cy="1456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 flipH="1" rot="-5400000">
            <a:off x="5465226" y="4261226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 flipH="1" rot="-5400000">
            <a:off x="5038768" y="4497723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 flipH="1" rot="-5400000">
            <a:off x="4557979" y="4738097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803750" y="1850388"/>
            <a:ext cx="29730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803750" y="2366513"/>
            <a:ext cx="29730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27"/>
          <p:cNvSpPr/>
          <p:nvPr/>
        </p:nvSpPr>
        <p:spPr>
          <a:xfrm flipH="1">
            <a:off x="6004350" y="232029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3275675" y="3982425"/>
            <a:ext cx="2229900" cy="22299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-29875" y="-7286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766375" y="-7286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1562625" y="-7286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4132700" y="1560650"/>
            <a:ext cx="4390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4" name="Google Shape;284;p28"/>
          <p:cNvSpPr txBox="1"/>
          <p:nvPr>
            <p:ph idx="1" type="subTitle"/>
          </p:nvPr>
        </p:nvSpPr>
        <p:spPr>
          <a:xfrm>
            <a:off x="4132700" y="2161250"/>
            <a:ext cx="4390200" cy="14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5" name="Google Shape;285;p28"/>
          <p:cNvSpPr/>
          <p:nvPr/>
        </p:nvSpPr>
        <p:spPr>
          <a:xfrm rot="10800000">
            <a:off x="311237" y="-5178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4611625" y="-10006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5407875" y="-1000650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6204125" y="-10006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4975600" y="3724750"/>
            <a:ext cx="26142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9pPr>
          </a:lstStyle>
          <a:p/>
        </p:txBody>
      </p:sp>
      <p:sp>
        <p:nvSpPr>
          <p:cNvPr id="291" name="Google Shape;291;p29"/>
          <p:cNvSpPr txBox="1"/>
          <p:nvPr>
            <p:ph idx="2" type="subTitle"/>
          </p:nvPr>
        </p:nvSpPr>
        <p:spPr>
          <a:xfrm>
            <a:off x="4975575" y="4035875"/>
            <a:ext cx="26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2" name="Google Shape;292;p29"/>
          <p:cNvSpPr txBox="1"/>
          <p:nvPr>
            <p:ph idx="3" type="subTitle"/>
          </p:nvPr>
        </p:nvSpPr>
        <p:spPr>
          <a:xfrm>
            <a:off x="1554200" y="3724750"/>
            <a:ext cx="261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xo SemiBold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4" type="subTitle"/>
          </p:nvPr>
        </p:nvSpPr>
        <p:spPr>
          <a:xfrm>
            <a:off x="1554450" y="4035875"/>
            <a:ext cx="26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4" name="Google Shape;294;p2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5" name="Google Shape;295;p29"/>
          <p:cNvSpPr/>
          <p:nvPr/>
        </p:nvSpPr>
        <p:spPr>
          <a:xfrm>
            <a:off x="7206425" y="-392450"/>
            <a:ext cx="2383500" cy="23835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7889097" y="1437372"/>
            <a:ext cx="1018200" cy="1018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 rot="5400000">
            <a:off x="8672098" y="3554225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 rot="5400000">
            <a:off x="8672098" y="4021874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 rot="5400000">
            <a:off x="8672098" y="4489524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298950" y="23653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621100" y="1152475"/>
            <a:ext cx="38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4" name="Google Shape;304;p30"/>
          <p:cNvSpPr txBox="1"/>
          <p:nvPr>
            <p:ph idx="2" type="body"/>
          </p:nvPr>
        </p:nvSpPr>
        <p:spPr>
          <a:xfrm>
            <a:off x="4627600" y="1152475"/>
            <a:ext cx="38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30"/>
          <p:cNvSpPr/>
          <p:nvPr/>
        </p:nvSpPr>
        <p:spPr>
          <a:xfrm flipH="1" rot="10800000">
            <a:off x="6384037" y="-5178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6384037" y="2770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309200" y="752550"/>
            <a:ext cx="32127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8" name="Google Shape;308;p31"/>
          <p:cNvSpPr txBox="1"/>
          <p:nvPr>
            <p:ph idx="1" type="subTitle"/>
          </p:nvPr>
        </p:nvSpPr>
        <p:spPr>
          <a:xfrm>
            <a:off x="1198200" y="1497150"/>
            <a:ext cx="34347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9" name="Google Shape;309;p31"/>
          <p:cNvSpPr txBox="1"/>
          <p:nvPr/>
        </p:nvSpPr>
        <p:spPr>
          <a:xfrm>
            <a:off x="1177200" y="3430875"/>
            <a:ext cx="34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</a:t>
            </a:r>
            <a:r>
              <a:rPr lang="en" sz="12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6384037" y="2770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298950" y="23653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 rot="10800000">
            <a:off x="5682260" y="2770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 flipH="1" rot="-5400000">
            <a:off x="6946746" y="3734801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 flipH="1" rot="-5400000">
            <a:off x="6520289" y="3971298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 flipH="1" rot="-5400000">
            <a:off x="6039499" y="4211672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 flipH="1">
            <a:off x="2082000" y="4270200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 flipH="1">
            <a:off x="1285750" y="427020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 flipH="1">
            <a:off x="489500" y="4270200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 flipH="1">
            <a:off x="887075" y="523825"/>
            <a:ext cx="1127100" cy="112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-620500" y="-802450"/>
            <a:ext cx="2349300" cy="23493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/>
          <p:nvPr/>
        </p:nvSpPr>
        <p:spPr>
          <a:xfrm>
            <a:off x="298950" y="236534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5889475" y="4110069"/>
            <a:ext cx="1135200" cy="113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5889475" y="3373550"/>
            <a:ext cx="2608200" cy="26082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311225" y="-7979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1107475" y="-7979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903725" y="-7979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8218050" y="2450550"/>
            <a:ext cx="2121000" cy="21210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 rot="10800000">
            <a:off x="311237" y="-5178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113822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193447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273072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8147175" y="4215375"/>
            <a:ext cx="1224900" cy="1224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368433" y="2570075"/>
            <a:ext cx="29712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1368400" y="2927075"/>
            <a:ext cx="2971200" cy="11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4804312" y="2570075"/>
            <a:ext cx="29712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804275" y="2927075"/>
            <a:ext cx="2971200" cy="11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6384037" y="2770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831100" y="3720400"/>
            <a:ext cx="2121000" cy="21210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239350" y="3019325"/>
            <a:ext cx="937500" cy="9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6384037" y="2770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5400000">
            <a:off x="-382796" y="4353801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rot="5400000">
            <a:off x="43661" y="4590298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5400000">
            <a:off x="524451" y="4830672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094925" y="1600325"/>
            <a:ext cx="4427700" cy="25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4095205" y="981175"/>
            <a:ext cx="44277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 rot="5400000">
            <a:off x="8677623" y="1830825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5400000">
            <a:off x="8677623" y="2298474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8677623" y="2766124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31122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10747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190372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3520475" y="-240575"/>
            <a:ext cx="948900" cy="948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2817950" y="-240575"/>
            <a:ext cx="948900" cy="948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2086975" y="-240575"/>
            <a:ext cx="948900" cy="948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687950" y="1448925"/>
            <a:ext cx="5768100" cy="22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>
            <a:off x="8242375" y="1058119"/>
            <a:ext cx="1135200" cy="1135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242375" y="-585031"/>
            <a:ext cx="1135200" cy="1135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8242375" y="199094"/>
            <a:ext cx="1135200" cy="113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127525" y="416950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1923775" y="416950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2720025" y="416950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>
            <a:off x="298950" y="277050"/>
            <a:ext cx="2480448" cy="5414880"/>
          </a:xfrm>
          <a:custGeom>
            <a:rect b="b" l="l" r="r" t="t"/>
            <a:pathLst>
              <a:path extrusionOk="0" h="56405" w="25838">
                <a:moveTo>
                  <a:pt x="1" y="0"/>
                </a:moveTo>
                <a:lnTo>
                  <a:pt x="1" y="113"/>
                </a:lnTo>
                <a:lnTo>
                  <a:pt x="18532" y="113"/>
                </a:lnTo>
                <a:cubicBezTo>
                  <a:pt x="22497" y="113"/>
                  <a:pt x="25725" y="3341"/>
                  <a:pt x="25725" y="7306"/>
                </a:cubicBezTo>
                <a:lnTo>
                  <a:pt x="25725" y="56404"/>
                </a:lnTo>
                <a:lnTo>
                  <a:pt x="25838" y="56404"/>
                </a:lnTo>
                <a:lnTo>
                  <a:pt x="25838" y="7306"/>
                </a:lnTo>
                <a:cubicBezTo>
                  <a:pt x="25838" y="3278"/>
                  <a:pt x="22560" y="0"/>
                  <a:pt x="185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>
            <a:off x="5992145" y="2320290"/>
            <a:ext cx="2840640" cy="2576736"/>
          </a:xfrm>
          <a:custGeom>
            <a:rect b="b" l="l" r="r" t="t"/>
            <a:pathLst>
              <a:path extrusionOk="0" h="26841" w="29590">
                <a:moveTo>
                  <a:pt x="1" y="1"/>
                </a:moveTo>
                <a:lnTo>
                  <a:pt x="1" y="17044"/>
                </a:lnTo>
                <a:cubicBezTo>
                  <a:pt x="1" y="22454"/>
                  <a:pt x="4386" y="26841"/>
                  <a:pt x="9795" y="26841"/>
                </a:cubicBezTo>
                <a:cubicBezTo>
                  <a:pt x="9796" y="26841"/>
                  <a:pt x="9798" y="26841"/>
                  <a:pt x="9800" y="26841"/>
                </a:cubicBezTo>
                <a:lnTo>
                  <a:pt x="29589" y="26841"/>
                </a:lnTo>
                <a:lnTo>
                  <a:pt x="29589" y="26730"/>
                </a:lnTo>
                <a:lnTo>
                  <a:pt x="9800" y="26730"/>
                </a:lnTo>
                <a:cubicBezTo>
                  <a:pt x="4457" y="26730"/>
                  <a:pt x="111" y="22384"/>
                  <a:pt x="111" y="17044"/>
                </a:cubicBezTo>
                <a:lnTo>
                  <a:pt x="11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772300" y="1635300"/>
            <a:ext cx="5599800" cy="5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1772300" y="2273125"/>
            <a:ext cx="55998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9"/>
          <p:cNvSpPr/>
          <p:nvPr/>
        </p:nvSpPr>
        <p:spPr>
          <a:xfrm>
            <a:off x="31122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110747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1903725" y="4180125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6028950" y="4215375"/>
            <a:ext cx="1224900" cy="1224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7502725" y="4215375"/>
            <a:ext cx="1224900" cy="1224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6892575" y="4353350"/>
            <a:ext cx="948900" cy="948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rot="5400000">
            <a:off x="8522898" y="507600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5400000">
            <a:off x="8522898" y="975249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5400000">
            <a:off x="8522898" y="1442899"/>
            <a:ext cx="852600" cy="852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535600" y="539500"/>
            <a:ext cx="3987300" cy="9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113822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1934475" y="-962450"/>
            <a:ext cx="979500" cy="184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730725" y="-962450"/>
            <a:ext cx="979500" cy="1840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5838375" y="3548075"/>
            <a:ext cx="2121000" cy="2121000"/>
          </a:xfrm>
          <a:prstGeom prst="donut">
            <a:avLst>
              <a:gd fmla="val 7686" name="adj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147175" y="4215375"/>
            <a:ext cx="1224900" cy="1224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SemiBold"/>
              <a:buNone/>
              <a:defRPr sz="3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●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○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■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●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○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■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●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○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Medium"/>
              <a:buChar char="■"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de/heart-attack-prediction-using-different-ml-model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ctrTitle"/>
          </p:nvPr>
        </p:nvSpPr>
        <p:spPr>
          <a:xfrm>
            <a:off x="621100" y="2100950"/>
            <a:ext cx="8091000" cy="16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 Prediction Using Different ML Models</a:t>
            </a:r>
            <a:br>
              <a:rPr lang="en"/>
            </a:br>
            <a:endParaRPr/>
          </a:p>
        </p:txBody>
      </p:sp>
      <p:sp>
        <p:nvSpPr>
          <p:cNvPr id="341" name="Google Shape;341;p35"/>
          <p:cNvSpPr txBox="1"/>
          <p:nvPr>
            <p:ph idx="1" type="subTitle"/>
          </p:nvPr>
        </p:nvSpPr>
        <p:spPr>
          <a:xfrm>
            <a:off x="621100" y="3386750"/>
            <a:ext cx="47685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Kapil Tandel - 130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Swati Vettiyattil - 138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Gaurav Wadhwa - 140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Problem Statement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311225" y="1211575"/>
            <a:ext cx="8593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xo Medium"/>
              <a:buChar char="●"/>
            </a:pP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A heart attack (Cardiovascular diseases) occurs when the flow of blood to the heart muscle suddenly becomes blocked. </a:t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xo Medium"/>
              <a:buChar char="●"/>
            </a:pP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From WHO statistics every year 17.9 million dying from heart attack. </a:t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xo Medium"/>
              <a:buChar char="●"/>
            </a:pP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The medical study says that human life style is the main reason behind this heart problem. </a:t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xo Medium"/>
              <a:buChar char="●"/>
            </a:pP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Apart from this there are many key factors which warns that the person may/maynot getting chance of heart attack.</a:t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About Project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450275" y="1211575"/>
            <a:ext cx="80724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xo Medium"/>
              <a:buChar char="●"/>
            </a:pP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In this project, we have used Heart Diseases Dataset from Kaggle for Heart Attack Prediction.</a:t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xo Medium"/>
              <a:buChar char="●"/>
            </a:pP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This dataset contain some medical information of patients which tells whether that person getting a heart attack chance is less or more.</a:t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xo Medium"/>
              <a:buChar char="●"/>
            </a:pP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Using the information, we explore the dataset and classify the target variable using different Machine Learning models to </a:t>
            </a: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find out</a:t>
            </a:r>
            <a:r>
              <a:rPr lang="en" sz="19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which algorithm is suitable for this dataset.</a:t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About Dataset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474275" y="1039450"/>
            <a:ext cx="804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Source 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https://www.kaggle.com/code/heart-attack-prediction-using-different-ml-models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xo"/>
                <a:ea typeface="Exo"/>
                <a:cs typeface="Exo"/>
                <a:sym typeface="Exo"/>
              </a:rPr>
              <a:t>Attribute Information </a:t>
            </a: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: We use 13 input features and has 1 output variable</a:t>
            </a:r>
            <a:endParaRPr sz="1700"/>
          </a:p>
        </p:txBody>
      </p:sp>
      <p:sp>
        <p:nvSpPr>
          <p:cNvPr id="360" name="Google Shape;360;p38"/>
          <p:cNvSpPr txBox="1"/>
          <p:nvPr/>
        </p:nvSpPr>
        <p:spPr>
          <a:xfrm>
            <a:off x="678225" y="2330825"/>
            <a:ext cx="3769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Age (Numerical) : age in years 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Sex (Male /Female)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chest pain type (4 values)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resting blood pressure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serum cholesterol in mg/dl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fasting blood sugar &gt; 120 mg/dl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oldpeak = ST depression induced by exercise relative to rest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Medium"/>
              <a:buAutoNum type="arabicPeriod"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maximum heart rate achieved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4205825" y="2330825"/>
            <a:ext cx="4457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9. resting electrocardiographic results (values 0,1,2)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10. exercise induced angina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11. the slope of the peak exercise ST segment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12. number of major vessels (0-3) colored by fluoroscopy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13. thal: 0 = normal; 1 = fixed defect; 2 = reversible defect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Medium"/>
                <a:ea typeface="Exo Medium"/>
                <a:cs typeface="Exo Medium"/>
                <a:sym typeface="Exo Medium"/>
              </a:rPr>
              <a:t>14. target: 0= less chance of heart attack 1= more chance of heart attack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Algorithm Used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457675" y="1198700"/>
            <a:ext cx="5939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xo Medium"/>
              <a:buChar char="●"/>
            </a:pP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Extreme Gradient Boost</a:t>
            </a:r>
            <a:endParaRPr sz="2900">
              <a:latin typeface="Exo Medium"/>
              <a:ea typeface="Exo Medium"/>
              <a:cs typeface="Exo Medium"/>
              <a:sym typeface="Exo Medium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xo Medium"/>
              <a:buChar char="●"/>
            </a:pP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Support</a:t>
            </a: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 Vector Machine</a:t>
            </a:r>
            <a:endParaRPr sz="2900">
              <a:latin typeface="Exo Medium"/>
              <a:ea typeface="Exo Medium"/>
              <a:cs typeface="Exo Medium"/>
              <a:sym typeface="Exo Medium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xo Medium"/>
              <a:buChar char="●"/>
            </a:pP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K-nearest Neighbours</a:t>
            </a:r>
            <a:endParaRPr sz="2900">
              <a:latin typeface="Exo Medium"/>
              <a:ea typeface="Exo Medium"/>
              <a:cs typeface="Exo Medium"/>
              <a:sym typeface="Exo Medium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xo Medium"/>
              <a:buChar char="●"/>
            </a:pP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Random Forest</a:t>
            </a:r>
            <a:endParaRPr sz="2900">
              <a:latin typeface="Exo Medium"/>
              <a:ea typeface="Exo Medium"/>
              <a:cs typeface="Exo Medium"/>
              <a:sym typeface="Exo Medium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xo Medium"/>
              <a:buChar char="●"/>
            </a:pP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Naive Bayes</a:t>
            </a:r>
            <a:endParaRPr sz="2900">
              <a:latin typeface="Exo Medium"/>
              <a:ea typeface="Exo Medium"/>
              <a:cs typeface="Exo Medium"/>
              <a:sym typeface="Exo Medium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xo Medium"/>
              <a:buChar char="●"/>
            </a:pP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Logistic Regression</a:t>
            </a:r>
            <a:endParaRPr sz="2900">
              <a:latin typeface="Exo Medium"/>
              <a:ea typeface="Exo Medium"/>
              <a:cs typeface="Exo Medium"/>
              <a:sym typeface="Exo Medium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xo Medium"/>
              <a:buChar char="●"/>
            </a:pPr>
            <a:r>
              <a:rPr lang="en" sz="2900">
                <a:latin typeface="Exo Medium"/>
                <a:ea typeface="Exo Medium"/>
                <a:cs typeface="Exo Medium"/>
                <a:sym typeface="Exo Medium"/>
              </a:rPr>
              <a:t>Decision Tree</a:t>
            </a:r>
            <a:endParaRPr sz="2900"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40"/>
          <p:cNvGraphicFramePr/>
          <p:nvPr/>
        </p:nvGraphicFramePr>
        <p:xfrm>
          <a:off x="621100" y="159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{49F867B7-85AA-4D14-B179-530F6E75311F}</a:tableStyleId>
              </a:tblPr>
              <a:tblGrid>
                <a:gridCol w="4096900"/>
                <a:gridCol w="3607100"/>
              </a:tblGrid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MODEL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ACCURACY</a:t>
                      </a:r>
                      <a:endParaRPr b="1" sz="10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Extreme Gradient Boost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xo Medium"/>
                          <a:ea typeface="Exo Medium"/>
                          <a:cs typeface="Exo Medium"/>
                          <a:sym typeface="Exo Medium"/>
                        </a:rPr>
                        <a:t>85.246%</a:t>
                      </a:r>
                      <a:endParaRPr sz="1200">
                        <a:solidFill>
                          <a:schemeClr val="dk1"/>
                        </a:solidFill>
                        <a:latin typeface="Exo Medium"/>
                        <a:ea typeface="Exo Medium"/>
                        <a:cs typeface="Exo Medium"/>
                        <a:sym typeface="Ex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Support Vector Machine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xo Medium"/>
                          <a:ea typeface="Exo Medium"/>
                          <a:cs typeface="Exo Medium"/>
                          <a:sym typeface="Exo Medium"/>
                        </a:rPr>
                        <a:t>85.246%</a:t>
                      </a:r>
                      <a:endParaRPr sz="1200">
                        <a:solidFill>
                          <a:schemeClr val="dk1"/>
                        </a:solidFill>
                        <a:latin typeface="Exo Medium"/>
                        <a:ea typeface="Exo Medium"/>
                        <a:cs typeface="Exo Medium"/>
                        <a:sym typeface="Ex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K-Nearest Neighbours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xo Medium"/>
                          <a:ea typeface="Exo Medium"/>
                          <a:cs typeface="Exo Medium"/>
                          <a:sym typeface="Exo Medium"/>
                        </a:rPr>
                        <a:t>85.246%</a:t>
                      </a:r>
                      <a:endParaRPr sz="1200">
                        <a:solidFill>
                          <a:schemeClr val="dk1"/>
                        </a:solidFill>
                        <a:latin typeface="Exo Medium"/>
                        <a:ea typeface="Exo Medium"/>
                        <a:cs typeface="Exo Medium"/>
                        <a:sym typeface="Ex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Random Forest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xo Medium"/>
                          <a:ea typeface="Exo Medium"/>
                          <a:cs typeface="Exo Medium"/>
                          <a:sym typeface="Exo Medium"/>
                        </a:rPr>
                        <a:t>88.525%</a:t>
                      </a:r>
                      <a:endParaRPr sz="1200">
                        <a:solidFill>
                          <a:schemeClr val="dk1"/>
                        </a:solidFill>
                        <a:latin typeface="Exo Medium"/>
                        <a:ea typeface="Exo Medium"/>
                        <a:cs typeface="Exo Medium"/>
                        <a:sym typeface="Ex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Naive Bayes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xo Medium"/>
                          <a:ea typeface="Exo Medium"/>
                          <a:cs typeface="Exo Medium"/>
                          <a:sym typeface="Exo Medium"/>
                        </a:rPr>
                        <a:t>85.246%</a:t>
                      </a:r>
                      <a:endParaRPr sz="1200">
                        <a:solidFill>
                          <a:schemeClr val="dk1"/>
                        </a:solidFill>
                        <a:latin typeface="Exo Medium"/>
                        <a:ea typeface="Exo Medium"/>
                        <a:cs typeface="Exo Medium"/>
                        <a:sym typeface="Ex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Logistic Regression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xo Medium"/>
                          <a:ea typeface="Exo Medium"/>
                          <a:cs typeface="Exo Medium"/>
                          <a:sym typeface="Exo Medium"/>
                        </a:rPr>
                        <a:t>85.246%</a:t>
                      </a:r>
                      <a:endParaRPr sz="1200">
                        <a:solidFill>
                          <a:schemeClr val="dk1"/>
                        </a:solidFill>
                        <a:latin typeface="Exo Medium"/>
                        <a:ea typeface="Exo Medium"/>
                        <a:cs typeface="Exo Medium"/>
                        <a:sym typeface="Ex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Decision Tree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xo Medium"/>
                          <a:ea typeface="Exo Medium"/>
                          <a:cs typeface="Exo Medium"/>
                          <a:sym typeface="Exo Medium"/>
                        </a:rPr>
                        <a:t>81.967%</a:t>
                      </a:r>
                      <a:endParaRPr sz="1200">
                        <a:solidFill>
                          <a:schemeClr val="dk1"/>
                        </a:solidFill>
                        <a:latin typeface="Exo Medium"/>
                        <a:ea typeface="Exo Medium"/>
                        <a:cs typeface="Exo Medium"/>
                        <a:sym typeface="Ex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40"/>
          <p:cNvSpPr txBox="1"/>
          <p:nvPr/>
        </p:nvSpPr>
        <p:spPr>
          <a:xfrm>
            <a:off x="720000" y="11217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Accuracy of different models</a:t>
            </a:r>
            <a:endParaRPr b="1"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4" name="Google Shape;374;p40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Model Evaluation</a:t>
            </a:r>
            <a:endParaRPr sz="3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/>
          <p:nvPr/>
        </p:nvSpPr>
        <p:spPr>
          <a:xfrm flipH="1" rot="-5400000">
            <a:off x="7933851" y="3815726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 flipH="1" rot="-5400000">
            <a:off x="7507393" y="4052223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 flipH="1" rot="-5400000">
            <a:off x="7026604" y="4292597"/>
            <a:ext cx="957600" cy="957600"/>
          </a:xfrm>
          <a:prstGeom prst="pie">
            <a:avLst>
              <a:gd fmla="val 5390108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 txBox="1"/>
          <p:nvPr>
            <p:ph idx="4294967295"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Model Evaluation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83" name="Google Shape;383;p41"/>
          <p:cNvSpPr txBox="1"/>
          <p:nvPr/>
        </p:nvSpPr>
        <p:spPr>
          <a:xfrm>
            <a:off x="1024800" y="43983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Bar Plot represent a</a:t>
            </a:r>
            <a:r>
              <a:rPr b="1"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ccuracy of different models</a:t>
            </a:r>
            <a:endParaRPr b="1"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84" name="Google Shape;38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25" y="1117275"/>
            <a:ext cx="6868074" cy="307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Conclusion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793175" y="1243700"/>
            <a:ext cx="7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553625" y="1643900"/>
            <a:ext cx="8162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Exo Medium"/>
                <a:ea typeface="Exo Medium"/>
                <a:cs typeface="Exo Medium"/>
                <a:sym typeface="Exo Medium"/>
              </a:rPr>
              <a:t>1) Random Forest </a:t>
            </a:r>
            <a:r>
              <a:rPr lang="en" sz="1900">
                <a:latin typeface="Exo Medium"/>
                <a:ea typeface="Exo Medium"/>
                <a:cs typeface="Exo Medium"/>
                <a:sym typeface="Exo Medium"/>
              </a:rPr>
              <a:t>yields</a:t>
            </a:r>
            <a:r>
              <a:rPr lang="en" sz="1900">
                <a:latin typeface="Exo Medium"/>
                <a:ea typeface="Exo Medium"/>
                <a:cs typeface="Exo Medium"/>
                <a:sym typeface="Exo Medium"/>
              </a:rPr>
              <a:t> highest accuracy of 88.524%</a:t>
            </a:r>
            <a:endParaRPr sz="19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Exo Medium"/>
                <a:ea typeface="Exo Medium"/>
                <a:cs typeface="Exo Medium"/>
                <a:sym typeface="Exo Medium"/>
              </a:rPr>
              <a:t>2) Decision Tree yields lowest accuracy of 81.967%</a:t>
            </a:r>
            <a:endParaRPr sz="19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Exo Medium"/>
                <a:ea typeface="Exo Medium"/>
                <a:cs typeface="Exo Medium"/>
                <a:sym typeface="Exo Medium"/>
              </a:rPr>
              <a:t>2) Exercise induced ST depression chest pain and increased heart rate are major symptoms of Heart attack</a:t>
            </a:r>
            <a:endParaRPr sz="1900"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675300" y="1739025"/>
            <a:ext cx="78438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umentary System for Medical Students by Slidesgo">
  <a:themeElements>
    <a:clrScheme name="Simple Light">
      <a:dk1>
        <a:srgbClr val="483A2E"/>
      </a:dk1>
      <a:lt1>
        <a:srgbClr val="FCF6EC"/>
      </a:lt1>
      <a:dk2>
        <a:srgbClr val="F5DCC3"/>
      </a:dk2>
      <a:lt2>
        <a:srgbClr val="F1CEC8"/>
      </a:lt2>
      <a:accent1>
        <a:srgbClr val="DD9888"/>
      </a:accent1>
      <a:accent2>
        <a:srgbClr val="EFC39B"/>
      </a:accent2>
      <a:accent3>
        <a:srgbClr val="EBB16D"/>
      </a:accent3>
      <a:accent4>
        <a:srgbClr val="FFFFFF"/>
      </a:accent4>
      <a:accent5>
        <a:srgbClr val="FFFFFF"/>
      </a:accent5>
      <a:accent6>
        <a:srgbClr val="FFFFFF"/>
      </a:accent6>
      <a:hlink>
        <a:srgbClr val="483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