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9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562" y="-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 panose="020B0604020202020204"/>
      </a:defRPr>
    </a:lvl1pPr>
    <a:lvl2pPr indent="228600" latinLnBrk="0">
      <a:defRPr sz="1400">
        <a:latin typeface="+mn-lt"/>
        <a:ea typeface="+mn-ea"/>
        <a:cs typeface="+mn-cs"/>
        <a:sym typeface="Arial" panose="020B0604020202020204"/>
      </a:defRPr>
    </a:lvl2pPr>
    <a:lvl3pPr indent="457200" latinLnBrk="0">
      <a:defRPr sz="1400">
        <a:latin typeface="+mn-lt"/>
        <a:ea typeface="+mn-ea"/>
        <a:cs typeface="+mn-cs"/>
        <a:sym typeface="Arial" panose="020B0604020202020204"/>
      </a:defRPr>
    </a:lvl3pPr>
    <a:lvl4pPr indent="685800" latinLnBrk="0">
      <a:defRPr sz="1400">
        <a:latin typeface="+mn-lt"/>
        <a:ea typeface="+mn-ea"/>
        <a:cs typeface="+mn-cs"/>
        <a:sym typeface="Arial" panose="020B0604020202020204"/>
      </a:defRPr>
    </a:lvl4pPr>
    <a:lvl5pPr indent="914400" latinLnBrk="0">
      <a:defRPr sz="1400">
        <a:latin typeface="+mn-lt"/>
        <a:ea typeface="+mn-ea"/>
        <a:cs typeface="+mn-cs"/>
        <a:sym typeface="Arial" panose="020B0604020202020204"/>
      </a:defRPr>
    </a:lvl5pPr>
    <a:lvl6pPr indent="1143000" latinLnBrk="0">
      <a:defRPr sz="1400">
        <a:latin typeface="+mn-lt"/>
        <a:ea typeface="+mn-ea"/>
        <a:cs typeface="+mn-cs"/>
        <a:sym typeface="Arial" panose="020B0604020202020204"/>
      </a:defRPr>
    </a:lvl6pPr>
    <a:lvl7pPr indent="1371600" latinLnBrk="0">
      <a:defRPr sz="1400">
        <a:latin typeface="+mn-lt"/>
        <a:ea typeface="+mn-ea"/>
        <a:cs typeface="+mn-cs"/>
        <a:sym typeface="Arial" panose="020B0604020202020204"/>
      </a:defRPr>
    </a:lvl7pPr>
    <a:lvl8pPr indent="1600200" latinLnBrk="0">
      <a:defRPr sz="1400">
        <a:latin typeface="+mn-lt"/>
        <a:ea typeface="+mn-ea"/>
        <a:cs typeface="+mn-cs"/>
        <a:sym typeface="Arial" panose="020B0604020202020204"/>
      </a:defRPr>
    </a:lvl8pPr>
    <a:lvl9pPr indent="1828800" latinLnBrk="0">
      <a:defRPr sz="1400">
        <a:latin typeface="+mn-lt"/>
        <a:ea typeface="+mn-ea"/>
        <a:cs typeface="+mn-cs"/>
        <a:sym typeface="Arial" panose="020B060402020202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 hasCustomPrompt="1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 hasCustomPrompt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 hasCustomPrompt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 hasCustomPrompt="1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 hasCustomPrompt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 hasCustomPrompt="1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 hasCustomPrompt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 hasCustomPrompt="1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73" name="Title Text"/>
          <p:cNvSpPr>
            <a:spLocks noGrp="1"/>
          </p:cNvSpPr>
          <p:nvPr>
            <p:ph type="title" hasCustomPrompt="1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 hasCustomPrompt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/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 hasCustomPrompt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10052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14624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19196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23768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28340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32912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37484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42056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customers </a:t>
            </a:r>
            <a:r>
              <a:rPr lang="en-US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analysis</a:t>
            </a:r>
            <a:endParaRPr lang="en-US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165112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Age distributions</a:t>
            </a:r>
            <a:endParaRPr lang="en-US" sz="1400" dirty="0" smtClean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Number of bike purchases in 3 years / percentages purchases</a:t>
            </a:r>
            <a:endParaRPr lang="en-US" sz="1400" dirty="0" smtClean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Job industry category.</a:t>
            </a:r>
            <a:endParaRPr lang="en-US" sz="1400" dirty="0" smtClean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Wealth segments</a:t>
            </a:r>
            <a:endParaRPr lang="en-US" sz="1400" dirty="0" smtClean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Number of cars own on each states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80448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Customers’ age distribution</a:t>
            </a:r>
            <a:endParaRPr lang="en-US" sz="24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152400" y="1834934"/>
            <a:ext cx="4134600" cy="2769957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anose="030F0702030302020204" pitchFamily="66" charset="0"/>
                <a:sym typeface="Arial" panose="020B0604020202020204"/>
              </a:rPr>
              <a:t>As we can see, mostly our new customers are between 25 to 48 years old.</a:t>
            </a:r>
            <a:endParaRPr lang="en-US" sz="1400" dirty="0" smtClean="0">
              <a:latin typeface="Comic Sans MS" panose="030F0702030302020204" pitchFamily="66" charset="0"/>
              <a:sym typeface="Arial" panose="020B0604020202020204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 smtClean="0">
              <a:latin typeface="Comic Sans MS" panose="030F0702030302020204" pitchFamily="66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anose="030F0702030302020204" pitchFamily="66" charset="0"/>
              </a:rPr>
              <a:t>Number of customers from 48 to 59 years old has big drops on percentages.</a:t>
            </a:r>
            <a:endParaRPr lang="en-US" sz="1400" dirty="0" smtClean="0">
              <a:latin typeface="Comic Sans MS" panose="030F0702030302020204" pitchFamily="66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 smtClean="0">
              <a:latin typeface="Comic Sans MS" panose="030F0702030302020204" pitchFamily="66" charset="0"/>
              <a:sym typeface="Arial" panose="020B0604020202020204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anose="030F0702030302020204" pitchFamily="66" charset="0"/>
                <a:sym typeface="Arial" panose="020B0604020202020204"/>
              </a:rPr>
              <a:t>There is a slightly increase in number of customers over 59 years old in term of percentages</a:t>
            </a:r>
            <a:endParaRPr lang="en-US" sz="1400" dirty="0" smtClean="0">
              <a:latin typeface="Comic Sans MS" panose="030F0702030302020204" pitchFamily="66" charset="0"/>
              <a:sym typeface="Arial" panose="020B0604020202020204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 smtClean="0">
              <a:latin typeface="Comic Sans MS" panose="030F0702030302020204" pitchFamily="66" charset="0"/>
              <a:sym typeface="Arial" panose="020B0604020202020204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anose="030F0702030302020204" pitchFamily="66" charset="0"/>
              </a:rPr>
              <a:t>It looks like the percentages of under 25 years old not really change.</a:t>
            </a:r>
            <a:endParaRPr lang="en-US" sz="1400" dirty="0">
              <a:latin typeface="Comic Sans MS" panose="030F0702030302020204" pitchFamily="66" charset="0"/>
              <a:sym typeface="Arial" panose="020B0604020202020204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  <p:pic>
        <p:nvPicPr>
          <p:cNvPr id="10" name="Picture 9" descr="A picture containing screenshot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742951"/>
            <a:ext cx="3317167" cy="2132464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800350"/>
            <a:ext cx="3318932" cy="2133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96200" y="895350"/>
            <a:ext cx="42094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new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96200" y="2952750"/>
            <a:ext cx="33117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old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Bike purchases last 3 years</a:t>
            </a:r>
            <a:endParaRPr lang="en-US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191895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As we can see, our new customers mostly Female with 50.6% purchases with total of 25,212 </a:t>
            </a:r>
            <a:r>
              <a:rPr lang="en-US" sz="14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bikes</a:t>
            </a:r>
            <a:endParaRPr lang="en-US" sz="1400" dirty="0" smtClean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Male contributed to 47.7% purchases with 23,765 </a:t>
            </a:r>
            <a:r>
              <a:rPr lang="en-US" sz="14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bikes</a:t>
            </a:r>
            <a:endParaRPr lang="en-US" sz="1400" dirty="0" smtClean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So we should focus on advertises on Female customers than Male customers</a:t>
            </a:r>
            <a:endParaRPr lang="en-US" sz="14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  <p:pic>
        <p:nvPicPr>
          <p:cNvPr id="10" name="Picture 9" descr="A screenshot of a cell phone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742950"/>
            <a:ext cx="3321812" cy="215191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800351"/>
            <a:ext cx="3461366" cy="215373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28600" y="895350"/>
            <a:ext cx="8565600" cy="51017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Job industry </a:t>
            </a:r>
            <a:r>
              <a:rPr lang="en-US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category</a:t>
            </a:r>
            <a:endParaRPr lang="en-US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151" name="Shape 100"/>
          <p:cNvSpPr/>
          <p:nvPr/>
        </p:nvSpPr>
        <p:spPr>
          <a:xfrm>
            <a:off x="228600" y="1428750"/>
            <a:ext cx="2895600" cy="1654331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Mostly our new customers are on Finance industry and our </a:t>
            </a:r>
            <a:r>
              <a:rPr lang="en-US" sz="14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Manufacturing </a:t>
            </a:r>
            <a:r>
              <a:rPr lang="en-US" sz="14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customers are still on top 2</a:t>
            </a:r>
            <a:r>
              <a:rPr lang="en-US" sz="14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.</a:t>
            </a:r>
            <a:endParaRPr lang="en-US" sz="1400" dirty="0" smtClean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The rest industries is still same </a:t>
            </a:r>
            <a:endParaRPr lang="en-US" sz="1400" dirty="0" smtClean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  <p:pic>
        <p:nvPicPr>
          <p:cNvPr id="10" name="Picture 9" descr="A screenshot of a cell phone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742950"/>
            <a:ext cx="2773703" cy="175824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297" y="742950"/>
            <a:ext cx="3154703" cy="180612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04800" y="2952750"/>
            <a:ext cx="23102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Wealth segments</a:t>
            </a:r>
            <a:endParaRPr lang="en-US" sz="2000" b="1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400" y="3333750"/>
            <a:ext cx="35814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In all ages, the number of Mass Customers is the highest so we should focus on this social class</a:t>
            </a:r>
            <a:r>
              <a:rPr lang="en-US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After that, we should focus on High Net Customer. </a:t>
            </a:r>
            <a:endParaRPr lang="en-US" dirty="0" smtClean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Then Affluent Customers but mostly second and third quadrant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14" name="Picture 13" descr="A picture containing screenshot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783352"/>
            <a:ext cx="2667000" cy="1630967"/>
          </a:xfrm>
          <a:prstGeom prst="rect">
            <a:avLst/>
          </a:prstGeom>
        </p:spPr>
      </p:pic>
      <p:pic>
        <p:nvPicPr>
          <p:cNvPr id="15" name="Picture 14" descr="A picture containing screenshot&#10;&#10;Description automatically generate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647950"/>
            <a:ext cx="2652761" cy="17596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64626"/>
            <a:ext cx="8565600" cy="514468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anose="030F0702030302020204" pitchFamily="66" charset="0"/>
                <a:cs typeface="Times New Roman" panose="02020603050405020304" pitchFamily="18" charset="0"/>
              </a:rPr>
              <a:t>Numbers of cars owned</a:t>
            </a:r>
            <a:endParaRPr lang="en-US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151" name="Shape 100"/>
          <p:cNvSpPr/>
          <p:nvPr/>
        </p:nvSpPr>
        <p:spPr>
          <a:xfrm>
            <a:off x="173080" y="1843120"/>
            <a:ext cx="4134600" cy="214985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anose="030F0702030302020204" pitchFamily="66" charset="0"/>
                <a:cs typeface="Times New Roman" panose="02020603050405020304" pitchFamily="18" charset="0"/>
              </a:rPr>
              <a:t>NSW should be considered the most since numbers of customers don’t own cars is significantly larger than that own</a:t>
            </a:r>
            <a:r>
              <a:rPr lang="en-US" sz="14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.</a:t>
            </a:r>
            <a:endParaRPr lang="en-US" sz="14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anose="030F0702030302020204" pitchFamily="66" charset="0"/>
                <a:cs typeface="Times New Roman" panose="02020603050405020304" pitchFamily="18" charset="0"/>
              </a:rPr>
              <a:t>VIC and QLD has more customers that own car that who don’t but we can try to have something so that those owns car will buy bikes.</a:t>
            </a:r>
            <a:endParaRPr lang="en-US" sz="14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4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  <p:pic>
        <p:nvPicPr>
          <p:cNvPr id="3" name="Picture 2" descr="A picture containing screenshot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581150"/>
            <a:ext cx="4170929" cy="282795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2916</Words>
  <Application>WPS Presentation</Application>
  <PresentationFormat>On-screen Show (16:9)</PresentationFormat>
  <Paragraphs>82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SimSun</vt:lpstr>
      <vt:lpstr>Wingdings</vt:lpstr>
      <vt:lpstr>Arial</vt:lpstr>
      <vt:lpstr>Open Sans Extrabold</vt:lpstr>
      <vt:lpstr>Segoe Print</vt:lpstr>
      <vt:lpstr>Open Sans Light</vt:lpstr>
      <vt:lpstr>Calibri</vt:lpstr>
      <vt:lpstr>Open Sans</vt:lpstr>
      <vt:lpstr>Comic Sans MS</vt:lpstr>
      <vt:lpstr>Times New Roman</vt:lpstr>
      <vt:lpstr>Microsoft YaHei</vt:lpstr>
      <vt:lpstr>Arial Unicode MS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swati kawale</cp:lastModifiedBy>
  <cp:revision>6</cp:revision>
  <dcterms:created xsi:type="dcterms:W3CDTF">2021-04-01T04:27:06Z</dcterms:created>
  <dcterms:modified xsi:type="dcterms:W3CDTF">2021-04-01T04:32:08Z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1033-11.2.0.10078</vt:lpwstr>
  </property>
</Properties>
</file>