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411" r:id="rId5"/>
    <p:sldId id="366" r:id="rId6"/>
    <p:sldId id="483" r:id="rId7"/>
    <p:sldId id="479" r:id="rId8"/>
    <p:sldId id="480" r:id="rId9"/>
    <p:sldId id="481" r:id="rId10"/>
    <p:sldId id="482" r:id="rId11"/>
    <p:sldId id="484" r:id="rId12"/>
    <p:sldId id="485" r:id="rId13"/>
    <p:sldId id="374" r:id="rId14"/>
  </p:sldIdLst>
  <p:sldSz cx="9144000" cy="5143500" type="screen16x9"/>
  <p:notesSz cx="6858000" cy="9144000"/>
  <p:defaultTextStyle>
    <a:lvl1pPr defTabSz="457200">
      <a:defRPr>
        <a:solidFill>
          <a:srgbClr val="474746"/>
        </a:solidFill>
        <a:latin typeface="+mn-lt"/>
        <a:ea typeface="+mn-ea"/>
        <a:cs typeface="+mn-cs"/>
        <a:sym typeface="Helvetica"/>
      </a:defRPr>
    </a:lvl1pPr>
    <a:lvl2pPr defTabSz="457200">
      <a:defRPr>
        <a:solidFill>
          <a:srgbClr val="474746"/>
        </a:solidFill>
        <a:latin typeface="+mn-lt"/>
        <a:ea typeface="+mn-ea"/>
        <a:cs typeface="+mn-cs"/>
        <a:sym typeface="Helvetica"/>
      </a:defRPr>
    </a:lvl2pPr>
    <a:lvl3pPr defTabSz="457200">
      <a:defRPr>
        <a:solidFill>
          <a:srgbClr val="474746"/>
        </a:solidFill>
        <a:latin typeface="+mn-lt"/>
        <a:ea typeface="+mn-ea"/>
        <a:cs typeface="+mn-cs"/>
        <a:sym typeface="Helvetica"/>
      </a:defRPr>
    </a:lvl3pPr>
    <a:lvl4pPr defTabSz="457200">
      <a:defRPr>
        <a:solidFill>
          <a:srgbClr val="474746"/>
        </a:solidFill>
        <a:latin typeface="+mn-lt"/>
        <a:ea typeface="+mn-ea"/>
        <a:cs typeface="+mn-cs"/>
        <a:sym typeface="Helvetica"/>
      </a:defRPr>
    </a:lvl4pPr>
    <a:lvl5pPr defTabSz="457200">
      <a:defRPr>
        <a:solidFill>
          <a:srgbClr val="474746"/>
        </a:solidFill>
        <a:latin typeface="+mn-lt"/>
        <a:ea typeface="+mn-ea"/>
        <a:cs typeface="+mn-cs"/>
        <a:sym typeface="Helvetica"/>
      </a:defRPr>
    </a:lvl5pPr>
    <a:lvl6pPr defTabSz="457200">
      <a:defRPr>
        <a:solidFill>
          <a:srgbClr val="474746"/>
        </a:solidFill>
        <a:latin typeface="+mn-lt"/>
        <a:ea typeface="+mn-ea"/>
        <a:cs typeface="+mn-cs"/>
        <a:sym typeface="Helvetica"/>
      </a:defRPr>
    </a:lvl6pPr>
    <a:lvl7pPr defTabSz="457200">
      <a:defRPr>
        <a:solidFill>
          <a:srgbClr val="474746"/>
        </a:solidFill>
        <a:latin typeface="+mn-lt"/>
        <a:ea typeface="+mn-ea"/>
        <a:cs typeface="+mn-cs"/>
        <a:sym typeface="Helvetica"/>
      </a:defRPr>
    </a:lvl7pPr>
    <a:lvl8pPr defTabSz="457200">
      <a:defRPr>
        <a:solidFill>
          <a:srgbClr val="474746"/>
        </a:solidFill>
        <a:latin typeface="+mn-lt"/>
        <a:ea typeface="+mn-ea"/>
        <a:cs typeface="+mn-cs"/>
        <a:sym typeface="Helvetica"/>
      </a:defRPr>
    </a:lvl8pPr>
    <a:lvl9pPr defTabSz="457200">
      <a:defRPr>
        <a:solidFill>
          <a:srgbClr val="474746"/>
        </a:solidFill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bevel/>
            </a:ln>
          </a:left>
          <a:right>
            <a:ln w="12700" cap="flat">
              <a:solidFill>
                <a:srgbClr val="474746"/>
              </a:solidFill>
              <a:prstDash val="solid"/>
              <a:bevel/>
            </a:ln>
          </a:right>
          <a:top>
            <a:ln w="12700" cap="flat">
              <a:solidFill>
                <a:srgbClr val="474746"/>
              </a:solidFill>
              <a:prstDash val="solid"/>
              <a:bevel/>
            </a:ln>
          </a:top>
          <a:bottom>
            <a:ln w="12700" cap="flat">
              <a:solidFill>
                <a:srgbClr val="474746"/>
              </a:solidFill>
              <a:prstDash val="solid"/>
              <a:bevel/>
            </a:ln>
          </a:bottom>
          <a:insideH>
            <a:ln w="12700" cap="flat">
              <a:solidFill>
                <a:srgbClr val="474746"/>
              </a:solidFill>
              <a:prstDash val="solid"/>
              <a:bevel/>
            </a:ln>
          </a:insideH>
          <a:insideV>
            <a:ln w="12700" cap="flat">
              <a:solidFill>
                <a:srgbClr val="474746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bevel/>
            </a:ln>
          </a:left>
          <a:right>
            <a:ln w="12700" cap="flat">
              <a:solidFill>
                <a:srgbClr val="474746"/>
              </a:solidFill>
              <a:prstDash val="solid"/>
              <a:bevel/>
            </a:ln>
          </a:right>
          <a:top>
            <a:ln w="12700" cap="flat">
              <a:solidFill>
                <a:srgbClr val="474746"/>
              </a:solidFill>
              <a:prstDash val="solid"/>
              <a:bevel/>
            </a:ln>
          </a:top>
          <a:bottom>
            <a:ln w="12700" cap="flat">
              <a:solidFill>
                <a:srgbClr val="474746"/>
              </a:solidFill>
              <a:prstDash val="solid"/>
              <a:bevel/>
            </a:ln>
          </a:bottom>
          <a:insideH>
            <a:ln w="12700" cap="flat">
              <a:solidFill>
                <a:srgbClr val="474746"/>
              </a:solidFill>
              <a:prstDash val="solid"/>
              <a:bevel/>
            </a:ln>
          </a:insideH>
          <a:insideV>
            <a:ln w="12700" cap="flat">
              <a:solidFill>
                <a:srgbClr val="474746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in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bevel/>
            </a:ln>
          </a:left>
          <a:right>
            <a:ln w="12700" cap="flat">
              <a:solidFill>
                <a:srgbClr val="474746"/>
              </a:solidFill>
              <a:prstDash val="solid"/>
              <a:bevel/>
            </a:ln>
          </a:right>
          <a:top>
            <a:ln w="12700" cap="flat">
              <a:solidFill>
                <a:srgbClr val="474746"/>
              </a:solidFill>
              <a:prstDash val="solid"/>
              <a:bevel/>
            </a:ln>
          </a:top>
          <a:bottom>
            <a:ln w="12700" cap="flat">
              <a:solidFill>
                <a:srgbClr val="474746"/>
              </a:solidFill>
              <a:prstDash val="solid"/>
              <a:bevel/>
            </a:ln>
          </a:bottom>
          <a:insideH>
            <a:ln w="12700" cap="flat">
              <a:solidFill>
                <a:srgbClr val="474746"/>
              </a:solidFill>
              <a:prstDash val="solid"/>
              <a:bevel/>
            </a:ln>
          </a:insideH>
          <a:insideV>
            <a:ln w="12700" cap="flat">
              <a:solidFill>
                <a:srgbClr val="474746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bevel/>
            </a:ln>
          </a:left>
          <a:right>
            <a:ln w="12700" cap="flat">
              <a:solidFill>
                <a:srgbClr val="474746"/>
              </a:solidFill>
              <a:prstDash val="solid"/>
              <a:bevel/>
            </a:ln>
          </a:right>
          <a:top>
            <a:ln w="12700" cap="flat">
              <a:solidFill>
                <a:srgbClr val="474746"/>
              </a:solidFill>
              <a:prstDash val="solid"/>
              <a:bevel/>
            </a:ln>
          </a:top>
          <a:bottom>
            <a:ln w="12700" cap="flat">
              <a:solidFill>
                <a:srgbClr val="474746"/>
              </a:solidFill>
              <a:prstDash val="solid"/>
              <a:bevel/>
            </a:ln>
          </a:bottom>
          <a:insideH>
            <a:ln w="12700" cap="flat">
              <a:solidFill>
                <a:srgbClr val="474746"/>
              </a:solidFill>
              <a:prstDash val="solid"/>
              <a:bevel/>
            </a:ln>
          </a:insideH>
          <a:insideV>
            <a:ln w="12700" cap="flat">
              <a:solidFill>
                <a:srgbClr val="474746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in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6DACC"/>
          </a:solidFill>
        </a:fill>
      </a:tcStyle>
    </a:wholeTbl>
    <a:band2H>
      <a:tcTxStyle/>
      <a:tcStyle>
        <a:tcBdr/>
        <a:fill>
          <a:solidFill>
            <a:srgbClr val="FBED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98E3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98E3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98E31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474746"/>
        </a:fontRef>
        <a:srgbClr val="474746"/>
      </a:tcTxStyle>
      <a:tcStyle>
        <a:tcBdr>
          <a:left>
            <a:ln w="12700" cap="flat">
              <a:solidFill>
                <a:srgbClr val="010147"/>
              </a:solidFill>
              <a:prstDash val="solid"/>
              <a:bevel/>
            </a:ln>
          </a:left>
          <a:right>
            <a:ln w="12700" cap="flat">
              <a:solidFill>
                <a:srgbClr val="010147"/>
              </a:solidFill>
              <a:prstDash val="solid"/>
              <a:bevel/>
            </a:ln>
          </a:right>
          <a:top>
            <a:ln w="12700" cap="flat">
              <a:solidFill>
                <a:srgbClr val="010147"/>
              </a:solidFill>
              <a:prstDash val="solid"/>
              <a:bevel/>
            </a:ln>
          </a:top>
          <a:bottom>
            <a:ln w="12700" cap="flat">
              <a:solidFill>
                <a:srgbClr val="010147"/>
              </a:solidFill>
              <a:prstDash val="solid"/>
              <a:bevel/>
            </a:ln>
          </a:bottom>
          <a:insideH>
            <a:ln w="12700" cap="flat">
              <a:solidFill>
                <a:srgbClr val="010147"/>
              </a:solidFill>
              <a:prstDash val="solid"/>
              <a:bevel/>
            </a:ln>
          </a:insideH>
          <a:insideV>
            <a:ln w="12700" cap="flat">
              <a:solidFill>
                <a:srgbClr val="010147"/>
              </a:solidFill>
              <a:prstDash val="solid"/>
              <a:bevel/>
            </a:ln>
          </a:insideV>
        </a:tcBdr>
        <a:fill>
          <a:solidFill>
            <a:srgbClr val="F6DACC"/>
          </a:solidFill>
        </a:fill>
      </a:tcStyle>
    </a:wholeTbl>
    <a:band2H>
      <a:tcTxStyle/>
      <a:tcStyle>
        <a:tcBdr/>
        <a:fill>
          <a:solidFill>
            <a:srgbClr val="FBEDE7"/>
          </a:solidFill>
        </a:fill>
      </a:tcStyle>
    </a:band2H>
    <a:firstCol>
      <a:tcTxStyle b="on" i="on">
        <a:fontRef idx="minor">
          <a:srgbClr val="010147"/>
        </a:fontRef>
        <a:srgbClr val="010147"/>
      </a:tcTxStyle>
      <a:tcStyle>
        <a:tcBdr>
          <a:left>
            <a:ln w="12700" cap="flat">
              <a:solidFill>
                <a:srgbClr val="010147"/>
              </a:solidFill>
              <a:prstDash val="solid"/>
              <a:bevel/>
            </a:ln>
          </a:left>
          <a:right>
            <a:ln w="12700" cap="flat">
              <a:solidFill>
                <a:srgbClr val="010147"/>
              </a:solidFill>
              <a:prstDash val="solid"/>
              <a:bevel/>
            </a:ln>
          </a:right>
          <a:top>
            <a:ln w="12700" cap="flat">
              <a:solidFill>
                <a:srgbClr val="010147"/>
              </a:solidFill>
              <a:prstDash val="solid"/>
              <a:bevel/>
            </a:ln>
          </a:top>
          <a:bottom>
            <a:ln w="12700" cap="flat">
              <a:solidFill>
                <a:srgbClr val="010147"/>
              </a:solidFill>
              <a:prstDash val="solid"/>
              <a:bevel/>
            </a:ln>
          </a:bottom>
          <a:insideH>
            <a:ln w="12700" cap="flat">
              <a:solidFill>
                <a:srgbClr val="010147"/>
              </a:solidFill>
              <a:prstDash val="solid"/>
              <a:bevel/>
            </a:ln>
          </a:insideH>
          <a:insideV>
            <a:ln w="12700" cap="flat">
              <a:solidFill>
                <a:srgbClr val="010147"/>
              </a:solidFill>
              <a:prstDash val="solid"/>
              <a:bevel/>
            </a:ln>
          </a:insideV>
        </a:tcBdr>
        <a:fill>
          <a:solidFill>
            <a:srgbClr val="E98E31"/>
          </a:solidFill>
        </a:fill>
      </a:tcStyle>
    </a:firstCol>
    <a:lastRow>
      <a:tcTxStyle b="on" i="on">
        <a:fontRef idx="minor">
          <a:srgbClr val="010147"/>
        </a:fontRef>
        <a:srgbClr val="010147"/>
      </a:tcTxStyle>
      <a:tcStyle>
        <a:tcBdr>
          <a:left>
            <a:ln w="12700" cap="flat">
              <a:solidFill>
                <a:srgbClr val="010147"/>
              </a:solidFill>
              <a:prstDash val="solid"/>
              <a:bevel/>
            </a:ln>
          </a:left>
          <a:right>
            <a:ln w="12700" cap="flat">
              <a:solidFill>
                <a:srgbClr val="010147"/>
              </a:solidFill>
              <a:prstDash val="solid"/>
              <a:bevel/>
            </a:ln>
          </a:right>
          <a:top>
            <a:ln w="38100" cap="flat">
              <a:solidFill>
                <a:srgbClr val="010147"/>
              </a:solidFill>
              <a:prstDash val="solid"/>
              <a:bevel/>
            </a:ln>
          </a:top>
          <a:bottom>
            <a:ln w="12700" cap="flat">
              <a:solidFill>
                <a:srgbClr val="010147"/>
              </a:solidFill>
              <a:prstDash val="solid"/>
              <a:bevel/>
            </a:ln>
          </a:bottom>
          <a:insideH>
            <a:ln w="12700" cap="flat">
              <a:solidFill>
                <a:srgbClr val="010147"/>
              </a:solidFill>
              <a:prstDash val="solid"/>
              <a:bevel/>
            </a:ln>
          </a:insideH>
          <a:insideV>
            <a:ln w="12700" cap="flat">
              <a:solidFill>
                <a:srgbClr val="010147"/>
              </a:solidFill>
              <a:prstDash val="solid"/>
              <a:bevel/>
            </a:ln>
          </a:insideV>
        </a:tcBdr>
        <a:fill>
          <a:solidFill>
            <a:srgbClr val="E98E31"/>
          </a:solidFill>
        </a:fill>
      </a:tcStyle>
    </a:lastRow>
    <a:firstRow>
      <a:tcTxStyle b="on" i="on">
        <a:fontRef idx="minor">
          <a:srgbClr val="010147"/>
        </a:fontRef>
        <a:srgbClr val="010147"/>
      </a:tcTxStyle>
      <a:tcStyle>
        <a:tcBdr>
          <a:left>
            <a:ln w="12700" cap="flat">
              <a:solidFill>
                <a:srgbClr val="010147"/>
              </a:solidFill>
              <a:prstDash val="solid"/>
              <a:bevel/>
            </a:ln>
          </a:left>
          <a:right>
            <a:ln w="12700" cap="flat">
              <a:solidFill>
                <a:srgbClr val="010147"/>
              </a:solidFill>
              <a:prstDash val="solid"/>
              <a:bevel/>
            </a:ln>
          </a:right>
          <a:top>
            <a:ln w="12700" cap="flat">
              <a:solidFill>
                <a:srgbClr val="010147"/>
              </a:solidFill>
              <a:prstDash val="solid"/>
              <a:bevel/>
            </a:ln>
          </a:top>
          <a:bottom>
            <a:ln w="38100" cap="flat">
              <a:solidFill>
                <a:srgbClr val="010147"/>
              </a:solidFill>
              <a:prstDash val="solid"/>
              <a:bevel/>
            </a:ln>
          </a:bottom>
          <a:insideH>
            <a:ln w="12700" cap="flat">
              <a:solidFill>
                <a:srgbClr val="010147"/>
              </a:solidFill>
              <a:prstDash val="solid"/>
              <a:bevel/>
            </a:ln>
          </a:insideH>
          <a:insideV>
            <a:ln w="12700" cap="flat">
              <a:solidFill>
                <a:srgbClr val="010147"/>
              </a:solidFill>
              <a:prstDash val="solid"/>
              <a:bevel/>
            </a:ln>
          </a:insideV>
        </a:tcBdr>
        <a:fill>
          <a:solidFill>
            <a:srgbClr val="E98E31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474746"/>
        </a:fontRef>
        <a:srgbClr val="474746"/>
      </a:tcTxStyle>
      <a:tcStyle>
        <a:tcBdr>
          <a:left>
            <a:ln w="12700" cap="flat">
              <a:solidFill>
                <a:srgbClr val="010147"/>
              </a:solidFill>
              <a:prstDash val="solid"/>
              <a:bevel/>
            </a:ln>
          </a:left>
          <a:right>
            <a:ln w="12700" cap="flat">
              <a:solidFill>
                <a:srgbClr val="010147"/>
              </a:solidFill>
              <a:prstDash val="solid"/>
              <a:bevel/>
            </a:ln>
          </a:right>
          <a:top>
            <a:ln w="12700" cap="flat">
              <a:solidFill>
                <a:srgbClr val="010147"/>
              </a:solidFill>
              <a:prstDash val="solid"/>
              <a:bevel/>
            </a:ln>
          </a:top>
          <a:bottom>
            <a:ln w="12700" cap="flat">
              <a:solidFill>
                <a:srgbClr val="010147"/>
              </a:solidFill>
              <a:prstDash val="solid"/>
              <a:bevel/>
            </a:ln>
          </a:bottom>
          <a:insideH>
            <a:ln w="12700" cap="flat">
              <a:solidFill>
                <a:srgbClr val="010147"/>
              </a:solidFill>
              <a:prstDash val="solid"/>
              <a:bevel/>
            </a:ln>
          </a:insideH>
          <a:insideV>
            <a:ln w="12700" cap="flat">
              <a:solidFill>
                <a:srgbClr val="010147"/>
              </a:solidFill>
              <a:prstDash val="solid"/>
              <a:bevel/>
            </a:ln>
          </a:insideV>
        </a:tcBdr>
        <a:fill>
          <a:solidFill>
            <a:srgbClr val="DCEBF4"/>
          </a:solidFill>
        </a:fill>
      </a:tcStyle>
    </a:wholeTbl>
    <a:band2H>
      <a:tcTxStyle/>
      <a:tcStyle>
        <a:tcBdr/>
        <a:fill>
          <a:solidFill>
            <a:srgbClr val="EEF5FA"/>
          </a:solidFill>
        </a:fill>
      </a:tcStyle>
    </a:band2H>
    <a:firstCol>
      <a:tcTxStyle b="on" i="on">
        <a:fontRef idx="minor">
          <a:srgbClr val="010147"/>
        </a:fontRef>
        <a:srgbClr val="010147"/>
      </a:tcTxStyle>
      <a:tcStyle>
        <a:tcBdr>
          <a:left>
            <a:ln w="12700" cap="flat">
              <a:solidFill>
                <a:srgbClr val="010147"/>
              </a:solidFill>
              <a:prstDash val="solid"/>
              <a:bevel/>
            </a:ln>
          </a:left>
          <a:right>
            <a:ln w="12700" cap="flat">
              <a:solidFill>
                <a:srgbClr val="010147"/>
              </a:solidFill>
              <a:prstDash val="solid"/>
              <a:bevel/>
            </a:ln>
          </a:right>
          <a:top>
            <a:ln w="12700" cap="flat">
              <a:solidFill>
                <a:srgbClr val="010147"/>
              </a:solidFill>
              <a:prstDash val="solid"/>
              <a:bevel/>
            </a:ln>
          </a:top>
          <a:bottom>
            <a:ln w="12700" cap="flat">
              <a:solidFill>
                <a:srgbClr val="010147"/>
              </a:solidFill>
              <a:prstDash val="solid"/>
              <a:bevel/>
            </a:ln>
          </a:bottom>
          <a:insideH>
            <a:ln w="12700" cap="flat">
              <a:solidFill>
                <a:srgbClr val="010147"/>
              </a:solidFill>
              <a:prstDash val="solid"/>
              <a:bevel/>
            </a:ln>
          </a:insideH>
          <a:insideV>
            <a:ln w="12700" cap="flat">
              <a:solidFill>
                <a:srgbClr val="010147"/>
              </a:solidFill>
              <a:prstDash val="solid"/>
              <a:bevel/>
            </a:ln>
          </a:insideV>
        </a:tcBdr>
        <a:fill>
          <a:solidFill>
            <a:srgbClr val="94C9E2"/>
          </a:solidFill>
        </a:fill>
      </a:tcStyle>
    </a:firstCol>
    <a:lastRow>
      <a:tcTxStyle b="on" i="on">
        <a:fontRef idx="minor">
          <a:srgbClr val="010147"/>
        </a:fontRef>
        <a:srgbClr val="010147"/>
      </a:tcTxStyle>
      <a:tcStyle>
        <a:tcBdr>
          <a:left>
            <a:ln w="12700" cap="flat">
              <a:solidFill>
                <a:srgbClr val="010147"/>
              </a:solidFill>
              <a:prstDash val="solid"/>
              <a:bevel/>
            </a:ln>
          </a:left>
          <a:right>
            <a:ln w="12700" cap="flat">
              <a:solidFill>
                <a:srgbClr val="010147"/>
              </a:solidFill>
              <a:prstDash val="solid"/>
              <a:bevel/>
            </a:ln>
          </a:right>
          <a:top>
            <a:ln w="38100" cap="flat">
              <a:solidFill>
                <a:srgbClr val="010147"/>
              </a:solidFill>
              <a:prstDash val="solid"/>
              <a:bevel/>
            </a:ln>
          </a:top>
          <a:bottom>
            <a:ln w="12700" cap="flat">
              <a:solidFill>
                <a:srgbClr val="010147"/>
              </a:solidFill>
              <a:prstDash val="solid"/>
              <a:bevel/>
            </a:ln>
          </a:bottom>
          <a:insideH>
            <a:ln w="12700" cap="flat">
              <a:solidFill>
                <a:srgbClr val="010147"/>
              </a:solidFill>
              <a:prstDash val="solid"/>
              <a:bevel/>
            </a:ln>
          </a:insideH>
          <a:insideV>
            <a:ln w="12700" cap="flat">
              <a:solidFill>
                <a:srgbClr val="010147"/>
              </a:solidFill>
              <a:prstDash val="solid"/>
              <a:bevel/>
            </a:ln>
          </a:insideV>
        </a:tcBdr>
        <a:fill>
          <a:solidFill>
            <a:srgbClr val="94C9E2"/>
          </a:solidFill>
        </a:fill>
      </a:tcStyle>
    </a:lastRow>
    <a:firstRow>
      <a:tcTxStyle b="on" i="on">
        <a:fontRef idx="minor">
          <a:srgbClr val="010147"/>
        </a:fontRef>
        <a:srgbClr val="010147"/>
      </a:tcTxStyle>
      <a:tcStyle>
        <a:tcBdr>
          <a:left>
            <a:ln w="12700" cap="flat">
              <a:solidFill>
                <a:srgbClr val="010147"/>
              </a:solidFill>
              <a:prstDash val="solid"/>
              <a:bevel/>
            </a:ln>
          </a:left>
          <a:right>
            <a:ln w="12700" cap="flat">
              <a:solidFill>
                <a:srgbClr val="010147"/>
              </a:solidFill>
              <a:prstDash val="solid"/>
              <a:bevel/>
            </a:ln>
          </a:right>
          <a:top>
            <a:ln w="12700" cap="flat">
              <a:solidFill>
                <a:srgbClr val="010147"/>
              </a:solidFill>
              <a:prstDash val="solid"/>
              <a:bevel/>
            </a:ln>
          </a:top>
          <a:bottom>
            <a:ln w="38100" cap="flat">
              <a:solidFill>
                <a:srgbClr val="010147"/>
              </a:solidFill>
              <a:prstDash val="solid"/>
              <a:bevel/>
            </a:ln>
          </a:bottom>
          <a:insideH>
            <a:ln w="12700" cap="flat">
              <a:solidFill>
                <a:srgbClr val="010147"/>
              </a:solidFill>
              <a:prstDash val="solid"/>
              <a:bevel/>
            </a:ln>
          </a:insideH>
          <a:insideV>
            <a:ln w="12700" cap="flat">
              <a:solidFill>
                <a:srgbClr val="010147"/>
              </a:solidFill>
              <a:prstDash val="solid"/>
              <a:bevel/>
            </a:ln>
          </a:insideV>
        </a:tcBdr>
        <a:fill>
          <a:solidFill>
            <a:srgbClr val="94C9E2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474746"/>
        </a:fontRef>
        <a:srgbClr val="474746"/>
      </a:tcTxStyle>
      <a:tcStyle>
        <a:tcBdr>
          <a:left>
            <a:ln w="12700" cap="flat">
              <a:solidFill>
                <a:srgbClr val="010147"/>
              </a:solidFill>
              <a:prstDash val="solid"/>
              <a:bevel/>
            </a:ln>
          </a:left>
          <a:right>
            <a:ln w="12700" cap="flat">
              <a:solidFill>
                <a:srgbClr val="010147"/>
              </a:solidFill>
              <a:prstDash val="solid"/>
              <a:bevel/>
            </a:ln>
          </a:right>
          <a:top>
            <a:ln w="12700" cap="flat">
              <a:solidFill>
                <a:srgbClr val="010147"/>
              </a:solidFill>
              <a:prstDash val="solid"/>
              <a:bevel/>
            </a:ln>
          </a:top>
          <a:bottom>
            <a:ln w="12700" cap="flat">
              <a:solidFill>
                <a:srgbClr val="010147"/>
              </a:solidFill>
              <a:prstDash val="solid"/>
              <a:bevel/>
            </a:ln>
          </a:bottom>
          <a:insideH>
            <a:ln w="12700" cap="flat">
              <a:solidFill>
                <a:srgbClr val="010147"/>
              </a:solidFill>
              <a:prstDash val="solid"/>
              <a:bevel/>
            </a:ln>
          </a:insideH>
          <a:insideV>
            <a:ln w="12700" cap="flat">
              <a:solidFill>
                <a:srgbClr val="010147"/>
              </a:solidFill>
              <a:prstDash val="solid"/>
              <a:bevel/>
            </a:ln>
          </a:insideV>
        </a:tcBdr>
        <a:fill>
          <a:solidFill>
            <a:srgbClr val="DDDDDD"/>
          </a:solidFill>
        </a:fill>
      </a:tcStyle>
    </a:wholeTbl>
    <a:band2H>
      <a:tcTxStyle/>
      <a:tcStyle>
        <a:tcBdr/>
        <a:fill>
          <a:solidFill>
            <a:srgbClr val="EFEFEF"/>
          </a:solidFill>
        </a:fill>
      </a:tcStyle>
    </a:band2H>
    <a:firstCol>
      <a:tcTxStyle b="on" i="on">
        <a:fontRef idx="minor">
          <a:srgbClr val="010147"/>
        </a:fontRef>
        <a:srgbClr val="010147"/>
      </a:tcTxStyle>
      <a:tcStyle>
        <a:tcBdr>
          <a:left>
            <a:ln w="12700" cap="flat">
              <a:solidFill>
                <a:srgbClr val="010147"/>
              </a:solidFill>
              <a:prstDash val="solid"/>
              <a:bevel/>
            </a:ln>
          </a:left>
          <a:right>
            <a:ln w="12700" cap="flat">
              <a:solidFill>
                <a:srgbClr val="010147"/>
              </a:solidFill>
              <a:prstDash val="solid"/>
              <a:bevel/>
            </a:ln>
          </a:right>
          <a:top>
            <a:ln w="12700" cap="flat">
              <a:solidFill>
                <a:srgbClr val="010147"/>
              </a:solidFill>
              <a:prstDash val="solid"/>
              <a:bevel/>
            </a:ln>
          </a:top>
          <a:bottom>
            <a:ln w="12700" cap="flat">
              <a:solidFill>
                <a:srgbClr val="010147"/>
              </a:solidFill>
              <a:prstDash val="solid"/>
              <a:bevel/>
            </a:ln>
          </a:bottom>
          <a:insideH>
            <a:ln w="12700" cap="flat">
              <a:solidFill>
                <a:srgbClr val="010147"/>
              </a:solidFill>
              <a:prstDash val="solid"/>
              <a:bevel/>
            </a:ln>
          </a:insideH>
          <a:insideV>
            <a:ln w="12700" cap="flat">
              <a:solidFill>
                <a:srgbClr val="010147"/>
              </a:solidFill>
              <a:prstDash val="solid"/>
              <a:bevel/>
            </a:ln>
          </a:insideV>
        </a:tcBdr>
        <a:fill>
          <a:solidFill>
            <a:srgbClr val="999A98"/>
          </a:solidFill>
        </a:fill>
      </a:tcStyle>
    </a:firstCol>
    <a:lastRow>
      <a:tcTxStyle b="on" i="on">
        <a:fontRef idx="minor">
          <a:srgbClr val="010147"/>
        </a:fontRef>
        <a:srgbClr val="010147"/>
      </a:tcTxStyle>
      <a:tcStyle>
        <a:tcBdr>
          <a:left>
            <a:ln w="12700" cap="flat">
              <a:solidFill>
                <a:srgbClr val="010147"/>
              </a:solidFill>
              <a:prstDash val="solid"/>
              <a:bevel/>
            </a:ln>
          </a:left>
          <a:right>
            <a:ln w="12700" cap="flat">
              <a:solidFill>
                <a:srgbClr val="010147"/>
              </a:solidFill>
              <a:prstDash val="solid"/>
              <a:bevel/>
            </a:ln>
          </a:right>
          <a:top>
            <a:ln w="38100" cap="flat">
              <a:solidFill>
                <a:srgbClr val="010147"/>
              </a:solidFill>
              <a:prstDash val="solid"/>
              <a:bevel/>
            </a:ln>
          </a:top>
          <a:bottom>
            <a:ln w="12700" cap="flat">
              <a:solidFill>
                <a:srgbClr val="010147"/>
              </a:solidFill>
              <a:prstDash val="solid"/>
              <a:bevel/>
            </a:ln>
          </a:bottom>
          <a:insideH>
            <a:ln w="12700" cap="flat">
              <a:solidFill>
                <a:srgbClr val="010147"/>
              </a:solidFill>
              <a:prstDash val="solid"/>
              <a:bevel/>
            </a:ln>
          </a:insideH>
          <a:insideV>
            <a:ln w="12700" cap="flat">
              <a:solidFill>
                <a:srgbClr val="010147"/>
              </a:solidFill>
              <a:prstDash val="solid"/>
              <a:bevel/>
            </a:ln>
          </a:insideV>
        </a:tcBdr>
        <a:fill>
          <a:solidFill>
            <a:srgbClr val="999A98"/>
          </a:solidFill>
        </a:fill>
      </a:tcStyle>
    </a:lastRow>
    <a:firstRow>
      <a:tcTxStyle b="on" i="on">
        <a:fontRef idx="minor">
          <a:srgbClr val="010147"/>
        </a:fontRef>
        <a:srgbClr val="010147"/>
      </a:tcTxStyle>
      <a:tcStyle>
        <a:tcBdr>
          <a:left>
            <a:ln w="12700" cap="flat">
              <a:solidFill>
                <a:srgbClr val="010147"/>
              </a:solidFill>
              <a:prstDash val="solid"/>
              <a:bevel/>
            </a:ln>
          </a:left>
          <a:right>
            <a:ln w="12700" cap="flat">
              <a:solidFill>
                <a:srgbClr val="010147"/>
              </a:solidFill>
              <a:prstDash val="solid"/>
              <a:bevel/>
            </a:ln>
          </a:right>
          <a:top>
            <a:ln w="12700" cap="flat">
              <a:solidFill>
                <a:srgbClr val="010147"/>
              </a:solidFill>
              <a:prstDash val="solid"/>
              <a:bevel/>
            </a:ln>
          </a:top>
          <a:bottom>
            <a:ln w="38100" cap="flat">
              <a:solidFill>
                <a:srgbClr val="010147"/>
              </a:solidFill>
              <a:prstDash val="solid"/>
              <a:bevel/>
            </a:ln>
          </a:bottom>
          <a:insideH>
            <a:ln w="12700" cap="flat">
              <a:solidFill>
                <a:srgbClr val="010147"/>
              </a:solidFill>
              <a:prstDash val="solid"/>
              <a:bevel/>
            </a:ln>
          </a:insideH>
          <a:insideV>
            <a:ln w="12700" cap="flat">
              <a:solidFill>
                <a:srgbClr val="010147"/>
              </a:solidFill>
              <a:prstDash val="solid"/>
              <a:bevel/>
            </a:ln>
          </a:insideV>
        </a:tcBdr>
        <a:fill>
          <a:solidFill>
            <a:srgbClr val="999A98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010147"/>
          </a:solidFill>
        </a:fill>
      </a:tcStyle>
    </a:band2H>
    <a:firstCol>
      <a:tcTxStyle b="on" i="on">
        <a:fontRef idx="minor">
          <a:srgbClr val="010147"/>
        </a:fontRef>
        <a:srgbClr val="0101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8E31"/>
          </a:solidFill>
        </a:fill>
      </a:tcStyle>
    </a:firstCol>
    <a:lastRow>
      <a:tcTxStyle b="on" i="on">
        <a:fontRef idx="min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74746"/>
              </a:solidFill>
              <a:prstDash val="solid"/>
              <a:bevel/>
            </a:ln>
          </a:top>
          <a:bottom>
            <a:ln w="25400" cap="flat">
              <a:solidFill>
                <a:srgbClr val="474746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0147"/>
          </a:solidFill>
        </a:fill>
      </a:tcStyle>
    </a:lastRow>
    <a:firstRow>
      <a:tcTxStyle b="on" i="on">
        <a:fontRef idx="minor">
          <a:srgbClr val="010147"/>
        </a:fontRef>
        <a:srgbClr val="0101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74746"/>
              </a:solidFill>
              <a:prstDash val="solid"/>
              <a:bevel/>
            </a:ln>
          </a:top>
          <a:bottom>
            <a:ln w="25400" cap="flat">
              <a:solidFill>
                <a:srgbClr val="474746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8E3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283037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6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 dirty="0"/>
              <a:t>Four main reasons why Amazon EMR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 dirty="0"/>
              <a:t>Four main reasons why Amazon EMR</a:t>
            </a:r>
          </a:p>
        </p:txBody>
      </p:sp>
    </p:spTree>
    <p:extLst>
      <p:ext uri="{BB962C8B-B14F-4D97-AF65-F5344CB8AC3E}">
        <p14:creationId xmlns:p14="http://schemas.microsoft.com/office/powerpoint/2010/main" val="281877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[After first bullet point]: Each </a:t>
            </a:r>
            <a:r>
              <a:rPr lang="en-US" dirty="0"/>
              <a:t>region designed to be completely isolated from other regions – this achieves the greatest possible fault tolerance and </a:t>
            </a:r>
            <a:r>
              <a:rPr lang="en-US" dirty="0" smtClean="0"/>
              <a:t>stability</a:t>
            </a:r>
          </a:p>
          <a:p>
            <a:endParaRPr lang="en-US" dirty="0"/>
          </a:p>
          <a:p>
            <a:r>
              <a:rPr lang="en-US" dirty="0" smtClean="0"/>
              <a:t>[After second bullet point]: So</a:t>
            </a:r>
            <a:r>
              <a:rPr lang="en-US" baseline="0" dirty="0" smtClean="0"/>
              <a:t> when you launch an EC2 instance, you select the region it should be in. </a:t>
            </a:r>
            <a:r>
              <a:rPr lang="en-US" dirty="0" smtClean="0"/>
              <a:t>Customers </a:t>
            </a:r>
            <a:r>
              <a:rPr lang="en-US" dirty="0"/>
              <a:t>can select a region based on, e.g., latency requirements or legal requirements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5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[After first bullet point]: Really </a:t>
            </a:r>
            <a:r>
              <a:rPr lang="en-US" dirty="0"/>
              <a:t>a </a:t>
            </a:r>
            <a:r>
              <a:rPr lang="en-US" dirty="0" smtClean="0"/>
              <a:t>logical group </a:t>
            </a:r>
            <a:r>
              <a:rPr lang="en-US" dirty="0"/>
              <a:t>of </a:t>
            </a:r>
            <a:r>
              <a:rPr lang="en-US" dirty="0" smtClean="0"/>
              <a:t>data centers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[After third bullet point]: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 that some </a:t>
            </a:r>
            <a:r>
              <a:rPr lang="en-US" dirty="0"/>
              <a:t>customers distribute their instances across multiple AZs to have extremely high fault tolerance</a:t>
            </a:r>
            <a:r>
              <a:rPr lang="en-US" dirty="0" smtClean="0"/>
              <a:t>.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have 28 availability zones worldwide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8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[At end]: Can </a:t>
            </a:r>
            <a:r>
              <a:rPr lang="en-US" dirty="0"/>
              <a:t>launch resources in default VPC or another one that you’ve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6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[At end]: Can </a:t>
            </a:r>
            <a:r>
              <a:rPr lang="en-US" dirty="0"/>
              <a:t>launch resources in default VPC or another one that you’ve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0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94397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340592" y="1009331"/>
            <a:ext cx="8205304" cy="41341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7250" indent="-400050">
              <a:spcBef>
                <a:spcPts val="600"/>
              </a:spcBef>
              <a:buSzPct val="100000"/>
              <a:buFont typeface="Arial"/>
              <a:buChar char="–"/>
              <a:defRPr sz="28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70000" indent="-355600"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71650" indent="-400050">
              <a:spcBef>
                <a:spcPts val="600"/>
              </a:spcBef>
              <a:buSzPct val="100000"/>
              <a:buFont typeface="Arial"/>
              <a:buChar char="–"/>
              <a:defRPr sz="28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28850" indent="-400050">
              <a:spcBef>
                <a:spcPts val="600"/>
              </a:spcBef>
              <a:buSzPct val="100000"/>
              <a:buFont typeface="Arial"/>
              <a:buChar char="»"/>
              <a:defRPr sz="28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A5D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A5D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A5D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A5D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A5D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AWS Summit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9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0320" y="915186"/>
            <a:ext cx="4023360" cy="236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7.png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7358" y="4556347"/>
            <a:ext cx="569286" cy="21432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3430987" y="2830666"/>
            <a:ext cx="228202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SAN FRANCISCO</a:t>
            </a:r>
          </a:p>
        </p:txBody>
      </p:sp>
      <p:sp>
        <p:nvSpPr>
          <p:cNvPr id="51" name="Shape 51"/>
          <p:cNvSpPr/>
          <p:nvPr/>
        </p:nvSpPr>
        <p:spPr>
          <a:xfrm>
            <a:off x="0" y="4929886"/>
            <a:ext cx="9144000" cy="2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©2015, Amazon Web Services, Inc. or its affiliates. All rights reserved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Thank You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10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0320" y="755311"/>
            <a:ext cx="4023360" cy="2364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7.png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7358" y="4556347"/>
            <a:ext cx="569286" cy="2143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3430987" y="2830666"/>
            <a:ext cx="228202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SAN FRANCISCO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457200" y="1771651"/>
            <a:ext cx="8229600" cy="102155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474746"/>
                </a:solidFill>
              </a:rPr>
              <a:t>Title Text</a:t>
            </a:r>
          </a:p>
        </p:txBody>
      </p:sp>
      <p:pic>
        <p:nvPicPr>
          <p:cNvPr id="58" name="image11.png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766" y="2823334"/>
            <a:ext cx="5598403" cy="1194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676657" y="1307676"/>
            <a:ext cx="7772401" cy="112454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rgbClr val="353535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353535"/>
                </a:solidFill>
              </a:rP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678945" y="2432218"/>
            <a:ext cx="7786115" cy="220752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400"/>
              </a:spcBef>
              <a:defRPr sz="20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400"/>
              </a:spcBef>
              <a:defRPr sz="20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400"/>
              </a:spcBef>
              <a:defRPr sz="20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400"/>
              </a:spcBef>
              <a:defRPr sz="20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400"/>
              </a:spcBef>
              <a:defRPr sz="20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53535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53535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53535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53535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53535"/>
                </a:solidFill>
              </a:rPr>
              <a:t>Body Level Five</a:t>
            </a:r>
          </a:p>
        </p:txBody>
      </p:sp>
      <p:pic>
        <p:nvPicPr>
          <p:cNvPr id="62" name="image4.png" descr="Powerpoint-stock-light-04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617" y="530352"/>
            <a:ext cx="8434685" cy="822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2.png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249" y="4544568"/>
            <a:ext cx="610097" cy="22860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0" y="4929886"/>
            <a:ext cx="914400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/>
            <a:r>
              <a:t>©2015, Amazon Web Services, Inc. or its affiliates. All rights reserved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676657" y="1307676"/>
            <a:ext cx="7772401" cy="1124545"/>
          </a:xfrm>
          <a:prstGeom prst="rect">
            <a:avLst/>
          </a:prstGeom>
          <a:effectLst>
            <a:outerShdw blurRad="114300" dist="12700" dir="5100000" rotWithShape="0">
              <a:srgbClr val="965C10">
                <a:alpha val="74000"/>
              </a:srgbClr>
            </a:outerShdw>
          </a:effectLst>
        </p:spPr>
        <p:txBody>
          <a:bodyPr anchor="ctr"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78945" y="2432218"/>
            <a:ext cx="7786115" cy="2207520"/>
          </a:xfrm>
          <a:prstGeom prst="rect">
            <a:avLst/>
          </a:prstGeom>
          <a:effectLst>
            <a:outerShdw blurRad="114300" dist="12700" dir="5100000" rotWithShape="0">
              <a:srgbClr val="965C10">
                <a:alpha val="74000"/>
              </a:srgbClr>
            </a:outerShdw>
          </a:effectLst>
        </p:spPr>
        <p:txBody>
          <a:bodyPr/>
          <a:lstStyle>
            <a:lvl1pPr algn="ctr">
              <a:spcBef>
                <a:spcPts val="400"/>
              </a:spcBef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400"/>
              </a:spcBef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400"/>
              </a:spcBef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400"/>
              </a:spcBef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400"/>
              </a:spcBef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68" name="image6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617" y="538648"/>
            <a:ext cx="8434685" cy="806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7.png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489" y="4548868"/>
            <a:ext cx="609022" cy="229278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0" y="4929886"/>
            <a:ext cx="914400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/>
            <a:r>
              <a:t>©2015, Amazon Web Services, Inc. or its affiliates. All rights reserved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85800" y="1874520"/>
            <a:ext cx="7772400" cy="102155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rgbClr val="353535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353535"/>
                </a:solidFill>
              </a:rPr>
              <a:t>Title Text</a:t>
            </a:r>
          </a:p>
        </p:txBody>
      </p:sp>
      <p:pic>
        <p:nvPicPr>
          <p:cNvPr id="76" name="image4.png" descr="Powerpoint-stock-light-04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617" y="960120"/>
            <a:ext cx="8434685" cy="822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2.png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249" y="4544568"/>
            <a:ext cx="610097" cy="228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Section Hea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85800" y="1874520"/>
            <a:ext cx="7772400" cy="1021558"/>
          </a:xfrm>
          <a:prstGeom prst="rect">
            <a:avLst/>
          </a:prstGeom>
          <a:effectLst>
            <a:outerShdw blurRad="114300" dist="12700" dir="5100000" rotWithShape="0">
              <a:srgbClr val="965C10">
                <a:alpha val="74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Title Text</a:t>
            </a:r>
          </a:p>
        </p:txBody>
      </p:sp>
      <p:pic>
        <p:nvPicPr>
          <p:cNvPr id="80" name="image6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617" y="968415"/>
            <a:ext cx="8434685" cy="806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7.png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489" y="4548868"/>
            <a:ext cx="609022" cy="229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amp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97572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33575" y="1012507"/>
            <a:ext cx="4038602" cy="413099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90575" indent="-333375">
              <a:spcBef>
                <a:spcPts val="600"/>
              </a:spcBef>
              <a:buSzPct val="100000"/>
              <a:buFont typeface="Arial"/>
              <a:buChar char="–"/>
              <a:defRPr sz="28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buSzPct val="100000"/>
              <a:buFont typeface="Arial"/>
              <a:buChar char="–"/>
              <a:defRPr sz="28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buSzPct val="100000"/>
              <a:buFont typeface="Arial"/>
              <a:buChar char="»"/>
              <a:defRPr sz="28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A5D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A5D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A5D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A5D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A5D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1085217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337518" y="1200151"/>
            <a:ext cx="2442637" cy="39433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400"/>
              </a:spcBef>
              <a:buSzPct val="100000"/>
              <a:buFont typeface="Arial"/>
              <a:buChar char="•"/>
              <a:defRPr sz="20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74700" indent="-317500">
              <a:spcBef>
                <a:spcPts val="400"/>
              </a:spcBef>
              <a:buSzPct val="100000"/>
              <a:buFont typeface="Arial"/>
              <a:buChar char="–"/>
              <a:defRPr sz="20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SzPct val="100000"/>
              <a:buFont typeface="Arial"/>
              <a:buChar char="•"/>
              <a:defRPr sz="20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400"/>
              </a:spcBef>
              <a:buFont typeface="Arial"/>
              <a:defRPr sz="20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SzPct val="100000"/>
              <a:buFont typeface="Arial"/>
              <a:buChar char="»"/>
              <a:defRPr sz="20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A5D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A5D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A5D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A5D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A5D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685800" y="1874520"/>
            <a:ext cx="7772400" cy="102155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rgbClr val="353535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353535"/>
                </a:solidFill>
              </a:rPr>
              <a:t>Title Text</a:t>
            </a:r>
          </a:p>
        </p:txBody>
      </p:sp>
      <p:pic>
        <p:nvPicPr>
          <p:cNvPr id="10" name="image4.png" descr="Powerpoint-stock-light-04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617" y="960120"/>
            <a:ext cx="8434685" cy="822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2.png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249" y="4544568"/>
            <a:ext cx="610097" cy="228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2634933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57200" y="2749869"/>
            <a:ext cx="1797050" cy="23936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2156413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679445" y="2271348"/>
            <a:ext cx="1924051" cy="287215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457203" y="1"/>
            <a:ext cx="3008315" cy="1076325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3575050" y="204789"/>
            <a:ext cx="5111750" cy="493871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A5D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A5D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A5D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A5D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A5D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2" cy="425054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474746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AWS Summit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9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0320" y="915186"/>
            <a:ext cx="4023360" cy="236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7.png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7358" y="4556347"/>
            <a:ext cx="569286" cy="21432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3430987" y="2830665"/>
            <a:ext cx="22820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SAN FRANCISCO</a:t>
            </a:r>
          </a:p>
        </p:txBody>
      </p:sp>
      <p:sp>
        <p:nvSpPr>
          <p:cNvPr id="118" name="Shape 118"/>
          <p:cNvSpPr/>
          <p:nvPr/>
        </p:nvSpPr>
        <p:spPr>
          <a:xfrm>
            <a:off x="0" y="4929886"/>
            <a:ext cx="914400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/>
            <a:r>
              <a:t>©2015, Amazon Web Services, Inc. or its affiliates. All rights reserved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Thank You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10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0320" y="755311"/>
            <a:ext cx="4023360" cy="2364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7.png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7358" y="4556347"/>
            <a:ext cx="569286" cy="21432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3430987" y="2830665"/>
            <a:ext cx="22820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SAN FRANCISCO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457200" y="1771651"/>
            <a:ext cx="8229600" cy="102155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474746"/>
                </a:solidFill>
              </a:rPr>
              <a:t>Title Text</a:t>
            </a:r>
          </a:p>
        </p:txBody>
      </p:sp>
      <p:pic>
        <p:nvPicPr>
          <p:cNvPr id="129" name="image11.png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766" y="2823334"/>
            <a:ext cx="5598403" cy="1194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8650"/>
            <a:ext cx="7772400" cy="8001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88333"/>
            <a:ext cx="6400800" cy="511969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range Section Hea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85800" y="1874520"/>
            <a:ext cx="7772400" cy="1021558"/>
          </a:xfrm>
          <a:prstGeom prst="rect">
            <a:avLst/>
          </a:prstGeom>
          <a:effectLst>
            <a:outerShdw blurRad="114300" dist="12700" dir="5100000" rotWithShape="0">
              <a:srgbClr val="965C10">
                <a:alpha val="74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Title Text</a:t>
            </a:r>
          </a:p>
        </p:txBody>
      </p:sp>
      <p:pic>
        <p:nvPicPr>
          <p:cNvPr id="14" name="image6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617" y="968415"/>
            <a:ext cx="8434685" cy="806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7.png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489" y="4548868"/>
            <a:ext cx="609022" cy="229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amp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1085217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337518" y="1200151"/>
            <a:ext cx="2442637" cy="39433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400"/>
              </a:spcBef>
              <a:buSzPct val="100000"/>
              <a:buFont typeface="Arial"/>
              <a:buChar char="•"/>
              <a:defRPr sz="20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74700" indent="-317500">
              <a:spcBef>
                <a:spcPts val="400"/>
              </a:spcBef>
              <a:buSzPct val="100000"/>
              <a:buFont typeface="Arial"/>
              <a:buChar char="–"/>
              <a:defRPr sz="20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SzPct val="100000"/>
              <a:buFont typeface="Arial"/>
              <a:buChar char="•"/>
              <a:defRPr sz="20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400"/>
              </a:spcBef>
              <a:buFont typeface="Arial"/>
              <a:defRPr sz="20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SzPct val="100000"/>
              <a:buFont typeface="Arial"/>
              <a:buChar char="»"/>
              <a:defRPr sz="20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A5D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A5D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A5D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A5D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A5D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2634933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457200" y="2749869"/>
            <a:ext cx="1797050" cy="23936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2156413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679445" y="2271348"/>
            <a:ext cx="1924051" cy="287215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300"/>
              </a:spcBef>
              <a:defRPr sz="16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A5D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57203" y="1"/>
            <a:ext cx="3008315" cy="1076325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3575050" y="204789"/>
            <a:ext cx="5111750" cy="493871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A5D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A5D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A5D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A5D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A5D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2" cy="425054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474746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/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911" y="4699140"/>
            <a:ext cx="883652" cy="3311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970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42900" y="1085850"/>
            <a:ext cx="8458200" cy="4057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5394DE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  <p:sldLayoutId id="2147483671" r:id="rId18"/>
    <p:sldLayoutId id="2147483673" r:id="rId19"/>
    <p:sldLayoutId id="2147483674" r:id="rId20"/>
    <p:sldLayoutId id="2147483675" r:id="rId21"/>
    <p:sldLayoutId id="2147483678" r:id="rId22"/>
    <p:sldLayoutId id="2147483679" r:id="rId23"/>
    <p:sldLayoutId id="2147483681" r:id="rId24"/>
    <p:sldLayoutId id="2147483683" r:id="rId25"/>
    <p:sldLayoutId id="2147483684" r:id="rId26"/>
    <p:sldLayoutId id="2147483687" r:id="rId27"/>
  </p:sldLayoutIdLst>
  <p:transition spd="med"/>
  <p:txStyles>
    <p:titleStyle>
      <a:lvl1pPr defTabSz="457200">
        <a:defRPr sz="2800" b="1">
          <a:solidFill>
            <a:srgbClr val="474746"/>
          </a:solidFill>
          <a:latin typeface="Arial"/>
          <a:ea typeface="Arial"/>
          <a:cs typeface="Arial"/>
          <a:sym typeface="Arial"/>
        </a:defRPr>
      </a:lvl1pPr>
      <a:lvl2pPr defTabSz="457200">
        <a:defRPr sz="2800" b="1">
          <a:solidFill>
            <a:srgbClr val="474746"/>
          </a:solidFill>
          <a:latin typeface="Arial"/>
          <a:ea typeface="Arial"/>
          <a:cs typeface="Arial"/>
          <a:sym typeface="Arial"/>
        </a:defRPr>
      </a:lvl2pPr>
      <a:lvl3pPr defTabSz="457200">
        <a:defRPr sz="2800" b="1">
          <a:solidFill>
            <a:srgbClr val="474746"/>
          </a:solidFill>
          <a:latin typeface="Arial"/>
          <a:ea typeface="Arial"/>
          <a:cs typeface="Arial"/>
          <a:sym typeface="Arial"/>
        </a:defRPr>
      </a:lvl3pPr>
      <a:lvl4pPr defTabSz="457200">
        <a:defRPr sz="2800" b="1">
          <a:solidFill>
            <a:srgbClr val="474746"/>
          </a:solidFill>
          <a:latin typeface="Arial"/>
          <a:ea typeface="Arial"/>
          <a:cs typeface="Arial"/>
          <a:sym typeface="Arial"/>
        </a:defRPr>
      </a:lvl4pPr>
      <a:lvl5pPr defTabSz="457200">
        <a:defRPr sz="2800" b="1">
          <a:solidFill>
            <a:srgbClr val="474746"/>
          </a:solidFill>
          <a:latin typeface="Arial"/>
          <a:ea typeface="Arial"/>
          <a:cs typeface="Arial"/>
          <a:sym typeface="Arial"/>
        </a:defRPr>
      </a:lvl5pPr>
      <a:lvl6pPr defTabSz="457200">
        <a:defRPr sz="2800" b="1">
          <a:solidFill>
            <a:srgbClr val="474746"/>
          </a:solidFill>
          <a:latin typeface="Arial"/>
          <a:ea typeface="Arial"/>
          <a:cs typeface="Arial"/>
          <a:sym typeface="Arial"/>
        </a:defRPr>
      </a:lvl6pPr>
      <a:lvl7pPr defTabSz="457200">
        <a:defRPr sz="2800" b="1">
          <a:solidFill>
            <a:srgbClr val="474746"/>
          </a:solidFill>
          <a:latin typeface="Arial"/>
          <a:ea typeface="Arial"/>
          <a:cs typeface="Arial"/>
          <a:sym typeface="Arial"/>
        </a:defRPr>
      </a:lvl7pPr>
      <a:lvl8pPr defTabSz="457200">
        <a:defRPr sz="2800" b="1">
          <a:solidFill>
            <a:srgbClr val="474746"/>
          </a:solidFill>
          <a:latin typeface="Arial"/>
          <a:ea typeface="Arial"/>
          <a:cs typeface="Arial"/>
          <a:sym typeface="Arial"/>
        </a:defRPr>
      </a:lvl8pPr>
      <a:lvl9pPr defTabSz="457200">
        <a:defRPr sz="2800" b="1">
          <a:solidFill>
            <a:srgbClr val="474746"/>
          </a:solidFill>
          <a:latin typeface="Arial"/>
          <a:ea typeface="Arial"/>
          <a:cs typeface="Arial"/>
          <a:sym typeface="Arial"/>
        </a:defRPr>
      </a:lvl9pPr>
    </p:titleStyle>
    <p:bodyStyle>
      <a:lvl1pPr defTabSz="457200">
        <a:spcBef>
          <a:spcPts val="200"/>
        </a:spcBef>
        <a:defRPr sz="1100">
          <a:solidFill>
            <a:srgbClr val="5394DE"/>
          </a:solidFill>
          <a:latin typeface="Lucida Console"/>
          <a:ea typeface="Lucida Console"/>
          <a:cs typeface="Lucida Console"/>
          <a:sym typeface="Lucida Console"/>
        </a:defRPr>
      </a:lvl1pPr>
      <a:lvl2pPr defTabSz="457200">
        <a:spcBef>
          <a:spcPts val="200"/>
        </a:spcBef>
        <a:defRPr sz="1100">
          <a:solidFill>
            <a:srgbClr val="5394DE"/>
          </a:solidFill>
          <a:latin typeface="Lucida Console"/>
          <a:ea typeface="Lucida Console"/>
          <a:cs typeface="Lucida Console"/>
          <a:sym typeface="Lucida Console"/>
        </a:defRPr>
      </a:lvl2pPr>
      <a:lvl3pPr defTabSz="457200">
        <a:spcBef>
          <a:spcPts val="200"/>
        </a:spcBef>
        <a:defRPr sz="1100">
          <a:solidFill>
            <a:srgbClr val="5394DE"/>
          </a:solidFill>
          <a:latin typeface="Lucida Console"/>
          <a:ea typeface="Lucida Console"/>
          <a:cs typeface="Lucida Console"/>
          <a:sym typeface="Lucida Console"/>
        </a:defRPr>
      </a:lvl3pPr>
      <a:lvl4pPr defTabSz="457200">
        <a:spcBef>
          <a:spcPts val="200"/>
        </a:spcBef>
        <a:defRPr sz="1100">
          <a:solidFill>
            <a:srgbClr val="5394DE"/>
          </a:solidFill>
          <a:latin typeface="Lucida Console"/>
          <a:ea typeface="Lucida Console"/>
          <a:cs typeface="Lucida Console"/>
          <a:sym typeface="Lucida Console"/>
        </a:defRPr>
      </a:lvl4pPr>
      <a:lvl5pPr defTabSz="457200">
        <a:spcBef>
          <a:spcPts val="200"/>
        </a:spcBef>
        <a:defRPr sz="1100">
          <a:solidFill>
            <a:srgbClr val="5394DE"/>
          </a:solidFill>
          <a:latin typeface="Lucida Console"/>
          <a:ea typeface="Lucida Console"/>
          <a:cs typeface="Lucida Console"/>
          <a:sym typeface="Lucida Console"/>
        </a:defRPr>
      </a:lvl5pPr>
      <a:lvl6pPr marL="2411728" indent="-125728" defTabSz="457200">
        <a:spcBef>
          <a:spcPts val="200"/>
        </a:spcBef>
        <a:buSzPct val="100000"/>
        <a:buChar char="•"/>
        <a:defRPr sz="1100">
          <a:solidFill>
            <a:srgbClr val="5394DE"/>
          </a:solidFill>
          <a:latin typeface="Lucida Console"/>
          <a:ea typeface="Lucida Console"/>
          <a:cs typeface="Lucida Console"/>
          <a:sym typeface="Lucida Console"/>
        </a:defRPr>
      </a:lvl6pPr>
      <a:lvl7pPr marL="2868928" indent="-125728" defTabSz="457200">
        <a:spcBef>
          <a:spcPts val="200"/>
        </a:spcBef>
        <a:buSzPct val="100000"/>
        <a:buChar char="•"/>
        <a:defRPr sz="1100">
          <a:solidFill>
            <a:srgbClr val="5394DE"/>
          </a:solidFill>
          <a:latin typeface="Lucida Console"/>
          <a:ea typeface="Lucida Console"/>
          <a:cs typeface="Lucida Console"/>
          <a:sym typeface="Lucida Console"/>
        </a:defRPr>
      </a:lvl7pPr>
      <a:lvl8pPr marL="3326129" indent="-125728" defTabSz="457200">
        <a:spcBef>
          <a:spcPts val="200"/>
        </a:spcBef>
        <a:buSzPct val="100000"/>
        <a:buChar char="•"/>
        <a:defRPr sz="1100">
          <a:solidFill>
            <a:srgbClr val="5394DE"/>
          </a:solidFill>
          <a:latin typeface="Lucida Console"/>
          <a:ea typeface="Lucida Console"/>
          <a:cs typeface="Lucida Console"/>
          <a:sym typeface="Lucida Console"/>
        </a:defRPr>
      </a:lvl8pPr>
      <a:lvl9pPr marL="3783329" indent="-125729" defTabSz="457200">
        <a:spcBef>
          <a:spcPts val="200"/>
        </a:spcBef>
        <a:buSzPct val="100000"/>
        <a:buChar char="•"/>
        <a:defRPr sz="1100">
          <a:solidFill>
            <a:srgbClr val="5394DE"/>
          </a:solidFill>
          <a:latin typeface="Lucida Console"/>
          <a:ea typeface="Lucida Console"/>
          <a:cs typeface="Lucida Console"/>
          <a:sym typeface="Lucida Console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aws.amazon.com/vpc/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12" Type="http://schemas.openxmlformats.org/officeDocument/2006/relationships/image" Target="../media/image29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ebs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://aws.amazon.com/ec2/" TargetMode="External"/><Relationship Id="rId10" Type="http://schemas.openxmlformats.org/officeDocument/2006/relationships/image" Target="../media/image27.wmf"/><Relationship Id="rId4" Type="http://schemas.openxmlformats.org/officeDocument/2006/relationships/hyperlink" Target="http://aws.amazon.com/s3/" TargetMode="Externa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685800" y="1757139"/>
            <a:ext cx="7772400" cy="26003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297179">
              <a:defRPr sz="1800" b="0">
                <a:solidFill>
                  <a:srgbClr val="000000"/>
                </a:solidFill>
              </a:defRPr>
            </a:pPr>
            <a:r>
              <a:rPr lang="en-US" dirty="0" smtClean="0"/>
              <a:t>AMAZON WEB SERVICES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7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685800" y="1874520"/>
            <a:ext cx="7772400" cy="236935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800" b="1" dirty="0" smtClean="0">
                <a:solidFill>
                  <a:srgbClr val="353535"/>
                </a:solidFill>
              </a:rPr>
              <a:t>Thank you!</a:t>
            </a:r>
            <a:r>
              <a:rPr lang="en-US" sz="2800" b="1" dirty="0" smtClean="0">
                <a:solidFill>
                  <a:srgbClr val="353535"/>
                </a:solidFill>
              </a:rPr>
              <a:t/>
            </a:r>
            <a:br>
              <a:rPr lang="en-US" sz="2800" b="1" dirty="0" smtClean="0">
                <a:solidFill>
                  <a:srgbClr val="353535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sz="2800" b="1" dirty="0">
              <a:solidFill>
                <a:srgbClr val="35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9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1037" y="916628"/>
            <a:ext cx="740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AWS is a collection of remote </a:t>
            </a:r>
            <a:r>
              <a:rPr lang="en-US" dirty="0" smtClean="0"/>
              <a:t>computing </a:t>
            </a:r>
            <a:r>
              <a:rPr lang="en-US" dirty="0"/>
              <a:t>services that together make up a cloud computing platform offered over the internet.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037" y="1751296"/>
            <a:ext cx="73203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EC2 provides web services API for provisioning, managing, and </a:t>
            </a:r>
            <a:r>
              <a:rPr lang="en-US" altLang="en-US" dirty="0" err="1"/>
              <a:t>deprovioning</a:t>
            </a:r>
            <a:r>
              <a:rPr lang="en-US" altLang="en-US" dirty="0"/>
              <a:t> virtual servers inside amazon cloud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Applications anywhere on the Internet can launch a virtual server in the amazon cloud with a single web services call (either REST or SOAP WS call</a:t>
            </a:r>
            <a:r>
              <a:rPr lang="en-US" altLang="en-US" dirty="0" smtClean="0"/>
              <a:t>).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651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800" b="1" dirty="0" smtClean="0">
                <a:solidFill>
                  <a:srgbClr val="474746"/>
                </a:solidFill>
              </a:rPr>
              <a:t>Why Do Researchers Love AWS?</a:t>
            </a:r>
            <a:endParaRPr sz="2800" b="1" dirty="0">
              <a:solidFill>
                <a:srgbClr val="47474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455" y="2124433"/>
            <a:ext cx="2780094" cy="691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rtl="0" latinLnBrk="1" hangingPunct="0">
              <a:lnSpc>
                <a:spcPct val="80000"/>
              </a:lnSpc>
            </a:pPr>
            <a:r>
              <a:rPr lang="en-US" sz="1600" b="1" dirty="0" smtClean="0"/>
              <a:t>Time to Science</a:t>
            </a:r>
          </a:p>
          <a:p>
            <a:pPr algn="ctr" rtl="0" latinLnBrk="1" hangingPunct="0">
              <a:lnSpc>
                <a:spcPct val="80000"/>
              </a:lnSpc>
            </a:pPr>
            <a:r>
              <a:rPr lang="en-US" sz="1600" dirty="0" smtClean="0"/>
              <a:t>Access research </a:t>
            </a:r>
          </a:p>
          <a:p>
            <a:pPr algn="ctr" rtl="0" latinLnBrk="1" hangingPunct="0">
              <a:lnSpc>
                <a:spcPct val="80000"/>
              </a:lnSpc>
            </a:pPr>
            <a:r>
              <a:rPr lang="en-US" sz="1600" dirty="0" smtClean="0"/>
              <a:t>infrastructure in minutes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289708" y="2123656"/>
            <a:ext cx="2205359" cy="494494"/>
          </a:xfrm>
          <a:prstGeom prst="rect">
            <a:avLst/>
          </a:prstGeom>
        </p:spPr>
        <p:txBody>
          <a:bodyPr vert="horz" wrap="square" anchor="t">
            <a:spAutoFit/>
          </a:bodyPr>
          <a:lstStyle/>
          <a:p>
            <a:pPr marL="446484" indent="-446484" algn="ctr">
              <a:lnSpc>
                <a:spcPct val="80000"/>
              </a:lnSpc>
              <a:buClr>
                <a:srgbClr val="595A5D"/>
              </a:buClr>
              <a:defRPr sz="1800">
                <a:solidFill>
                  <a:srgbClr val="000000"/>
                </a:solidFill>
              </a:defRPr>
            </a:pPr>
            <a:r>
              <a:rPr lang="en-US" sz="1600" b="1" dirty="0"/>
              <a:t>Low </a:t>
            </a:r>
            <a:r>
              <a:rPr lang="en-US" sz="1600" b="1" dirty="0" smtClean="0"/>
              <a:t>Cost</a:t>
            </a:r>
          </a:p>
          <a:p>
            <a:pPr marL="446484" indent="-446484" algn="ctr">
              <a:lnSpc>
                <a:spcPct val="80000"/>
              </a:lnSpc>
              <a:buClr>
                <a:srgbClr val="595A5D"/>
              </a:buClr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Pay-as-you-go pricing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4498" y="2124427"/>
            <a:ext cx="3419477" cy="494494"/>
          </a:xfrm>
          <a:prstGeom prst="rect">
            <a:avLst/>
          </a:prstGeom>
        </p:spPr>
        <p:txBody>
          <a:bodyPr vert="horz" wrap="square" anchor="t">
            <a:spAutoFit/>
          </a:bodyPr>
          <a:lstStyle/>
          <a:p>
            <a:pPr marL="446484" indent="-446484" algn="ctr">
              <a:lnSpc>
                <a:spcPct val="80000"/>
              </a:lnSpc>
              <a:buClr>
                <a:srgbClr val="595A5D"/>
              </a:buClr>
              <a:defRPr sz="1800">
                <a:solidFill>
                  <a:srgbClr val="000000"/>
                </a:solidFill>
              </a:defRPr>
            </a:pPr>
            <a:r>
              <a:rPr lang="en-US" sz="1600" b="1" dirty="0" smtClean="0"/>
              <a:t>Elastic</a:t>
            </a:r>
          </a:p>
          <a:p>
            <a:pPr marL="446484" indent="-446484" algn="ctr">
              <a:lnSpc>
                <a:spcPct val="80000"/>
              </a:lnSpc>
              <a:buClr>
                <a:srgbClr val="595A5D"/>
              </a:buClr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Easily </a:t>
            </a:r>
            <a:r>
              <a:rPr lang="en-US" sz="1600" dirty="0"/>
              <a:t>add or </a:t>
            </a:r>
            <a:r>
              <a:rPr lang="en-US" sz="1600" dirty="0" smtClean="0"/>
              <a:t>remove capacity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" y="4168180"/>
            <a:ext cx="3620393" cy="691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46484" indent="-446484" algn="ctr">
              <a:lnSpc>
                <a:spcPct val="80000"/>
              </a:lnSpc>
              <a:buClr>
                <a:srgbClr val="595A5D"/>
              </a:buClr>
              <a:defRPr sz="1800">
                <a:solidFill>
                  <a:srgbClr val="000000"/>
                </a:solidFill>
              </a:defRPr>
            </a:pPr>
            <a:r>
              <a:rPr lang="en-US" sz="1600" b="1" dirty="0" smtClean="0"/>
              <a:t>Globally Accessible</a:t>
            </a:r>
          </a:p>
          <a:p>
            <a:pPr marL="446484" indent="-446484" algn="ctr">
              <a:lnSpc>
                <a:spcPct val="80000"/>
              </a:lnSpc>
              <a:buClr>
                <a:srgbClr val="595A5D"/>
              </a:buClr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Easily Collaborate with </a:t>
            </a:r>
          </a:p>
          <a:p>
            <a:pPr marL="446484" indent="-446484" algn="ctr">
              <a:lnSpc>
                <a:spcPct val="80000"/>
              </a:lnSpc>
              <a:buClr>
                <a:srgbClr val="595A5D"/>
              </a:buClr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researchers around the world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004551" y="4165570"/>
            <a:ext cx="2745133" cy="691471"/>
          </a:xfrm>
          <a:prstGeom prst="rect">
            <a:avLst/>
          </a:prstGeom>
        </p:spPr>
        <p:txBody>
          <a:bodyPr vert="horz" wrap="square" anchor="t">
            <a:spAutoFit/>
          </a:bodyPr>
          <a:lstStyle/>
          <a:p>
            <a:pPr marL="446484" indent="-446484" algn="ctr">
              <a:lnSpc>
                <a:spcPct val="80000"/>
              </a:lnSpc>
              <a:buClr>
                <a:srgbClr val="595A5D"/>
              </a:buClr>
              <a:defRPr sz="1800">
                <a:solidFill>
                  <a:srgbClr val="000000"/>
                </a:solidFill>
              </a:defRPr>
            </a:pPr>
            <a:r>
              <a:rPr lang="en-US" sz="1600" b="1" dirty="0" smtClean="0"/>
              <a:t>Secure</a:t>
            </a:r>
          </a:p>
          <a:p>
            <a:pPr marL="446484" indent="-446484" algn="ctr">
              <a:lnSpc>
                <a:spcPct val="80000"/>
              </a:lnSpc>
              <a:buClr>
                <a:srgbClr val="595A5D"/>
              </a:buClr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A collection of tools to</a:t>
            </a:r>
          </a:p>
          <a:p>
            <a:pPr marL="446484" indent="-446484" algn="ctr">
              <a:lnSpc>
                <a:spcPct val="80000"/>
              </a:lnSpc>
              <a:buClr>
                <a:srgbClr val="595A5D"/>
              </a:buClr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protect data and privacy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718709" y="4176667"/>
            <a:ext cx="3212341" cy="691471"/>
          </a:xfrm>
          <a:prstGeom prst="rect">
            <a:avLst/>
          </a:prstGeom>
        </p:spPr>
        <p:txBody>
          <a:bodyPr vert="horz" wrap="square" anchor="t">
            <a:spAutoFit/>
          </a:bodyPr>
          <a:lstStyle/>
          <a:p>
            <a:pPr marL="446484" indent="-446484" algn="ctr">
              <a:lnSpc>
                <a:spcPct val="80000"/>
              </a:lnSpc>
              <a:buClr>
                <a:srgbClr val="595A5D"/>
              </a:buClr>
              <a:defRPr sz="1800">
                <a:solidFill>
                  <a:srgbClr val="000000"/>
                </a:solidFill>
              </a:defRPr>
            </a:pPr>
            <a:r>
              <a:rPr lang="en-US" sz="1600" b="1" dirty="0" smtClean="0"/>
              <a:t>Scalable</a:t>
            </a:r>
          </a:p>
          <a:p>
            <a:pPr marL="446484" indent="-446484" algn="ctr">
              <a:lnSpc>
                <a:spcPct val="80000"/>
              </a:lnSpc>
              <a:buClr>
                <a:srgbClr val="595A5D"/>
              </a:buClr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Access to effectively</a:t>
            </a:r>
          </a:p>
          <a:p>
            <a:pPr marL="446484" indent="-446484" algn="ctr">
              <a:lnSpc>
                <a:spcPct val="80000"/>
              </a:lnSpc>
              <a:buClr>
                <a:srgbClr val="595A5D"/>
              </a:buClr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 limitless capacity</a:t>
            </a:r>
            <a:endParaRPr lang="en-US" sz="1600" dirty="0"/>
          </a:p>
        </p:txBody>
      </p:sp>
      <p:pic>
        <p:nvPicPr>
          <p:cNvPr id="3" name="Picture 2" descr="Deck_Globe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390" y="2869680"/>
            <a:ext cx="1250033" cy="1250033"/>
          </a:xfrm>
          <a:prstGeom prst="rect">
            <a:avLst/>
          </a:prstGeom>
        </p:spPr>
      </p:pic>
      <p:pic>
        <p:nvPicPr>
          <p:cNvPr id="11" name="Picture 10" descr="Deck_Graph_Autoscaling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3795" y="736712"/>
            <a:ext cx="1386944" cy="1386944"/>
          </a:xfrm>
          <a:prstGeom prst="rect">
            <a:avLst/>
          </a:prstGeom>
        </p:spPr>
      </p:pic>
      <p:pic>
        <p:nvPicPr>
          <p:cNvPr id="20" name="Picture 19" descr="Deck_PriceDrop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0393" y="798415"/>
            <a:ext cx="1436566" cy="1436566"/>
          </a:xfrm>
          <a:prstGeom prst="rect">
            <a:avLst/>
          </a:prstGeom>
        </p:spPr>
      </p:pic>
      <p:pic>
        <p:nvPicPr>
          <p:cNvPr id="21" name="Picture 20" descr="Deck_Vault-Closed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3318" y="2869680"/>
            <a:ext cx="1288372" cy="1288372"/>
          </a:xfrm>
          <a:prstGeom prst="rect">
            <a:avLst/>
          </a:prstGeom>
        </p:spPr>
      </p:pic>
      <p:pic>
        <p:nvPicPr>
          <p:cNvPr id="22" name="Picture 21" descr="Deck_Clock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389" y="903622"/>
            <a:ext cx="1220034" cy="1220034"/>
          </a:xfrm>
          <a:prstGeom prst="rect">
            <a:avLst/>
          </a:prstGeom>
        </p:spPr>
      </p:pic>
      <p:pic>
        <p:nvPicPr>
          <p:cNvPr id="23" name="Picture 22" descr="Deck_Cluster-Scaling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5745" y="2973808"/>
            <a:ext cx="1280256" cy="12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2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867" y="1837268"/>
            <a:ext cx="2800247" cy="317168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Geographic area where AWS services are available</a:t>
            </a:r>
          </a:p>
          <a:p>
            <a:r>
              <a:rPr lang="en-US" sz="1600" dirty="0" smtClean="0"/>
              <a:t>Customers choose region(s) for their AWS resources</a:t>
            </a:r>
          </a:p>
          <a:p>
            <a:r>
              <a:rPr lang="en-US" sz="1600" dirty="0" smtClean="0"/>
              <a:t>Eleven regions worldwide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t="10328" r="1016" b="7556"/>
          <a:stretch/>
        </p:blipFill>
        <p:spPr>
          <a:xfrm>
            <a:off x="6143888" y="237223"/>
            <a:ext cx="2737713" cy="1517530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4457700" y="752476"/>
            <a:ext cx="2466975" cy="43291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457700" y="895350"/>
            <a:ext cx="2466975" cy="2988606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9477" y="1185388"/>
            <a:ext cx="4028223" cy="2698568"/>
            <a:chOff x="429476" y="1271451"/>
            <a:chExt cx="5146569" cy="3082835"/>
          </a:xfrm>
        </p:grpSpPr>
        <p:cxnSp>
          <p:nvCxnSpPr>
            <p:cNvPr id="27" name="Straight Connector 26"/>
            <p:cNvCxnSpPr>
              <a:stCxn id="50" idx="6"/>
              <a:endCxn id="55" idx="2"/>
            </p:cNvCxnSpPr>
            <p:nvPr/>
          </p:nvCxnSpPr>
          <p:spPr>
            <a:xfrm>
              <a:off x="2301776" y="1591659"/>
              <a:ext cx="220894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4" idx="0"/>
              <a:endCxn id="55" idx="4"/>
            </p:cNvCxnSpPr>
            <p:nvPr/>
          </p:nvCxnSpPr>
          <p:spPr>
            <a:xfrm flipV="1">
              <a:off x="5000956" y="1835168"/>
              <a:ext cx="0" cy="19450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9" idx="0"/>
              <a:endCxn id="50" idx="4"/>
            </p:cNvCxnSpPr>
            <p:nvPr/>
          </p:nvCxnSpPr>
          <p:spPr>
            <a:xfrm flipV="1">
              <a:off x="1811540" y="1835168"/>
              <a:ext cx="0" cy="19450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3" idx="1"/>
            </p:cNvCxnSpPr>
            <p:nvPr/>
          </p:nvCxnSpPr>
          <p:spPr>
            <a:xfrm>
              <a:off x="2255855" y="1703196"/>
              <a:ext cx="1765284" cy="93686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52" idx="0"/>
            </p:cNvCxnSpPr>
            <p:nvPr/>
          </p:nvCxnSpPr>
          <p:spPr>
            <a:xfrm>
              <a:off x="2009670" y="1813727"/>
              <a:ext cx="649688" cy="75501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39105" y="1769643"/>
              <a:ext cx="2603717" cy="204873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29476" y="1271451"/>
              <a:ext cx="5146569" cy="3082835"/>
              <a:chOff x="557546" y="1271451"/>
              <a:chExt cx="5146569" cy="3082835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648917" y="1348150"/>
                <a:ext cx="4970345" cy="2919050"/>
                <a:chOff x="-131203" y="1058981"/>
                <a:chExt cx="6735208" cy="374747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953479" y="4181223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AZ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953479" y="1058981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AZ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-131203" y="2618147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AZ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2102339" y="2625972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AZ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417396" y="2625972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AZ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275388" y="4181223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Transit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5275388" y="1058981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Transit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557546" y="1271451"/>
                <a:ext cx="5146569" cy="3082835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Straight Connector 33"/>
            <p:cNvCxnSpPr>
              <a:endCxn id="51" idx="7"/>
            </p:cNvCxnSpPr>
            <p:nvPr/>
          </p:nvCxnSpPr>
          <p:spPr>
            <a:xfrm flipH="1">
              <a:off x="1357732" y="1654174"/>
              <a:ext cx="3185947" cy="97979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52" idx="7"/>
            </p:cNvCxnSpPr>
            <p:nvPr/>
          </p:nvCxnSpPr>
          <p:spPr>
            <a:xfrm flipH="1">
              <a:off x="3006007" y="1737387"/>
              <a:ext cx="1579674" cy="90267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185546" y="1793806"/>
              <a:ext cx="2560146" cy="205769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615272" y="3023202"/>
              <a:ext cx="202914" cy="7650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265903" y="2984434"/>
              <a:ext cx="1771661" cy="93442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52" idx="6"/>
              <a:endCxn id="53" idx="2"/>
            </p:cNvCxnSpPr>
            <p:nvPr/>
          </p:nvCxnSpPr>
          <p:spPr>
            <a:xfrm>
              <a:off x="3149594" y="2812247"/>
              <a:ext cx="7279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92234" y="4024361"/>
              <a:ext cx="220894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51" idx="5"/>
            </p:cNvCxnSpPr>
            <p:nvPr/>
          </p:nvCxnSpPr>
          <p:spPr>
            <a:xfrm flipH="1" flipV="1">
              <a:off x="1357732" y="2978339"/>
              <a:ext cx="3194171" cy="9505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2" idx="5"/>
            </p:cNvCxnSpPr>
            <p:nvPr/>
          </p:nvCxnSpPr>
          <p:spPr>
            <a:xfrm>
              <a:off x="3006007" y="2984434"/>
              <a:ext cx="1616235" cy="8791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52" idx="4"/>
            </p:cNvCxnSpPr>
            <p:nvPr/>
          </p:nvCxnSpPr>
          <p:spPr>
            <a:xfrm flipV="1">
              <a:off x="2009670" y="3055756"/>
              <a:ext cx="649688" cy="73864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1" idx="6"/>
              <a:endCxn id="52" idx="2"/>
            </p:cNvCxnSpPr>
            <p:nvPr/>
          </p:nvCxnSpPr>
          <p:spPr>
            <a:xfrm>
              <a:off x="1501319" y="2806152"/>
              <a:ext cx="667803" cy="60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9" idx="1"/>
              <a:endCxn id="51" idx="4"/>
            </p:cNvCxnSpPr>
            <p:nvPr/>
          </p:nvCxnSpPr>
          <p:spPr>
            <a:xfrm flipH="1" flipV="1">
              <a:off x="1011083" y="3049661"/>
              <a:ext cx="453808" cy="80184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1" idx="0"/>
              <a:endCxn id="50" idx="3"/>
            </p:cNvCxnSpPr>
            <p:nvPr/>
          </p:nvCxnSpPr>
          <p:spPr>
            <a:xfrm flipV="1">
              <a:off x="1011083" y="1763846"/>
              <a:ext cx="453808" cy="7987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9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Zone (AZ)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009332"/>
            <a:ext cx="4419600" cy="3553926"/>
          </a:xfrm>
        </p:spPr>
        <p:txBody>
          <a:bodyPr>
            <a:noAutofit/>
          </a:bodyPr>
          <a:lstStyle/>
          <a:p>
            <a:r>
              <a:rPr lang="en-US" sz="2200" dirty="0" smtClean="0"/>
              <a:t>Each </a:t>
            </a:r>
            <a:r>
              <a:rPr lang="en-US" sz="2200" dirty="0"/>
              <a:t>region has multiple, isolated locations known as </a:t>
            </a:r>
            <a:r>
              <a:rPr lang="en-US" sz="2200" dirty="0" smtClean="0"/>
              <a:t>Availability Zones </a:t>
            </a:r>
          </a:p>
          <a:p>
            <a:r>
              <a:rPr lang="en-US" sz="2200" dirty="0" smtClean="0"/>
              <a:t>Low-latency links between AZs in a region &lt;2ms, usually &lt;1ms</a:t>
            </a:r>
          </a:p>
          <a:p>
            <a:r>
              <a:rPr lang="en-US" sz="2200" dirty="0" smtClean="0"/>
              <a:t>When launching an EC2 instance, a customer chooses an AZ </a:t>
            </a:r>
          </a:p>
          <a:p>
            <a:r>
              <a:rPr lang="en-US" sz="2200" dirty="0" smtClean="0"/>
              <a:t>Private AWS fiber links interconnect all major regions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4929559" y="1009333"/>
            <a:ext cx="3929450" cy="3609974"/>
            <a:chOff x="4612643" y="700113"/>
            <a:chExt cx="3929450" cy="3609974"/>
          </a:xfrm>
        </p:grpSpPr>
        <p:cxnSp>
          <p:nvCxnSpPr>
            <p:cNvPr id="11" name="Straight Connector 10"/>
            <p:cNvCxnSpPr>
              <a:endCxn id="20" idx="0"/>
            </p:cNvCxnSpPr>
            <p:nvPr/>
          </p:nvCxnSpPr>
          <p:spPr>
            <a:xfrm flipH="1">
              <a:off x="5687011" y="2343928"/>
              <a:ext cx="150142" cy="24526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5797463" y="947193"/>
              <a:ext cx="1557725" cy="1431077"/>
              <a:chOff x="545458" y="4783771"/>
              <a:chExt cx="2293787" cy="1733798"/>
            </a:xfrm>
            <a:solidFill>
              <a:srgbClr val="0070C0">
                <a:alpha val="0"/>
              </a:srgbClr>
            </a:solidFill>
          </p:grpSpPr>
          <p:sp>
            <p:nvSpPr>
              <p:cNvPr id="13" name="Rounded Rectangle 1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585">
                  <a:defRPr/>
                </a:pPr>
                <a:endParaRPr lang="en-US" sz="2400" dirty="0">
                  <a:solidFill>
                    <a:srgbClr val="272727"/>
                  </a:solidFill>
                  <a:cs typeface="Arial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0070C0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585">
                  <a:defRPr/>
                </a:pPr>
                <a:endParaRPr lang="en-US" sz="2400" dirty="0">
                  <a:solidFill>
                    <a:srgbClr val="272727"/>
                  </a:solidFill>
                  <a:cs typeface="Arial"/>
                </a:endParaRPr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6719586" y="2589188"/>
              <a:ext cx="1557725" cy="1431077"/>
              <a:chOff x="545458" y="4783771"/>
              <a:chExt cx="2293787" cy="173379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585">
                  <a:defRPr/>
                </a:pPr>
                <a:endParaRPr lang="en-US" sz="2400" dirty="0">
                  <a:solidFill>
                    <a:srgbClr val="272727"/>
                  </a:solidFill>
                  <a:cs typeface="Arial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70C0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585">
                  <a:defRPr/>
                </a:pPr>
                <a:endParaRPr lang="en-US" sz="2400" dirty="0">
                  <a:solidFill>
                    <a:srgbClr val="272727"/>
                  </a:solidFill>
                  <a:cs typeface="Arial"/>
                </a:endParaRPr>
              </a:p>
            </p:txBody>
          </p:sp>
        </p:grpSp>
        <p:grpSp>
          <p:nvGrpSpPr>
            <p:cNvPr id="18" name="Group 21"/>
            <p:cNvGrpSpPr>
              <a:grpSpLocks/>
            </p:cNvGrpSpPr>
            <p:nvPr/>
          </p:nvGrpSpPr>
          <p:grpSpPr bwMode="auto">
            <a:xfrm>
              <a:off x="4908148" y="2589188"/>
              <a:ext cx="1557725" cy="1431077"/>
              <a:chOff x="545458" y="4783771"/>
              <a:chExt cx="2293787" cy="173379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585">
                  <a:defRPr/>
                </a:pPr>
                <a:endParaRPr lang="en-US" sz="2400" dirty="0">
                  <a:solidFill>
                    <a:srgbClr val="272727"/>
                  </a:solidFill>
                  <a:cs typeface="Arial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70C0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585">
                  <a:defRPr/>
                </a:pPr>
                <a:endParaRPr lang="en-US" sz="2400" dirty="0">
                  <a:solidFill>
                    <a:srgbClr val="272727"/>
                  </a:solidFill>
                  <a:cs typeface="Arial"/>
                </a:endParaRPr>
              </a:p>
            </p:txBody>
          </p:sp>
        </p:grpSp>
        <p:cxnSp>
          <p:nvCxnSpPr>
            <p:cNvPr id="21" name="Straight Connector 20"/>
            <p:cNvCxnSpPr>
              <a:endCxn id="17" idx="0"/>
            </p:cNvCxnSpPr>
            <p:nvPr/>
          </p:nvCxnSpPr>
          <p:spPr>
            <a:xfrm>
              <a:off x="7333099" y="2343928"/>
              <a:ext cx="165350" cy="24526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3"/>
              <a:endCxn id="16" idx="1"/>
            </p:cNvCxnSpPr>
            <p:nvPr/>
          </p:nvCxnSpPr>
          <p:spPr>
            <a:xfrm>
              <a:off x="6465873" y="3304727"/>
              <a:ext cx="253713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>
              <a:spLocks noChangeArrowheads="1"/>
            </p:cNvSpPr>
            <p:nvPr/>
          </p:nvSpPr>
          <p:spPr bwMode="auto">
            <a:xfrm>
              <a:off x="6679546" y="3718491"/>
              <a:ext cx="165320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09585"/>
              <a:r>
                <a:rPr lang="en-US" sz="1100" dirty="0" smtClean="0">
                  <a:ea typeface="Verdana" pitchFamily="34" charset="0"/>
                  <a:cs typeface="Arial"/>
                </a:rPr>
                <a:t>AVAILABILITY ZONE 3</a:t>
              </a:r>
              <a:endParaRPr lang="en-US" sz="1100" dirty="0">
                <a:ea typeface="Verdana" pitchFamily="34" charset="0"/>
                <a:cs typeface="Arial"/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7397475" y="2775258"/>
              <a:ext cx="522151" cy="50751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25400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algn="ctr" defTabSz="609585"/>
              <a:r>
                <a:rPr lang="en-US" sz="1100" b="1" dirty="0" smtClean="0">
                  <a:cs typeface="Arial"/>
                </a:rPr>
                <a:t>EC2</a:t>
              </a:r>
              <a:endParaRPr lang="en-US" sz="1100" b="1" dirty="0">
                <a:cs typeface="Arial"/>
              </a:endParaRPr>
            </a:p>
          </p:txBody>
        </p:sp>
        <p:sp>
          <p:nvSpPr>
            <p:cNvPr id="25" name="TextBox 8"/>
            <p:cNvSpPr txBox="1">
              <a:spLocks noChangeArrowheads="1"/>
            </p:cNvSpPr>
            <p:nvPr/>
          </p:nvSpPr>
          <p:spPr bwMode="auto">
            <a:xfrm>
              <a:off x="4860406" y="3709199"/>
              <a:ext cx="165320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09585"/>
              <a:r>
                <a:rPr lang="en-US" sz="1100" dirty="0" smtClean="0">
                  <a:ea typeface="Verdana" pitchFamily="34" charset="0"/>
                  <a:cs typeface="Arial"/>
                </a:rPr>
                <a:t>AVAILABILITY ZONE 2</a:t>
              </a:r>
              <a:endParaRPr lang="en-US" sz="1100" dirty="0">
                <a:ea typeface="Verdana" pitchFamily="34" charset="0"/>
                <a:cs typeface="Arial"/>
              </a:endParaRPr>
            </a:p>
          </p:txBody>
        </p:sp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5749721" y="2081256"/>
              <a:ext cx="165320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09585"/>
              <a:r>
                <a:rPr lang="en-US" sz="1100" dirty="0" smtClean="0">
                  <a:ea typeface="Verdana" pitchFamily="34" charset="0"/>
                  <a:cs typeface="Arial"/>
                </a:rPr>
                <a:t>AVAILABILITY ZONE 1</a:t>
              </a:r>
              <a:endParaRPr lang="en-US" sz="1100" dirty="0">
                <a:ea typeface="Verdana" pitchFamily="34" charset="0"/>
                <a:cs typeface="Arial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7253953" y="2927658"/>
              <a:ext cx="522151" cy="50751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25400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algn="ctr" defTabSz="609585"/>
              <a:r>
                <a:rPr lang="en-US" sz="1100" b="1" dirty="0" smtClean="0">
                  <a:cs typeface="Arial"/>
                </a:rPr>
                <a:t>EC2</a:t>
              </a:r>
              <a:endParaRPr lang="en-US" sz="1100" b="1" dirty="0">
                <a:cs typeface="Arial"/>
              </a:endParaRPr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7120636" y="3080058"/>
              <a:ext cx="522151" cy="50751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25400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algn="ctr" defTabSz="609585"/>
              <a:r>
                <a:rPr lang="en-US" sz="1100" b="1" dirty="0" smtClean="0">
                  <a:cs typeface="Arial"/>
                </a:rPr>
                <a:t>EC2</a:t>
              </a:r>
              <a:endParaRPr lang="en-US" sz="1100" b="1" dirty="0">
                <a:cs typeface="Arial"/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6331653" y="1324473"/>
              <a:ext cx="522151" cy="50751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25400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algn="ctr" defTabSz="609585"/>
              <a:r>
                <a:rPr lang="en-US" sz="1100" b="1" dirty="0" smtClean="0">
                  <a:cs typeface="Arial"/>
                </a:rPr>
                <a:t>EC2</a:t>
              </a:r>
              <a:endParaRPr lang="en-US" sz="1100" b="1" dirty="0">
                <a:cs typeface="Arial"/>
              </a:endParaRPr>
            </a:p>
          </p:txBody>
        </p:sp>
        <p:grpSp>
          <p:nvGrpSpPr>
            <p:cNvPr id="30" name="Group 21"/>
            <p:cNvGrpSpPr>
              <a:grpSpLocks/>
            </p:cNvGrpSpPr>
            <p:nvPr/>
          </p:nvGrpSpPr>
          <p:grpSpPr bwMode="auto">
            <a:xfrm>
              <a:off x="4612643" y="700113"/>
              <a:ext cx="3929450" cy="3609974"/>
              <a:chOff x="545458" y="4783771"/>
              <a:chExt cx="2293787" cy="173379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317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585">
                  <a:defRPr/>
                </a:pPr>
                <a:endParaRPr lang="en-US" sz="2400" dirty="0">
                  <a:solidFill>
                    <a:srgbClr val="272727"/>
                  </a:solidFill>
                  <a:cs typeface="Arial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38100">
                <a:solidFill>
                  <a:srgbClr val="0070C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585">
                  <a:defRPr/>
                </a:pPr>
                <a:endParaRPr lang="en-US" sz="2400" dirty="0">
                  <a:solidFill>
                    <a:srgbClr val="272727"/>
                  </a:solidFill>
                  <a:cs typeface="Arial"/>
                </a:endParaRPr>
              </a:p>
            </p:txBody>
          </p:sp>
        </p:grpSp>
        <p:sp>
          <p:nvSpPr>
            <p:cNvPr id="33" name="TextBox 8"/>
            <p:cNvSpPr txBox="1">
              <a:spLocks noChangeArrowheads="1"/>
            </p:cNvSpPr>
            <p:nvPr/>
          </p:nvSpPr>
          <p:spPr bwMode="auto">
            <a:xfrm>
              <a:off x="4633214" y="773766"/>
              <a:ext cx="119623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09585"/>
              <a:r>
                <a:rPr lang="en-US" sz="2000" b="1" dirty="0" smtClean="0">
                  <a:ea typeface="Verdana" pitchFamily="34" charset="0"/>
                  <a:cs typeface="Arial"/>
                </a:rPr>
                <a:t>REGION</a:t>
              </a:r>
              <a:endParaRPr lang="en-US" sz="2000" b="1" dirty="0">
                <a:ea typeface="Verdana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1"/>
            <a:ext cx="3840791" cy="397104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Logically isolated section of the AWS cloud, virtual network defined by the customer</a:t>
            </a:r>
          </a:p>
          <a:p>
            <a:r>
              <a:rPr lang="en-US" sz="2200" dirty="0"/>
              <a:t>When launching instances and other </a:t>
            </a:r>
            <a:r>
              <a:rPr lang="en-US" sz="2200" dirty="0" smtClean="0"/>
              <a:t>resources, customers place </a:t>
            </a:r>
            <a:r>
              <a:rPr lang="en-US" sz="2200" dirty="0"/>
              <a:t>them in a </a:t>
            </a:r>
            <a:r>
              <a:rPr lang="en-US" sz="2200" dirty="0" smtClean="0"/>
              <a:t>VPC</a:t>
            </a:r>
            <a:endParaRPr lang="en-US" sz="2200" dirty="0"/>
          </a:p>
          <a:p>
            <a:r>
              <a:rPr lang="en-US" sz="2200" dirty="0" smtClean="0"/>
              <a:t>All new customers have a default VPC</a:t>
            </a:r>
            <a:endParaRPr lang="en-US" sz="2200" dirty="0"/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6840538" y="1775256"/>
            <a:ext cx="16532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09585"/>
            <a:r>
              <a:rPr lang="en-US" sz="1100" dirty="0" smtClean="0">
                <a:ea typeface="Verdana" pitchFamily="34" charset="0"/>
                <a:cs typeface="Arial"/>
              </a:rPr>
              <a:t>AVAILABILITY ZONE 1</a:t>
            </a:r>
            <a:endParaRPr lang="en-US" sz="1100" dirty="0">
              <a:ea typeface="Verdana" pitchFamily="34" charset="0"/>
              <a:cs typeface="Arial"/>
            </a:endParaRPr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612643" y="700113"/>
            <a:ext cx="3929450" cy="3609974"/>
            <a:chOff x="545458" y="4783771"/>
            <a:chExt cx="2293787" cy="1733798"/>
          </a:xfrm>
        </p:grpSpPr>
        <p:sp>
          <p:nvSpPr>
            <p:cNvPr id="27" name="Rounded Rectangle 2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317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 dirty="0">
                <a:solidFill>
                  <a:srgbClr val="272727"/>
                </a:solidFill>
                <a:cs typeface="Aria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38100">
              <a:solidFill>
                <a:srgbClr val="0070C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 dirty="0">
                <a:solidFill>
                  <a:srgbClr val="272727"/>
                </a:solidFill>
                <a:cs typeface="Arial"/>
              </a:endParaRPr>
            </a:p>
          </p:txBody>
        </p:sp>
      </p:grp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7260998" y="865001"/>
            <a:ext cx="11962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09585"/>
            <a:r>
              <a:rPr lang="en-US" sz="2000" b="1" dirty="0" smtClean="0">
                <a:ea typeface="Verdana" pitchFamily="34" charset="0"/>
                <a:cs typeface="Arial"/>
              </a:rPr>
              <a:t>REGION</a:t>
            </a:r>
            <a:endParaRPr lang="en-US" sz="2000" b="1" dirty="0">
              <a:ea typeface="Verdana" pitchFamily="34" charset="0"/>
              <a:cs typeface="Arial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612643" y="2036866"/>
            <a:ext cx="3915052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6840538" y="2847000"/>
            <a:ext cx="16532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09585"/>
            <a:r>
              <a:rPr lang="en-US" sz="1100" dirty="0" smtClean="0">
                <a:ea typeface="Verdana" pitchFamily="34" charset="0"/>
                <a:cs typeface="Arial"/>
              </a:rPr>
              <a:t>AVAILABILITY ZONE 2</a:t>
            </a:r>
            <a:endParaRPr lang="en-US" sz="1100" dirty="0">
              <a:ea typeface="Verdana" pitchFamily="34" charset="0"/>
              <a:cs typeface="Arial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633214" y="3119304"/>
            <a:ext cx="3915052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6842716" y="4020030"/>
            <a:ext cx="165320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09585"/>
            <a:r>
              <a:rPr lang="en-US" sz="1100" dirty="0" smtClean="0">
                <a:ea typeface="Verdana" pitchFamily="34" charset="0"/>
                <a:cs typeface="Arial"/>
              </a:rPr>
              <a:t>AVAILABILITY ZONE 3</a:t>
            </a:r>
            <a:endParaRPr lang="en-US" sz="1100" dirty="0">
              <a:ea typeface="Verdana" pitchFamily="34" charset="0"/>
              <a:cs typeface="Arial"/>
            </a:endParaRPr>
          </a:p>
        </p:txBody>
      </p: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4834664" y="899941"/>
            <a:ext cx="1833236" cy="3219298"/>
            <a:chOff x="545458" y="4783771"/>
            <a:chExt cx="2293787" cy="1733798"/>
          </a:xfrm>
        </p:grpSpPr>
        <p:sp>
          <p:nvSpPr>
            <p:cNvPr id="36" name="Rounded Rectangle 3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 dirty="0">
                <a:solidFill>
                  <a:srgbClr val="272727"/>
                </a:solidFill>
                <a:cs typeface="Arial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 dirty="0">
                <a:solidFill>
                  <a:srgbClr val="272727"/>
                </a:solidFill>
                <a:cs typeface="Arial"/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59" y="765765"/>
            <a:ext cx="386579" cy="386579"/>
          </a:xfrm>
          <a:prstGeom prst="rect">
            <a:avLst/>
          </a:prstGeom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4480675" y="888082"/>
            <a:ext cx="16532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09585"/>
            <a:r>
              <a:rPr lang="en-US" sz="2400" b="1" dirty="0" smtClean="0">
                <a:ea typeface="Verdana" pitchFamily="34" charset="0"/>
                <a:cs typeface="Arial"/>
              </a:rPr>
              <a:t>VPC</a:t>
            </a:r>
            <a:endParaRPr lang="en-US" sz="2400" b="1" dirty="0">
              <a:ea typeface="Verdana" pitchFamily="34" charset="0"/>
              <a:cs typeface="Arial"/>
            </a:endParaRPr>
          </a:p>
        </p:txBody>
      </p:sp>
      <p:sp>
        <p:nvSpPr>
          <p:cNvPr id="41" name="Freeform 18"/>
          <p:cNvSpPr>
            <a:spLocks/>
          </p:cNvSpPr>
          <p:nvPr/>
        </p:nvSpPr>
        <p:spPr bwMode="auto">
          <a:xfrm>
            <a:off x="5617169" y="3202243"/>
            <a:ext cx="522151" cy="507512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25400">
            <a:solidFill>
              <a:srgbClr val="414042"/>
            </a:solidFill>
            <a:round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 defTabSz="609585"/>
            <a:r>
              <a:rPr lang="en-US" sz="1100" b="1" dirty="0" smtClean="0">
                <a:cs typeface="Arial"/>
              </a:rPr>
              <a:t>EC2</a:t>
            </a:r>
            <a:endParaRPr lang="en-US" sz="1100" b="1" dirty="0">
              <a:cs typeface="Arial"/>
            </a:endParaRPr>
          </a:p>
        </p:txBody>
      </p:sp>
      <p:sp>
        <p:nvSpPr>
          <p:cNvPr id="42" name="Freeform 18"/>
          <p:cNvSpPr>
            <a:spLocks/>
          </p:cNvSpPr>
          <p:nvPr/>
        </p:nvSpPr>
        <p:spPr bwMode="auto">
          <a:xfrm>
            <a:off x="5473647" y="3354643"/>
            <a:ext cx="522151" cy="507512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25400">
            <a:solidFill>
              <a:srgbClr val="414042"/>
            </a:solidFill>
            <a:round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 defTabSz="609585"/>
            <a:r>
              <a:rPr lang="en-US" sz="1100" b="1" dirty="0" smtClean="0">
                <a:cs typeface="Arial"/>
              </a:rPr>
              <a:t>EC2</a:t>
            </a:r>
            <a:endParaRPr lang="en-US" sz="1100" b="1" dirty="0">
              <a:cs typeface="Arial"/>
            </a:endParaRPr>
          </a:p>
        </p:txBody>
      </p:sp>
      <p:sp>
        <p:nvSpPr>
          <p:cNvPr id="43" name="Freeform 18"/>
          <p:cNvSpPr>
            <a:spLocks/>
          </p:cNvSpPr>
          <p:nvPr/>
        </p:nvSpPr>
        <p:spPr bwMode="auto">
          <a:xfrm>
            <a:off x="5340330" y="3507043"/>
            <a:ext cx="522151" cy="507512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25400">
            <a:solidFill>
              <a:srgbClr val="414042"/>
            </a:solidFill>
            <a:round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 defTabSz="609585"/>
            <a:r>
              <a:rPr lang="en-US" sz="1100" b="1" dirty="0" smtClean="0">
                <a:cs typeface="Arial"/>
              </a:rPr>
              <a:t>EC2</a:t>
            </a:r>
            <a:endParaRPr lang="en-US" sz="1100" b="1" dirty="0">
              <a:cs typeface="Arial"/>
            </a:endParaRPr>
          </a:p>
        </p:txBody>
      </p:sp>
      <p:sp>
        <p:nvSpPr>
          <p:cNvPr id="44" name="Freeform 18"/>
          <p:cNvSpPr>
            <a:spLocks/>
          </p:cNvSpPr>
          <p:nvPr/>
        </p:nvSpPr>
        <p:spPr bwMode="auto">
          <a:xfrm>
            <a:off x="5473647" y="1349747"/>
            <a:ext cx="522151" cy="507512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25400">
            <a:solidFill>
              <a:srgbClr val="414042"/>
            </a:solidFill>
            <a:round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 defTabSz="609585"/>
            <a:r>
              <a:rPr lang="en-US" sz="1100" b="1" dirty="0" smtClean="0">
                <a:cs typeface="Arial"/>
              </a:rPr>
              <a:t>EC2</a:t>
            </a:r>
            <a:endParaRPr lang="en-US" sz="11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43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190500"/>
            <a:ext cx="6053138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5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85100" cy="3200400"/>
          </a:xfrm>
        </p:spPr>
        <p:txBody>
          <a:bodyPr>
            <a:noAutofit/>
          </a:bodyPr>
          <a:lstStyle/>
          <a:p>
            <a:pPr algn="just"/>
            <a:r>
              <a:rPr lang="en-US" sz="1350" dirty="0">
                <a:latin typeface="Indie Flower" panose="02000000000000000000" pitchFamily="2" charset="0"/>
              </a:rPr>
              <a:t>A web service that provides 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resizable compute capacity </a:t>
            </a:r>
            <a:r>
              <a:rPr lang="en-US" sz="1350" dirty="0">
                <a:latin typeface="Indie Flower" panose="02000000000000000000" pitchFamily="2" charset="0"/>
              </a:rPr>
              <a:t>in the cloud.</a:t>
            </a:r>
          </a:p>
          <a:p>
            <a:pPr algn="just"/>
            <a:r>
              <a:rPr lang="en-US" sz="1350" dirty="0">
                <a:latin typeface="Indie Flower" panose="02000000000000000000" pitchFamily="2" charset="0"/>
              </a:rPr>
              <a:t>EC2 allows 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creating Virtual Machines (VM) on-demand</a:t>
            </a:r>
            <a:r>
              <a:rPr lang="en-US" sz="1350" dirty="0">
                <a:latin typeface="Indie Flower" panose="02000000000000000000" pitchFamily="2" charset="0"/>
              </a:rPr>
              <a:t>. Pre-configured </a:t>
            </a:r>
            <a:r>
              <a:rPr lang="en-US" sz="1350" b="1" dirty="0" err="1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templated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 Amazon Machine Image (AMI) </a:t>
            </a:r>
            <a:r>
              <a:rPr lang="en-US" sz="1350" dirty="0">
                <a:latin typeface="Indie Flower" panose="02000000000000000000" pitchFamily="2" charset="0"/>
              </a:rPr>
              <a:t>can be used get running immediately. Creating and sharing your own AMI is also possible via the 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AWS Marketplace.</a:t>
            </a:r>
          </a:p>
          <a:p>
            <a:pPr algn="just"/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Auto Scaling </a:t>
            </a:r>
            <a:r>
              <a:rPr lang="en-US" sz="1350" dirty="0">
                <a:latin typeface="Indie Flower" panose="02000000000000000000" pitchFamily="2" charset="0"/>
              </a:rPr>
              <a:t>allows 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automatically scale of the capacity up </a:t>
            </a:r>
            <a:r>
              <a:rPr lang="en-US" sz="1350" dirty="0">
                <a:latin typeface="Indie Flower" panose="02000000000000000000" pitchFamily="2" charset="0"/>
              </a:rPr>
              <a:t>seamlessly during 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demand spikes </a:t>
            </a:r>
            <a:r>
              <a:rPr lang="en-US" sz="1350" dirty="0">
                <a:latin typeface="Indie Flower" panose="02000000000000000000" pitchFamily="2" charset="0"/>
              </a:rPr>
              <a:t>to maintain performance, and 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scales down </a:t>
            </a:r>
            <a:r>
              <a:rPr lang="en-US" sz="1350" dirty="0">
                <a:latin typeface="Indie Flower" panose="02000000000000000000" pitchFamily="2" charset="0"/>
              </a:rPr>
              <a:t>during 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demand lulls </a:t>
            </a:r>
            <a:r>
              <a:rPr lang="en-US" sz="1350" dirty="0">
                <a:latin typeface="Indie Flower" panose="02000000000000000000" pitchFamily="2" charset="0"/>
              </a:rPr>
              <a:t>to minimize costs.</a:t>
            </a:r>
          </a:p>
          <a:p>
            <a:pPr algn="just"/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Elastic Load Balancing</a:t>
            </a:r>
            <a:r>
              <a:rPr lang="en-US" sz="1350" dirty="0">
                <a:latin typeface="Indie Flower" panose="02000000000000000000" pitchFamily="2" charset="0"/>
              </a:rPr>
              <a:t> automatically distributes incoming application traffic across multiple Amazon EC2 instances. </a:t>
            </a:r>
          </a:p>
          <a:p>
            <a:pPr algn="just"/>
            <a:r>
              <a:rPr lang="en-US" sz="1350" dirty="0">
                <a:latin typeface="Indie Flower" panose="02000000000000000000" pitchFamily="2" charset="0"/>
              </a:rPr>
              <a:t>Provide tools to build 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failure resilient applications </a:t>
            </a:r>
            <a:r>
              <a:rPr lang="en-US" sz="1350" dirty="0">
                <a:latin typeface="Indie Flower" panose="02000000000000000000" pitchFamily="2" charset="0"/>
              </a:rPr>
              <a:t>by launching application instances in 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separate Availability Zones</a:t>
            </a:r>
            <a:r>
              <a:rPr lang="en-US" sz="1350" dirty="0">
                <a:latin typeface="Indie Flower" panose="02000000000000000000" pitchFamily="2" charset="0"/>
              </a:rPr>
              <a:t>.</a:t>
            </a:r>
          </a:p>
          <a:p>
            <a:pPr algn="just"/>
            <a:r>
              <a:rPr lang="en-US" sz="1350" dirty="0">
                <a:latin typeface="Indie Flower" panose="02000000000000000000" pitchFamily="2" charset="0"/>
              </a:rPr>
              <a:t>Pay only for resources actually consume, </a:t>
            </a:r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instance-hours.</a:t>
            </a:r>
          </a:p>
          <a:p>
            <a:r>
              <a:rPr lang="en-US" sz="135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VM Import/Export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 </a:t>
            </a:r>
            <a:r>
              <a:rPr lang="en-US" sz="1350" dirty="0">
                <a:latin typeface="Indie Flower" panose="02000000000000000000" pitchFamily="2" charset="0"/>
              </a:rPr>
              <a:t>enables you to easily import virtual machine images from your existing environment to Amazon EC2 instances and export them back at any time. </a:t>
            </a:r>
          </a:p>
          <a:p>
            <a:pPr algn="just"/>
            <a:endParaRPr lang="en-US" sz="1350" dirty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341500"/>
            <a:ext cx="2000250" cy="449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725319" y="5029201"/>
            <a:ext cx="857475" cy="276226"/>
          </a:xfrm>
          <a:prstGeom prst="rect">
            <a:avLst/>
          </a:prstGeom>
        </p:spPr>
        <p:txBody>
          <a:bodyPr/>
          <a:lstStyle>
            <a:lvl1pPr defTabSz="457200">
              <a:defRPr>
                <a:solidFill>
                  <a:srgbClr val="474746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defTabSz="457200">
              <a:defRPr>
                <a:solidFill>
                  <a:srgbClr val="474746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defTabSz="457200">
              <a:defRPr>
                <a:solidFill>
                  <a:srgbClr val="474746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defTabSz="457200">
              <a:defRPr>
                <a:solidFill>
                  <a:srgbClr val="474746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defTabSz="457200">
              <a:defRPr>
                <a:solidFill>
                  <a:srgbClr val="474746"/>
                </a:solidFill>
                <a:latin typeface="+mn-lt"/>
                <a:ea typeface="+mn-ea"/>
                <a:cs typeface="+mn-cs"/>
                <a:sym typeface="Helvetica"/>
              </a:defRPr>
            </a:lvl5pPr>
            <a:lvl6pPr defTabSz="457200">
              <a:defRPr>
                <a:solidFill>
                  <a:srgbClr val="474746"/>
                </a:solidFill>
                <a:latin typeface="+mn-lt"/>
                <a:ea typeface="+mn-ea"/>
                <a:cs typeface="+mn-cs"/>
                <a:sym typeface="Helvetica"/>
              </a:defRPr>
            </a:lvl6pPr>
            <a:lvl7pPr defTabSz="457200">
              <a:defRPr>
                <a:solidFill>
                  <a:srgbClr val="474746"/>
                </a:solidFill>
                <a:latin typeface="+mn-lt"/>
                <a:ea typeface="+mn-ea"/>
                <a:cs typeface="+mn-cs"/>
                <a:sym typeface="Helvetica"/>
              </a:defRPr>
            </a:lvl7pPr>
            <a:lvl8pPr defTabSz="457200">
              <a:defRPr>
                <a:solidFill>
                  <a:srgbClr val="474746"/>
                </a:solidFill>
                <a:latin typeface="+mn-lt"/>
                <a:ea typeface="+mn-ea"/>
                <a:cs typeface="+mn-cs"/>
                <a:sym typeface="Helvetica"/>
              </a:defRPr>
            </a:lvl8pPr>
            <a:lvl9pPr defTabSz="457200">
              <a:defRPr>
                <a:solidFill>
                  <a:srgbClr val="474746"/>
                </a:solid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D2E57653-3E58-4892-A7ED-712530ACC6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-38100" y="609599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 descr="C:\Users\shadi\Desktop\hd-blogshapes\hd-blogshapes\person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54706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C:\Users\shadi\Desktop\hd-blogshapes\hd-blogshapes\arrow-black-curve4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2900" y="380999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urved Connector 7"/>
          <p:cNvCxnSpPr>
            <a:endCxn id="21" idx="1"/>
          </p:cNvCxnSpPr>
          <p:nvPr/>
        </p:nvCxnSpPr>
        <p:spPr>
          <a:xfrm flipV="1">
            <a:off x="2781300" y="1469408"/>
            <a:ext cx="1762114" cy="848367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endCxn id="26" idx="1"/>
          </p:cNvCxnSpPr>
          <p:nvPr/>
        </p:nvCxnSpPr>
        <p:spPr>
          <a:xfrm>
            <a:off x="2781300" y="2841612"/>
            <a:ext cx="2209800" cy="377553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15" idx="2"/>
            <a:endCxn id="31" idx="1"/>
          </p:cNvCxnSpPr>
          <p:nvPr/>
        </p:nvCxnSpPr>
        <p:spPr>
          <a:xfrm rot="16200000" flipH="1">
            <a:off x="1895458" y="3008534"/>
            <a:ext cx="922577" cy="1153907"/>
          </a:xfrm>
          <a:prstGeom prst="curvedConnector2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4300" y="3593068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4"/>
              </a:rPr>
              <a:t>http://aws.amazon.com/s3/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0842" y="1913825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5"/>
              </a:rPr>
              <a:t>http://</a:t>
            </a:r>
            <a:r>
              <a:rPr lang="en-US" dirty="0" smtClean="0">
                <a:latin typeface="Indie Flower" panose="02000000000000000000" pitchFamily="2" charset="0"/>
                <a:hlinkClick r:id="rId5"/>
              </a:rPr>
              <a:t>aws.amazon.com/ec2/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6655" y="4431268"/>
            <a:ext cx="291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6"/>
              </a:rPr>
              <a:t>http://aws.amazon.com/ebs/</a:t>
            </a:r>
            <a:endParaRPr lang="en-US" dirty="0">
              <a:latin typeface="Indie Flower" panose="02000000000000000000" pitchFamily="2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23900" y="2058030"/>
            <a:ext cx="2111786" cy="1066170"/>
            <a:chOff x="3679414" y="4725030"/>
            <a:chExt cx="2111786" cy="1066170"/>
          </a:xfrm>
        </p:grpSpPr>
        <p:pic>
          <p:nvPicPr>
            <p:cNvPr id="15" name="Picture 7" descr="C:\Users\shadi\Desktop\hd-blogshapes\Circles\The Effortless Blog (37)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902198" y="4984775"/>
              <a:ext cx="1624163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  <a:endParaRPr lang="en-US" sz="2000" b="1" dirty="0">
                <a:solidFill>
                  <a:srgbClr val="7030A0"/>
                </a:solidFill>
                <a:latin typeface="Indie Flower" panose="02000000000000000000" pitchFamily="2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759787" y="2514600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8"/>
              </a:rPr>
              <a:t>http://aws.amazon.com/vpc/</a:t>
            </a:r>
            <a:endParaRPr lang="en-US" dirty="0">
              <a:latin typeface="Indie Flower" panose="02000000000000000000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543414" y="990600"/>
            <a:ext cx="828686" cy="990600"/>
            <a:chOff x="4962514" y="2362200"/>
            <a:chExt cx="828686" cy="990600"/>
          </a:xfrm>
        </p:grpSpPr>
        <p:grpSp>
          <p:nvGrpSpPr>
            <p:cNvPr id="19" name="Group 18"/>
            <p:cNvGrpSpPr/>
            <p:nvPr/>
          </p:nvGrpSpPr>
          <p:grpSpPr>
            <a:xfrm>
              <a:off x="4962514" y="2362200"/>
              <a:ext cx="828686" cy="990600"/>
              <a:chOff x="4419600" y="2362200"/>
              <a:chExt cx="828686" cy="990600"/>
            </a:xfrm>
          </p:grpSpPr>
          <p:pic>
            <p:nvPicPr>
              <p:cNvPr id="21" name="Picture 2" descr="C:\Users\shadi\Desktop\hd-blogshapes\hd-blogshapes\filled-box13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62200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4572000" y="3004243"/>
                <a:ext cx="532518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EC2</a:t>
                </a:r>
                <a:endParaRPr lang="en-US" b="1" dirty="0">
                  <a:solidFill>
                    <a:schemeClr val="bg1"/>
                  </a:solidFill>
                  <a:latin typeface="Indie Flower" panose="02000000000000000000" pitchFamily="2" charset="0"/>
                </a:endParaRPr>
              </a:p>
            </p:txBody>
          </p:sp>
        </p:grpSp>
        <p:pic>
          <p:nvPicPr>
            <p:cNvPr id="20" name="Picture 2" descr="C:\Users\shadi\AppData\Local\Microsoft\Windows\Temporary Internet Files\Content.IE5\GVT8W622\MC900241587[1]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914" y="2525436"/>
              <a:ext cx="504238" cy="478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4991100" y="2740357"/>
            <a:ext cx="828686" cy="993443"/>
            <a:chOff x="5410200" y="3807157"/>
            <a:chExt cx="828686" cy="993443"/>
          </a:xfrm>
        </p:grpSpPr>
        <p:grpSp>
          <p:nvGrpSpPr>
            <p:cNvPr id="24" name="Group 23"/>
            <p:cNvGrpSpPr/>
            <p:nvPr/>
          </p:nvGrpSpPr>
          <p:grpSpPr>
            <a:xfrm>
              <a:off x="5410200" y="3807157"/>
              <a:ext cx="828686" cy="993443"/>
              <a:chOff x="5791200" y="4147785"/>
              <a:chExt cx="828686" cy="993443"/>
            </a:xfrm>
          </p:grpSpPr>
          <p:pic>
            <p:nvPicPr>
              <p:cNvPr id="26" name="Picture 2" descr="C:\Users\shadi\Desktop\hd-blogshapes\hd-blogshapes\filled-box13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4147785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867400" y="4792671"/>
                <a:ext cx="425116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S3</a:t>
                </a:r>
                <a:endParaRPr lang="en-US" b="1" dirty="0">
                  <a:solidFill>
                    <a:schemeClr val="bg1"/>
                  </a:solidFill>
                  <a:latin typeface="Indie Flower" panose="02000000000000000000" pitchFamily="2" charset="0"/>
                </a:endParaRPr>
              </a:p>
            </p:txBody>
          </p:sp>
        </p:grpSp>
        <p:pic>
          <p:nvPicPr>
            <p:cNvPr id="25" name="Picture 4" descr="C:\Users\shadi\AppData\Local\Microsoft\Windows\Temporary Internet Files\Content.IE5\8PS2C6LG\MC900442142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894187"/>
              <a:ext cx="525413" cy="525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2933700" y="3567969"/>
            <a:ext cx="828686" cy="1004031"/>
            <a:chOff x="3667114" y="4939569"/>
            <a:chExt cx="828686" cy="1004031"/>
          </a:xfrm>
        </p:grpSpPr>
        <p:grpSp>
          <p:nvGrpSpPr>
            <p:cNvPr id="29" name="Group 28"/>
            <p:cNvGrpSpPr/>
            <p:nvPr/>
          </p:nvGrpSpPr>
          <p:grpSpPr>
            <a:xfrm>
              <a:off x="3667114" y="4939569"/>
              <a:ext cx="828686" cy="1004031"/>
              <a:chOff x="3909937" y="5168169"/>
              <a:chExt cx="828686" cy="1004031"/>
            </a:xfrm>
          </p:grpSpPr>
          <p:pic>
            <p:nvPicPr>
              <p:cNvPr id="31" name="Picture 2" descr="C:\Users\shadi\Desktop\hd-blogshapes\hd-blogshapes\filled-box13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9937" y="5168169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3962400" y="5823643"/>
                <a:ext cx="614271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EBS</a:t>
                </a:r>
                <a:endParaRPr lang="en-US" b="1" dirty="0">
                  <a:solidFill>
                    <a:schemeClr val="bg1"/>
                  </a:solidFill>
                  <a:latin typeface="Indie Flower" panose="02000000000000000000" pitchFamily="2" charset="0"/>
                </a:endParaRPr>
              </a:p>
            </p:txBody>
          </p:sp>
        </p:grpSp>
        <p:pic>
          <p:nvPicPr>
            <p:cNvPr id="30" name="Picture 4" descr="C:\Users\shadi\AppData\Local\Microsoft\Windows\Temporary Internet Files\Content.IE5\8PS2C6LG\MC900442142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87" y="5037187"/>
              <a:ext cx="525413" cy="525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3" name="Curved Connector 32"/>
          <p:cNvCxnSpPr>
            <a:stCxn id="15" idx="3"/>
          </p:cNvCxnSpPr>
          <p:nvPr/>
        </p:nvCxnSpPr>
        <p:spPr>
          <a:xfrm flipV="1">
            <a:off x="2835686" y="2283157"/>
            <a:ext cx="3917528" cy="30795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53214" y="1651344"/>
            <a:ext cx="828686" cy="993443"/>
            <a:chOff x="7172314" y="3429000"/>
            <a:chExt cx="828686" cy="993443"/>
          </a:xfrm>
        </p:grpSpPr>
        <p:pic>
          <p:nvPicPr>
            <p:cNvPr id="35" name="Picture 8" descr="C:\Users\shadi\AppData\Local\Microsoft\Windows\Temporary Internet Files\Content.IE5\8PS2C6LG\MC900339642[1]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3548804"/>
              <a:ext cx="533400" cy="53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7172314" y="3429000"/>
              <a:ext cx="828686" cy="993443"/>
              <a:chOff x="5791200" y="4147785"/>
              <a:chExt cx="828686" cy="993443"/>
            </a:xfrm>
          </p:grpSpPr>
          <p:pic>
            <p:nvPicPr>
              <p:cNvPr id="37" name="Picture 2" descr="C:\Users\shadi\Desktop\hd-blogshapes\hd-blogshapes\filled-box13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4147785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5867400" y="4792671"/>
                <a:ext cx="540533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VPC</a:t>
                </a:r>
                <a:endParaRPr lang="en-US" b="1" dirty="0">
                  <a:solidFill>
                    <a:schemeClr val="bg1"/>
                  </a:solidFill>
                  <a:latin typeface="Indie Flower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9357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474746"/>
      </a:dk1>
      <a:lt1>
        <a:srgbClr val="010147"/>
      </a:lt1>
      <a:dk2>
        <a:srgbClr val="A7A7A7"/>
      </a:dk2>
      <a:lt2>
        <a:srgbClr val="535353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0147"/>
        </a:solidFill>
        <a:ln w="25400" cap="flat">
          <a:solidFill>
            <a:srgbClr val="E98E3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E98E3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0147"/>
        </a:solidFill>
        <a:ln w="25400" cap="flat">
          <a:solidFill>
            <a:srgbClr val="E98E3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E98E3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AFA3B0ACA374E8E7F529FA55CC4B3" ma:contentTypeVersion="0" ma:contentTypeDescription="Create a new document." ma:contentTypeScope="" ma:versionID="af20cc4359026876f720f22944f857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A982B9-499F-4E12-985F-35852A6B2B2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231397-3A3C-4F40-B5DA-E8FBD8D47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4B48B2-87E1-401B-9808-3BBA8BC17A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17163</TotalTime>
  <Words>525</Words>
  <Application>Microsoft Office PowerPoint</Application>
  <PresentationFormat>On-screen Show (16:9)</PresentationFormat>
  <Paragraphs>95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 Light</vt:lpstr>
      <vt:lpstr>Helvetica</vt:lpstr>
      <vt:lpstr>Helvetica Neue</vt:lpstr>
      <vt:lpstr>Indie Flower</vt:lpstr>
      <vt:lpstr>Lucida Console</vt:lpstr>
      <vt:lpstr>Verdana</vt:lpstr>
      <vt:lpstr>Default</vt:lpstr>
      <vt:lpstr>AMAZON WEB SERVICES</vt:lpstr>
      <vt:lpstr>PowerPoint Presentation</vt:lpstr>
      <vt:lpstr>Why Do Researchers Love AWS?</vt:lpstr>
      <vt:lpstr>Region</vt:lpstr>
      <vt:lpstr>Availability Zone (AZ)</vt:lpstr>
      <vt:lpstr>Virtual Private Cloud (VPC)</vt:lpstr>
      <vt:lpstr>PowerPoint Presentation</vt:lpstr>
      <vt:lpstr>PowerPoint Presentation</vt:lpstr>
      <vt:lpstr>PowerPoint Presentation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Shanmugaraj, Vaira Muthu (Cognizant)</cp:lastModifiedBy>
  <cp:revision>247</cp:revision>
  <dcterms:modified xsi:type="dcterms:W3CDTF">2017-08-24T05:35:32Z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0x01010049DAFA3B0ACA374E8E7F529FA55CC4B3</vt:lpwstr>
  </property>
</Properties>
</file>