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56" r:id="rId2"/>
    <p:sldId id="257" r:id="rId3"/>
    <p:sldId id="258" r:id="rId4"/>
    <p:sldId id="260" r:id="rId5"/>
    <p:sldId id="259"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660"/>
  </p:normalViewPr>
  <p:slideViewPr>
    <p:cSldViewPr snapToGrid="0">
      <p:cViewPr varScale="1">
        <p:scale>
          <a:sx n="74" d="100"/>
          <a:sy n="74" d="100"/>
        </p:scale>
        <p:origin x="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6924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5905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6664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7395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7760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34073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8000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3435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7117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7005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7840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9276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700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6900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6367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834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0237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5/20/2016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0557928"/>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40913" y="1417258"/>
            <a:ext cx="8689975" cy="2395538"/>
          </a:xfrm>
        </p:spPr>
        <p:txBody>
          <a:bodyPr/>
          <a:lstStyle/>
          <a:p>
            <a:r>
              <a:rPr lang="en-US" b="1" dirty="0" smtClean="0">
                <a:latin typeface="Bookman Old Style" panose="02050604050505020204" pitchFamily="18" charset="0"/>
              </a:rPr>
              <a:t>BASICS of Subversion</a:t>
            </a:r>
            <a:endParaRPr lang="en-US" b="1" dirty="0">
              <a:latin typeface="Bookman Old Style" panose="02050604050505020204" pitchFamily="18" charset="0"/>
            </a:endParaRPr>
          </a:p>
        </p:txBody>
      </p:sp>
      <p:sp>
        <p:nvSpPr>
          <p:cNvPr id="4" name="TextBox 3"/>
          <p:cNvSpPr txBox="1"/>
          <p:nvPr/>
        </p:nvSpPr>
        <p:spPr>
          <a:xfrm>
            <a:off x="7478332" y="5087155"/>
            <a:ext cx="4713668" cy="1200329"/>
          </a:xfrm>
          <a:prstGeom prst="rect">
            <a:avLst/>
          </a:prstGeom>
          <a:noFill/>
        </p:spPr>
        <p:txBody>
          <a:bodyPr wrap="square" rtlCol="0">
            <a:spAutoFit/>
          </a:bodyPr>
          <a:lstStyle/>
          <a:p>
            <a:pPr algn="ctr"/>
            <a:r>
              <a:rPr lang="en-US" dirty="0" smtClean="0"/>
              <a:t>        </a:t>
            </a:r>
            <a:r>
              <a:rPr lang="en-US" sz="3600" b="1" dirty="0" smtClean="0">
                <a:latin typeface="Freestyle Script" panose="030804020302050B0404" pitchFamily="66" charset="0"/>
              </a:rPr>
              <a:t>By</a:t>
            </a:r>
          </a:p>
          <a:p>
            <a:pPr algn="ctr"/>
            <a:r>
              <a:rPr lang="en-US" sz="3600" b="1" dirty="0" smtClean="0">
                <a:latin typeface="Freestyle Script" panose="030804020302050B0404" pitchFamily="66" charset="0"/>
              </a:rPr>
              <a:t>Manoj Rajagopal</a:t>
            </a:r>
            <a:endParaRPr lang="en-US" sz="3600" b="1" dirty="0">
              <a:latin typeface="Freestyle Script" panose="030804020302050B0404" pitchFamily="66" charset="0"/>
            </a:endParaRPr>
          </a:p>
        </p:txBody>
      </p:sp>
    </p:spTree>
    <p:extLst>
      <p:ext uri="{BB962C8B-B14F-4D97-AF65-F5344CB8AC3E}">
        <p14:creationId xmlns:p14="http://schemas.microsoft.com/office/powerpoint/2010/main" val="30615282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3775" y="618517"/>
            <a:ext cx="10364451" cy="415153"/>
          </a:xfrm>
        </p:spPr>
        <p:txBody>
          <a:bodyPr>
            <a:noAutofit/>
          </a:bodyPr>
          <a:lstStyle/>
          <a:p>
            <a:r>
              <a:rPr lang="en-US" sz="2400" dirty="0" smtClean="0">
                <a:latin typeface="Bookman Old Style" panose="02050604050505020204" pitchFamily="18" charset="0"/>
              </a:rPr>
              <a:t>Things To TRY OUT!</a:t>
            </a:r>
            <a:endParaRPr lang="en-US" sz="2400" dirty="0">
              <a:latin typeface="Bookman Old Style" panose="02050604050505020204" pitchFamily="18" charset="0"/>
            </a:endParaRPr>
          </a:p>
        </p:txBody>
      </p:sp>
      <p:sp>
        <p:nvSpPr>
          <p:cNvPr id="4" name="TextBox 3"/>
          <p:cNvSpPr txBox="1"/>
          <p:nvPr/>
        </p:nvSpPr>
        <p:spPr>
          <a:xfrm>
            <a:off x="913775" y="1325217"/>
            <a:ext cx="10548730" cy="3416320"/>
          </a:xfrm>
          <a:prstGeom prst="rect">
            <a:avLst/>
          </a:prstGeom>
          <a:noFill/>
        </p:spPr>
        <p:txBody>
          <a:bodyPr wrap="square" rtlCol="0">
            <a:spAutoFit/>
          </a:bodyPr>
          <a:lstStyle/>
          <a:p>
            <a:pPr marL="342900" indent="-342900">
              <a:buFont typeface="+mj-lt"/>
              <a:buAutoNum type="arabicPeriod"/>
            </a:pPr>
            <a:r>
              <a:rPr lang="en-US" dirty="0">
                <a:latin typeface="Bookman Old Style" panose="02050604050505020204" pitchFamily="18" charset="0"/>
              </a:rPr>
              <a:t>Install SVN server and SVN client in your local machine</a:t>
            </a:r>
            <a:br>
              <a:rPr lang="en-US" dirty="0">
                <a:latin typeface="Bookman Old Style" panose="02050604050505020204" pitchFamily="18" charset="0"/>
              </a:rPr>
            </a:br>
            <a:r>
              <a:rPr lang="en-US" dirty="0">
                <a:latin typeface="Bookman Old Style" panose="02050604050505020204" pitchFamily="18" charset="0"/>
              </a:rPr>
              <a:t/>
            </a:r>
            <a:br>
              <a:rPr lang="en-US" dirty="0">
                <a:latin typeface="Bookman Old Style" panose="02050604050505020204" pitchFamily="18" charset="0"/>
              </a:rPr>
            </a:br>
            <a:r>
              <a:rPr lang="en-US" dirty="0">
                <a:latin typeface="Bookman Old Style" panose="02050604050505020204" pitchFamily="18" charset="0"/>
              </a:rPr>
              <a:t>Create SVN repository using </a:t>
            </a:r>
            <a:r>
              <a:rPr lang="en-US" dirty="0" err="1">
                <a:latin typeface="Bookman Old Style" panose="02050604050505020204" pitchFamily="18" charset="0"/>
              </a:rPr>
              <a:t>svn</a:t>
            </a:r>
            <a:r>
              <a:rPr lang="en-US" dirty="0">
                <a:latin typeface="Bookman Old Style" panose="02050604050505020204" pitchFamily="18" charset="0"/>
              </a:rPr>
              <a:t> command line</a:t>
            </a:r>
            <a:br>
              <a:rPr lang="en-US" dirty="0">
                <a:latin typeface="Bookman Old Style" panose="02050604050505020204" pitchFamily="18" charset="0"/>
              </a:rPr>
            </a:br>
            <a:r>
              <a:rPr lang="en-US" dirty="0">
                <a:latin typeface="Bookman Old Style" panose="02050604050505020204" pitchFamily="18" charset="0"/>
              </a:rPr>
              <a:t/>
            </a:r>
            <a:br>
              <a:rPr lang="en-US" dirty="0">
                <a:latin typeface="Bookman Old Style" panose="02050604050505020204" pitchFamily="18" charset="0"/>
              </a:rPr>
            </a:br>
            <a:r>
              <a:rPr lang="en-US" dirty="0">
                <a:latin typeface="Bookman Old Style" panose="02050604050505020204" pitchFamily="18" charset="0"/>
              </a:rPr>
              <a:t>Perform checkout, update and commit with proper </a:t>
            </a:r>
            <a:r>
              <a:rPr lang="en-US" dirty="0" smtClean="0">
                <a:latin typeface="Bookman Old Style" panose="02050604050505020204" pitchFamily="18" charset="0"/>
              </a:rPr>
              <a:t>messages.</a:t>
            </a:r>
          </a:p>
          <a:p>
            <a:pPr marL="342900" indent="-342900">
              <a:buFont typeface="+mj-lt"/>
              <a:buAutoNum type="arabicPeriod"/>
            </a:pPr>
            <a:endParaRPr lang="en-US" dirty="0">
              <a:latin typeface="Bookman Old Style" panose="02050604050505020204" pitchFamily="18" charset="0"/>
            </a:endParaRPr>
          </a:p>
          <a:p>
            <a:pPr marL="342900" indent="-342900">
              <a:buFont typeface="+mj-lt"/>
              <a:buAutoNum type="arabicPeriod"/>
            </a:pPr>
            <a:r>
              <a:rPr lang="en-US" dirty="0" smtClean="0">
                <a:latin typeface="Bookman Old Style" panose="02050604050505020204" pitchFamily="18" charset="0"/>
              </a:rPr>
              <a:t>Integrate SVN in Eclipse and perform </a:t>
            </a:r>
            <a:r>
              <a:rPr lang="en-US" dirty="0" err="1" smtClean="0">
                <a:latin typeface="Bookman Old Style" panose="02050604050505020204" pitchFamily="18" charset="0"/>
              </a:rPr>
              <a:t>svn</a:t>
            </a:r>
            <a:r>
              <a:rPr lang="en-US" dirty="0" smtClean="0">
                <a:latin typeface="Bookman Old Style" panose="02050604050505020204" pitchFamily="18" charset="0"/>
              </a:rPr>
              <a:t> operations</a:t>
            </a:r>
          </a:p>
          <a:p>
            <a:pPr marL="342900" indent="-342900">
              <a:buFont typeface="+mj-lt"/>
              <a:buAutoNum type="arabicPeriod"/>
            </a:pPr>
            <a:endParaRPr lang="en-US" dirty="0">
              <a:latin typeface="Bookman Old Style" panose="02050604050505020204" pitchFamily="18" charset="0"/>
            </a:endParaRPr>
          </a:p>
          <a:p>
            <a:pPr marL="342900" indent="-342900">
              <a:buFont typeface="+mj-lt"/>
              <a:buAutoNum type="arabicPeriod"/>
            </a:pPr>
            <a:r>
              <a:rPr lang="en-US" dirty="0" smtClean="0">
                <a:latin typeface="Bookman Old Style" panose="02050604050505020204" pitchFamily="18" charset="0"/>
              </a:rPr>
              <a:t>Use Jenkins to checkout and build the sample project</a:t>
            </a:r>
          </a:p>
          <a:p>
            <a:pPr marL="342900" indent="-342900">
              <a:buFont typeface="+mj-lt"/>
              <a:buAutoNum type="arabicPeriod"/>
            </a:pPr>
            <a:endParaRPr lang="en-US" dirty="0">
              <a:latin typeface="Bookman Old Style" panose="02050604050505020204" pitchFamily="18" charset="0"/>
            </a:endParaRPr>
          </a:p>
          <a:p>
            <a:pPr marL="342900" indent="-342900">
              <a:buFont typeface="+mj-lt"/>
              <a:buAutoNum type="arabicPeriod"/>
            </a:pPr>
            <a:r>
              <a:rPr lang="en-US" dirty="0" smtClean="0">
                <a:latin typeface="Bookman Old Style" panose="02050604050505020204" pitchFamily="18" charset="0"/>
              </a:rPr>
              <a:t>Documentation</a:t>
            </a:r>
            <a:r>
              <a:rPr lang="en-US" dirty="0"/>
              <a:t/>
            </a:r>
            <a:br>
              <a:rPr lang="en-US" dirty="0"/>
            </a:br>
            <a:endParaRPr lang="en-US" dirty="0"/>
          </a:p>
        </p:txBody>
      </p:sp>
    </p:spTree>
    <p:extLst>
      <p:ext uri="{BB962C8B-B14F-4D97-AF65-F5344CB8AC3E}">
        <p14:creationId xmlns:p14="http://schemas.microsoft.com/office/powerpoint/2010/main" val="23384235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457" y="1745959"/>
            <a:ext cx="2898015" cy="3016570"/>
          </a:xfrm>
          <a:prstGeom prst="rect">
            <a:avLst/>
          </a:prstGeom>
        </p:spPr>
      </p:pic>
    </p:spTree>
    <p:extLst>
      <p:ext uri="{BB962C8B-B14F-4D97-AF65-F5344CB8AC3E}">
        <p14:creationId xmlns:p14="http://schemas.microsoft.com/office/powerpoint/2010/main" val="2591699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Bookman Old Style" panose="02050604050505020204" pitchFamily="18" charset="0"/>
              </a:rPr>
              <a:t>AGENDA</a:t>
            </a:r>
            <a:endParaRPr lang="en-US" sz="2400" dirty="0">
              <a:latin typeface="Bookman Old Style" panose="0205060405050502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74822295"/>
              </p:ext>
            </p:extLst>
          </p:nvPr>
        </p:nvGraphicFramePr>
        <p:xfrm>
          <a:off x="1413815" y="1823674"/>
          <a:ext cx="8927920" cy="4049122"/>
        </p:xfrm>
        <a:graphic>
          <a:graphicData uri="http://schemas.openxmlformats.org/drawingml/2006/table">
            <a:tbl>
              <a:tblPr firstRow="1" bandRow="1">
                <a:tableStyleId>{5C22544A-7EE6-4342-B048-85BDC9FD1C3A}</a:tableStyleId>
              </a:tblPr>
              <a:tblGrid>
                <a:gridCol w="8927920"/>
              </a:tblGrid>
              <a:tr h="571642">
                <a:tc>
                  <a:txBody>
                    <a:bodyPr/>
                    <a:lstStyle/>
                    <a:p>
                      <a:pPr marL="285750" indent="-285750">
                        <a:buFont typeface="Arial" panose="020B0604020202020204" pitchFamily="34" charset="0"/>
                        <a:buChar char="•"/>
                      </a:pPr>
                      <a:r>
                        <a:rPr lang="en-US" b="1" dirty="0" smtClean="0">
                          <a:solidFill>
                            <a:schemeClr val="tx1">
                              <a:lumMod val="95000"/>
                              <a:lumOff val="5000"/>
                            </a:schemeClr>
                          </a:solidFill>
                          <a:latin typeface="Bookman Old Style" panose="02050604050505020204" pitchFamily="18" charset="0"/>
                        </a:rPr>
                        <a:t>Subversion -</a:t>
                      </a:r>
                      <a:r>
                        <a:rPr lang="en-US" b="1" baseline="0" dirty="0" smtClean="0">
                          <a:solidFill>
                            <a:schemeClr val="tx1">
                              <a:lumMod val="95000"/>
                              <a:lumOff val="5000"/>
                            </a:schemeClr>
                          </a:solidFill>
                          <a:latin typeface="Bookman Old Style" panose="02050604050505020204" pitchFamily="18" charset="0"/>
                        </a:rPr>
                        <a:t> Introduction</a:t>
                      </a:r>
                      <a:endParaRPr lang="en-US" b="1" dirty="0">
                        <a:solidFill>
                          <a:schemeClr val="tx1">
                            <a:lumMod val="95000"/>
                            <a:lumOff val="5000"/>
                          </a:schemeClr>
                        </a:solidFill>
                        <a:latin typeface="Bookman Old Style" panose="020506040505050202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79580">
                <a:tc>
                  <a:txBody>
                    <a:bodyPr/>
                    <a:lstStyle/>
                    <a:p>
                      <a:pPr marL="285750" indent="-285750">
                        <a:buFont typeface="Arial" panose="020B0604020202020204" pitchFamily="34" charset="0"/>
                        <a:buChar char="•"/>
                      </a:pPr>
                      <a:r>
                        <a:rPr lang="en-US" b="1" dirty="0" smtClean="0">
                          <a:solidFill>
                            <a:schemeClr val="tx1">
                              <a:lumMod val="95000"/>
                              <a:lumOff val="5000"/>
                            </a:schemeClr>
                          </a:solidFill>
                          <a:latin typeface="Bookman Old Style" panose="02050604050505020204" pitchFamily="18" charset="0"/>
                        </a:rPr>
                        <a:t>Terminologies</a:t>
                      </a:r>
                      <a:endParaRPr lang="en-US" b="1" dirty="0">
                        <a:solidFill>
                          <a:schemeClr val="tx1">
                            <a:lumMod val="95000"/>
                            <a:lumOff val="5000"/>
                          </a:schemeClr>
                        </a:solidFill>
                        <a:latin typeface="Bookman Old Style" panose="020506040505050202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579580">
                <a:tc>
                  <a:txBody>
                    <a:bodyPr/>
                    <a:lstStyle/>
                    <a:p>
                      <a:pPr marL="285750" indent="-285750">
                        <a:buFont typeface="Arial" panose="020B0604020202020204" pitchFamily="34" charset="0"/>
                        <a:buChar char="•"/>
                      </a:pPr>
                      <a:r>
                        <a:rPr lang="en-US" b="1" dirty="0" smtClean="0">
                          <a:solidFill>
                            <a:schemeClr val="tx1">
                              <a:lumMod val="95000"/>
                              <a:lumOff val="5000"/>
                            </a:schemeClr>
                          </a:solidFill>
                          <a:latin typeface="Bookman Old Style" panose="02050604050505020204" pitchFamily="18" charset="0"/>
                        </a:rPr>
                        <a:t>SVN Operations</a:t>
                      </a:r>
                      <a:r>
                        <a:rPr lang="en-US" b="1" baseline="0" dirty="0" smtClean="0">
                          <a:solidFill>
                            <a:schemeClr val="tx1">
                              <a:lumMod val="95000"/>
                              <a:lumOff val="5000"/>
                            </a:schemeClr>
                          </a:solidFill>
                          <a:latin typeface="Bookman Old Style" panose="02050604050505020204" pitchFamily="18" charset="0"/>
                        </a:rPr>
                        <a:t> Using GUI(Tortoise SVN)</a:t>
                      </a:r>
                      <a:endParaRPr lang="en-US" b="1" dirty="0">
                        <a:solidFill>
                          <a:schemeClr val="tx1">
                            <a:lumMod val="95000"/>
                            <a:lumOff val="5000"/>
                          </a:schemeClr>
                        </a:solidFill>
                        <a:latin typeface="Bookman Old Style" panose="0205060405050502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79580">
                <a:tc>
                  <a:txBody>
                    <a:bodyPr/>
                    <a:lstStyle/>
                    <a:p>
                      <a:pPr marL="285750" indent="-285750">
                        <a:buFont typeface="Arial" panose="020B0604020202020204" pitchFamily="34" charset="0"/>
                        <a:buChar char="•"/>
                      </a:pPr>
                      <a:r>
                        <a:rPr lang="en-US" b="1" dirty="0" smtClean="0">
                          <a:solidFill>
                            <a:schemeClr val="tx1">
                              <a:lumMod val="95000"/>
                              <a:lumOff val="5000"/>
                            </a:schemeClr>
                          </a:solidFill>
                          <a:latin typeface="Bookman Old Style" panose="02050604050505020204" pitchFamily="18" charset="0"/>
                        </a:rPr>
                        <a:t>SVN in Eclipse</a:t>
                      </a:r>
                      <a:endParaRPr lang="en-US" b="1" dirty="0">
                        <a:solidFill>
                          <a:schemeClr val="tx1">
                            <a:lumMod val="95000"/>
                            <a:lumOff val="5000"/>
                          </a:schemeClr>
                        </a:solidFill>
                        <a:latin typeface="Bookman Old Style" panose="0205060405050502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7958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solidFill>
                            <a:schemeClr val="tx1">
                              <a:lumMod val="95000"/>
                              <a:lumOff val="5000"/>
                            </a:schemeClr>
                          </a:solidFill>
                          <a:latin typeface="Bookman Old Style" panose="02050604050505020204" pitchFamily="18" charset="0"/>
                        </a:rPr>
                        <a:t>SVN in</a:t>
                      </a:r>
                      <a:r>
                        <a:rPr lang="en-US" b="1" baseline="0" dirty="0" smtClean="0">
                          <a:solidFill>
                            <a:schemeClr val="tx1">
                              <a:lumMod val="95000"/>
                              <a:lumOff val="5000"/>
                            </a:schemeClr>
                          </a:solidFill>
                          <a:latin typeface="Bookman Old Style" panose="02050604050505020204" pitchFamily="18" charset="0"/>
                        </a:rPr>
                        <a:t> Jenkins </a:t>
                      </a:r>
                      <a:endParaRPr lang="en-US" b="1" dirty="0" smtClean="0">
                        <a:solidFill>
                          <a:schemeClr val="tx1">
                            <a:lumMod val="95000"/>
                            <a:lumOff val="5000"/>
                          </a:schemeClr>
                        </a:solidFill>
                        <a:latin typeface="Bookman Old Style" panose="0205060405050502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79580">
                <a:tc>
                  <a:txBody>
                    <a:bodyPr/>
                    <a:lstStyle/>
                    <a:p>
                      <a:pPr marL="285750" indent="-285750">
                        <a:buFont typeface="Arial" panose="020B0604020202020204" pitchFamily="34" charset="0"/>
                        <a:buChar char="•"/>
                      </a:pPr>
                      <a:r>
                        <a:rPr lang="en-US" b="1" dirty="0" smtClean="0">
                          <a:solidFill>
                            <a:schemeClr val="tx1">
                              <a:lumMod val="95000"/>
                              <a:lumOff val="5000"/>
                            </a:schemeClr>
                          </a:solidFill>
                          <a:latin typeface="Bookman Old Style" panose="02050604050505020204" pitchFamily="18" charset="0"/>
                        </a:rPr>
                        <a:t>SVN Operations</a:t>
                      </a:r>
                      <a:r>
                        <a:rPr lang="en-US" b="1" baseline="0" dirty="0" smtClean="0">
                          <a:solidFill>
                            <a:schemeClr val="tx1">
                              <a:lumMod val="95000"/>
                              <a:lumOff val="5000"/>
                            </a:schemeClr>
                          </a:solidFill>
                          <a:latin typeface="Bookman Old Style" panose="02050604050505020204" pitchFamily="18" charset="0"/>
                        </a:rPr>
                        <a:t> U</a:t>
                      </a:r>
                      <a:r>
                        <a:rPr lang="en-US" b="1" dirty="0" smtClean="0">
                          <a:solidFill>
                            <a:schemeClr val="tx1">
                              <a:lumMod val="95000"/>
                              <a:lumOff val="5000"/>
                            </a:schemeClr>
                          </a:solidFill>
                          <a:latin typeface="Bookman Old Style" panose="02050604050505020204" pitchFamily="18" charset="0"/>
                        </a:rPr>
                        <a:t>sing Command-Line</a:t>
                      </a:r>
                      <a:endParaRPr lang="en-US" b="1" dirty="0">
                        <a:solidFill>
                          <a:schemeClr val="tx1">
                            <a:lumMod val="95000"/>
                            <a:lumOff val="5000"/>
                          </a:schemeClr>
                        </a:solidFill>
                        <a:latin typeface="Bookman Old Style" panose="0205060405050502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79580">
                <a:tc>
                  <a:txBody>
                    <a:bodyPr/>
                    <a:lstStyle/>
                    <a:p>
                      <a:pPr marL="285750" indent="-285750">
                        <a:buFont typeface="Arial" panose="020B0604020202020204" pitchFamily="34" charset="0"/>
                        <a:buChar char="•"/>
                      </a:pPr>
                      <a:r>
                        <a:rPr lang="en-US" b="1" dirty="0" smtClean="0">
                          <a:solidFill>
                            <a:schemeClr val="tx1">
                              <a:lumMod val="95000"/>
                              <a:lumOff val="5000"/>
                            </a:schemeClr>
                          </a:solidFill>
                          <a:latin typeface="Bookman Old Style" panose="02050604050505020204" pitchFamily="18" charset="0"/>
                        </a:rPr>
                        <a:t>Assignments</a:t>
                      </a:r>
                      <a:endParaRPr lang="en-US" b="1" dirty="0">
                        <a:solidFill>
                          <a:schemeClr val="tx1">
                            <a:lumMod val="95000"/>
                            <a:lumOff val="5000"/>
                          </a:schemeClr>
                        </a:solidFill>
                        <a:latin typeface="Bookman Old Style" panose="0205060405050502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933753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1" y="1"/>
            <a:ext cx="10067612" cy="1532586"/>
          </a:xfrm>
        </p:spPr>
        <p:txBody>
          <a:bodyPr>
            <a:normAutofit/>
          </a:bodyPr>
          <a:lstStyle/>
          <a:p>
            <a:r>
              <a:rPr lang="en-US" sz="2400" b="1" dirty="0" smtClean="0">
                <a:latin typeface="Bookman Old Style" panose="02050604050505020204" pitchFamily="18" charset="0"/>
              </a:rPr>
              <a:t>Versioning</a:t>
            </a:r>
            <a:endParaRPr lang="en-US" sz="2400" b="1" dirty="0">
              <a:latin typeface="Bookman Old Style" panose="0205060405050502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361" y="1365161"/>
            <a:ext cx="3735746" cy="1715509"/>
          </a:xfrm>
          <a:prstGeom prst="rect">
            <a:avLst/>
          </a:prstGeom>
        </p:spPr>
      </p:pic>
      <p:sp>
        <p:nvSpPr>
          <p:cNvPr id="4" name="TextBox 3"/>
          <p:cNvSpPr txBox="1"/>
          <p:nvPr/>
        </p:nvSpPr>
        <p:spPr>
          <a:xfrm>
            <a:off x="515155" y="3527023"/>
            <a:ext cx="1153947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ookman Old Style" panose="02050604050505020204" pitchFamily="18" charset="0"/>
              </a:rPr>
              <a:t>Versioning is a process where the state of a project at a point in time is saved. </a:t>
            </a:r>
            <a:endParaRPr lang="en-US" dirty="0" smtClean="0">
              <a:latin typeface="Bookman Old Style" panose="02050604050505020204" pitchFamily="18" charset="0"/>
            </a:endParaRPr>
          </a:p>
          <a:p>
            <a:pPr algn="just"/>
            <a:endParaRPr lang="en-US" dirty="0" smtClean="0">
              <a:latin typeface="Bookman Old Style" panose="02050604050505020204" pitchFamily="18" charset="0"/>
            </a:endParaRPr>
          </a:p>
          <a:p>
            <a:pPr marL="285750" indent="-285750" algn="just">
              <a:buFont typeface="Arial" panose="020B0604020202020204" pitchFamily="34" charset="0"/>
              <a:buChar char="•"/>
            </a:pPr>
            <a:r>
              <a:rPr lang="en-US" dirty="0">
                <a:latin typeface="Bookman Old Style" panose="02050604050505020204" pitchFamily="18" charset="0"/>
              </a:rPr>
              <a:t>O</a:t>
            </a:r>
            <a:r>
              <a:rPr lang="en-US" dirty="0" smtClean="0">
                <a:latin typeface="Bookman Old Style" panose="02050604050505020204" pitchFamily="18" charset="0"/>
              </a:rPr>
              <a:t>ften </a:t>
            </a:r>
            <a:r>
              <a:rPr lang="en-US" dirty="0">
                <a:latin typeface="Bookman Old Style" panose="02050604050505020204" pitchFamily="18" charset="0"/>
              </a:rPr>
              <a:t>used to manage software development, so that work can continue to improve the project or add features, while being able to track what has changed from the last overall “save” point</a:t>
            </a:r>
          </a:p>
        </p:txBody>
      </p:sp>
    </p:spTree>
    <p:extLst>
      <p:ext uri="{BB962C8B-B14F-4D97-AF65-F5344CB8AC3E}">
        <p14:creationId xmlns:p14="http://schemas.microsoft.com/office/powerpoint/2010/main" val="2097180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46644"/>
          </a:xfrm>
        </p:spPr>
        <p:txBody>
          <a:bodyPr>
            <a:normAutofit/>
          </a:bodyPr>
          <a:lstStyle/>
          <a:p>
            <a:r>
              <a:rPr lang="en-US" sz="2400" b="1" dirty="0" smtClean="0">
                <a:latin typeface="Bookman Old Style" panose="02050604050505020204" pitchFamily="18" charset="0"/>
              </a:rPr>
              <a:t>Version Control Systems</a:t>
            </a:r>
            <a:endParaRPr lang="en-US" sz="2400" b="1" dirty="0">
              <a:latin typeface="Bookman Old Style" panose="02050604050505020204" pitchFamily="18" charset="0"/>
            </a:endParaRPr>
          </a:p>
        </p:txBody>
      </p:sp>
      <p:sp>
        <p:nvSpPr>
          <p:cNvPr id="3" name="TextBox 2"/>
          <p:cNvSpPr txBox="1"/>
          <p:nvPr/>
        </p:nvSpPr>
        <p:spPr>
          <a:xfrm>
            <a:off x="1004552" y="1545465"/>
            <a:ext cx="10586434" cy="3139321"/>
          </a:xfrm>
          <a:prstGeom prst="rect">
            <a:avLst/>
          </a:prstGeom>
          <a:noFill/>
        </p:spPr>
        <p:txBody>
          <a:bodyPr wrap="square" rtlCol="0">
            <a:spAutoFit/>
          </a:bodyPr>
          <a:lstStyle/>
          <a:p>
            <a:r>
              <a:rPr lang="en-US" b="1" dirty="0">
                <a:latin typeface="Bookman Old Style" panose="02050604050505020204" pitchFamily="18" charset="0"/>
              </a:rPr>
              <a:t>Version Control System</a:t>
            </a:r>
            <a:r>
              <a:rPr lang="en-US" dirty="0">
                <a:latin typeface="Bookman Old Style" panose="02050604050505020204" pitchFamily="18" charset="0"/>
              </a:rPr>
              <a:t> (VCS) is a software that helps software developers to work together and maintain a complete history of their work</a:t>
            </a:r>
            <a:r>
              <a:rPr lang="en-US" dirty="0" smtClean="0">
                <a:latin typeface="Bookman Old Style" panose="02050604050505020204" pitchFamily="18" charset="0"/>
              </a:rPr>
              <a:t>.</a:t>
            </a:r>
          </a:p>
          <a:p>
            <a:endParaRPr lang="en-US" dirty="0">
              <a:latin typeface="Bookman Old Style" panose="02050604050505020204" pitchFamily="18" charset="0"/>
            </a:endParaRPr>
          </a:p>
          <a:p>
            <a:r>
              <a:rPr lang="en-US" b="1" dirty="0">
                <a:latin typeface="Bookman Old Style" panose="02050604050505020204" pitchFamily="18" charset="0"/>
              </a:rPr>
              <a:t>Following are the goals of a Version Control System.</a:t>
            </a:r>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rPr>
              <a:t>Allow developers to work simultaneously.</a:t>
            </a:r>
          </a:p>
          <a:p>
            <a:pPr marL="285750" indent="-285750">
              <a:buFont typeface="Arial" panose="020B0604020202020204" pitchFamily="34" charset="0"/>
              <a:buChar char="•"/>
            </a:pPr>
            <a:r>
              <a:rPr lang="en-US" dirty="0">
                <a:latin typeface="Bookman Old Style" panose="02050604050505020204" pitchFamily="18" charset="0"/>
              </a:rPr>
              <a:t>Do not overwrite each other’s changes.</a:t>
            </a:r>
          </a:p>
          <a:p>
            <a:pPr marL="285750" indent="-285750">
              <a:buFont typeface="Arial" panose="020B0604020202020204" pitchFamily="34" charset="0"/>
              <a:buChar char="•"/>
            </a:pPr>
            <a:r>
              <a:rPr lang="en-US" dirty="0">
                <a:latin typeface="Bookman Old Style" panose="02050604050505020204" pitchFamily="18" charset="0"/>
              </a:rPr>
              <a:t>Maintain history of every version of everything</a:t>
            </a:r>
            <a:r>
              <a:rPr lang="en-US" dirty="0" smtClean="0">
                <a:latin typeface="Bookman Old Style" panose="02050604050505020204" pitchFamily="18" charset="0"/>
              </a:rPr>
              <a:t>.</a:t>
            </a:r>
          </a:p>
          <a:p>
            <a:endParaRPr lang="en-US" dirty="0">
              <a:latin typeface="Bookman Old Style" panose="02050604050505020204" pitchFamily="18" charset="0"/>
            </a:endParaRPr>
          </a:p>
          <a:p>
            <a:r>
              <a:rPr lang="en-US" b="1" dirty="0">
                <a:latin typeface="Bookman Old Style" panose="02050604050505020204" pitchFamily="18" charset="0"/>
              </a:rPr>
              <a:t>A VCS is divided into two categories.</a:t>
            </a:r>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rPr>
              <a:t>Centralized Version Control System (CVCS</a:t>
            </a:r>
            <a:r>
              <a:rPr lang="en-US" dirty="0" smtClean="0">
                <a:latin typeface="Bookman Old Style" panose="02050604050505020204" pitchFamily="18" charset="0"/>
              </a:rPr>
              <a:t>) - Subversion</a:t>
            </a:r>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rPr>
              <a:t>Distributed/Decentralized Version Control System (DVCS</a:t>
            </a:r>
            <a:r>
              <a:rPr lang="en-US" dirty="0" smtClean="0">
                <a:latin typeface="Bookman Old Style" panose="02050604050505020204" pitchFamily="18" charset="0"/>
              </a:rPr>
              <a:t>) - Git</a:t>
            </a:r>
            <a:endParaRPr lang="en-US" dirty="0">
              <a:latin typeface="Bookman Old Style" panose="02050604050505020204" pitchFamily="18" charset="0"/>
            </a:endParaRPr>
          </a:p>
        </p:txBody>
      </p:sp>
    </p:spTree>
    <p:extLst>
      <p:ext uri="{BB962C8B-B14F-4D97-AF65-F5344CB8AC3E}">
        <p14:creationId xmlns:p14="http://schemas.microsoft.com/office/powerpoint/2010/main" val="4149415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3775" y="2073027"/>
            <a:ext cx="1075448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ookman Old Style" panose="02050604050505020204" pitchFamily="18" charset="0"/>
              </a:rPr>
              <a:t>Subversion is a free/open source version control system (VCS</a:t>
            </a:r>
            <a:r>
              <a:rPr lang="en-US" dirty="0" smtClean="0">
                <a:latin typeface="Bookman Old Style" panose="02050604050505020204" pitchFamily="18" charset="0"/>
              </a:rPr>
              <a:t>)</a:t>
            </a:r>
          </a:p>
          <a:p>
            <a:pPr marL="285750" indent="-285750" algn="just">
              <a:buFont typeface="Arial" panose="020B0604020202020204" pitchFamily="34" charset="0"/>
              <a:buChar char="•"/>
            </a:pPr>
            <a:endParaRPr lang="en-US" dirty="0" smtClean="0">
              <a:latin typeface="Bookman Old Style" panose="02050604050505020204" pitchFamily="18" charset="0"/>
            </a:endParaRPr>
          </a:p>
          <a:p>
            <a:pPr marL="285750" indent="-285750" algn="just">
              <a:buFont typeface="Arial" panose="020B0604020202020204" pitchFamily="34" charset="0"/>
              <a:buChar char="•"/>
            </a:pPr>
            <a:r>
              <a:rPr lang="en-US" dirty="0">
                <a:latin typeface="Bookman Old Style" panose="02050604050505020204" pitchFamily="18" charset="0"/>
              </a:rPr>
              <a:t>Subversion manages files and directories, and the changes made to them, over </a:t>
            </a:r>
            <a:r>
              <a:rPr lang="en-US" dirty="0" smtClean="0">
                <a:latin typeface="Bookman Old Style" panose="02050604050505020204" pitchFamily="18" charset="0"/>
              </a:rPr>
              <a:t>time</a:t>
            </a:r>
          </a:p>
          <a:p>
            <a:pPr algn="just"/>
            <a:endParaRPr lang="en-US" dirty="0" smtClean="0">
              <a:latin typeface="Bookman Old Style" panose="02050604050505020204" pitchFamily="18" charset="0"/>
            </a:endParaRPr>
          </a:p>
          <a:p>
            <a:pPr marL="285750" indent="-285750" algn="just">
              <a:buFont typeface="Arial" panose="020B0604020202020204" pitchFamily="34" charset="0"/>
              <a:buChar char="•"/>
            </a:pPr>
            <a:r>
              <a:rPr lang="en-US" dirty="0">
                <a:latin typeface="Bookman Old Style" panose="02050604050505020204" pitchFamily="18" charset="0"/>
              </a:rPr>
              <a:t>This allows you to recover older versions of your data or examine the history of how your data </a:t>
            </a:r>
            <a:r>
              <a:rPr lang="en-US" dirty="0" smtClean="0">
                <a:latin typeface="Bookman Old Style" panose="02050604050505020204" pitchFamily="18" charset="0"/>
              </a:rPr>
              <a:t>changed</a:t>
            </a:r>
          </a:p>
          <a:p>
            <a:pPr algn="just"/>
            <a:endParaRPr lang="en-US" dirty="0" smtClean="0">
              <a:latin typeface="Bookman Old Style" panose="02050604050505020204" pitchFamily="18" charset="0"/>
            </a:endParaRPr>
          </a:p>
          <a:p>
            <a:pPr marL="285750" indent="-285750" algn="just">
              <a:buFont typeface="Arial" panose="020B0604020202020204" pitchFamily="34" charset="0"/>
              <a:buChar char="•"/>
            </a:pPr>
            <a:r>
              <a:rPr lang="en-US" dirty="0" smtClean="0">
                <a:latin typeface="Bookman Old Style" panose="02050604050505020204" pitchFamily="18" charset="0"/>
              </a:rPr>
              <a:t>It is centralized server</a:t>
            </a:r>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489" y="930830"/>
            <a:ext cx="4507323" cy="6146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885" y="3806696"/>
            <a:ext cx="5787275" cy="3051304"/>
          </a:xfrm>
          <a:prstGeom prst="rect">
            <a:avLst/>
          </a:prstGeom>
        </p:spPr>
      </p:pic>
    </p:spTree>
    <p:extLst>
      <p:ext uri="{BB962C8B-B14F-4D97-AF65-F5344CB8AC3E}">
        <p14:creationId xmlns:p14="http://schemas.microsoft.com/office/powerpoint/2010/main" val="2950246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51093"/>
            <a:ext cx="10364451" cy="579218"/>
          </a:xfrm>
        </p:spPr>
        <p:txBody>
          <a:bodyPr>
            <a:normAutofit/>
          </a:bodyPr>
          <a:lstStyle/>
          <a:p>
            <a:r>
              <a:rPr lang="en-US" sz="2400" b="1" dirty="0" smtClean="0">
                <a:latin typeface="Bookman Old Style" panose="02050604050505020204" pitchFamily="18" charset="0"/>
              </a:rPr>
              <a:t>TERMINOLOGIES</a:t>
            </a:r>
            <a:endParaRPr lang="en-US" sz="2400" b="1" dirty="0">
              <a:latin typeface="Bookman Old Style" panose="02050604050505020204" pitchFamily="18" charset="0"/>
            </a:endParaRPr>
          </a:p>
        </p:txBody>
      </p:sp>
      <p:sp>
        <p:nvSpPr>
          <p:cNvPr id="3" name="TextBox 2"/>
          <p:cNvSpPr txBox="1"/>
          <p:nvPr/>
        </p:nvSpPr>
        <p:spPr>
          <a:xfrm>
            <a:off x="913775" y="1197736"/>
            <a:ext cx="10896152" cy="5539978"/>
          </a:xfrm>
          <a:prstGeom prst="rect">
            <a:avLst/>
          </a:prstGeom>
          <a:noFill/>
        </p:spPr>
        <p:txBody>
          <a:bodyPr wrap="square" rtlCol="0">
            <a:spAutoFit/>
          </a:bodyPr>
          <a:lstStyle/>
          <a:p>
            <a:r>
              <a:rPr lang="en-US" sz="1600" b="1" dirty="0">
                <a:latin typeface="Bookman Old Style" panose="02050604050505020204" pitchFamily="18" charset="0"/>
              </a:rPr>
              <a:t>Repository:</a:t>
            </a:r>
            <a:r>
              <a:rPr lang="en-US" sz="1600" dirty="0">
                <a:latin typeface="Bookman Old Style" panose="02050604050505020204" pitchFamily="18" charset="0"/>
              </a:rPr>
              <a:t> A repository is the heart of any version control system. It is the central place where developers store all their work. Repository not only stores files but also the history. Repository is accessed over a network, acting as a server and version control tool acting as a client. Clients can connect to the repository, and then they can store/retrieve their changes to/from repository. By storing changes, a client makes these changes available to other people and by retrieving changes, a client takes other people's changes as a working copy</a:t>
            </a:r>
            <a:r>
              <a:rPr lang="en-US" sz="1600" dirty="0" smtClean="0">
                <a:latin typeface="Bookman Old Style" panose="02050604050505020204" pitchFamily="18" charset="0"/>
              </a:rPr>
              <a:t>.</a:t>
            </a:r>
          </a:p>
          <a:p>
            <a:endParaRPr lang="en-US" sz="1600" dirty="0">
              <a:latin typeface="Bookman Old Style" panose="02050604050505020204" pitchFamily="18" charset="0"/>
            </a:endParaRPr>
          </a:p>
          <a:p>
            <a:r>
              <a:rPr lang="en-US" sz="1600" b="1" dirty="0">
                <a:latin typeface="Bookman Old Style" panose="02050604050505020204" pitchFamily="18" charset="0"/>
              </a:rPr>
              <a:t>Trunk:</a:t>
            </a:r>
            <a:r>
              <a:rPr lang="en-US" sz="1600" dirty="0">
                <a:latin typeface="Bookman Old Style" panose="02050604050505020204" pitchFamily="18" charset="0"/>
              </a:rPr>
              <a:t> The trunk is a directory where all the main development happens and is usually checked out by developers to work on the project</a:t>
            </a:r>
            <a:r>
              <a:rPr lang="en-US" sz="1600" dirty="0" smtClean="0">
                <a:latin typeface="Bookman Old Style" panose="02050604050505020204" pitchFamily="18" charset="0"/>
              </a:rPr>
              <a:t>.</a:t>
            </a:r>
          </a:p>
          <a:p>
            <a:endParaRPr lang="en-US" sz="1600" dirty="0">
              <a:latin typeface="Bookman Old Style" panose="02050604050505020204" pitchFamily="18" charset="0"/>
            </a:endParaRPr>
          </a:p>
          <a:p>
            <a:r>
              <a:rPr lang="en-US" sz="1600" b="1" dirty="0">
                <a:latin typeface="Bookman Old Style" panose="02050604050505020204" pitchFamily="18" charset="0"/>
              </a:rPr>
              <a:t>Branches: </a:t>
            </a:r>
            <a:r>
              <a:rPr lang="en-US" sz="1600" dirty="0">
                <a:latin typeface="Bookman Old Style" panose="02050604050505020204" pitchFamily="18" charset="0"/>
              </a:rPr>
              <a:t>Branch operation is used to create another line of development. It is useful when you want your development process to fork off into two different directions. For example, when you release version 5.0, you might want to create a branch so that development of 6.0 features can be kept separate from 5.0 bug-fixes</a:t>
            </a:r>
            <a:r>
              <a:rPr lang="en-US" sz="1600" dirty="0" smtClean="0">
                <a:latin typeface="Bookman Old Style" panose="02050604050505020204" pitchFamily="18" charset="0"/>
              </a:rPr>
              <a:t>.</a:t>
            </a:r>
          </a:p>
          <a:p>
            <a:endParaRPr lang="en-US" sz="1600" dirty="0" smtClean="0">
              <a:latin typeface="Bookman Old Style" panose="02050604050505020204" pitchFamily="18" charset="0"/>
            </a:endParaRPr>
          </a:p>
          <a:p>
            <a:r>
              <a:rPr lang="en-US" sz="1600" b="1" dirty="0">
                <a:latin typeface="Bookman Old Style" panose="02050604050505020204" pitchFamily="18" charset="0"/>
              </a:rPr>
              <a:t>Tags : </a:t>
            </a:r>
            <a:r>
              <a:rPr lang="en-US" sz="1600" dirty="0">
                <a:latin typeface="Bookman Old Style" panose="02050604050505020204" pitchFamily="18" charset="0"/>
              </a:rPr>
              <a:t>The tags directory is used to store named snapshots of the project. Tag operation allows to give descriptive and memorable names to specific version in the repository</a:t>
            </a:r>
            <a:r>
              <a:rPr lang="en-US" sz="1600" dirty="0" smtClean="0">
                <a:latin typeface="Bookman Old Style" panose="02050604050505020204" pitchFamily="18" charset="0"/>
              </a:rPr>
              <a:t>.</a:t>
            </a:r>
            <a:endParaRPr lang="en-US" sz="1600" dirty="0">
              <a:latin typeface="Bookman Old Style" panose="02050604050505020204" pitchFamily="18" charset="0"/>
            </a:endParaRPr>
          </a:p>
          <a:p>
            <a:endParaRPr lang="en-US" sz="1600" dirty="0" smtClean="0">
              <a:latin typeface="Bookman Old Style" panose="02050604050505020204" pitchFamily="18" charset="0"/>
            </a:endParaRPr>
          </a:p>
          <a:p>
            <a:r>
              <a:rPr lang="en-US" sz="1600" dirty="0" smtClean="0">
                <a:latin typeface="Bookman Old Style" panose="02050604050505020204" pitchFamily="18" charset="0"/>
              </a:rPr>
              <a:t>For </a:t>
            </a:r>
            <a:r>
              <a:rPr lang="en-US" sz="1600" dirty="0">
                <a:latin typeface="Bookman Old Style" panose="02050604050505020204" pitchFamily="18" charset="0"/>
              </a:rPr>
              <a:t>example, LAST_STABLE_CODE_BEFORE_EMAIL_SUPPORT is more memorable than</a:t>
            </a:r>
          </a:p>
          <a:p>
            <a:r>
              <a:rPr lang="en-US" sz="1600" dirty="0" smtClean="0">
                <a:latin typeface="Bookman Old Style" panose="02050604050505020204" pitchFamily="18" charset="0"/>
              </a:rPr>
              <a:t>Repository </a:t>
            </a:r>
            <a:r>
              <a:rPr lang="en-US" sz="1600" dirty="0">
                <a:latin typeface="Bookman Old Style" panose="02050604050505020204" pitchFamily="18" charset="0"/>
              </a:rPr>
              <a:t>UUID: 7ceef8cb-3799-40dd-a067-c216ec2e5247 </a:t>
            </a:r>
            <a:r>
              <a:rPr lang="en-US" sz="1600" dirty="0" smtClean="0">
                <a:latin typeface="Bookman Old Style" panose="02050604050505020204" pitchFamily="18" charset="0"/>
              </a:rPr>
              <a:t>and Revision</a:t>
            </a:r>
            <a:r>
              <a:rPr lang="en-US" sz="1600" dirty="0">
                <a:latin typeface="Bookman Old Style" panose="02050604050505020204" pitchFamily="18" charset="0"/>
              </a:rPr>
              <a:t>: 13</a:t>
            </a:r>
          </a:p>
          <a:p>
            <a:endParaRPr lang="en-US" sz="1600" dirty="0" smtClean="0">
              <a:latin typeface="Bookman Old Style" panose="02050604050505020204" pitchFamily="18" charset="0"/>
            </a:endParaRPr>
          </a:p>
          <a:p>
            <a:endParaRPr lang="en-US" dirty="0"/>
          </a:p>
        </p:txBody>
      </p:sp>
    </p:spTree>
    <p:extLst>
      <p:ext uri="{BB962C8B-B14F-4D97-AF65-F5344CB8AC3E}">
        <p14:creationId xmlns:p14="http://schemas.microsoft.com/office/powerpoint/2010/main" val="26306244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411793"/>
          </a:xfrm>
        </p:spPr>
        <p:txBody>
          <a:bodyPr>
            <a:noAutofit/>
          </a:bodyPr>
          <a:lstStyle/>
          <a:p>
            <a:pPr algn="l"/>
            <a:r>
              <a:rPr lang="en-US" sz="2400" b="1" dirty="0" smtClean="0">
                <a:latin typeface="Bookman Old Style" panose="02050604050505020204" pitchFamily="18" charset="0"/>
              </a:rPr>
              <a:t>Terminologies cont.…..</a:t>
            </a:r>
            <a:endParaRPr lang="en-US" sz="2400" b="1" dirty="0">
              <a:latin typeface="Bookman Old Style" panose="02050604050505020204" pitchFamily="18" charset="0"/>
            </a:endParaRPr>
          </a:p>
        </p:txBody>
      </p:sp>
      <p:sp>
        <p:nvSpPr>
          <p:cNvPr id="3" name="TextBox 2"/>
          <p:cNvSpPr txBox="1"/>
          <p:nvPr/>
        </p:nvSpPr>
        <p:spPr>
          <a:xfrm>
            <a:off x="746974" y="1429555"/>
            <a:ext cx="11088710" cy="4770537"/>
          </a:xfrm>
          <a:prstGeom prst="rect">
            <a:avLst/>
          </a:prstGeom>
          <a:noFill/>
        </p:spPr>
        <p:txBody>
          <a:bodyPr wrap="square" rtlCol="0">
            <a:spAutoFit/>
          </a:bodyPr>
          <a:lstStyle/>
          <a:p>
            <a:r>
              <a:rPr lang="en-US" sz="1600" b="1" dirty="0">
                <a:latin typeface="Bookman Old Style" panose="02050604050505020204" pitchFamily="18" charset="0"/>
              </a:rPr>
              <a:t>Working copy</a:t>
            </a:r>
            <a:r>
              <a:rPr lang="en-US" sz="1600" b="1" dirty="0" smtClean="0">
                <a:latin typeface="Bookman Old Style" panose="02050604050505020204" pitchFamily="18" charset="0"/>
              </a:rPr>
              <a:t>:  </a:t>
            </a:r>
            <a:r>
              <a:rPr lang="en-US" sz="1600" dirty="0">
                <a:latin typeface="Bookman Old Style" panose="02050604050505020204" pitchFamily="18" charset="0"/>
              </a:rPr>
              <a:t>Working copy is a snapshot of the </a:t>
            </a:r>
            <a:r>
              <a:rPr lang="en-US" sz="1600" dirty="0" smtClean="0">
                <a:latin typeface="Bookman Old Style" panose="02050604050505020204" pitchFamily="18" charset="0"/>
              </a:rPr>
              <a:t>repository.</a:t>
            </a:r>
            <a:r>
              <a:rPr lang="en-US" sz="1600" dirty="0">
                <a:latin typeface="Bookman Old Style" panose="02050604050505020204" pitchFamily="18" charset="0"/>
              </a:rPr>
              <a:t> The working copy is a private workplace where developers can do their work remaining isolated from the rest of the team</a:t>
            </a:r>
            <a:r>
              <a:rPr lang="en-US" sz="1600" dirty="0" smtClean="0">
                <a:latin typeface="Bookman Old Style" panose="02050604050505020204" pitchFamily="18" charset="0"/>
              </a:rPr>
              <a:t>.</a:t>
            </a:r>
          </a:p>
          <a:p>
            <a:endParaRPr lang="en-US" sz="1600" dirty="0">
              <a:latin typeface="Bookman Old Style" panose="02050604050505020204" pitchFamily="18" charset="0"/>
            </a:endParaRPr>
          </a:p>
          <a:p>
            <a:r>
              <a:rPr lang="en-US" sz="1600" b="1" dirty="0" smtClean="0">
                <a:latin typeface="Bookman Old Style" panose="02050604050505020204" pitchFamily="18" charset="0"/>
              </a:rPr>
              <a:t>Commit : </a:t>
            </a:r>
            <a:r>
              <a:rPr lang="en-US" sz="1600" dirty="0" smtClean="0">
                <a:latin typeface="Bookman Old Style" panose="02050604050505020204" pitchFamily="18" charset="0"/>
              </a:rPr>
              <a:t>Commit </a:t>
            </a:r>
            <a:r>
              <a:rPr lang="en-US" sz="1600" dirty="0">
                <a:latin typeface="Bookman Old Style" panose="02050604050505020204" pitchFamily="18" charset="0"/>
              </a:rPr>
              <a:t>is a process of storing changes from private workplace to central server. After commit, changes are made available to all the team. Other developers can retrieve these changes by updating their working copy</a:t>
            </a:r>
            <a:r>
              <a:rPr lang="en-US" sz="1600" dirty="0" smtClean="0">
                <a:latin typeface="Bookman Old Style" panose="02050604050505020204" pitchFamily="18" charset="0"/>
              </a:rPr>
              <a:t>.</a:t>
            </a:r>
          </a:p>
          <a:p>
            <a:endParaRPr lang="en-US" sz="1600" dirty="0">
              <a:latin typeface="Bookman Old Style" panose="02050604050505020204" pitchFamily="18" charset="0"/>
            </a:endParaRPr>
          </a:p>
          <a:p>
            <a:r>
              <a:rPr lang="en-US" sz="1600" b="1" dirty="0" smtClean="0">
                <a:latin typeface="Bookman Old Style" panose="02050604050505020204" pitchFamily="18" charset="0"/>
              </a:rPr>
              <a:t>Checkout : </a:t>
            </a:r>
            <a:r>
              <a:rPr lang="en-US" sz="1600" dirty="0" smtClean="0">
                <a:latin typeface="Bookman Old Style" panose="02050604050505020204" pitchFamily="18" charset="0"/>
              </a:rPr>
              <a:t>'Checkout</a:t>
            </a:r>
            <a:r>
              <a:rPr lang="en-US" sz="1600" dirty="0">
                <a:latin typeface="Bookman Old Style" panose="02050604050505020204" pitchFamily="18" charset="0"/>
              </a:rPr>
              <a:t>' operation is used to create a working copy from the </a:t>
            </a:r>
            <a:r>
              <a:rPr lang="en-US" sz="1600" dirty="0" smtClean="0">
                <a:latin typeface="Bookman Old Style" panose="02050604050505020204" pitchFamily="18" charset="0"/>
              </a:rPr>
              <a:t>repository</a:t>
            </a:r>
          </a:p>
          <a:p>
            <a:endParaRPr lang="en-US" sz="1600" dirty="0">
              <a:latin typeface="Bookman Old Style" panose="02050604050505020204" pitchFamily="18" charset="0"/>
            </a:endParaRPr>
          </a:p>
          <a:p>
            <a:r>
              <a:rPr lang="en-US" sz="1600" b="1" dirty="0" smtClean="0">
                <a:latin typeface="Bookman Old Style" panose="02050604050505020204" pitchFamily="18" charset="0"/>
              </a:rPr>
              <a:t>Update : </a:t>
            </a:r>
            <a:r>
              <a:rPr lang="en-US" sz="1600" dirty="0" smtClean="0">
                <a:latin typeface="Bookman Old Style" panose="02050604050505020204" pitchFamily="18" charset="0"/>
              </a:rPr>
              <a:t>This </a:t>
            </a:r>
            <a:r>
              <a:rPr lang="en-US" sz="1600" dirty="0">
                <a:latin typeface="Bookman Old Style" panose="02050604050505020204" pitchFamily="18" charset="0"/>
              </a:rPr>
              <a:t>operation synchronizes the working copy with the repository. As repository is shared by all the teams other developers can commit their changes and your working copy becomes older.</a:t>
            </a:r>
          </a:p>
          <a:p>
            <a:endParaRPr lang="en-US" sz="1600" dirty="0" smtClean="0">
              <a:latin typeface="Bookman Old Style" panose="02050604050505020204" pitchFamily="18" charset="0"/>
            </a:endParaRPr>
          </a:p>
          <a:p>
            <a:r>
              <a:rPr lang="en-US" sz="1600" b="1" dirty="0" smtClean="0">
                <a:latin typeface="Bookman Old Style" panose="02050604050505020204" pitchFamily="18" charset="0"/>
              </a:rPr>
              <a:t>Merging : </a:t>
            </a:r>
            <a:r>
              <a:rPr lang="en-US" sz="1600" dirty="0" smtClean="0">
                <a:latin typeface="Bookman Old Style" panose="02050604050505020204" pitchFamily="18" charset="0"/>
              </a:rPr>
              <a:t>Merging </a:t>
            </a:r>
            <a:r>
              <a:rPr lang="en-US" sz="1600" dirty="0">
                <a:latin typeface="Bookman Old Style" panose="02050604050505020204" pitchFamily="18" charset="0"/>
              </a:rPr>
              <a:t>refers to the process by which, changed code is blended into one version. It may also entail resolving conflicts</a:t>
            </a:r>
            <a:r>
              <a:rPr lang="en-US" sz="1600" dirty="0" smtClean="0">
                <a:latin typeface="Bookman Old Style" panose="02050604050505020204" pitchFamily="18" charset="0"/>
              </a:rPr>
              <a:t>.</a:t>
            </a:r>
          </a:p>
          <a:p>
            <a:endParaRPr lang="en-US" sz="1600" dirty="0">
              <a:latin typeface="Bookman Old Style" panose="02050604050505020204" pitchFamily="18" charset="0"/>
            </a:endParaRPr>
          </a:p>
          <a:p>
            <a:r>
              <a:rPr lang="en-US" sz="1600" b="1" dirty="0" smtClean="0">
                <a:latin typeface="Bookman Old Style" panose="02050604050505020204" pitchFamily="18" charset="0"/>
              </a:rPr>
              <a:t>Revision : </a:t>
            </a:r>
            <a:r>
              <a:rPr lang="en-US" sz="1600" dirty="0" smtClean="0">
                <a:latin typeface="Bookman Old Style" panose="02050604050505020204" pitchFamily="18" charset="0"/>
              </a:rPr>
              <a:t>When </a:t>
            </a:r>
            <a:r>
              <a:rPr lang="en-US" sz="1600" dirty="0">
                <a:latin typeface="Bookman Old Style" panose="02050604050505020204" pitchFamily="18" charset="0"/>
              </a:rPr>
              <a:t>a repository is created, it is given the revision number of zero (0). This number is incremented by one(1) every time a commit is performed. The revision number is global for the repository. That is, that there is no individual revision number for individual files in the repository, even if nothing changed in that file for that specific commit.</a:t>
            </a:r>
          </a:p>
        </p:txBody>
      </p:sp>
    </p:spTree>
    <p:extLst>
      <p:ext uri="{BB962C8B-B14F-4D97-AF65-F5344CB8AC3E}">
        <p14:creationId xmlns:p14="http://schemas.microsoft.com/office/powerpoint/2010/main" val="924993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9402" y="2453421"/>
            <a:ext cx="9569003" cy="769441"/>
          </a:xfrm>
          <a:prstGeom prst="rect">
            <a:avLst/>
          </a:prstGeom>
          <a:noFill/>
        </p:spPr>
        <p:txBody>
          <a:bodyPr wrap="square" rtlCol="0">
            <a:spAutoFit/>
          </a:bodyPr>
          <a:lstStyle/>
          <a:p>
            <a:pPr algn="ctr"/>
            <a:r>
              <a:rPr lang="en-US" sz="4400" dirty="0" smtClean="0">
                <a:latin typeface="Cooper Black" panose="0208090404030B020404" pitchFamily="18" charset="0"/>
              </a:rPr>
              <a:t>DEMO</a:t>
            </a:r>
            <a:endParaRPr lang="en-US" sz="4400" dirty="0">
              <a:latin typeface="Cooper Black" panose="0208090404030B020404" pitchFamily="18" charset="0"/>
            </a:endParaRPr>
          </a:p>
        </p:txBody>
      </p:sp>
    </p:spTree>
    <p:extLst>
      <p:ext uri="{BB962C8B-B14F-4D97-AF65-F5344CB8AC3E}">
        <p14:creationId xmlns:p14="http://schemas.microsoft.com/office/powerpoint/2010/main" val="2238577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749" y="1983491"/>
            <a:ext cx="10364451" cy="1596177"/>
          </a:xfrm>
        </p:spPr>
        <p:txBody>
          <a:bodyPr/>
          <a:lstStyle/>
          <a:p>
            <a:r>
              <a:rPr lang="en-US" dirty="0" smtClean="0">
                <a:latin typeface="Cooper Black" panose="0208090404030B020404" pitchFamily="18" charset="0"/>
              </a:rPr>
              <a:t>Questions???</a:t>
            </a:r>
            <a:endParaRPr lang="en-US" dirty="0">
              <a:latin typeface="Cooper Black" panose="0208090404030B020404" pitchFamily="18" charset="0"/>
            </a:endParaRPr>
          </a:p>
        </p:txBody>
      </p:sp>
    </p:spTree>
    <p:extLst>
      <p:ext uri="{BB962C8B-B14F-4D97-AF65-F5344CB8AC3E}">
        <p14:creationId xmlns:p14="http://schemas.microsoft.com/office/powerpoint/2010/main" val="14043758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186</TotalTime>
  <Words>381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Cooper Black</vt:lpstr>
      <vt:lpstr>Freestyle Script</vt:lpstr>
      <vt:lpstr>Tw Cen MT</vt:lpstr>
      <vt:lpstr>Droplet</vt:lpstr>
      <vt:lpstr>BASICS of Subversion</vt:lpstr>
      <vt:lpstr>AGENDA</vt:lpstr>
      <vt:lpstr>Versioning</vt:lpstr>
      <vt:lpstr>Version Control Systems</vt:lpstr>
      <vt:lpstr>PowerPoint Presentation</vt:lpstr>
      <vt:lpstr>TERMINOLOGIES</vt:lpstr>
      <vt:lpstr>Terminologies cont.…..</vt:lpstr>
      <vt:lpstr>PowerPoint Presentation</vt:lpstr>
      <vt:lpstr>Questions???</vt:lpstr>
      <vt:lpstr>Things To TRY OUT!</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Subversion</dc:title>
  <dc:creator>Rajagopal, Manoj (Cognizant)</dc:creator>
  <cp:lastModifiedBy>Rajagopal, Manoj (Cognizant)</cp:lastModifiedBy>
  <cp:revision>25</cp:revision>
  <dcterms:created xsi:type="dcterms:W3CDTF">2016-05-10T05:56:25Z</dcterms:created>
  <dcterms:modified xsi:type="dcterms:W3CDTF">2016-05-20T05:24:17Z</dcterms:modified>
</cp:coreProperties>
</file>