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vs vm</a:t>
            </a:r>
            <a:endParaRPr lang="en-US" dirty="0"/>
          </a:p>
        </p:txBody>
      </p:sp>
      <p:pic>
        <p:nvPicPr>
          <p:cNvPr id="4" name="Picture 2" descr="VIRTUAL MACHINES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703" y="1966173"/>
            <a:ext cx="4191000" cy="3209324"/>
          </a:xfrm>
          <a:prstGeom prst="rect">
            <a:avLst/>
          </a:prstGeom>
          <a:noFill/>
        </p:spPr>
      </p:pic>
      <p:pic>
        <p:nvPicPr>
          <p:cNvPr id="5" name="Picture 4" descr="CONTAINER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5645" y="1966173"/>
            <a:ext cx="4096556" cy="321169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75703" y="5348734"/>
            <a:ext cx="4498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Containers are more lightweight.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to install guest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CPU,RAM and storage space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containers per machine than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Greater Portability.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Concepts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the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94" y="2127590"/>
            <a:ext cx="9784080" cy="4206240"/>
          </a:xfrm>
        </p:spPr>
        <p:txBody>
          <a:bodyPr/>
          <a:lstStyle/>
          <a:p>
            <a:r>
              <a:rPr lang="en-US" dirty="0" smtClean="0"/>
              <a:t>Docker Engine is the program</a:t>
            </a:r>
            <a:br>
              <a:rPr lang="en-US" dirty="0" smtClean="0"/>
            </a:br>
            <a:r>
              <a:rPr lang="en-US" dirty="0" smtClean="0"/>
              <a:t>that enables containers to be build, </a:t>
            </a:r>
            <a:br>
              <a:rPr lang="en-US" dirty="0" smtClean="0"/>
            </a:br>
            <a:r>
              <a:rPr lang="en-US" dirty="0" smtClean="0"/>
              <a:t>shipped and run</a:t>
            </a:r>
          </a:p>
          <a:p>
            <a:r>
              <a:rPr lang="en-US" dirty="0" smtClean="0"/>
              <a:t>Docker Engine uses </a:t>
            </a:r>
            <a:r>
              <a:rPr lang="en-US" dirty="0"/>
              <a:t>L</a:t>
            </a:r>
            <a:r>
              <a:rPr lang="en-US" dirty="0" smtClean="0"/>
              <a:t>inux Kernel </a:t>
            </a:r>
            <a:br>
              <a:rPr lang="en-US" dirty="0" smtClean="0"/>
            </a:br>
            <a:r>
              <a:rPr lang="en-US" dirty="0" smtClean="0"/>
              <a:t>Namespaces and control groups</a:t>
            </a:r>
          </a:p>
          <a:p>
            <a:r>
              <a:rPr lang="en-US" dirty="0" smtClean="0"/>
              <a:t>Namespaces gives us the</a:t>
            </a:r>
            <a:br>
              <a:rPr lang="en-US" dirty="0" smtClean="0"/>
            </a:br>
            <a:r>
              <a:rPr lang="en-US" dirty="0" smtClean="0"/>
              <a:t>isolated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815" y="1911492"/>
            <a:ext cx="5739081" cy="46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support</a:t>
            </a:r>
            <a:endParaRPr lang="en-US" dirty="0"/>
          </a:p>
        </p:txBody>
      </p:sp>
      <p:pic>
        <p:nvPicPr>
          <p:cNvPr id="16" name="Picture 2" descr="Docker for M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914400" cy="914401"/>
          </a:xfrm>
          <a:prstGeom prst="rect">
            <a:avLst/>
          </a:prstGeom>
          <a:noFill/>
        </p:spPr>
      </p:pic>
      <p:pic>
        <p:nvPicPr>
          <p:cNvPr id="17" name="Picture 6" descr="Docker for Wind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05000"/>
            <a:ext cx="914400" cy="914401"/>
          </a:xfrm>
          <a:prstGeom prst="rect">
            <a:avLst/>
          </a:prstGeom>
          <a:noFill/>
        </p:spPr>
      </p:pic>
      <p:sp>
        <p:nvSpPr>
          <p:cNvPr id="18" name="AutoShape 12" descr="Image result for aw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4" descr="Image result for aw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6" descr="Image result for aw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8" descr="data:image/png;base64,iVBORw0KGgoAAAANSUhEUgAAAIkAAACJCAMAAAAv+uv7AAAAclBMVEX////3mB/+8eb4nTL3kwD3kQD2jQD3lxr3lhX2iwD//fv+9/H3lQ//+vb+9Ov+7uL6wYv96tr5tG76yJr6w5D4nzn4p1D7z6f95tT5rV794874okH4pEf6vYL3lyb70q782b35s3r4rWb838X4p1j5uXq9GTH8AAAEYklEQVR4nO2Z2baiSBBFE4gckBRkVAbFFv3/X+xIoC2Q21oWoPUQ+4WlCy8nYzgZyWWMIAiCIAiCIAiCIAiCIAiCIAhiQTZ+EAb29tsyvH10TR3r5GSXJNh8T8c5F1wrKS0ppQK3jL8Umabk2hqiQMbfiMuNK+sRyavg0zqClE90tHHh9WeFhCf9oxAMC+w/KcQ7TTNzR5w/J2Sb/l9EWqD4mJIbPBNiqdOnOqgQT4VgUJL2Pt/21hWyyZ4USV8qwabOXCEEj9bMVPMqJJal82vvehou6zlM/rRc+1L5FTatw5WEhCf5WskQCStJOf9srk/Q+Tq99KKFf4KfV1HivJkcRJWrKHndOVPcVdLj/oEScfhblMCxWHy2DI/3gtUAYGpGAaj+s+yv7YUbj+19BQTki04Ldu7ebQ12cZxg+apLHOf4QJ3EcbsP4BWl8KgO/LDO7z2v+IJDVGP9slfZbrg3jYo6j3Hx457j9zg1uBY0/W+SwU94vtCWeOaDBtY389UeMCaMHVCB1d5hqcrsTDxGPUlitr9h14NjLyGkGNUq1Mw7MFtYMvWZ7Ugd4S0HicWJcYDSY17KtYtS4qEnq9MCzh+MLQ1s1mANYpHituJlEjAKzE+lKYYIrljbrnXP3ECKM7+H8pHLS4exHS4/0pbAkogUbxgu96r4gXmVzjslMovjaLx1QzRXyMPGh4WwuWRb87VZ+A7kgeEREB8bsFArjMk242YfhsexSjSvH/Y8JOOl8YL5DvgsxIBnqFNgteBMFPPKYwWXDo5HXqQmMkx+snn5CcbWKkufHYTAgsyk6dvQxSiUDVb1pa3RLgd+nYmpFj4vKLvxLGA6JeZmckbPVRgAN2K2wnZyj134eNQNjWE5mfD0vEq5jtdmOiTT+tpOtXBmTMWYlIRtNfZTO9TBqRumt+kkKnyOEL8cTyWuhxVZllefeZgKbOBLw2qe4dx/YIG5VUqphTanjWIy47lznNYem4kpUrZF8MyRKxPuxEY/w8X+g+0EaPlOejL2fms95kGJmDPtPyjpj1YtCUh0q7OP5YED0X7DcP/jse+bTVuiu3vVmko0ln8cIZiXAky4vQ3jFvaS35qdydfe2Am6y2NiZyoZL0yeMC0AGicRTA8YBXh1LW5GkE07KaB4rhXHvIWT5pk3S+bDDjBm3hmMKb5KmZ2XhcLSRyPa7bLCiiy9eQ87YLsOPUcImujgb5lTQ9wajOnmmivjEDVvQ9EdVo3WjmYSklb3n7O1hrNJEwRdkFQUBGeQVRjYODTJ8hDYnQfyvDC9Ze/k9FAyczDYD4OMI2q/VI2zKgoSoh0rzbU3YyV0VVliekzju3lCHqeC30H+EA88hc1+aetXv/GO4CVKL/ASw0/fPxE/oucWSYd3efs1wQM885cQgtQC3j+f/4cEniz3Yn8bpy4o+T4KxGm3VEB6LYfdtUqd90ir67FY40Xk1rffw//6P6IIgiAIgiAIgiAIgiAIgiAI4iX/AhChOu6gW8F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 descr="data:image/png;base64,iVBORw0KGgoAAAANSUhEUgAAAIkAAACJCAMAAAAv+uv7AAAAclBMVEX////3mB/+8eb4nTL3kwD3kQD2jQD3lxr3lhX2iwD//fv+9/H3lQ//+vb+9Ov+7uL6wYv96tr5tG76yJr6w5D4nzn4p1D7z6f95tT5rV794874okH4pEf6vYL3lyb70q782b35s3r4rWb838X4p1j5uXq9GTH8AAAEYklEQVR4nO2Z2baiSBBFE4gckBRkVAbFFv3/X+xIoC2Q21oWoPUQ+4WlCy8nYzgZyWWMIAiCIAiCIAiCIAiCIAiCIAhiQTZ+EAb29tsyvH10TR3r5GSXJNh8T8c5F1wrKS0ppQK3jL8Umabk2hqiQMbfiMuNK+sRyavg0zqClE90tHHh9WeFhCf9oxAMC+w/KcQ7TTNzR5w/J2Sb/l9EWqD4mJIbPBNiqdOnOqgQT4VgUJL2Pt/21hWyyZ4USV8qwabOXCEEj9bMVPMqJJal82vvehou6zlM/rRc+1L5FTatw5WEhCf5WskQCStJOf9srk/Q+Tq99KKFf4KfV1HivJkcRJWrKHndOVPcVdLj/oEScfhblMCxWHy2DI/3gtUAYGpGAaj+s+yv7YUbj+19BQTki04Ldu7ebQ12cZxg+apLHOf4QJ3EcbsP4BWl8KgO/LDO7z2v+IJDVGP9slfZbrg3jYo6j3Hx457j9zg1uBY0/W+SwU94vtCWeOaDBtY389UeMCaMHVCB1d5hqcrsTDxGPUlitr9h14NjLyGkGNUq1Mw7MFtYMvWZ7Ugd4S0HicWJcYDSY17KtYtS4qEnq9MCzh+MLQ1s1mANYpHituJlEjAKzE+lKYYIrljbrnXP3ECKM7+H8pHLS4exHS4/0pbAkogUbxgu96r4gXmVzjslMovjaLx1QzRXyMPGh4WwuWRb87VZ+A7kgeEREB8bsFArjMk242YfhsexSjSvH/Y8JOOl8YL5DvgsxIBnqFNgteBMFPPKYwWXDo5HXqQmMkx+snn5CcbWKkufHYTAgsyk6dvQxSiUDVb1pa3RLgd+nYmpFj4vKLvxLGA6JeZmckbPVRgAN2K2wnZyj134eNQNjWE5mfD0vEq5jtdmOiTT+tpOtXBmTMWYlIRtNfZTO9TBqRumt+kkKnyOEL8cTyWuhxVZllefeZgKbOBLw2qe4dx/YIG5VUqphTanjWIy47lznNYem4kpUrZF8MyRKxPuxEY/w8X+g+0EaPlOejL2fms95kGJmDPtPyjpj1YtCUh0q7OP5YED0X7DcP/jse+bTVuiu3vVmko0ln8cIZiXAky4vQ3jFvaS35qdydfe2Am6y2NiZyoZL0yeMC0AGicRTA8YBXh1LW5GkE07KaB4rhXHvIWT5pk3S+bDDjBm3hmMKb5KmZ2XhcLSRyPa7bLCiiy9eQ87YLsOPUcImujgb5lTQ9wajOnmmivjEDVvQ9EdVo3WjmYSklb3n7O1hrNJEwRdkFQUBGeQVRjYODTJ8hDYnQfyvDC9Ze/k9FAyczDYD4OMI2q/VI2zKgoSoh0rzbU3YyV0VVliekzju3lCHqeC30H+EA88hc1+aetXv/GO4CVKL/ASw0/fPxE/oucWSYd3efs1wQM885cQgtQC3j+f/4cEniz3Yn8bpy4o+T4KxGm3VEB6LYfdtUqd90ir67FY40Xk1rffw//6P6IIgiAIgiAIgiAIgiAIgiAI4iX/AhChOu6gW8F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3" descr="F:\Rajiv\Cognizant\Docker\Book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905000"/>
            <a:ext cx="923925" cy="923925"/>
          </a:xfrm>
          <a:prstGeom prst="rect">
            <a:avLst/>
          </a:prstGeom>
          <a:noFill/>
        </p:spPr>
      </p:pic>
      <p:sp>
        <p:nvSpPr>
          <p:cNvPr id="24" name="AutoShape 25" descr="Image result for azur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6" descr="F:\Rajiv\Cognizant\Docker\Books\download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1" y="2057400"/>
            <a:ext cx="1203614" cy="762000"/>
          </a:xfrm>
          <a:prstGeom prst="rect">
            <a:avLst/>
          </a:prstGeom>
          <a:noFill/>
        </p:spPr>
      </p:pic>
      <p:pic>
        <p:nvPicPr>
          <p:cNvPr id="26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2725" y="3124200"/>
            <a:ext cx="29622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9" descr="Docker for Linu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9750" y="4343400"/>
            <a:ext cx="857250" cy="85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0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client and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</a:p>
          <a:p>
            <a:r>
              <a:rPr lang="en-US" dirty="0" smtClean="0"/>
              <a:t>Client takes user inputs &amp;</a:t>
            </a:r>
            <a:br>
              <a:rPr lang="en-US" dirty="0" smtClean="0"/>
            </a:br>
            <a:r>
              <a:rPr lang="en-US" dirty="0" smtClean="0"/>
              <a:t>sends them to the daemon</a:t>
            </a:r>
          </a:p>
          <a:p>
            <a:r>
              <a:rPr lang="en-US" dirty="0" smtClean="0"/>
              <a:t>Daemon builds, runs and </a:t>
            </a:r>
            <a:br>
              <a:rPr lang="en-US" dirty="0" smtClean="0"/>
            </a:br>
            <a:r>
              <a:rPr lang="en-US" dirty="0" smtClean="0"/>
              <a:t>distributes containers</a:t>
            </a:r>
          </a:p>
          <a:p>
            <a:r>
              <a:rPr lang="en-US" dirty="0" smtClean="0"/>
              <a:t>Client and daemon can run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same host or different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hosts</a:t>
            </a:r>
          </a:p>
          <a:p>
            <a:r>
              <a:rPr lang="en-US" dirty="0" smtClean="0"/>
              <a:t>CLI client and GUI (Kitematic)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028" y="2011680"/>
            <a:ext cx="5305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CLIENT AND DAEMON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Command</a:t>
            </a:r>
          </a:p>
          <a:p>
            <a:pPr marL="228600" lvl="1" indent="0">
              <a:buNone/>
            </a:pP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version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10" y="2832077"/>
            <a:ext cx="3495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 and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Images</a:t>
            </a:r>
          </a:p>
          <a:p>
            <a:pPr lvl="1"/>
            <a:r>
              <a:rPr lang="en-US" dirty="0" smtClean="0"/>
              <a:t>Read only template used to</a:t>
            </a:r>
            <a:br>
              <a:rPr lang="en-US" dirty="0" smtClean="0"/>
            </a:br>
            <a:r>
              <a:rPr lang="en-US" dirty="0" smtClean="0"/>
              <a:t>create containers </a:t>
            </a:r>
          </a:p>
          <a:p>
            <a:pPr lvl="1"/>
            <a:r>
              <a:rPr lang="en-US" dirty="0" smtClean="0"/>
              <a:t>Built by you or other docker users</a:t>
            </a:r>
          </a:p>
          <a:p>
            <a:pPr lvl="1"/>
            <a:r>
              <a:rPr lang="en-US" dirty="0" smtClean="0"/>
              <a:t>Stored in Docker hub or your local registry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Containers</a:t>
            </a:r>
          </a:p>
          <a:p>
            <a:pPr lvl="1"/>
            <a:r>
              <a:rPr lang="en-US" dirty="0" smtClean="0"/>
              <a:t>Isolated application platform</a:t>
            </a:r>
          </a:p>
          <a:p>
            <a:pPr lvl="1"/>
            <a:r>
              <a:rPr lang="en-US" dirty="0" smtClean="0"/>
              <a:t>Contains everything needed</a:t>
            </a:r>
            <a:br>
              <a:rPr lang="en-US" dirty="0" smtClean="0"/>
            </a:br>
            <a:r>
              <a:rPr lang="en-US" dirty="0" smtClean="0"/>
              <a:t>to run your application</a:t>
            </a:r>
          </a:p>
          <a:p>
            <a:pPr lvl="1"/>
            <a:r>
              <a:rPr lang="en-US" dirty="0" smtClean="0"/>
              <a:t>Based on one or more images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36987" y="404751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18" y="4936100"/>
            <a:ext cx="1296997" cy="11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99234" y="599007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3749" y="60072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28516" y="5435584"/>
            <a:ext cx="1308471" cy="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25484" y="506625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From</a:t>
            </a:r>
            <a:endParaRPr lang="en-US" dirty="0"/>
          </a:p>
        </p:txBody>
      </p:sp>
      <p:pic>
        <p:nvPicPr>
          <p:cNvPr id="1026" name="Picture 2" descr="Image result for contai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585" y="2815273"/>
            <a:ext cx="1206492" cy="12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ntai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53" y="4822232"/>
            <a:ext cx="1206492" cy="12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&amp;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950209"/>
            <a:ext cx="8577329" cy="46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2919" y="1841679"/>
            <a:ext cx="9486546" cy="9272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Hub is a public registry that contains a large number of images available for your use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938959"/>
            <a:ext cx="9486546" cy="37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tools for orchestrating distributed applications with Docker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Machine</a:t>
            </a:r>
          </a:p>
          <a:p>
            <a:pPr lvl="1"/>
            <a:r>
              <a:rPr lang="en-US" dirty="0" smtClean="0"/>
              <a:t>Tool that provisions Docker hosts and installs Docker Engine on them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Swarm</a:t>
            </a:r>
          </a:p>
          <a:p>
            <a:pPr lvl="1"/>
            <a:r>
              <a:rPr lang="en-US" dirty="0" smtClean="0"/>
              <a:t>Tool that clusters many Engines and schedule containers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Compose</a:t>
            </a:r>
          </a:p>
          <a:p>
            <a:pPr lvl="1"/>
            <a:r>
              <a:rPr lang="en-US" dirty="0" smtClean="0"/>
              <a:t>Tool to create and mange multi-container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922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Docker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Container Vs Virtual Machine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Platform Overview and Terminology</a:t>
            </a:r>
          </a:p>
          <a:p>
            <a:pPr lvl="1"/>
            <a:r>
              <a:rPr lang="en-US" dirty="0" smtClean="0"/>
              <a:t>Docker Engine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Docker Hub</a:t>
            </a:r>
          </a:p>
          <a:p>
            <a:pPr lvl="1"/>
            <a:r>
              <a:rPr lang="en-US" dirty="0" smtClean="0"/>
              <a:t>Docker Orchestration Tools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Intro to Images</a:t>
            </a:r>
          </a:p>
          <a:p>
            <a:pPr lvl="1"/>
            <a:r>
              <a:rPr lang="en-US" dirty="0" smtClean="0"/>
              <a:t>Getting Started with containers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8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local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Run </a:t>
            </a:r>
          </a:p>
          <a:p>
            <a:pPr marL="228600" lvl="1" indent="0">
              <a:buNone/>
            </a:pP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ocker images</a:t>
            </a:r>
          </a:p>
          <a:p>
            <a:pPr marL="228600" lvl="1" indent="0">
              <a:buNone/>
            </a:pP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909010"/>
            <a:ext cx="10782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specified by repository:tag</a:t>
            </a:r>
          </a:p>
          <a:p>
            <a:r>
              <a:rPr lang="en-US" dirty="0" smtClean="0"/>
              <a:t>The same image may have multiple tags</a:t>
            </a:r>
          </a:p>
          <a:p>
            <a:r>
              <a:rPr lang="en-US" dirty="0" smtClean="0"/>
              <a:t>The default tag is latest</a:t>
            </a:r>
          </a:p>
        </p:txBody>
      </p:sp>
    </p:spTree>
    <p:extLst>
      <p:ext uri="{BB962C8B-B14F-4D97-AF65-F5344CB8AC3E}">
        <p14:creationId xmlns:p14="http://schemas.microsoft.com/office/powerpoint/2010/main" val="34555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run </a:t>
            </a:r>
            <a:r>
              <a:rPr lang="en-US" dirty="0" smtClean="0"/>
              <a:t>command </a:t>
            </a:r>
          </a:p>
          <a:p>
            <a:r>
              <a:rPr lang="en-US" dirty="0" smtClean="0"/>
              <a:t>Run a simple container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3276600"/>
            <a:ext cx="56959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397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attach</a:t>
            </a:r>
            <a:r>
              <a:rPr lang="en-US" sz="1100" dirty="0"/>
              <a:t>    	Attach to a running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build</a:t>
            </a:r>
            <a:r>
              <a:rPr lang="en-US" sz="1100" dirty="0"/>
              <a:t>     	Build an image from a </a:t>
            </a:r>
            <a:r>
              <a:rPr lang="en-US" sz="1100" dirty="0" err="1"/>
              <a:t>Dockerfile</a:t>
            </a: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sz="1100" dirty="0"/>
              <a:t>    	Create a new image from a container's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cp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	</a:t>
            </a:r>
            <a:r>
              <a:rPr lang="en-US" sz="1100" dirty="0"/>
              <a:t>Copy files/folders between a container and the local </a:t>
            </a:r>
            <a:r>
              <a:rPr lang="en-US" sz="1100" dirty="0" err="1"/>
              <a:t>filesystem</a:t>
            </a: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1100" dirty="0"/>
              <a:t>    	Create a new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diff</a:t>
            </a:r>
            <a:r>
              <a:rPr lang="en-US" sz="1100" dirty="0"/>
              <a:t>      	Inspect changes on a container's </a:t>
            </a:r>
            <a:r>
              <a:rPr lang="en-US" sz="1100" dirty="0" err="1"/>
              <a:t>filesystem</a:t>
            </a: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events</a:t>
            </a:r>
            <a:r>
              <a:rPr lang="en-US" sz="1100" dirty="0"/>
              <a:t>    	Get real time events from the 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exec</a:t>
            </a:r>
            <a:r>
              <a:rPr lang="en-US" sz="1100" dirty="0"/>
              <a:t>     	 Run a command in a running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export</a:t>
            </a:r>
            <a:r>
              <a:rPr lang="en-US" sz="1100" dirty="0"/>
              <a:t>   	 Export a container's </a:t>
            </a:r>
            <a:r>
              <a:rPr lang="en-US" sz="1100" dirty="0" err="1"/>
              <a:t>filesystem</a:t>
            </a:r>
            <a:r>
              <a:rPr lang="en-US" sz="1100" dirty="0"/>
              <a:t> as a tar archive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history</a:t>
            </a:r>
            <a:r>
              <a:rPr lang="en-US" sz="1100" dirty="0"/>
              <a:t>   	Show the history of an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images</a:t>
            </a:r>
            <a:r>
              <a:rPr lang="en-US" sz="1100" dirty="0"/>
              <a:t>    	List images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sz="1100" dirty="0"/>
              <a:t>    	Import the contents from a </a:t>
            </a:r>
            <a:r>
              <a:rPr lang="en-US" sz="1100" dirty="0" err="1"/>
              <a:t>tarball</a:t>
            </a:r>
            <a:r>
              <a:rPr lang="en-US" sz="1100" dirty="0"/>
              <a:t> to create a </a:t>
            </a:r>
            <a:r>
              <a:rPr lang="en-US" sz="1100" dirty="0" err="1"/>
              <a:t>filesystem</a:t>
            </a:r>
            <a:r>
              <a:rPr lang="en-US" sz="1100" dirty="0"/>
              <a:t>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info</a:t>
            </a:r>
            <a:r>
              <a:rPr lang="en-US" sz="1100" dirty="0"/>
              <a:t>      	Display system-wide information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inspect</a:t>
            </a:r>
            <a:r>
              <a:rPr lang="en-US" sz="1100" dirty="0"/>
              <a:t>  	 Return low-level information on a container or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kill</a:t>
            </a:r>
            <a:r>
              <a:rPr lang="en-US" sz="1100" dirty="0"/>
              <a:t>      	Kill a running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load</a:t>
            </a:r>
            <a:r>
              <a:rPr lang="en-US" sz="1100" dirty="0"/>
              <a:t>      	Load an image from a tar archive or STDIN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</a:t>
            </a:r>
            <a:r>
              <a:rPr lang="en-US" sz="1100" dirty="0"/>
              <a:t>   	Register or log in to a Docker registry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logout</a:t>
            </a:r>
            <a:r>
              <a:rPr lang="en-US" sz="1100" dirty="0"/>
              <a:t>   	Log out from a Docker registry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logs</a:t>
            </a:r>
            <a:r>
              <a:rPr lang="en-US" sz="1100" dirty="0"/>
              <a:t>      	Fetch the logs of a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sz="1100" dirty="0"/>
              <a:t>   	Manage Docker networks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pause</a:t>
            </a:r>
            <a:r>
              <a:rPr lang="en-US" sz="1100" dirty="0"/>
              <a:t>     	Pause all processes within a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port</a:t>
            </a:r>
            <a:r>
              <a:rPr lang="en-US" sz="1100" dirty="0"/>
              <a:t>     	List port mappings or a specific mapping for the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ps</a:t>
            </a:r>
            <a:r>
              <a:rPr lang="en-US" sz="1100" dirty="0"/>
              <a:t>        	List containers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pull</a:t>
            </a:r>
            <a:r>
              <a:rPr lang="en-US" sz="1100" dirty="0"/>
              <a:t>      	Pull an image or a repository from a registry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1100" dirty="0"/>
              <a:t>      	Push an image or a repository to a registry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rename</a:t>
            </a:r>
            <a:r>
              <a:rPr lang="en-US" sz="1100" dirty="0"/>
              <a:t>    	Rename a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restart</a:t>
            </a:r>
            <a:r>
              <a:rPr lang="en-US" sz="1100" dirty="0"/>
              <a:t>   	Restart a container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1100" dirty="0"/>
              <a:t>        	Remove one or more containers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rmi</a:t>
            </a:r>
            <a:r>
              <a:rPr lang="en-US" sz="1100" dirty="0"/>
              <a:t>       	Remove one or more images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1100" dirty="0"/>
              <a:t>       	Run a command in a new container</a:t>
            </a:r>
          </a:p>
        </p:txBody>
      </p:sp>
    </p:spTree>
    <p:extLst>
      <p:ext uri="{BB962C8B-B14F-4D97-AF65-F5344CB8AC3E}">
        <p14:creationId xmlns:p14="http://schemas.microsoft.com/office/powerpoint/2010/main" val="1490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2919" y="1841679"/>
            <a:ext cx="9190332" cy="9272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Docker is a platform for developing shipping and running applications using container virtualization technology.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Docker platform consists of multiple products/tools</a:t>
            </a:r>
          </a:p>
          <a:p>
            <a:pPr lvl="1"/>
            <a:r>
              <a:rPr lang="en-US" dirty="0" smtClean="0"/>
              <a:t>Docker Engine</a:t>
            </a:r>
          </a:p>
          <a:p>
            <a:pPr lvl="1"/>
            <a:r>
              <a:rPr lang="en-US" dirty="0" smtClean="0"/>
              <a:t>Docker Hub</a:t>
            </a:r>
          </a:p>
          <a:p>
            <a:pPr lvl="1"/>
            <a:r>
              <a:rPr lang="en-US" dirty="0" smtClean="0"/>
              <a:t>Docker Machine</a:t>
            </a:r>
          </a:p>
          <a:p>
            <a:pPr lvl="1"/>
            <a:r>
              <a:rPr lang="en-US" dirty="0" smtClean="0"/>
              <a:t>Docker Swarm</a:t>
            </a:r>
          </a:p>
          <a:p>
            <a:pPr lvl="1"/>
            <a:r>
              <a:rPr lang="en-US" dirty="0" smtClean="0"/>
              <a:t>Docker Compose</a:t>
            </a:r>
          </a:p>
          <a:p>
            <a:pPr lvl="1"/>
            <a:r>
              <a:rPr lang="en-US" dirty="0" smtClean="0"/>
              <a:t>Kitematic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Dark Ages</a:t>
            </a:r>
          </a:p>
          <a:p>
            <a:pPr marL="0" indent="0">
              <a:buNone/>
            </a:pPr>
            <a:r>
              <a:rPr lang="en-US" dirty="0" smtClean="0"/>
              <a:t>One Application on one physical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Problems in the past</a:t>
            </a:r>
          </a:p>
          <a:p>
            <a:r>
              <a:rPr lang="en-US" dirty="0" smtClean="0"/>
              <a:t>Slow Deployment Time</a:t>
            </a:r>
          </a:p>
          <a:p>
            <a:r>
              <a:rPr lang="en-US" dirty="0" smtClean="0"/>
              <a:t>Huge Costs</a:t>
            </a:r>
          </a:p>
          <a:p>
            <a:r>
              <a:rPr lang="en-US" dirty="0" smtClean="0"/>
              <a:t>Wasted Resources</a:t>
            </a:r>
          </a:p>
          <a:p>
            <a:r>
              <a:rPr lang="en-US" dirty="0" smtClean="0"/>
              <a:t>Difficult to Scale</a:t>
            </a:r>
          </a:p>
          <a:p>
            <a:r>
              <a:rPr lang="en-US" dirty="0" smtClean="0"/>
              <a:t>Difficult to migrate</a:t>
            </a:r>
          </a:p>
          <a:p>
            <a:r>
              <a:rPr lang="en-US" dirty="0" smtClean="0"/>
              <a:t>Vendor lock 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69" y="3242793"/>
            <a:ext cx="5915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0424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Hyper-visor based Virtualization</a:t>
            </a:r>
          </a:p>
          <a:p>
            <a:r>
              <a:rPr lang="en-US" dirty="0" smtClean="0"/>
              <a:t>One physical server can contain multiple applications</a:t>
            </a:r>
          </a:p>
          <a:p>
            <a:r>
              <a:rPr lang="en-US" dirty="0" smtClean="0"/>
              <a:t>Each application runs in a Virtual Machine (VM)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815" y="2420834"/>
            <a:ext cx="5552886" cy="40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resource pooling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One physical machine divided into multiple virtual machines</a:t>
            </a:r>
          </a:p>
          <a:p>
            <a:r>
              <a:rPr lang="en-US" dirty="0" smtClean="0"/>
              <a:t>Easier to Scale</a:t>
            </a:r>
          </a:p>
          <a:p>
            <a:r>
              <a:rPr lang="en-US" dirty="0" smtClean="0"/>
              <a:t>VMs in the Cloud</a:t>
            </a:r>
          </a:p>
          <a:p>
            <a:pPr lvl="1"/>
            <a:r>
              <a:rPr lang="en-US" dirty="0" smtClean="0"/>
              <a:t>Rapid Elasticity</a:t>
            </a:r>
          </a:p>
          <a:p>
            <a:pPr lvl="1"/>
            <a:r>
              <a:rPr lang="en-US" dirty="0" smtClean="0"/>
              <a:t>Pay as you go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99" y="3252720"/>
            <a:ext cx="4162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VM requires</a:t>
            </a:r>
          </a:p>
          <a:p>
            <a:pPr lvl="2"/>
            <a:r>
              <a:rPr lang="en-US" dirty="0"/>
              <a:t>CPU Allocation</a:t>
            </a:r>
          </a:p>
          <a:p>
            <a:pPr lvl="2"/>
            <a:r>
              <a:rPr lang="en-US" dirty="0"/>
              <a:t>Storage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An Entire Guest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 more VMs you run, the more resource you need</a:t>
            </a:r>
          </a:p>
          <a:p>
            <a:r>
              <a:rPr lang="en-US" dirty="0" smtClean="0"/>
              <a:t>Guest OS means wasted resources</a:t>
            </a:r>
          </a:p>
          <a:p>
            <a:r>
              <a:rPr lang="en-US" dirty="0" smtClean="0"/>
              <a:t>Application portability not guaranteed.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01" y="2011680"/>
            <a:ext cx="6115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2919" y="1841679"/>
            <a:ext cx="9190332" cy="9272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Container based virtualization uses the kernel on the host’s operating system </a:t>
            </a:r>
            <a:br>
              <a:rPr lang="en-US" dirty="0" smtClean="0"/>
            </a:br>
            <a:r>
              <a:rPr lang="en-US" dirty="0" smtClean="0"/>
              <a:t>to run multiple guest instances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guest instance is called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container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container has its own</a:t>
            </a:r>
          </a:p>
          <a:p>
            <a:pPr lvl="1"/>
            <a:r>
              <a:rPr lang="en-US" dirty="0" smtClean="0"/>
              <a:t>Root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Devices </a:t>
            </a:r>
          </a:p>
          <a:p>
            <a:pPr lvl="1"/>
            <a:r>
              <a:rPr lang="en-US" dirty="0" smtClean="0"/>
              <a:t>Network Ports</a:t>
            </a:r>
          </a:p>
        </p:txBody>
      </p:sp>
    </p:spTree>
    <p:extLst>
      <p:ext uri="{BB962C8B-B14F-4D97-AF65-F5344CB8AC3E}">
        <p14:creationId xmlns:p14="http://schemas.microsoft.com/office/powerpoint/2010/main" val="36296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29" y="1899926"/>
            <a:ext cx="7509859" cy="48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360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Wingdings</vt:lpstr>
      <vt:lpstr>Banded</vt:lpstr>
      <vt:lpstr>Docker Introduction</vt:lpstr>
      <vt:lpstr>Agenda </vt:lpstr>
      <vt:lpstr>What is docker?</vt:lpstr>
      <vt:lpstr>A history lesson</vt:lpstr>
      <vt:lpstr>A hISTORY LESSON</vt:lpstr>
      <vt:lpstr>Benefits of vm </vt:lpstr>
      <vt:lpstr>LIMITATIONS of VM</vt:lpstr>
      <vt:lpstr>INTRODUCING CONTAINERS</vt:lpstr>
      <vt:lpstr>CONTAINERS</vt:lpstr>
      <vt:lpstr>Containers vs vm</vt:lpstr>
      <vt:lpstr>DockER Concepts and Terms</vt:lpstr>
      <vt:lpstr>DOCKER And the linux kernel</vt:lpstr>
      <vt:lpstr>Platform support</vt:lpstr>
      <vt:lpstr>Docker client and daemon</vt:lpstr>
      <vt:lpstr>CHECKING CLIENT AND DAEMON Version</vt:lpstr>
      <vt:lpstr>Docker containers and images</vt:lpstr>
      <vt:lpstr>Registry &amp; repository</vt:lpstr>
      <vt:lpstr>Docker hub</vt:lpstr>
      <vt:lpstr>Docker orchestration</vt:lpstr>
      <vt:lpstr>Display local images</vt:lpstr>
      <vt:lpstr>IMAGE TAGS</vt:lpstr>
      <vt:lpstr>Creating a container</vt:lpstr>
      <vt:lpstr>Docker commands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R, Rajiv (Cognizant)</dc:creator>
  <cp:lastModifiedBy>R, Rajiv (Cognizant)</cp:lastModifiedBy>
  <cp:revision>69</cp:revision>
  <dcterms:created xsi:type="dcterms:W3CDTF">2016-11-21T09:49:53Z</dcterms:created>
  <dcterms:modified xsi:type="dcterms:W3CDTF">2016-11-23T09:05:31Z</dcterms:modified>
</cp:coreProperties>
</file>