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42"/>
  </p:notesMasterIdLst>
  <p:sldIdLst>
    <p:sldId id="257" r:id="rId5"/>
    <p:sldId id="318" r:id="rId6"/>
    <p:sldId id="258" r:id="rId7"/>
    <p:sldId id="304" r:id="rId8"/>
    <p:sldId id="263" r:id="rId9"/>
    <p:sldId id="281" r:id="rId10"/>
    <p:sldId id="282" r:id="rId11"/>
    <p:sldId id="292" r:id="rId12"/>
    <p:sldId id="299" r:id="rId13"/>
    <p:sldId id="283" r:id="rId14"/>
    <p:sldId id="284" r:id="rId15"/>
    <p:sldId id="285" r:id="rId16"/>
    <p:sldId id="301" r:id="rId17"/>
    <p:sldId id="305" r:id="rId18"/>
    <p:sldId id="286" r:id="rId19"/>
    <p:sldId id="302" r:id="rId20"/>
    <p:sldId id="287" r:id="rId21"/>
    <p:sldId id="294" r:id="rId22"/>
    <p:sldId id="295" r:id="rId23"/>
    <p:sldId id="303" r:id="rId24"/>
    <p:sldId id="289" r:id="rId25"/>
    <p:sldId id="300" r:id="rId26"/>
    <p:sldId id="288" r:id="rId27"/>
    <p:sldId id="306" r:id="rId28"/>
    <p:sldId id="309" r:id="rId29"/>
    <p:sldId id="307" r:id="rId30"/>
    <p:sldId id="308" r:id="rId31"/>
    <p:sldId id="310" r:id="rId32"/>
    <p:sldId id="291" r:id="rId33"/>
    <p:sldId id="298" r:id="rId34"/>
    <p:sldId id="313" r:id="rId35"/>
    <p:sldId id="311" r:id="rId36"/>
    <p:sldId id="317" r:id="rId37"/>
    <p:sldId id="290" r:id="rId38"/>
    <p:sldId id="319" r:id="rId39"/>
    <p:sldId id="320" r:id="rId40"/>
    <p:sldId id="31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4744"/>
    <a:srgbClr val="953735"/>
    <a:srgbClr val="008080"/>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05" autoAdjust="0"/>
  </p:normalViewPr>
  <p:slideViewPr>
    <p:cSldViewPr>
      <p:cViewPr varScale="1">
        <p:scale>
          <a:sx n="67" d="100"/>
          <a:sy n="67" d="100"/>
        </p:scale>
        <p:origin x="147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10/6/2016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3549404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dirty="0"/>
          </a:p>
        </p:txBody>
      </p:sp>
    </p:spTree>
    <p:extLst>
      <p:ext uri="{BB962C8B-B14F-4D97-AF65-F5344CB8AC3E}">
        <p14:creationId xmlns:p14="http://schemas.microsoft.com/office/powerpoint/2010/main" val="12523252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userDrawn="1"/>
        </p:nvSpPr>
        <p:spPr>
          <a:xfrm>
            <a:off x="-2630" y="5334000"/>
            <a:ext cx="655583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userDrawn="1"/>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userDrawn="1"/>
        </p:nvSpPr>
        <p:spPr>
          <a:xfrm>
            <a:off x="332096" y="6186041"/>
            <a:ext cx="224516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a:t>
            </a:r>
            <a:r>
              <a:rPr lang="en-US" b="1" dirty="0" smtClean="0">
                <a:solidFill>
                  <a:schemeClr val="bg1"/>
                </a:solidFill>
                <a:latin typeface="Arial" panose="020B0604020202020204" pitchFamily="34" charset="0"/>
                <a:cs typeface="Arial" panose="020B0604020202020204" pitchFamily="34" charset="0"/>
              </a:rPr>
              <a:t>- LEARNER</a:t>
            </a:r>
            <a:endParaRPr 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45095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 Cognizant 2015</a:t>
            </a:r>
          </a:p>
        </p:txBody>
      </p:sp>
      <p:sp>
        <p:nvSpPr>
          <p:cNvPr id="6" name="Slide Number Placeholder 5"/>
          <p:cNvSpPr>
            <a:spLocks noGrp="1"/>
          </p:cNvSpPr>
          <p:nvPr>
            <p:ph type="sldNum" sz="quarter" idx="12"/>
          </p:nvPr>
        </p:nvSpPr>
        <p:spPr/>
        <p:txBody>
          <a:bodyPr/>
          <a:lstStyle/>
          <a:p>
            <a:fld id="{0663517A-90C9-44F7-A477-BBD63AED79D2}" type="slidenum">
              <a:rPr lang="en-US" smtClean="0"/>
              <a:t>‹#›</a:t>
            </a:fld>
            <a:endParaRPr lang="en-US" dirty="0"/>
          </a:p>
        </p:txBody>
      </p:sp>
    </p:spTree>
    <p:extLst>
      <p:ext uri="{BB962C8B-B14F-4D97-AF65-F5344CB8AC3E}">
        <p14:creationId xmlns:p14="http://schemas.microsoft.com/office/powerpoint/2010/main" val="2595166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52400" y="6428601"/>
            <a:ext cx="457200" cy="276999"/>
          </a:xfrm>
          <a:prstGeom prst="rect">
            <a:avLst/>
          </a:prstGeom>
          <a:ln/>
        </p:spPr>
        <p:txBody>
          <a:bodyPr/>
          <a:lstStyle>
            <a:lvl1pPr>
              <a:defRPr lang="en-GB" sz="1400" b="0" smtClean="0">
                <a:solidFill>
                  <a:srgbClr val="953735"/>
                </a:solidFill>
              </a:defRPr>
            </a:lvl1pPr>
          </a:lstStyle>
          <a:p>
            <a:fld id="{A04AFBC5-2B20-4E0B-9DFE-D04369A198DB}" type="slidenum">
              <a:rPr lang="en-US" smtClean="0"/>
              <a:pPr/>
              <a:t>‹#›</a:t>
            </a:fld>
            <a:endParaRPr lang="en-US" dirty="0"/>
          </a:p>
        </p:txBody>
      </p:sp>
      <p:sp>
        <p:nvSpPr>
          <p:cNvPr id="7" name="Rectangle 6"/>
          <p:cNvSpPr/>
          <p:nvPr userDrawn="1"/>
        </p:nvSpPr>
        <p:spPr>
          <a:xfrm>
            <a:off x="2272553" y="0"/>
            <a:ext cx="6871447" cy="497541"/>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pPr lvl="0" fontAlgn="base">
              <a:spcBef>
                <a:spcPct val="0"/>
              </a:spcBef>
              <a:spcAft>
                <a:spcPct val="0"/>
              </a:spcAft>
            </a:pPr>
            <a:r>
              <a:rPr lang="en-US" sz="3000" b="0" kern="1200" dirty="0" smtClean="0">
                <a:solidFill>
                  <a:schemeClr val="lt1"/>
                </a:solidFill>
                <a:latin typeface="Arial Rounded MT Bold" pitchFamily="34" charset="0"/>
                <a:ea typeface="+mn-ea"/>
                <a:cs typeface="+mn-cs"/>
              </a:rPr>
              <a:t>About the Author</a:t>
            </a:r>
            <a:endParaRPr lang="en-US" sz="3000" b="0" kern="1200" dirty="0">
              <a:solidFill>
                <a:schemeClr val="lt1"/>
              </a:solidFill>
              <a:latin typeface="Arial Rounded MT Bold" pitchFamily="34" charset="0"/>
              <a:ea typeface="+mn-ea"/>
              <a:cs typeface="+mn-cs"/>
            </a:endParaRPr>
          </a:p>
        </p:txBody>
      </p:sp>
      <p:graphicFrame>
        <p:nvGraphicFramePr>
          <p:cNvPr id="10" name="Group 81"/>
          <p:cNvGraphicFramePr>
            <a:graphicFrameLocks noGrp="1"/>
          </p:cNvGraphicFramePr>
          <p:nvPr userDrawn="1">
            <p:extLst>
              <p:ext uri="{D42A27DB-BD31-4B8C-83A1-F6EECF244321}">
                <p14:modId xmlns:p14="http://schemas.microsoft.com/office/powerpoint/2010/main" val="2507666357"/>
              </p:ext>
            </p:extLst>
          </p:nvPr>
        </p:nvGraphicFramePr>
        <p:xfrm>
          <a:off x="533400" y="1981200"/>
          <a:ext cx="8153400" cy="2133600"/>
        </p:xfrm>
        <a:graphic>
          <a:graphicData uri="http://schemas.openxmlformats.org/drawingml/2006/table">
            <a:tbl>
              <a:tblPr/>
              <a:tblGrid>
                <a:gridCol w="1981200"/>
                <a:gridCol w="6172200"/>
              </a:tblGrid>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Created By:</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tr>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tr>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12" name="Rectangle 11"/>
          <p:cNvSpPr/>
          <p:nvPr userDrawn="1"/>
        </p:nvSpPr>
        <p:spPr>
          <a:xfrm>
            <a:off x="1286500" y="4800600"/>
            <a:ext cx="6389891" cy="584775"/>
          </a:xfrm>
          <a:prstGeom prst="rect">
            <a:avLst/>
          </a:prstGeom>
        </p:spPr>
        <p:txBody>
          <a:bodyPr wrap="none">
            <a:spAutoFit/>
          </a:bodyPr>
          <a:lstStyle/>
          <a:p>
            <a:pPr algn="ctr">
              <a:defRPr/>
            </a:pPr>
            <a:r>
              <a:rPr lang="en-US" sz="3200" b="1" kern="10" dirty="0">
                <a:ln w="9525">
                  <a:solidFill>
                    <a:schemeClr val="accent5">
                      <a:lumMod val="40000"/>
                      <a:lumOff val="60000"/>
                    </a:schemeClr>
                  </a:solidFill>
                  <a:round/>
                  <a:headEnd/>
                  <a:tailEnd/>
                </a:ln>
                <a:solidFill>
                  <a:schemeClr val="accent5">
                    <a:lumMod val="50000"/>
                  </a:schemeClr>
                </a:solidFill>
                <a:effectLst>
                  <a:glow rad="63500">
                    <a:schemeClr val="accent5">
                      <a:satMod val="175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userDrawn="1"/>
        </p:nvSpPr>
        <p:spPr>
          <a:xfrm>
            <a:off x="-2630" y="5334000"/>
            <a:ext cx="655583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userDrawn="1"/>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userDrawn="1"/>
        </p:nvSpPr>
        <p:spPr>
          <a:xfrm>
            <a:off x="332096" y="6186041"/>
            <a:ext cx="224516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a:t>
            </a:r>
            <a:r>
              <a:rPr lang="en-US" b="1" dirty="0" smtClean="0">
                <a:solidFill>
                  <a:schemeClr val="bg1"/>
                </a:solidFill>
                <a:latin typeface="Arial" panose="020B0604020202020204" pitchFamily="34" charset="0"/>
                <a:cs typeface="Arial" panose="020B0604020202020204" pitchFamily="34" charset="0"/>
              </a:rPr>
              <a:t>- LEARNER</a:t>
            </a:r>
            <a:endParaRPr 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92637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dirty="0" smtClean="0"/>
              <a:t>© Cognizant 2015</a:t>
            </a:r>
            <a:endParaRPr lang="en-US" dirty="0"/>
          </a:p>
        </p:txBody>
      </p:sp>
      <p:sp>
        <p:nvSpPr>
          <p:cNvPr id="6" name="Slide Number Placeholder 5"/>
          <p:cNvSpPr>
            <a:spLocks noGrp="1"/>
          </p:cNvSpPr>
          <p:nvPr>
            <p:ph type="sldNum" sz="quarter" idx="12"/>
          </p:nvPr>
        </p:nvSpPr>
        <p:spPr/>
        <p:txBody>
          <a:bodyPr/>
          <a:lstStyle/>
          <a:p>
            <a:fld id="{0663517A-90C9-44F7-A477-BBD63AED79D2}" type="slidenum">
              <a:rPr lang="en-US" smtClean="0"/>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747391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the Autho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 Cognizant 2015</a:t>
            </a:r>
            <a:endParaRPr lang="en-US" dirty="0"/>
          </a:p>
        </p:txBody>
      </p:sp>
      <p:sp>
        <p:nvSpPr>
          <p:cNvPr id="6" name="Slide Number Placeholder 5"/>
          <p:cNvSpPr>
            <a:spLocks noGrp="1"/>
          </p:cNvSpPr>
          <p:nvPr>
            <p:ph type="sldNum" sz="quarter" idx="12"/>
          </p:nvPr>
        </p:nvSpPr>
        <p:spPr/>
        <p:txBody>
          <a:bodyPr/>
          <a:lstStyle/>
          <a:p>
            <a:fld id="{0663517A-90C9-44F7-A477-BBD63AED79D2}" type="slidenum">
              <a:rPr lang="en-US" smtClean="0"/>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graphicFrame>
        <p:nvGraphicFramePr>
          <p:cNvPr id="8" name="Group 81"/>
          <p:cNvGraphicFramePr>
            <a:graphicFrameLocks noGrp="1"/>
          </p:cNvGraphicFramePr>
          <p:nvPr userDrawn="1">
            <p:extLst>
              <p:ext uri="{D42A27DB-BD31-4B8C-83A1-F6EECF244321}">
                <p14:modId xmlns:p14="http://schemas.microsoft.com/office/powerpoint/2010/main" val="3351601603"/>
              </p:ext>
            </p:extLst>
          </p:nvPr>
        </p:nvGraphicFramePr>
        <p:xfrm>
          <a:off x="533400" y="2057400"/>
          <a:ext cx="8153400" cy="2057400"/>
        </p:xfrm>
        <a:graphic>
          <a:graphicData uri="http://schemas.openxmlformats.org/drawingml/2006/table">
            <a:tbl>
              <a:tblPr/>
              <a:tblGrid>
                <a:gridCol w="2057400"/>
                <a:gridCol w="6096000"/>
              </a:tblGrid>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Created By:</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77535" y="4648200"/>
            <a:ext cx="6389891" cy="584775"/>
          </a:xfrm>
          <a:prstGeom prst="rect">
            <a:avLst/>
          </a:prstGeom>
        </p:spPr>
        <p:txBody>
          <a:bodyPr wrap="none">
            <a:spAutoFit/>
          </a:bodyPr>
          <a:lstStyle/>
          <a:p>
            <a:pPr algn="ctr">
              <a:defRPr/>
            </a:pPr>
            <a:r>
              <a:rPr lang="en-US" sz="3200" b="1" kern="10" dirty="0">
                <a:ln w="9525">
                  <a:solidFill>
                    <a:schemeClr val="accent5">
                      <a:lumMod val="60000"/>
                      <a:lumOff val="40000"/>
                    </a:schemeClr>
                  </a:solidFill>
                  <a:round/>
                  <a:headEnd/>
                  <a:tailEnd/>
                </a:ln>
                <a:solidFill>
                  <a:schemeClr val="accent1">
                    <a:lumMod val="75000"/>
                  </a:schemeClr>
                </a:solidFill>
                <a:effectLst>
                  <a:glow rad="63500">
                    <a:schemeClr val="accent5">
                      <a:satMod val="175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Tree>
    <p:extLst>
      <p:ext uri="{BB962C8B-B14F-4D97-AF65-F5344CB8AC3E}">
        <p14:creationId xmlns:p14="http://schemas.microsoft.com/office/powerpoint/2010/main" val="9458112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2" name="Title 1"/>
          <p:cNvSpPr>
            <a:spLocks noGrp="1"/>
          </p:cNvSpPr>
          <p:nvPr>
            <p:ph type="title"/>
          </p:nvPr>
        </p:nvSpPr>
        <p:spPr/>
        <p:txBody>
          <a:bodyPr vert="horz" lIns="91440" tIns="45720" rIns="91440" bIns="45720" rtlCol="0" anchor="ctr">
            <a:noAutofit/>
          </a:bodyPr>
          <a:lstStyle>
            <a:lvl1pPr>
              <a:defRPr lang="en-US"/>
            </a:lvl1pPr>
          </a:lstStyle>
          <a:p>
            <a:pPr lvl="0"/>
            <a:r>
              <a:rPr lang="en-US" dirty="0" smtClean="0"/>
              <a:t>Click to edit Master title style</a:t>
            </a:r>
            <a:endParaRPr lang="en-US" dirty="0"/>
          </a:p>
        </p:txBody>
      </p:sp>
      <p:sp>
        <p:nvSpPr>
          <p:cNvPr id="3" name="Content Placeholder 2"/>
          <p:cNvSpPr>
            <a:spLocks noGrp="1"/>
          </p:cNvSpPr>
          <p:nvPr>
            <p:ph idx="1"/>
          </p:nvPr>
        </p:nvSpPr>
        <p:spPr>
          <a:xfrm>
            <a:off x="457200" y="1219200"/>
            <a:ext cx="6705600" cy="4906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dirty="0" smtClean="0"/>
              <a:t>© Cognizant 2015</a:t>
            </a:r>
            <a:endParaRPr lang="en-US" dirty="0"/>
          </a:p>
        </p:txBody>
      </p:sp>
      <p:sp>
        <p:nvSpPr>
          <p:cNvPr id="6" name="Slide Number Placeholder 5"/>
          <p:cNvSpPr>
            <a:spLocks noGrp="1"/>
          </p:cNvSpPr>
          <p:nvPr>
            <p:ph type="sldNum" sz="quarter" idx="12"/>
          </p:nvPr>
        </p:nvSpPr>
        <p:spPr/>
        <p:txBody>
          <a:bodyPr/>
          <a:lstStyle/>
          <a:p>
            <a:fld id="{0663517A-90C9-44F7-A477-BBD63AED79D2}" type="slidenum">
              <a:rPr lang="en-US" smtClean="0"/>
              <a:t>‹#›</a:t>
            </a:fld>
            <a:endParaRPr lang="en-US" dirty="0"/>
          </a:p>
        </p:txBody>
      </p:sp>
    </p:spTree>
    <p:extLst>
      <p:ext uri="{BB962C8B-B14F-4D97-AF65-F5344CB8AC3E}">
        <p14:creationId xmlns:p14="http://schemas.microsoft.com/office/powerpoint/2010/main" val="276116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userDrawn="1"/>
        </p:nvSpPr>
        <p:spPr>
          <a:xfrm>
            <a:off x="0" y="5334000"/>
            <a:ext cx="548640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Footer Placeholder 4"/>
          <p:cNvSpPr>
            <a:spLocks noGrp="1"/>
          </p:cNvSpPr>
          <p:nvPr>
            <p:ph type="ftr" sz="quarter" idx="11"/>
          </p:nvPr>
        </p:nvSpPr>
        <p:spPr/>
        <p:txBody>
          <a:bodyPr/>
          <a:lstStyle/>
          <a:p>
            <a:r>
              <a:rPr lang="en-US" dirty="0" smtClean="0"/>
              <a:t>© Cognizant 2015</a:t>
            </a:r>
          </a:p>
        </p:txBody>
      </p:sp>
    </p:spTree>
    <p:extLst>
      <p:ext uri="{BB962C8B-B14F-4D97-AF65-F5344CB8AC3E}">
        <p14:creationId xmlns:p14="http://schemas.microsoft.com/office/powerpoint/2010/main" val="635933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smtClean="0"/>
              <a:t>© Cognizant 2015</a:t>
            </a:r>
          </a:p>
        </p:txBody>
      </p:sp>
      <p:sp>
        <p:nvSpPr>
          <p:cNvPr id="7" name="Slide Number Placeholder 6"/>
          <p:cNvSpPr>
            <a:spLocks noGrp="1"/>
          </p:cNvSpPr>
          <p:nvPr>
            <p:ph type="sldNum" sz="quarter" idx="12"/>
          </p:nvPr>
        </p:nvSpPr>
        <p:spPr/>
        <p:txBody>
          <a:bodyPr/>
          <a:lstStyle/>
          <a:p>
            <a:fld id="{0663517A-90C9-44F7-A477-BBD63AED79D2}" type="slidenum">
              <a:rPr lang="en-US" smtClean="0"/>
              <a:t>‹#›</a:t>
            </a:fld>
            <a:endParaRPr lang="en-US" dirty="0"/>
          </a:p>
        </p:txBody>
      </p:sp>
    </p:spTree>
    <p:extLst>
      <p:ext uri="{BB962C8B-B14F-4D97-AF65-F5344CB8AC3E}">
        <p14:creationId xmlns:p14="http://schemas.microsoft.com/office/powerpoint/2010/main" val="249918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a:noFill/>
          <a:ln w="9525">
            <a:noFill/>
            <a:miter lim="800000"/>
            <a:headEnd/>
            <a:tailEnd/>
          </a:ln>
        </p:spPr>
        <p:txBody>
          <a:bodyPr vert="horz" wrap="square" lIns="91440" tIns="45720" rIns="91440" bIns="45720" numCol="1" anchor="b" anchorCtr="0" compatLnSpc="1">
            <a:prstTxWarp prst="textNoShape">
              <a:avLst/>
            </a:prstTxWarp>
          </a:bodyPr>
          <a:lstStyle>
            <a:lvl1pPr>
              <a:defRPr lang="en-US" b="1" smtClean="0"/>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645025" y="2174875"/>
            <a:ext cx="4041775"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dirty="0" smtClean="0"/>
              <a:t>© Cognizant 2015</a:t>
            </a:r>
          </a:p>
        </p:txBody>
      </p:sp>
      <p:sp>
        <p:nvSpPr>
          <p:cNvPr id="9" name="Slide Number Placeholder 8"/>
          <p:cNvSpPr>
            <a:spLocks noGrp="1"/>
          </p:cNvSpPr>
          <p:nvPr>
            <p:ph type="sldNum" sz="quarter" idx="12"/>
          </p:nvPr>
        </p:nvSpPr>
        <p:spPr/>
        <p:txBody>
          <a:bodyPr/>
          <a:lstStyle/>
          <a:p>
            <a:fld id="{0663517A-90C9-44F7-A477-BBD63AED79D2}" type="slidenum">
              <a:rPr lang="en-US" smtClean="0"/>
              <a:t>‹#›</a:t>
            </a:fld>
            <a:endParaRPr lang="en-US" dirty="0"/>
          </a:p>
        </p:txBody>
      </p:sp>
    </p:spTree>
    <p:extLst>
      <p:ext uri="{BB962C8B-B14F-4D97-AF65-F5344CB8AC3E}">
        <p14:creationId xmlns:p14="http://schemas.microsoft.com/office/powerpoint/2010/main" val="2937922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smtClean="0"/>
              <a:t>© Cognizant 2015</a:t>
            </a:r>
          </a:p>
        </p:txBody>
      </p:sp>
      <p:sp>
        <p:nvSpPr>
          <p:cNvPr id="5" name="Slide Number Placeholder 4"/>
          <p:cNvSpPr>
            <a:spLocks noGrp="1"/>
          </p:cNvSpPr>
          <p:nvPr>
            <p:ph type="sldNum" sz="quarter" idx="12"/>
          </p:nvPr>
        </p:nvSpPr>
        <p:spPr/>
        <p:txBody>
          <a:bodyPr/>
          <a:lstStyle/>
          <a:p>
            <a:fld id="{0663517A-90C9-44F7-A477-BBD63AED79D2}" type="slidenum">
              <a:rPr lang="en-US" smtClean="0"/>
              <a:t>‹#›</a:t>
            </a:fld>
            <a:endParaRPr lang="en-US" dirty="0"/>
          </a:p>
        </p:txBody>
      </p:sp>
    </p:spTree>
    <p:extLst>
      <p:ext uri="{BB962C8B-B14F-4D97-AF65-F5344CB8AC3E}">
        <p14:creationId xmlns:p14="http://schemas.microsoft.com/office/powerpoint/2010/main" val="138928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 Cognizant 2015</a:t>
            </a:r>
          </a:p>
        </p:txBody>
      </p:sp>
      <p:sp>
        <p:nvSpPr>
          <p:cNvPr id="4" name="Slide Number Placeholder 3"/>
          <p:cNvSpPr>
            <a:spLocks noGrp="1"/>
          </p:cNvSpPr>
          <p:nvPr>
            <p:ph type="sldNum" sz="quarter" idx="12"/>
          </p:nvPr>
        </p:nvSpPr>
        <p:spPr/>
        <p:txBody>
          <a:bodyPr/>
          <a:lstStyle/>
          <a:p>
            <a:fld id="{0663517A-90C9-44F7-A477-BBD63AED79D2}" type="slidenum">
              <a:rPr lang="en-US" smtClean="0"/>
              <a:t>‹#›</a:t>
            </a:fld>
            <a:endParaRPr lang="en-US" dirty="0"/>
          </a:p>
        </p:txBody>
      </p:sp>
    </p:spTree>
    <p:extLst>
      <p:ext uri="{BB962C8B-B14F-4D97-AF65-F5344CB8AC3E}">
        <p14:creationId xmlns:p14="http://schemas.microsoft.com/office/powerpoint/2010/main" val="393217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2" name="Title Placeholder 1"/>
          <p:cNvSpPr>
            <a:spLocks noGrp="1"/>
          </p:cNvSpPr>
          <p:nvPr>
            <p:ph type="title"/>
          </p:nvPr>
        </p:nvSpPr>
        <p:spPr>
          <a:xfrm>
            <a:off x="2286000" y="0"/>
            <a:ext cx="6858000" cy="5334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Aft>
                <a:spcPct val="0"/>
              </a:spcAft>
            </a:pPr>
            <a:r>
              <a:rPr lang="en-US" dirty="0" smtClean="0"/>
              <a:t>Click to edit Master text styles</a:t>
            </a:r>
          </a:p>
          <a:p>
            <a:pPr lvl="1" fontAlgn="base">
              <a:spcAft>
                <a:spcPct val="0"/>
              </a:spcAft>
            </a:pPr>
            <a:r>
              <a:rPr lang="en-US" dirty="0" smtClean="0"/>
              <a:t>Second level</a:t>
            </a:r>
          </a:p>
          <a:p>
            <a:pPr lvl="2" fontAlgn="base">
              <a:spcAft>
                <a:spcPct val="0"/>
              </a:spcAft>
              <a:buFont typeface="Courier New" pitchFamily="49" charset="0"/>
              <a:buChar char="o"/>
            </a:pPr>
            <a:r>
              <a:rPr lang="en-US" dirty="0" smtClean="0"/>
              <a:t>Third level</a:t>
            </a:r>
          </a:p>
          <a:p>
            <a:pPr lvl="3" fontAlgn="base">
              <a:spcAft>
                <a:spcPct val="0"/>
              </a:spcAft>
              <a:buFont typeface="Wingdings" pitchFamily="2" charset="2"/>
              <a:buChar char="§"/>
            </a:pPr>
            <a:r>
              <a:rPr lang="en-US" dirty="0" smtClean="0"/>
              <a:t>Fourth level</a:t>
            </a:r>
          </a:p>
          <a:p>
            <a:pPr lvl="4" fontAlgn="base">
              <a:spcAft>
                <a:spcPct val="0"/>
              </a:spcAft>
              <a:buChar char="•"/>
            </a:pPr>
            <a:r>
              <a:rPr lang="en-US" dirty="0" smtClean="0"/>
              <a:t>Fifth level</a:t>
            </a:r>
            <a:endParaRPr lang="en-US" dirty="0"/>
          </a:p>
        </p:txBody>
      </p:sp>
      <p:sp>
        <p:nvSpPr>
          <p:cNvPr id="5" name="Footer Placeholder 4"/>
          <p:cNvSpPr>
            <a:spLocks noGrp="1"/>
          </p:cNvSpPr>
          <p:nvPr>
            <p:ph type="ftr" sz="quarter" idx="3"/>
          </p:nvPr>
        </p:nvSpPr>
        <p:spPr>
          <a:xfrm>
            <a:off x="152400" y="6400800"/>
            <a:ext cx="1371600" cy="365125"/>
          </a:xfrm>
          <a:prstGeom prst="rect">
            <a:avLst/>
          </a:prstGeom>
        </p:spPr>
        <p:txBody>
          <a:bodyPr vert="horz" lIns="91440" tIns="45720" rIns="91440" bIns="45720" rtlCol="0" anchor="ctr"/>
          <a:lstStyle>
            <a:lvl1pPr algn="l">
              <a:defRPr lang="en-US" sz="1200" b="1" kern="1200" dirty="0" smtClean="0">
                <a:solidFill>
                  <a:schemeClr val="bg1">
                    <a:lumMod val="50000"/>
                  </a:schemeClr>
                </a:solidFill>
                <a:latin typeface="Arial Narrow" pitchFamily="34" charset="0"/>
                <a:ea typeface="+mn-ea"/>
                <a:cs typeface="+mn-cs"/>
              </a:defRPr>
            </a:lvl1pPr>
          </a:lstStyle>
          <a:p>
            <a:r>
              <a:rPr lang="en-US" dirty="0" smtClean="0"/>
              <a:t>© Cognizant 2015</a:t>
            </a:r>
            <a:endParaRPr lang="en-US" dirty="0"/>
          </a:p>
        </p:txBody>
      </p:sp>
      <p:sp>
        <p:nvSpPr>
          <p:cNvPr id="6" name="Slide Number Placeholder 5"/>
          <p:cNvSpPr>
            <a:spLocks noGrp="1"/>
          </p:cNvSpPr>
          <p:nvPr>
            <p:ph type="sldNum" sz="quarter" idx="4"/>
          </p:nvPr>
        </p:nvSpPr>
        <p:spPr>
          <a:xfrm>
            <a:off x="8382000" y="6629400"/>
            <a:ext cx="736596" cy="228597"/>
          </a:xfrm>
          <a:prstGeom prst="rect">
            <a:avLst/>
          </a:prstGeom>
        </p:spPr>
        <p:txBody>
          <a:bodyPr vert="horz" lIns="91440" tIns="45720" rIns="91440" bIns="45720" rtlCol="0" anchor="ctr"/>
          <a:lstStyle>
            <a:lvl1pPr algn="r">
              <a:defRPr sz="1200">
                <a:solidFill>
                  <a:schemeClr val="bg1"/>
                </a:solidFill>
              </a:defRPr>
            </a:lvl1pPr>
          </a:lstStyle>
          <a:p>
            <a:fld id="{0663517A-90C9-44F7-A477-BBD63AED79D2}" type="slidenum">
              <a:rPr lang="en-US" smtClean="0"/>
              <a:pPr/>
              <a:t>‹#›</a:t>
            </a:fld>
            <a:endParaRPr lang="en-US" dirty="0"/>
          </a:p>
        </p:txBody>
      </p:sp>
    </p:spTree>
    <p:extLst>
      <p:ext uri="{BB962C8B-B14F-4D97-AF65-F5344CB8AC3E}">
        <p14:creationId xmlns:p14="http://schemas.microsoft.com/office/powerpoint/2010/main" val="411823051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86" r:id="rId4"/>
    <p:sldLayoutId id="2147483677" r:id="rId5"/>
    <p:sldLayoutId id="2147483678" r:id="rId6"/>
    <p:sldLayoutId id="2147483679" r:id="rId7"/>
    <p:sldLayoutId id="2147483680" r:id="rId8"/>
    <p:sldLayoutId id="2147483681" r:id="rId9"/>
    <p:sldLayoutId id="2147483684" r:id="rId10"/>
    <p:sldLayoutId id="2147483689" r:id="rId11"/>
    <p:sldLayoutId id="2147483706" r:id="rId12"/>
  </p:sldLayoutIdLst>
  <p:hf hdr="0" dt="0"/>
  <p:txStyles>
    <p:titleStyle>
      <a:lvl1pPr algn="l" defTabSz="914400" rtl="0" eaLnBrk="1" latinLnBrk="0" hangingPunct="1">
        <a:spcBef>
          <a:spcPct val="0"/>
        </a:spcBef>
        <a:buNone/>
        <a:defRPr lang="en-US" sz="3000" b="0" kern="1200" dirty="0">
          <a:solidFill>
            <a:schemeClr val="lt1"/>
          </a:solidFill>
          <a:latin typeface="Arial Rounded MT Bold" pitchFamily="34" charset="0"/>
          <a:ea typeface="+mn-ea"/>
          <a:cs typeface="+mn-cs"/>
        </a:defRPr>
      </a:lvl1pPr>
    </p:titleStyle>
    <p:bodyStyle>
      <a:lvl1pPr marL="342900" indent="-342900" algn="l" defTabSz="914400" rtl="0" eaLnBrk="1" latinLnBrk="0" hangingPunct="1">
        <a:spcBef>
          <a:spcPct val="20000"/>
        </a:spcBef>
        <a:buFont typeface="Arial" pitchFamily="34" charset="0"/>
        <a:buChar char="•"/>
        <a:defRPr lang="en-US" sz="2000" kern="1200" dirty="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dirty="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dirty="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dirty="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sarjunkumar24391/Spring-PetClinic.gi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 y="5334000"/>
            <a:ext cx="6553201" cy="779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fontAlgn="auto">
              <a:spcBef>
                <a:spcPts val="0"/>
              </a:spcBef>
              <a:spcAft>
                <a:spcPts val="0"/>
              </a:spcAft>
              <a:defRPr/>
            </a:pPr>
            <a:r>
              <a:rPr lang="en-US" sz="2400" b="1" dirty="0" smtClean="0">
                <a:solidFill>
                  <a:schemeClr val="bg1"/>
                </a:solidFill>
                <a:latin typeface="Arial Rounded MT Bold" pitchFamily="34" charset="0"/>
                <a:cs typeface="Arial" pitchFamily="34" charset="0"/>
              </a:rPr>
              <a:t>	DOCKER</a:t>
            </a:r>
            <a:endParaRPr lang="en-US" sz="2400" b="1" dirty="0">
              <a:solidFill>
                <a:schemeClr val="bg1"/>
              </a:solidFill>
              <a:latin typeface="Arial Rounded MT Bold"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US" b="1" dirty="0" smtClean="0"/>
              <a:t>Docker build</a:t>
            </a:r>
            <a:r>
              <a:rPr lang="en-US" dirty="0" smtClean="0"/>
              <a:t> </a:t>
            </a:r>
          </a:p>
          <a:p>
            <a:pPr marL="457200" lvl="1" indent="0">
              <a:buNone/>
            </a:pPr>
            <a:r>
              <a:rPr lang="en-US" dirty="0" smtClean="0"/>
              <a:t>	Docker build refers to the process of building an image.</a:t>
            </a:r>
          </a:p>
          <a:p>
            <a:pPr marL="457200" lvl="1" indent="0">
              <a:buNone/>
            </a:pPr>
            <a:r>
              <a:rPr lang="en-US" dirty="0" smtClean="0"/>
              <a:t>	Docker </a:t>
            </a:r>
            <a:r>
              <a:rPr lang="en-US" dirty="0"/>
              <a:t>allows to compose our application from micro services </a:t>
            </a:r>
            <a:r>
              <a:rPr lang="en-US" dirty="0" smtClean="0"/>
              <a:t>without 	any </a:t>
            </a:r>
            <a:r>
              <a:rPr lang="en-US" dirty="0"/>
              <a:t>inconsistencies between development </a:t>
            </a:r>
            <a:r>
              <a:rPr lang="en-US" dirty="0" smtClean="0"/>
              <a:t>and production 	environment.</a:t>
            </a:r>
          </a:p>
          <a:p>
            <a:pPr marL="0" indent="0">
              <a:buNone/>
            </a:pPr>
            <a:endParaRPr lang="en-US" b="1" dirty="0" smtClean="0"/>
          </a:p>
          <a:p>
            <a:pPr marL="0" indent="0">
              <a:buNone/>
            </a:pPr>
            <a:r>
              <a:rPr lang="en-US" b="1" dirty="0" smtClean="0"/>
              <a:t> Docker run</a:t>
            </a:r>
            <a:endParaRPr lang="en-US" sz="1800" b="1" dirty="0" smtClean="0"/>
          </a:p>
          <a:p>
            <a:pPr marL="0" indent="0">
              <a:buNone/>
            </a:pPr>
            <a:r>
              <a:rPr lang="en-US" sz="1800" dirty="0"/>
              <a:t>	</a:t>
            </a:r>
            <a:r>
              <a:rPr lang="en-US" sz="1800" dirty="0" smtClean="0"/>
              <a:t>Docker offers the ability to deploy the scalable services , 	securely and reliably on a wide variety of platforms</a:t>
            </a:r>
          </a:p>
          <a:p>
            <a:pPr marL="0" indent="0">
              <a:buNone/>
            </a:pPr>
            <a:endParaRPr lang="en-US" sz="1800" dirty="0"/>
          </a:p>
          <a:p>
            <a:pPr marL="0" indent="0">
              <a:buNone/>
            </a:pPr>
            <a:r>
              <a:rPr lang="en-US" sz="1800" b="1" dirty="0" smtClean="0"/>
              <a:t>Docker Ship</a:t>
            </a:r>
          </a:p>
          <a:p>
            <a:pPr marL="0" indent="0">
              <a:buNone/>
            </a:pPr>
            <a:r>
              <a:rPr lang="en-US" sz="1800" dirty="0" smtClean="0"/>
              <a:t>	Docker </a:t>
            </a:r>
            <a:r>
              <a:rPr lang="en-US" sz="1800" dirty="0"/>
              <a:t>lets you design the entire cycle of application development, </a:t>
            </a:r>
            <a:r>
              <a:rPr lang="en-US" sz="1800" dirty="0" smtClean="0"/>
              <a:t>	testing </a:t>
            </a:r>
            <a:r>
              <a:rPr lang="en-US" sz="1800" dirty="0"/>
              <a:t>and distribution, and manage it with a consistent user interface</a:t>
            </a:r>
            <a:endParaRPr lang="en-US" sz="1800" b="1" dirty="0" smtClean="0"/>
          </a:p>
          <a:p>
            <a:pPr marL="0" indent="0">
              <a:buNone/>
            </a:pPr>
            <a:r>
              <a:rPr lang="en-US" b="1" dirty="0"/>
              <a:t>	</a:t>
            </a:r>
            <a:r>
              <a:rPr lang="en-US" b="1" dirty="0" smtClean="0"/>
              <a:t>	</a:t>
            </a:r>
          </a:p>
        </p:txBody>
      </p:sp>
      <p:sp>
        <p:nvSpPr>
          <p:cNvPr id="5" name="Footer Placeholder 4"/>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10</a:t>
            </a:fld>
            <a:endParaRPr lang="en-US" dirty="0"/>
          </a:p>
        </p:txBody>
      </p:sp>
      <p:sp>
        <p:nvSpPr>
          <p:cNvPr id="3" name="Title 2"/>
          <p:cNvSpPr>
            <a:spLocks noGrp="1"/>
          </p:cNvSpPr>
          <p:nvPr>
            <p:ph type="title"/>
          </p:nvPr>
        </p:nvSpPr>
        <p:spPr/>
        <p:txBody>
          <a:bodyPr/>
          <a:lstStyle/>
          <a:p>
            <a:r>
              <a:rPr lang="en-US" dirty="0" smtClean="0"/>
              <a:t>Docker basics	</a:t>
            </a:r>
            <a:endParaRPr lang="en-US" dirty="0"/>
          </a:p>
        </p:txBody>
      </p:sp>
    </p:spTree>
    <p:extLst>
      <p:ext uri="{BB962C8B-B14F-4D97-AF65-F5344CB8AC3E}">
        <p14:creationId xmlns:p14="http://schemas.microsoft.com/office/powerpoint/2010/main" val="2371002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Docker file is a configuration file that contains instructions for building a docker image.</a:t>
            </a:r>
          </a:p>
          <a:p>
            <a:r>
              <a:rPr lang="en-US" dirty="0" smtClean="0"/>
              <a:t>Provide more effective way to build images compared to using “Docker commit”.</a:t>
            </a:r>
          </a:p>
          <a:p>
            <a:r>
              <a:rPr lang="en-US" dirty="0" smtClean="0"/>
              <a:t>Easily fits in to your continuous integration and deployment process.</a:t>
            </a:r>
          </a:p>
          <a:p>
            <a:pPr marL="0" indent="0">
              <a:buNone/>
            </a:pPr>
            <a:endParaRPr lang="en-US" dirty="0" smtClean="0"/>
          </a:p>
          <a:p>
            <a:pPr marL="0" indent="0">
              <a:buNone/>
            </a:pPr>
            <a:r>
              <a:rPr lang="en-US" dirty="0" smtClean="0"/>
              <a:t>Docker file instructions:</a:t>
            </a:r>
          </a:p>
          <a:p>
            <a:r>
              <a:rPr lang="en-US" dirty="0" smtClean="0"/>
              <a:t>Instructions specify what to do when building the image</a:t>
            </a:r>
          </a:p>
          <a:p>
            <a:pPr lvl="1"/>
            <a:r>
              <a:rPr lang="en-US" b="1" dirty="0" smtClean="0"/>
              <a:t>FROM </a:t>
            </a:r>
            <a:r>
              <a:rPr lang="en-US" dirty="0" smtClean="0"/>
              <a:t>instruction specifies what the base image should be</a:t>
            </a:r>
          </a:p>
          <a:p>
            <a:pPr lvl="1"/>
            <a:r>
              <a:rPr lang="en-US" b="1" dirty="0" smtClean="0"/>
              <a:t>RUN</a:t>
            </a:r>
            <a:r>
              <a:rPr lang="en-US" dirty="0" smtClean="0"/>
              <a:t> instruction specifies a command to execute</a:t>
            </a:r>
          </a:p>
          <a:p>
            <a:pPr marL="457200" lvl="1" indent="0">
              <a:buNone/>
            </a:pPr>
            <a:r>
              <a:rPr lang="en-US" b="1" dirty="0" smtClean="0"/>
              <a:t># Example </a:t>
            </a:r>
          </a:p>
          <a:p>
            <a:pPr marL="457200" lvl="1" indent="0">
              <a:buNone/>
            </a:pPr>
            <a:r>
              <a:rPr lang="en-US" b="1" dirty="0" smtClean="0"/>
              <a:t>FROM </a:t>
            </a:r>
            <a:r>
              <a:rPr lang="en-US" dirty="0" smtClean="0"/>
              <a:t> Ubuntu:14.04</a:t>
            </a:r>
          </a:p>
          <a:p>
            <a:pPr marL="457200" lvl="1" indent="0">
              <a:buNone/>
            </a:pPr>
            <a:r>
              <a:rPr lang="en-US" b="1" dirty="0" smtClean="0"/>
              <a:t>RUN </a:t>
            </a:r>
            <a:r>
              <a:rPr lang="en-US" dirty="0" smtClean="0"/>
              <a:t>apt-get install vim</a:t>
            </a:r>
            <a:endParaRPr lang="en-US" b="1" dirty="0"/>
          </a:p>
          <a:p>
            <a:pPr marL="457200" lvl="1" indent="0">
              <a:buNone/>
            </a:pPr>
            <a:endParaRPr lang="en-US" b="1" dirty="0"/>
          </a:p>
        </p:txBody>
      </p:sp>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11</a:t>
            </a:fld>
            <a:endParaRPr lang="en-US" dirty="0"/>
          </a:p>
        </p:txBody>
      </p:sp>
      <p:sp>
        <p:nvSpPr>
          <p:cNvPr id="5" name="Title 4"/>
          <p:cNvSpPr>
            <a:spLocks noGrp="1"/>
          </p:cNvSpPr>
          <p:nvPr>
            <p:ph type="title"/>
          </p:nvPr>
        </p:nvSpPr>
        <p:spPr/>
        <p:txBody>
          <a:bodyPr/>
          <a:lstStyle/>
          <a:p>
            <a:r>
              <a:rPr lang="en-US" sz="3200" dirty="0" smtClean="0"/>
              <a:t>Docker file	</a:t>
            </a:r>
            <a:endParaRPr lang="en-US" sz="3200" dirty="0"/>
          </a:p>
        </p:txBody>
      </p:sp>
    </p:spTree>
    <p:extLst>
      <p:ext uri="{BB962C8B-B14F-4D97-AF65-F5344CB8AC3E}">
        <p14:creationId xmlns:p14="http://schemas.microsoft.com/office/powerpoint/2010/main" val="1309448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What’s an Image</a:t>
            </a:r>
            <a:r>
              <a:rPr lang="en-US" dirty="0" smtClean="0"/>
              <a:t>?</a:t>
            </a:r>
          </a:p>
          <a:p>
            <a:r>
              <a:rPr lang="en-US" dirty="0" smtClean="0"/>
              <a:t>Images are immutable, file that’s essentially a  snapshot of a container.</a:t>
            </a:r>
          </a:p>
          <a:p>
            <a:r>
              <a:rPr lang="en-US" dirty="0" smtClean="0"/>
              <a:t>Images are created with the </a:t>
            </a:r>
            <a:r>
              <a:rPr lang="en-US" b="1" dirty="0" smtClean="0"/>
              <a:t>build</a:t>
            </a:r>
            <a:r>
              <a:rPr lang="en-US" dirty="0" smtClean="0"/>
              <a:t> command and produce a container when started with </a:t>
            </a:r>
            <a:r>
              <a:rPr lang="en-US" b="1" dirty="0" smtClean="0"/>
              <a:t>run.</a:t>
            </a:r>
          </a:p>
          <a:p>
            <a:r>
              <a:rPr lang="en-US" dirty="0" smtClean="0"/>
              <a:t>Images are designed to be composed of </a:t>
            </a:r>
          </a:p>
          <a:p>
            <a:pPr marL="0" indent="0">
              <a:buNone/>
            </a:pPr>
            <a:r>
              <a:rPr lang="en-US" dirty="0" smtClean="0"/>
              <a:t>     layers of other images , allowing a minimal</a:t>
            </a:r>
          </a:p>
          <a:p>
            <a:pPr marL="0" indent="0">
              <a:buNone/>
            </a:pPr>
            <a:r>
              <a:rPr lang="en-US" dirty="0" smtClean="0"/>
              <a:t>     amount of data to be sent when transferring</a:t>
            </a:r>
          </a:p>
          <a:p>
            <a:pPr marL="0" indent="0">
              <a:buNone/>
            </a:pPr>
            <a:r>
              <a:rPr lang="en-US" dirty="0"/>
              <a:t> </a:t>
            </a:r>
            <a:r>
              <a:rPr lang="en-US" dirty="0" smtClean="0"/>
              <a:t>    images over the network.</a:t>
            </a:r>
          </a:p>
          <a:p>
            <a:r>
              <a:rPr lang="en-US" dirty="0" smtClean="0"/>
              <a:t>Local images can be listed by running     </a:t>
            </a:r>
            <a:r>
              <a:rPr lang="en-US" b="1" dirty="0" smtClean="0"/>
              <a:t>docker images</a:t>
            </a:r>
          </a:p>
          <a:p>
            <a:r>
              <a:rPr lang="en-US" dirty="0" smtClean="0"/>
              <a:t>Images are made of layers, conceptually stacked on top of each other.</a:t>
            </a:r>
          </a:p>
          <a:p>
            <a:pPr marL="0" indent="0">
              <a:buNone/>
            </a:pPr>
            <a:endParaRPr lang="en-US" dirty="0"/>
          </a:p>
        </p:txBody>
      </p:sp>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12</a:t>
            </a:fld>
            <a:endParaRPr lang="en-US" dirty="0"/>
          </a:p>
        </p:txBody>
      </p:sp>
      <p:sp>
        <p:nvSpPr>
          <p:cNvPr id="5" name="Title 4"/>
          <p:cNvSpPr>
            <a:spLocks noGrp="1"/>
          </p:cNvSpPr>
          <p:nvPr>
            <p:ph type="title"/>
          </p:nvPr>
        </p:nvSpPr>
        <p:spPr/>
        <p:txBody>
          <a:bodyPr/>
          <a:lstStyle/>
          <a:p>
            <a:r>
              <a:rPr lang="en-US" dirty="0" smtClean="0"/>
              <a:t>Docker Images	</a:t>
            </a:r>
            <a:endParaRPr lang="en-US" dirty="0"/>
          </a:p>
        </p:txBody>
      </p:sp>
      <p:pic>
        <p:nvPicPr>
          <p:cNvPr id="6" name="Picture 5"/>
          <p:cNvPicPr/>
          <p:nvPr/>
        </p:nvPicPr>
        <p:blipFill>
          <a:blip r:embed="rId2"/>
          <a:stretch>
            <a:fillRect/>
          </a:stretch>
        </p:blipFill>
        <p:spPr>
          <a:xfrm>
            <a:off x="5867399" y="2819400"/>
            <a:ext cx="2743201" cy="1524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05877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de-CH" dirty="0" smtClean="0"/>
          </a:p>
          <a:p>
            <a:r>
              <a:rPr lang="de-CH" dirty="0" smtClean="0"/>
              <a:t>Persisted </a:t>
            </a:r>
            <a:r>
              <a:rPr lang="de-CH" dirty="0"/>
              <a:t>snapshot that can be run</a:t>
            </a:r>
          </a:p>
          <a:p>
            <a:pPr lvl="1"/>
            <a:r>
              <a:rPr lang="de-CH" sz="2000" i="1" dirty="0"/>
              <a:t>images: </a:t>
            </a:r>
            <a:r>
              <a:rPr lang="de-CH" sz="2000" dirty="0"/>
              <a:t>List all local images</a:t>
            </a:r>
          </a:p>
          <a:p>
            <a:pPr lvl="1"/>
            <a:r>
              <a:rPr lang="de-CH" sz="2000" i="1" dirty="0"/>
              <a:t>run</a:t>
            </a:r>
            <a:r>
              <a:rPr lang="de-CH" sz="2000" dirty="0"/>
              <a:t>: Create a container from an image and execute a command in it</a:t>
            </a:r>
          </a:p>
          <a:p>
            <a:pPr lvl="1"/>
            <a:r>
              <a:rPr lang="de-CH" sz="2000" i="1" dirty="0"/>
              <a:t>tag</a:t>
            </a:r>
            <a:r>
              <a:rPr lang="de-CH" sz="2000" dirty="0"/>
              <a:t>: Tag an image</a:t>
            </a:r>
          </a:p>
          <a:p>
            <a:pPr lvl="1"/>
            <a:r>
              <a:rPr lang="de-CH" sz="2000" i="1" dirty="0"/>
              <a:t>pull</a:t>
            </a:r>
            <a:r>
              <a:rPr lang="de-CH" sz="2000" dirty="0"/>
              <a:t>: Download image from repository</a:t>
            </a:r>
          </a:p>
          <a:p>
            <a:pPr lvl="1"/>
            <a:r>
              <a:rPr lang="de-CH" sz="2000" i="1" dirty="0"/>
              <a:t>rmi</a:t>
            </a:r>
            <a:r>
              <a:rPr lang="de-CH" sz="2000" dirty="0"/>
              <a:t>: Delete a local image</a:t>
            </a:r>
          </a:p>
          <a:p>
            <a:pPr lvl="2"/>
            <a:r>
              <a:rPr lang="de-CH" sz="2000" dirty="0"/>
              <a:t>This will also remove intermediate images if no longer used</a:t>
            </a:r>
          </a:p>
          <a:p>
            <a:endParaRPr lang="en-US" dirty="0"/>
          </a:p>
        </p:txBody>
      </p:sp>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13</a:t>
            </a:fld>
            <a:endParaRPr lang="en-US" dirty="0"/>
          </a:p>
        </p:txBody>
      </p:sp>
      <p:sp>
        <p:nvSpPr>
          <p:cNvPr id="5" name="Title 4"/>
          <p:cNvSpPr>
            <a:spLocks noGrp="1"/>
          </p:cNvSpPr>
          <p:nvPr>
            <p:ph type="title"/>
          </p:nvPr>
        </p:nvSpPr>
        <p:spPr/>
        <p:txBody>
          <a:bodyPr/>
          <a:lstStyle/>
          <a:p>
            <a:r>
              <a:rPr lang="de-CH" dirty="0" smtClean="0"/>
              <a:t/>
            </a:r>
            <a:br>
              <a:rPr lang="de-CH" dirty="0" smtClean="0"/>
            </a:br>
            <a:r>
              <a:rPr lang="de-CH" dirty="0" smtClean="0"/>
              <a:t>Terminology </a:t>
            </a:r>
            <a:r>
              <a:rPr lang="de-CH" dirty="0"/>
              <a:t>- Image</a:t>
            </a:r>
            <a:r>
              <a:rPr lang="en-US" dirty="0"/>
              <a:t/>
            </a:r>
            <a:br>
              <a:rPr lang="en-US" dirty="0"/>
            </a:br>
            <a:endParaRPr lang="en-US" dirty="0"/>
          </a:p>
        </p:txBody>
      </p:sp>
    </p:spTree>
    <p:extLst>
      <p:ext uri="{BB962C8B-B14F-4D97-AF65-F5344CB8AC3E}">
        <p14:creationId xmlns:p14="http://schemas.microsoft.com/office/powerpoint/2010/main" val="2629616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14</a:t>
            </a:fld>
            <a:endParaRPr lang="en-US" dirty="0"/>
          </a:p>
        </p:txBody>
      </p:sp>
      <p:sp>
        <p:nvSpPr>
          <p:cNvPr id="5" name="Title 4"/>
          <p:cNvSpPr>
            <a:spLocks noGrp="1"/>
          </p:cNvSpPr>
          <p:nvPr>
            <p:ph type="title"/>
          </p:nvPr>
        </p:nvSpPr>
        <p:spPr/>
        <p:txBody>
          <a:bodyPr/>
          <a:lstStyle/>
          <a:p>
            <a:r>
              <a:rPr lang="en-US" dirty="0">
                <a:latin typeface="Calibri" charset="0"/>
              </a:rPr>
              <a:t>Building </a:t>
            </a:r>
            <a:r>
              <a:rPr lang="en-US" dirty="0" smtClean="0">
                <a:latin typeface="Calibri" charset="0"/>
              </a:rPr>
              <a:t>Docker </a:t>
            </a:r>
            <a:r>
              <a:rPr lang="en-US" dirty="0">
                <a:latin typeface="Calibri" charset="0"/>
              </a:rPr>
              <a:t>images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691" y="1219200"/>
            <a:ext cx="6542617" cy="4906963"/>
          </a:xfrm>
        </p:spPr>
      </p:pic>
    </p:spTree>
    <p:extLst>
      <p:ext uri="{BB962C8B-B14F-4D97-AF65-F5344CB8AC3E}">
        <p14:creationId xmlns:p14="http://schemas.microsoft.com/office/powerpoint/2010/main" val="3827312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Container is a runnable instance of an image. Container is read-write layer on top of other read-only layers of an image.</a:t>
            </a:r>
          </a:p>
          <a:p>
            <a:r>
              <a:rPr lang="en-US" dirty="0" smtClean="0"/>
              <a:t>Containers are light weight and easily portable.</a:t>
            </a:r>
          </a:p>
          <a:p>
            <a:r>
              <a:rPr lang="en-US" dirty="0" smtClean="0"/>
              <a:t>Containers are created using </a:t>
            </a:r>
            <a:r>
              <a:rPr lang="en-US" b="1" dirty="0" smtClean="0"/>
              <a:t>run </a:t>
            </a:r>
            <a:r>
              <a:rPr lang="en-US" dirty="0" smtClean="0"/>
              <a:t>command</a:t>
            </a:r>
          </a:p>
          <a:p>
            <a:pPr lvl="1"/>
            <a:r>
              <a:rPr lang="en-US" b="1" dirty="0" smtClean="0"/>
              <a:t>$ docker run image_id/name [command ][args].</a:t>
            </a:r>
            <a:endParaRPr lang="en-US" b="1" dirty="0"/>
          </a:p>
          <a:p>
            <a:pPr marL="0" indent="0">
              <a:buNone/>
            </a:pPr>
            <a:r>
              <a:rPr lang="en-US" dirty="0" smtClean="0"/>
              <a:t>	</a:t>
            </a:r>
          </a:p>
          <a:p>
            <a:r>
              <a:rPr lang="en-US" dirty="0" smtClean="0"/>
              <a:t>Containers are used to run the application where as</a:t>
            </a:r>
          </a:p>
          <a:p>
            <a:pPr marL="0" indent="0">
              <a:buNone/>
            </a:pPr>
            <a:r>
              <a:rPr lang="en-US" dirty="0"/>
              <a:t> </a:t>
            </a:r>
            <a:r>
              <a:rPr lang="en-US" dirty="0" smtClean="0"/>
              <a:t>     images stores the application.</a:t>
            </a:r>
          </a:p>
          <a:p>
            <a:r>
              <a:rPr lang="en-US" dirty="0" smtClean="0"/>
              <a:t>When we start a container ,we are referring to an image through its unique ID. Docker pulls the required image and its parent image until reaches base image.</a:t>
            </a:r>
          </a:p>
          <a:p>
            <a:r>
              <a:rPr lang="en-US" dirty="0" smtClean="0"/>
              <a:t>To view docker containers list</a:t>
            </a:r>
          </a:p>
          <a:p>
            <a:pPr lvl="1"/>
            <a:r>
              <a:rPr lang="en-US" b="1" dirty="0" smtClean="0"/>
              <a:t>$docker ps -a</a:t>
            </a:r>
          </a:p>
        </p:txBody>
      </p:sp>
      <p:sp>
        <p:nvSpPr>
          <p:cNvPr id="3" name="Footer Placeholder 2"/>
          <p:cNvSpPr>
            <a:spLocks noGrp="1"/>
          </p:cNvSpPr>
          <p:nvPr>
            <p:ph type="ftr" sz="quarter" idx="11"/>
          </p:nvPr>
        </p:nvSpPr>
        <p:spPr/>
        <p:txBody>
          <a:bodyPr/>
          <a:lstStyle/>
          <a:p>
            <a:r>
              <a:rPr lang="en-US" dirty="0"/>
              <a:t>© Cognizant 2016</a:t>
            </a:r>
          </a:p>
        </p:txBody>
      </p:sp>
      <p:sp>
        <p:nvSpPr>
          <p:cNvPr id="4" name="Slide Number Placeholder 3"/>
          <p:cNvSpPr>
            <a:spLocks noGrp="1"/>
          </p:cNvSpPr>
          <p:nvPr>
            <p:ph type="sldNum" sz="quarter" idx="12"/>
          </p:nvPr>
        </p:nvSpPr>
        <p:spPr/>
        <p:txBody>
          <a:bodyPr/>
          <a:lstStyle/>
          <a:p>
            <a:fld id="{0663517A-90C9-44F7-A477-BBD63AED79D2}" type="slidenum">
              <a:rPr lang="en-US" smtClean="0"/>
              <a:t>15</a:t>
            </a:fld>
            <a:endParaRPr lang="en-US" dirty="0"/>
          </a:p>
        </p:txBody>
      </p:sp>
      <p:sp>
        <p:nvSpPr>
          <p:cNvPr id="5" name="Title 4"/>
          <p:cNvSpPr>
            <a:spLocks noGrp="1"/>
          </p:cNvSpPr>
          <p:nvPr>
            <p:ph type="title"/>
          </p:nvPr>
        </p:nvSpPr>
        <p:spPr/>
        <p:txBody>
          <a:bodyPr/>
          <a:lstStyle/>
          <a:p>
            <a:r>
              <a:rPr lang="en-US" dirty="0" smtClean="0"/>
              <a:t>Containers	</a:t>
            </a:r>
            <a:endParaRPr lang="en-US" dirty="0"/>
          </a:p>
        </p:txBody>
      </p:sp>
      <p:pic>
        <p:nvPicPr>
          <p:cNvPr id="1026" name="Picture 2" descr="Image result for docker container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ocker container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5875"/>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ocker container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68275"/>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docker container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320675"/>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981200"/>
            <a:ext cx="1905000" cy="1809750"/>
          </a:xfrm>
          <a:prstGeom prst="rect">
            <a:avLst/>
          </a:prstGeom>
        </p:spPr>
      </p:pic>
    </p:spTree>
    <p:extLst>
      <p:ext uri="{BB962C8B-B14F-4D97-AF65-F5344CB8AC3E}">
        <p14:creationId xmlns:p14="http://schemas.microsoft.com/office/powerpoint/2010/main" val="3160771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de-CH" dirty="0" smtClean="0"/>
          </a:p>
          <a:p>
            <a:r>
              <a:rPr lang="de-CH" dirty="0" smtClean="0"/>
              <a:t>Runnable </a:t>
            </a:r>
            <a:r>
              <a:rPr lang="de-CH" dirty="0"/>
              <a:t>instance of an image</a:t>
            </a:r>
          </a:p>
          <a:p>
            <a:pPr lvl="1"/>
            <a:r>
              <a:rPr lang="de-CH" sz="2000" i="1" dirty="0"/>
              <a:t>ps:</a:t>
            </a:r>
            <a:r>
              <a:rPr lang="de-CH" sz="2000" dirty="0"/>
              <a:t> List all running containers</a:t>
            </a:r>
          </a:p>
          <a:p>
            <a:pPr lvl="1"/>
            <a:r>
              <a:rPr lang="de-CH" sz="2000" i="1" dirty="0"/>
              <a:t>ps –a</a:t>
            </a:r>
            <a:r>
              <a:rPr lang="de-CH" sz="2000" dirty="0"/>
              <a:t>: List all containers (incl. stopped)</a:t>
            </a:r>
          </a:p>
          <a:p>
            <a:pPr lvl="1"/>
            <a:r>
              <a:rPr lang="de-CH" sz="2000" i="1" dirty="0"/>
              <a:t>top</a:t>
            </a:r>
            <a:r>
              <a:rPr lang="de-CH" sz="2000" dirty="0"/>
              <a:t>: Display processes of a container</a:t>
            </a:r>
          </a:p>
          <a:p>
            <a:pPr lvl="1"/>
            <a:r>
              <a:rPr lang="de-CH" sz="2000" i="1" dirty="0"/>
              <a:t>start</a:t>
            </a:r>
            <a:r>
              <a:rPr lang="de-CH" sz="2000" dirty="0"/>
              <a:t>: Start a stopped container</a:t>
            </a:r>
          </a:p>
          <a:p>
            <a:pPr lvl="1"/>
            <a:r>
              <a:rPr lang="de-CH" sz="2000" i="1" dirty="0"/>
              <a:t>stop</a:t>
            </a:r>
            <a:r>
              <a:rPr lang="de-CH" sz="2000" dirty="0"/>
              <a:t>: Stop a running container</a:t>
            </a:r>
          </a:p>
          <a:p>
            <a:pPr lvl="1"/>
            <a:r>
              <a:rPr lang="de-CH" sz="2000" i="1" dirty="0"/>
              <a:t>pause</a:t>
            </a:r>
            <a:r>
              <a:rPr lang="de-CH" sz="2000" dirty="0"/>
              <a:t>: Pause all processes within a container</a:t>
            </a:r>
          </a:p>
          <a:p>
            <a:pPr lvl="1"/>
            <a:r>
              <a:rPr lang="de-CH" sz="2000" i="1" dirty="0"/>
              <a:t>rm</a:t>
            </a:r>
            <a:r>
              <a:rPr lang="de-CH" sz="2000" dirty="0"/>
              <a:t>: Delete a container</a:t>
            </a:r>
          </a:p>
          <a:p>
            <a:pPr lvl="1"/>
            <a:r>
              <a:rPr lang="de-CH" sz="2000" i="1" dirty="0"/>
              <a:t>commit</a:t>
            </a:r>
            <a:r>
              <a:rPr lang="de-CH" sz="2000" dirty="0"/>
              <a:t>: Create an image from a container</a:t>
            </a:r>
          </a:p>
          <a:p>
            <a:endParaRPr lang="en-US" dirty="0"/>
          </a:p>
        </p:txBody>
      </p:sp>
      <p:sp>
        <p:nvSpPr>
          <p:cNvPr id="3" name="Footer Placeholder 2"/>
          <p:cNvSpPr>
            <a:spLocks noGrp="1"/>
          </p:cNvSpPr>
          <p:nvPr>
            <p:ph type="ftr" sz="quarter" idx="11"/>
          </p:nvPr>
        </p:nvSpPr>
        <p:spPr/>
        <p:txBody>
          <a:bodyPr/>
          <a:lstStyle/>
          <a:p>
            <a:r>
              <a:rPr lang="en-US" dirty="0" smtClean="0"/>
              <a:t>© Cognizant 2015</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16</a:t>
            </a:fld>
            <a:endParaRPr lang="en-US" dirty="0"/>
          </a:p>
        </p:txBody>
      </p:sp>
      <p:sp>
        <p:nvSpPr>
          <p:cNvPr id="5" name="Title 4"/>
          <p:cNvSpPr>
            <a:spLocks noGrp="1"/>
          </p:cNvSpPr>
          <p:nvPr>
            <p:ph type="title"/>
          </p:nvPr>
        </p:nvSpPr>
        <p:spPr/>
        <p:txBody>
          <a:bodyPr/>
          <a:lstStyle/>
          <a:p>
            <a:r>
              <a:rPr lang="de-CH" dirty="0" smtClean="0"/>
              <a:t/>
            </a:r>
            <a:br>
              <a:rPr lang="de-CH" dirty="0" smtClean="0"/>
            </a:br>
            <a:r>
              <a:rPr lang="de-CH" dirty="0" smtClean="0"/>
              <a:t>Terminology </a:t>
            </a:r>
            <a:r>
              <a:rPr lang="de-CH" dirty="0"/>
              <a:t>- Container</a:t>
            </a:r>
            <a:r>
              <a:rPr lang="en-US" dirty="0"/>
              <a:t/>
            </a:r>
            <a:br>
              <a:rPr lang="en-US" dirty="0"/>
            </a:br>
            <a:endParaRPr lang="en-US" dirty="0"/>
          </a:p>
        </p:txBody>
      </p:sp>
    </p:spTree>
    <p:extLst>
      <p:ext uri="{BB962C8B-B14F-4D97-AF65-F5344CB8AC3E}">
        <p14:creationId xmlns:p14="http://schemas.microsoft.com/office/powerpoint/2010/main" val="3432166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 Cognizant 2016</a:t>
            </a:r>
          </a:p>
        </p:txBody>
      </p:sp>
      <p:sp>
        <p:nvSpPr>
          <p:cNvPr id="4" name="Slide Number Placeholder 3"/>
          <p:cNvSpPr>
            <a:spLocks noGrp="1"/>
          </p:cNvSpPr>
          <p:nvPr>
            <p:ph type="sldNum" sz="quarter" idx="12"/>
          </p:nvPr>
        </p:nvSpPr>
        <p:spPr/>
        <p:txBody>
          <a:bodyPr/>
          <a:lstStyle/>
          <a:p>
            <a:fld id="{0663517A-90C9-44F7-A477-BBD63AED79D2}" type="slidenum">
              <a:rPr lang="en-US" smtClean="0"/>
              <a:t>17</a:t>
            </a:fld>
            <a:endParaRPr lang="en-US" dirty="0"/>
          </a:p>
        </p:txBody>
      </p:sp>
      <p:sp>
        <p:nvSpPr>
          <p:cNvPr id="5" name="Title 4"/>
          <p:cNvSpPr>
            <a:spLocks noGrp="1"/>
          </p:cNvSpPr>
          <p:nvPr>
            <p:ph type="title"/>
          </p:nvPr>
        </p:nvSpPr>
        <p:spPr/>
        <p:txBody>
          <a:bodyPr/>
          <a:lstStyle/>
          <a:p>
            <a:r>
              <a:rPr lang="en-US" dirty="0" smtClean="0"/>
              <a:t>Docker Workflow	</a:t>
            </a:r>
            <a:endParaRPr lang="en-US" dirty="0"/>
          </a:p>
        </p:txBody>
      </p:sp>
      <p:sp>
        <p:nvSpPr>
          <p:cNvPr id="2" name="Content Placeholder 1"/>
          <p:cNvSpPr>
            <a:spLocks noGrp="1"/>
          </p:cNvSpPr>
          <p:nvPr>
            <p:ph idx="1"/>
          </p:nvPr>
        </p:nvSpPr>
        <p:spPr/>
        <p:txBody>
          <a:bodyPr/>
          <a:lstStyle/>
          <a:p>
            <a:endParaRPr lang="en-US"/>
          </a:p>
        </p:txBody>
      </p:sp>
      <p:pic>
        <p:nvPicPr>
          <p:cNvPr id="7"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1135" r="20"/>
          <a:stretch/>
        </p:blipFill>
        <p:spPr>
          <a:xfrm>
            <a:off x="0" y="705140"/>
            <a:ext cx="9067799" cy="5561224"/>
          </a:xfrm>
          <a:prstGeom prst="rect">
            <a:avLst/>
          </a:prstGeom>
          <a:noFill/>
          <a:ln w="9525">
            <a:noFill/>
            <a:miter lim="800000"/>
            <a:headEnd/>
            <a:tailEnd/>
          </a:ln>
        </p:spPr>
      </p:pic>
    </p:spTree>
    <p:extLst>
      <p:ext uri="{BB962C8B-B14F-4D97-AF65-F5344CB8AC3E}">
        <p14:creationId xmlns:p14="http://schemas.microsoft.com/office/powerpoint/2010/main" val="2207806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791200"/>
          </a:xfrm>
        </p:spPr>
        <p:txBody>
          <a:bodyP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view all images</a:t>
            </a:r>
          </a:p>
          <a:p>
            <a:pPr lvl="2"/>
            <a:r>
              <a:rPr lang="en-US" b="1" dirty="0" smtClean="0">
                <a:latin typeface="Times New Roman" panose="02020603050405020304" pitchFamily="18" charset="0"/>
                <a:cs typeface="Times New Roman" panose="02020603050405020304" pitchFamily="18" charset="0"/>
              </a:rPr>
              <a:t>$ docker </a:t>
            </a:r>
            <a:r>
              <a:rPr lang="en-US" b="1" dirty="0">
                <a:latin typeface="Times New Roman" panose="02020603050405020304" pitchFamily="18" charset="0"/>
                <a:cs typeface="Times New Roman" panose="02020603050405020304" pitchFamily="18" charset="0"/>
              </a:rPr>
              <a:t>images</a:t>
            </a:r>
          </a:p>
          <a:p>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view all the hidden and intermediate images</a:t>
            </a:r>
          </a:p>
          <a:p>
            <a:pPr lvl="2"/>
            <a:r>
              <a:rPr lang="en-US" b="1" dirty="0" smtClean="0">
                <a:latin typeface="Times New Roman" panose="02020603050405020304" pitchFamily="18" charset="0"/>
                <a:cs typeface="Times New Roman" panose="02020603050405020304" pitchFamily="18" charset="0"/>
              </a:rPr>
              <a:t>$ docker </a:t>
            </a:r>
            <a:r>
              <a:rPr lang="en-US" b="1" dirty="0">
                <a:latin typeface="Times New Roman" panose="02020603050405020304" pitchFamily="18" charset="0"/>
                <a:cs typeface="Times New Roman" panose="02020603050405020304" pitchFamily="18" charset="0"/>
              </a:rPr>
              <a:t>images –a</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view all the active containers</a:t>
            </a:r>
          </a:p>
          <a:p>
            <a:pPr lvl="2"/>
            <a:r>
              <a:rPr lang="en-US" b="1" dirty="0" smtClean="0">
                <a:latin typeface="Times New Roman" panose="02020603050405020304" pitchFamily="18" charset="0"/>
                <a:cs typeface="Times New Roman" panose="02020603050405020304" pitchFamily="18" charset="0"/>
              </a:rPr>
              <a:t>$ docker </a:t>
            </a:r>
            <a:r>
              <a:rPr lang="en-US" b="1" dirty="0">
                <a:latin typeface="Times New Roman" panose="02020603050405020304" pitchFamily="18" charset="0"/>
                <a:cs typeface="Times New Roman" panose="02020603050405020304" pitchFamily="18" charset="0"/>
              </a:rPr>
              <a:t>ps</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view all the containers, both active and exited</a:t>
            </a:r>
          </a:p>
          <a:p>
            <a:pPr lvl="2"/>
            <a:r>
              <a:rPr lang="en-US" b="1" dirty="0" smtClean="0">
                <a:latin typeface="Times New Roman" panose="02020603050405020304" pitchFamily="18" charset="0"/>
                <a:cs typeface="Times New Roman" panose="02020603050405020304" pitchFamily="18" charset="0"/>
              </a:rPr>
              <a:t>$ docker </a:t>
            </a:r>
            <a:r>
              <a:rPr lang="en-US" b="1" dirty="0">
                <a:latin typeface="Times New Roman" panose="02020603050405020304" pitchFamily="18" charset="0"/>
                <a:cs typeface="Times New Roman" panose="02020603050405020304" pitchFamily="18" charset="0"/>
              </a:rPr>
              <a:t>ps –a</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get interactively inside the container which has Ubuntu</a:t>
            </a:r>
          </a:p>
          <a:p>
            <a:pPr lvl="2"/>
            <a:r>
              <a:rPr lang="en-US" b="1" dirty="0" smtClean="0">
                <a:latin typeface="Times New Roman" panose="02020603050405020304" pitchFamily="18" charset="0"/>
                <a:cs typeface="Times New Roman" panose="02020603050405020304" pitchFamily="18" charset="0"/>
              </a:rPr>
              <a:t>$ docker </a:t>
            </a:r>
            <a:r>
              <a:rPr lang="en-US" b="1" dirty="0">
                <a:latin typeface="Times New Roman" panose="02020603050405020304" pitchFamily="18" charset="0"/>
                <a:cs typeface="Times New Roman" panose="02020603050405020304" pitchFamily="18" charset="0"/>
              </a:rPr>
              <a:t>run –I –t Ubuntu /bin/bash</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get interactively inside the container which has Ubuntu v12.10</a:t>
            </a:r>
          </a:p>
          <a:p>
            <a:pPr lvl="2"/>
            <a:r>
              <a:rPr lang="en-US" b="1" dirty="0" smtClean="0">
                <a:latin typeface="Times New Roman" panose="02020603050405020304" pitchFamily="18" charset="0"/>
                <a:cs typeface="Times New Roman" panose="02020603050405020304" pitchFamily="18" charset="0"/>
              </a:rPr>
              <a:t>$ docker </a:t>
            </a:r>
            <a:r>
              <a:rPr lang="en-US" b="1" dirty="0">
                <a:latin typeface="Times New Roman" panose="02020603050405020304" pitchFamily="18" charset="0"/>
                <a:cs typeface="Times New Roman" panose="02020603050405020304" pitchFamily="18" charset="0"/>
              </a:rPr>
              <a:t>run –I –t Ubuntu:12.10 /bin/bash</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push image into docker hub</a:t>
            </a:r>
          </a:p>
          <a:p>
            <a:pPr lvl="2"/>
            <a:r>
              <a:rPr lang="en-US" b="1" dirty="0" smtClean="0">
                <a:latin typeface="Times New Roman" panose="02020603050405020304" pitchFamily="18" charset="0"/>
                <a:cs typeface="Times New Roman" panose="02020603050405020304" pitchFamily="18" charset="0"/>
              </a:rPr>
              <a:t>$ docker </a:t>
            </a:r>
            <a:r>
              <a:rPr lang="en-US" b="1" dirty="0">
                <a:latin typeface="Times New Roman" panose="02020603050405020304" pitchFamily="18" charset="0"/>
                <a:cs typeface="Times New Roman" panose="02020603050405020304" pitchFamily="18" charset="0"/>
              </a:rPr>
              <a:t>push &lt;repository name:tag&gt;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pull images from docker hub</a:t>
            </a:r>
          </a:p>
          <a:p>
            <a:pPr lvl="2"/>
            <a:r>
              <a:rPr lang="en-US" b="1" dirty="0" smtClean="0">
                <a:latin typeface="Times New Roman" panose="02020603050405020304" pitchFamily="18" charset="0"/>
                <a:cs typeface="Times New Roman" panose="02020603050405020304" pitchFamily="18" charset="0"/>
              </a:rPr>
              <a:t>$ docker </a:t>
            </a:r>
            <a:r>
              <a:rPr lang="en-US" b="1" dirty="0">
                <a:latin typeface="Times New Roman" panose="02020603050405020304" pitchFamily="18" charset="0"/>
                <a:cs typeface="Times New Roman" panose="02020603050405020304" pitchFamily="18" charset="0"/>
              </a:rPr>
              <a:t>pull &lt;image name&gt;</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3" name="Footer Placeholder 2"/>
          <p:cNvSpPr>
            <a:spLocks noGrp="1"/>
          </p:cNvSpPr>
          <p:nvPr>
            <p:ph type="ftr" sz="quarter" idx="11"/>
          </p:nvPr>
        </p:nvSpPr>
        <p:spPr/>
        <p:txBody>
          <a:bodyPr/>
          <a:lstStyle/>
          <a:p>
            <a:r>
              <a:rPr lang="en-US" dirty="0"/>
              <a:t>© Cognizant 2016</a:t>
            </a:r>
          </a:p>
        </p:txBody>
      </p:sp>
      <p:sp>
        <p:nvSpPr>
          <p:cNvPr id="4" name="Slide Number Placeholder 3"/>
          <p:cNvSpPr>
            <a:spLocks noGrp="1"/>
          </p:cNvSpPr>
          <p:nvPr>
            <p:ph type="sldNum" sz="quarter" idx="12"/>
          </p:nvPr>
        </p:nvSpPr>
        <p:spPr/>
        <p:txBody>
          <a:bodyPr/>
          <a:lstStyle/>
          <a:p>
            <a:fld id="{0663517A-90C9-44F7-A477-BBD63AED79D2}" type="slidenum">
              <a:rPr lang="en-US" smtClean="0"/>
              <a:t>18</a:t>
            </a:fld>
            <a:endParaRPr lang="en-US" dirty="0"/>
          </a:p>
        </p:txBody>
      </p:sp>
      <p:sp>
        <p:nvSpPr>
          <p:cNvPr id="5" name="Title 4"/>
          <p:cNvSpPr>
            <a:spLocks noGrp="1"/>
          </p:cNvSpPr>
          <p:nvPr>
            <p:ph type="title"/>
          </p:nvPr>
        </p:nvSpPr>
        <p:spPr/>
        <p:txBody>
          <a:bodyPr/>
          <a:lstStyle/>
          <a:p>
            <a:r>
              <a:rPr lang="en-US" dirty="0" smtClean="0"/>
              <a:t>Basic docker commands</a:t>
            </a:r>
            <a:endParaRPr lang="en-US" dirty="0"/>
          </a:p>
        </p:txBody>
      </p:sp>
    </p:spTree>
    <p:extLst>
      <p:ext uri="{BB962C8B-B14F-4D97-AF65-F5344CB8AC3E}">
        <p14:creationId xmlns:p14="http://schemas.microsoft.com/office/powerpoint/2010/main" val="4022092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211763"/>
          </a:xfrm>
        </p:spPr>
        <p:txBody>
          <a:bodyPr/>
          <a:lstStyle/>
          <a:p>
            <a:r>
              <a:rPr lang="en-US" sz="1800" dirty="0" smtClean="0"/>
              <a:t>To </a:t>
            </a:r>
            <a:r>
              <a:rPr lang="en-US" sz="1800" dirty="0"/>
              <a:t>stop the running container</a:t>
            </a:r>
          </a:p>
          <a:p>
            <a:pPr lvl="2"/>
            <a:r>
              <a:rPr lang="en-US" b="1" dirty="0" smtClean="0"/>
              <a:t>$ docker </a:t>
            </a:r>
            <a:r>
              <a:rPr lang="en-US" b="1" dirty="0"/>
              <a:t>stop </a:t>
            </a:r>
            <a:r>
              <a:rPr lang="en-US" b="1" dirty="0" smtClean="0"/>
              <a:t>&lt;Container </a:t>
            </a:r>
            <a:r>
              <a:rPr lang="en-US" b="1" dirty="0"/>
              <a:t>ID&gt;</a:t>
            </a:r>
          </a:p>
          <a:p>
            <a:r>
              <a:rPr lang="en-US" sz="1800" dirty="0" smtClean="0"/>
              <a:t>To </a:t>
            </a:r>
            <a:r>
              <a:rPr lang="en-US" sz="1800" dirty="0"/>
              <a:t>start the running container</a:t>
            </a:r>
          </a:p>
          <a:p>
            <a:pPr lvl="2"/>
            <a:r>
              <a:rPr lang="en-US" b="1" dirty="0" smtClean="0"/>
              <a:t>$ docker </a:t>
            </a:r>
            <a:r>
              <a:rPr lang="en-US" b="1" dirty="0"/>
              <a:t>start </a:t>
            </a:r>
            <a:r>
              <a:rPr lang="en-US" b="1" dirty="0" smtClean="0"/>
              <a:t>&lt;Container </a:t>
            </a:r>
            <a:r>
              <a:rPr lang="en-US" b="1" dirty="0"/>
              <a:t>ID&gt;</a:t>
            </a:r>
          </a:p>
          <a:p>
            <a:r>
              <a:rPr lang="en-US" sz="1800" dirty="0" smtClean="0"/>
              <a:t>To </a:t>
            </a:r>
            <a:r>
              <a:rPr lang="en-US" sz="1800" dirty="0"/>
              <a:t>start the container and get inside the container interactively</a:t>
            </a:r>
          </a:p>
          <a:p>
            <a:pPr lvl="2"/>
            <a:r>
              <a:rPr lang="en-US" b="1" dirty="0" smtClean="0"/>
              <a:t>$ docker </a:t>
            </a:r>
            <a:r>
              <a:rPr lang="en-US" b="1" dirty="0"/>
              <a:t>start -i </a:t>
            </a:r>
            <a:r>
              <a:rPr lang="en-US" b="1" dirty="0" smtClean="0"/>
              <a:t>&lt;Container </a:t>
            </a:r>
            <a:r>
              <a:rPr lang="en-US" b="1" dirty="0"/>
              <a:t>ID&gt;</a:t>
            </a:r>
          </a:p>
          <a:p>
            <a:r>
              <a:rPr lang="en-US" sz="1800" dirty="0" smtClean="0"/>
              <a:t>To </a:t>
            </a:r>
            <a:r>
              <a:rPr lang="en-US" sz="1800" dirty="0"/>
              <a:t>restart docker engine</a:t>
            </a:r>
          </a:p>
          <a:p>
            <a:pPr lvl="2"/>
            <a:r>
              <a:rPr lang="en-US" b="1" dirty="0" smtClean="0"/>
              <a:t>$ service </a:t>
            </a:r>
            <a:r>
              <a:rPr lang="en-US" b="1" dirty="0"/>
              <a:t>docker restart</a:t>
            </a:r>
          </a:p>
          <a:p>
            <a:r>
              <a:rPr lang="en-US" sz="1800" dirty="0" smtClean="0"/>
              <a:t>To </a:t>
            </a:r>
            <a:r>
              <a:rPr lang="en-US" sz="1800" dirty="0"/>
              <a:t>start docker engine</a:t>
            </a:r>
          </a:p>
          <a:p>
            <a:pPr lvl="2"/>
            <a:r>
              <a:rPr lang="en-US" b="1" dirty="0" smtClean="0"/>
              <a:t>$ service </a:t>
            </a:r>
            <a:r>
              <a:rPr lang="en-US" b="1" dirty="0"/>
              <a:t>docker start</a:t>
            </a:r>
          </a:p>
          <a:p>
            <a:r>
              <a:rPr lang="en-US" sz="1800" dirty="0" smtClean="0"/>
              <a:t>To </a:t>
            </a:r>
            <a:r>
              <a:rPr lang="en-US" sz="1800" dirty="0"/>
              <a:t>stop docker engine</a:t>
            </a:r>
          </a:p>
          <a:p>
            <a:pPr lvl="2"/>
            <a:r>
              <a:rPr lang="en-US" b="1" dirty="0" smtClean="0"/>
              <a:t>$ service </a:t>
            </a:r>
            <a:r>
              <a:rPr lang="en-US" b="1" dirty="0"/>
              <a:t>docker stop</a:t>
            </a:r>
          </a:p>
          <a:p>
            <a:r>
              <a:rPr lang="en-US" sz="1800" dirty="0" smtClean="0"/>
              <a:t>To </a:t>
            </a:r>
            <a:r>
              <a:rPr lang="en-US" sz="1800" dirty="0"/>
              <a:t>build an image using docker file</a:t>
            </a:r>
          </a:p>
          <a:p>
            <a:pPr lvl="2"/>
            <a:r>
              <a:rPr lang="en-US" b="1" dirty="0" smtClean="0"/>
              <a:t>$ docker </a:t>
            </a:r>
            <a:r>
              <a:rPr lang="en-US" b="1" dirty="0"/>
              <a:t>build .</a:t>
            </a:r>
          </a:p>
          <a:p>
            <a:r>
              <a:rPr lang="en-US" sz="1800" dirty="0" smtClean="0"/>
              <a:t>To </a:t>
            </a:r>
            <a:r>
              <a:rPr lang="en-US" sz="1800" dirty="0"/>
              <a:t>tag an image with repository name and tag</a:t>
            </a:r>
          </a:p>
          <a:p>
            <a:pPr lvl="2"/>
            <a:r>
              <a:rPr lang="en-US" b="1" dirty="0" smtClean="0"/>
              <a:t>$ docker </a:t>
            </a:r>
            <a:r>
              <a:rPr lang="en-US" b="1" dirty="0"/>
              <a:t>tag &lt;image ID&gt; &lt;repository name:tag&gt;</a:t>
            </a:r>
          </a:p>
          <a:p>
            <a:endParaRPr lang="en-US" sz="1800" dirty="0"/>
          </a:p>
          <a:p>
            <a:endParaRPr lang="en-US" sz="1800" dirty="0"/>
          </a:p>
        </p:txBody>
      </p:sp>
      <p:sp>
        <p:nvSpPr>
          <p:cNvPr id="3" name="Footer Placeholder 2"/>
          <p:cNvSpPr>
            <a:spLocks noGrp="1"/>
          </p:cNvSpPr>
          <p:nvPr>
            <p:ph type="ftr" sz="quarter" idx="11"/>
          </p:nvPr>
        </p:nvSpPr>
        <p:spPr/>
        <p:txBody>
          <a:bodyPr/>
          <a:lstStyle/>
          <a:p>
            <a:r>
              <a:rPr lang="en-US" dirty="0"/>
              <a:t>© Cognizant 2016</a:t>
            </a:r>
          </a:p>
        </p:txBody>
      </p:sp>
      <p:sp>
        <p:nvSpPr>
          <p:cNvPr id="4" name="Slide Number Placeholder 3"/>
          <p:cNvSpPr>
            <a:spLocks noGrp="1"/>
          </p:cNvSpPr>
          <p:nvPr>
            <p:ph type="sldNum" sz="quarter" idx="12"/>
          </p:nvPr>
        </p:nvSpPr>
        <p:spPr/>
        <p:txBody>
          <a:bodyPr/>
          <a:lstStyle/>
          <a:p>
            <a:fld id="{0663517A-90C9-44F7-A477-BBD63AED79D2}" type="slidenum">
              <a:rPr lang="en-US" smtClean="0"/>
              <a:t>19</a:t>
            </a:fld>
            <a:endParaRPr lang="en-US" dirty="0"/>
          </a:p>
        </p:txBody>
      </p:sp>
    </p:spTree>
    <p:extLst>
      <p:ext uri="{BB962C8B-B14F-4D97-AF65-F5344CB8AC3E}">
        <p14:creationId xmlns:p14="http://schemas.microsoft.com/office/powerpoint/2010/main" val="348002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0698" y="1676399"/>
            <a:ext cx="8229600" cy="4906963"/>
          </a:xfrm>
        </p:spPr>
        <p:txBody>
          <a:bodyPr lIns="0" anchor="ctr"/>
          <a:lstStyle/>
          <a:p>
            <a:pPr lvl="4">
              <a:buFont typeface="Courier New" panose="02070309020205020404" pitchFamily="49" charset="0"/>
              <a:buChar char="o"/>
            </a:pPr>
            <a:r>
              <a:rPr lang="en-US" sz="1900" dirty="0" smtClean="0">
                <a:solidFill>
                  <a:srgbClr val="00B0F0"/>
                </a:solidFill>
              </a:rPr>
              <a:t>Introduction</a:t>
            </a:r>
          </a:p>
          <a:p>
            <a:pPr lvl="4">
              <a:buFont typeface="Courier New" panose="02070309020205020404" pitchFamily="49" charset="0"/>
              <a:buChar char="o"/>
            </a:pPr>
            <a:r>
              <a:rPr lang="en-US" sz="1900" dirty="0">
                <a:solidFill>
                  <a:srgbClr val="00B0F0"/>
                </a:solidFill>
              </a:rPr>
              <a:t>Docker Vs </a:t>
            </a:r>
            <a:r>
              <a:rPr lang="en-US" sz="1900" dirty="0" smtClean="0">
                <a:solidFill>
                  <a:srgbClr val="00B0F0"/>
                </a:solidFill>
              </a:rPr>
              <a:t>Virtualization</a:t>
            </a:r>
          </a:p>
          <a:p>
            <a:pPr lvl="4">
              <a:buFont typeface="Courier New" panose="02070309020205020404" pitchFamily="49" charset="0"/>
              <a:buChar char="o"/>
            </a:pPr>
            <a:r>
              <a:rPr lang="en-US" sz="1900" dirty="0" smtClean="0">
                <a:solidFill>
                  <a:srgbClr val="00B0F0"/>
                </a:solidFill>
              </a:rPr>
              <a:t>Docker Architecture</a:t>
            </a:r>
          </a:p>
          <a:p>
            <a:pPr lvl="4">
              <a:buFont typeface="Courier New" panose="02070309020205020404" pitchFamily="49" charset="0"/>
              <a:buChar char="o"/>
            </a:pPr>
            <a:r>
              <a:rPr lang="en-US" sz="1900" dirty="0" smtClean="0">
                <a:solidFill>
                  <a:srgbClr val="00B0F0"/>
                </a:solidFill>
              </a:rPr>
              <a:t>Docker Installation</a:t>
            </a:r>
          </a:p>
          <a:p>
            <a:pPr lvl="4">
              <a:buFont typeface="Courier New" panose="02070309020205020404" pitchFamily="49" charset="0"/>
              <a:buChar char="o"/>
            </a:pPr>
            <a:r>
              <a:rPr lang="en-US" sz="1900" dirty="0" smtClean="0">
                <a:solidFill>
                  <a:srgbClr val="00B0F0"/>
                </a:solidFill>
              </a:rPr>
              <a:t>Docker File</a:t>
            </a:r>
          </a:p>
          <a:p>
            <a:pPr lvl="4">
              <a:buFont typeface="Courier New" panose="02070309020205020404" pitchFamily="49" charset="0"/>
              <a:buChar char="o"/>
            </a:pPr>
            <a:r>
              <a:rPr lang="en-US" sz="1900" dirty="0" smtClean="0">
                <a:solidFill>
                  <a:srgbClr val="00B0F0"/>
                </a:solidFill>
              </a:rPr>
              <a:t>Docker Images</a:t>
            </a:r>
          </a:p>
          <a:p>
            <a:pPr lvl="4">
              <a:buFont typeface="Courier New" panose="02070309020205020404" pitchFamily="49" charset="0"/>
              <a:buChar char="o"/>
            </a:pPr>
            <a:r>
              <a:rPr lang="en-US" sz="1900" dirty="0" smtClean="0">
                <a:solidFill>
                  <a:srgbClr val="00B0F0"/>
                </a:solidFill>
              </a:rPr>
              <a:t>Docker Containers</a:t>
            </a:r>
          </a:p>
          <a:p>
            <a:pPr lvl="4">
              <a:buFont typeface="Courier New" panose="02070309020205020404" pitchFamily="49" charset="0"/>
              <a:buChar char="o"/>
            </a:pPr>
            <a:r>
              <a:rPr lang="en-US" sz="1900" dirty="0" smtClean="0">
                <a:solidFill>
                  <a:srgbClr val="00B0F0"/>
                </a:solidFill>
              </a:rPr>
              <a:t>Docker Commands</a:t>
            </a:r>
          </a:p>
          <a:p>
            <a:pPr lvl="4">
              <a:buFont typeface="Courier New" panose="02070309020205020404" pitchFamily="49" charset="0"/>
              <a:buChar char="o"/>
            </a:pPr>
            <a:r>
              <a:rPr lang="en-US" sz="1900" dirty="0" smtClean="0">
                <a:solidFill>
                  <a:srgbClr val="00B0F0"/>
                </a:solidFill>
              </a:rPr>
              <a:t>Docker Hub</a:t>
            </a:r>
          </a:p>
          <a:p>
            <a:pPr lvl="4">
              <a:buFont typeface="Courier New" panose="02070309020205020404" pitchFamily="49" charset="0"/>
              <a:buChar char="o"/>
            </a:pPr>
            <a:r>
              <a:rPr lang="en-US" sz="1900" dirty="0" smtClean="0">
                <a:solidFill>
                  <a:srgbClr val="00B0F0"/>
                </a:solidFill>
              </a:rPr>
              <a:t>Docker Volume</a:t>
            </a:r>
          </a:p>
          <a:p>
            <a:pPr lvl="4">
              <a:buFont typeface="Courier New" panose="02070309020205020404" pitchFamily="49" charset="0"/>
              <a:buChar char="o"/>
            </a:pPr>
            <a:r>
              <a:rPr lang="en-US" sz="1900" dirty="0" smtClean="0">
                <a:solidFill>
                  <a:srgbClr val="00B0F0"/>
                </a:solidFill>
              </a:rPr>
              <a:t>Docker Compose</a:t>
            </a:r>
          </a:p>
          <a:p>
            <a:pPr lvl="4">
              <a:buFont typeface="Courier New" panose="02070309020205020404" pitchFamily="49" charset="0"/>
              <a:buChar char="o"/>
            </a:pPr>
            <a:r>
              <a:rPr lang="en-US" sz="1900" dirty="0" smtClean="0">
                <a:solidFill>
                  <a:srgbClr val="00B0F0"/>
                </a:solidFill>
              </a:rPr>
              <a:t>Docker Swarm</a:t>
            </a:r>
          </a:p>
          <a:p>
            <a:endParaRPr lang="en-US" dirty="0" smtClean="0"/>
          </a:p>
          <a:p>
            <a:endParaRPr lang="en-US" dirty="0" smtClean="0"/>
          </a:p>
          <a:p>
            <a:endParaRPr lang="en-US" dirty="0" smtClean="0"/>
          </a:p>
          <a:p>
            <a:endParaRPr lang="en-US" dirty="0"/>
          </a:p>
        </p:txBody>
      </p:sp>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2</a:t>
            </a:fld>
            <a:endParaRPr lang="en-US" dirty="0"/>
          </a:p>
        </p:txBody>
      </p:sp>
      <p:sp>
        <p:nvSpPr>
          <p:cNvPr id="5" name="Title 4"/>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671462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de-CH" dirty="0" smtClean="0"/>
          </a:p>
          <a:p>
            <a:r>
              <a:rPr lang="de-CH" dirty="0" smtClean="0"/>
              <a:t>top </a:t>
            </a:r>
          </a:p>
          <a:p>
            <a:r>
              <a:rPr lang="de-CH" dirty="0" smtClean="0"/>
              <a:t>ps </a:t>
            </a:r>
          </a:p>
          <a:p>
            <a:r>
              <a:rPr lang="de-CH" dirty="0" smtClean="0"/>
              <a:t>free </a:t>
            </a:r>
            <a:r>
              <a:rPr lang="de-CH" dirty="0"/>
              <a:t>-m</a:t>
            </a:r>
          </a:p>
          <a:p>
            <a:r>
              <a:rPr lang="de-CH" dirty="0" smtClean="0"/>
              <a:t>docker </a:t>
            </a:r>
            <a:r>
              <a:rPr lang="de-CH" dirty="0"/>
              <a:t>ps [containerId]</a:t>
            </a:r>
          </a:p>
          <a:p>
            <a:r>
              <a:rPr lang="en-US" dirty="0" smtClean="0"/>
              <a:t>docker ps –a</a:t>
            </a:r>
          </a:p>
          <a:p>
            <a:r>
              <a:rPr lang="en-US" dirty="0"/>
              <a:t>d</a:t>
            </a:r>
            <a:r>
              <a:rPr lang="en-US" dirty="0" smtClean="0"/>
              <a:t>ocker images </a:t>
            </a:r>
            <a:endParaRPr lang="en-US" dirty="0"/>
          </a:p>
        </p:txBody>
      </p:sp>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20</a:t>
            </a:fld>
            <a:endParaRPr lang="en-US" dirty="0"/>
          </a:p>
        </p:txBody>
      </p:sp>
      <p:sp>
        <p:nvSpPr>
          <p:cNvPr id="5" name="Title 4"/>
          <p:cNvSpPr>
            <a:spLocks noGrp="1"/>
          </p:cNvSpPr>
          <p:nvPr>
            <p:ph type="title"/>
          </p:nvPr>
        </p:nvSpPr>
        <p:spPr/>
        <p:txBody>
          <a:bodyPr/>
          <a:lstStyle/>
          <a:p>
            <a:r>
              <a:rPr lang="de-CH" dirty="0" smtClean="0"/>
              <a:t/>
            </a:r>
            <a:br>
              <a:rPr lang="de-CH" dirty="0" smtClean="0"/>
            </a:br>
            <a:r>
              <a:rPr lang="de-CH" dirty="0" smtClean="0"/>
              <a:t>Resource </a:t>
            </a:r>
            <a:r>
              <a:rPr lang="de-CH" dirty="0"/>
              <a:t>Usage</a:t>
            </a:r>
            <a:r>
              <a:rPr lang="en-US" dirty="0"/>
              <a:t/>
            </a:r>
            <a:br>
              <a:rPr lang="en-US" dirty="0"/>
            </a:br>
            <a:endParaRPr lang="en-US" dirty="0"/>
          </a:p>
        </p:txBody>
      </p:sp>
    </p:spTree>
    <p:extLst>
      <p:ext uri="{BB962C8B-B14F-4D97-AF65-F5344CB8AC3E}">
        <p14:creationId xmlns:p14="http://schemas.microsoft.com/office/powerpoint/2010/main" val="1174234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1999"/>
            <a:ext cx="8686800" cy="6096001"/>
          </a:xfrm>
        </p:spPr>
        <p:txBody>
          <a:bodyPr/>
          <a:lstStyle/>
          <a:p>
            <a:r>
              <a:rPr lang="en-US" dirty="0" smtClean="0"/>
              <a:t>Docker hub is a cloud-based registry service which allows to link to code repositories, build Images and test them.</a:t>
            </a:r>
          </a:p>
          <a:p>
            <a:r>
              <a:rPr lang="en-US" dirty="0" smtClean="0"/>
              <a:t>It provides a centralized resource for  container image discovery, distribution and change management .</a:t>
            </a:r>
          </a:p>
          <a:p>
            <a:r>
              <a:rPr lang="en-US" dirty="0" smtClean="0"/>
              <a:t>Docker hub provides different features.</a:t>
            </a:r>
          </a:p>
          <a:p>
            <a:pPr lvl="1"/>
            <a:r>
              <a:rPr lang="en-US" dirty="0" smtClean="0"/>
              <a:t>Image repositories: find, manage, push, pull images from public, private image libraries.</a:t>
            </a:r>
          </a:p>
          <a:p>
            <a:pPr lvl="1"/>
            <a:r>
              <a:rPr lang="en-US" dirty="0" smtClean="0"/>
              <a:t>Automated builds: Automatically create new images when you make changes to source code.</a:t>
            </a:r>
          </a:p>
          <a:p>
            <a:pPr lvl="1"/>
            <a:r>
              <a:rPr lang="en-US" dirty="0" smtClean="0"/>
              <a:t>Organizations :create work groups to manage access to image repositories .</a:t>
            </a:r>
            <a:endParaRPr lang="en-US" dirty="0"/>
          </a:p>
        </p:txBody>
      </p:sp>
      <p:sp>
        <p:nvSpPr>
          <p:cNvPr id="3" name="Footer Placeholder 2"/>
          <p:cNvSpPr>
            <a:spLocks noGrp="1"/>
          </p:cNvSpPr>
          <p:nvPr>
            <p:ph type="ftr" sz="quarter" idx="11"/>
          </p:nvPr>
        </p:nvSpPr>
        <p:spPr/>
        <p:txBody>
          <a:bodyPr/>
          <a:lstStyle/>
          <a:p>
            <a:r>
              <a:rPr lang="en-US" dirty="0"/>
              <a:t>© Cognizant 2016</a:t>
            </a:r>
          </a:p>
        </p:txBody>
      </p:sp>
      <p:sp>
        <p:nvSpPr>
          <p:cNvPr id="4" name="Slide Number Placeholder 3"/>
          <p:cNvSpPr>
            <a:spLocks noGrp="1"/>
          </p:cNvSpPr>
          <p:nvPr>
            <p:ph type="sldNum" sz="quarter" idx="12"/>
          </p:nvPr>
        </p:nvSpPr>
        <p:spPr/>
        <p:txBody>
          <a:bodyPr/>
          <a:lstStyle/>
          <a:p>
            <a:fld id="{0663517A-90C9-44F7-A477-BBD63AED79D2}" type="slidenum">
              <a:rPr lang="en-US" smtClean="0"/>
              <a:t>21</a:t>
            </a:fld>
            <a:endParaRPr lang="en-US" dirty="0"/>
          </a:p>
        </p:txBody>
      </p:sp>
      <p:sp>
        <p:nvSpPr>
          <p:cNvPr id="5" name="Title 4"/>
          <p:cNvSpPr>
            <a:spLocks noGrp="1"/>
          </p:cNvSpPr>
          <p:nvPr>
            <p:ph type="title"/>
          </p:nvPr>
        </p:nvSpPr>
        <p:spPr/>
        <p:txBody>
          <a:bodyPr/>
          <a:lstStyle/>
          <a:p>
            <a:r>
              <a:rPr lang="en-US" dirty="0" smtClean="0"/>
              <a:t>Docker Hub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882" y="4289850"/>
            <a:ext cx="6553200" cy="2293512"/>
          </a:xfrm>
          <a:prstGeom prst="rect">
            <a:avLst/>
          </a:prstGeom>
        </p:spPr>
      </p:pic>
    </p:spTree>
    <p:extLst>
      <p:ext uri="{BB962C8B-B14F-4D97-AF65-F5344CB8AC3E}">
        <p14:creationId xmlns:p14="http://schemas.microsoft.com/office/powerpoint/2010/main" val="1247365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Using Automated Build we can connect to the SCM and trigger a build to create an image. Docker HUB can be integrated with “github”. </a:t>
            </a:r>
          </a:p>
          <a:p>
            <a:r>
              <a:rPr lang="en-US" dirty="0">
                <a:latin typeface="Times New Roman" panose="02020603050405020304" pitchFamily="18" charset="0"/>
                <a:cs typeface="Times New Roman" panose="02020603050405020304" pitchFamily="18" charset="0"/>
              </a:rPr>
              <a:t>From github the source application can be pulled and image will be created in Docker HUB based on the Dockerfile in the github source code. If the code doesn’t have a Dockerfile or the repository is not accessible, then image cannot be built.</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22</a:t>
            </a:fld>
            <a:endParaRPr lang="en-US" dirty="0"/>
          </a:p>
        </p:txBody>
      </p:sp>
      <p:sp>
        <p:nvSpPr>
          <p:cNvPr id="5" name="Title 4"/>
          <p:cNvSpPr>
            <a:spLocks noGrp="1"/>
          </p:cNvSpPr>
          <p:nvPr>
            <p:ph type="title"/>
          </p:nvPr>
        </p:nvSpPr>
        <p:spPr/>
        <p:txBody>
          <a:bodyPr/>
          <a:lstStyle/>
          <a:p>
            <a:r>
              <a:rPr lang="en-US" dirty="0" smtClean="0"/>
              <a:t>Docker Hub Automated Build</a:t>
            </a:r>
            <a:endParaRPr lang="en-US" dirty="0"/>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539" y="3377408"/>
            <a:ext cx="8610600" cy="2886074"/>
          </a:xfrm>
          <a:prstGeom prst="rect">
            <a:avLst/>
          </a:prstGeom>
          <a:noFill/>
          <a:ln>
            <a:noFill/>
          </a:ln>
        </p:spPr>
      </p:pic>
    </p:spTree>
    <p:extLst>
      <p:ext uri="{BB962C8B-B14F-4D97-AF65-F5344CB8AC3E}">
        <p14:creationId xmlns:p14="http://schemas.microsoft.com/office/powerpoint/2010/main" val="2133480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volume is a designated directory in a container, which is designed to persist data, independent of the container’s life cycle.</a:t>
            </a:r>
          </a:p>
          <a:p>
            <a:r>
              <a:rPr lang="en-US" dirty="0"/>
              <a:t>Changes to a volume will not be  included when you update an image.</a:t>
            </a:r>
          </a:p>
          <a:p>
            <a:r>
              <a:rPr lang="en-US" dirty="0" smtClean="0"/>
              <a:t>Exist even container is deleted and can be mapped to a host folder.</a:t>
            </a:r>
          </a:p>
          <a:p>
            <a:r>
              <a:rPr lang="en-US" dirty="0" smtClean="0"/>
              <a:t>Data volumes can be Shared and used of other containers.</a:t>
            </a:r>
          </a:p>
          <a:p>
            <a:r>
              <a:rPr lang="en-US" dirty="0" smtClean="0"/>
              <a:t>Volumes can be mounted when creating or executing a container.</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t>There </a:t>
            </a:r>
            <a:r>
              <a:rPr lang="en-US" dirty="0"/>
              <a:t>are three main use cases for Docker data volumes:</a:t>
            </a:r>
          </a:p>
          <a:p>
            <a:pPr lvl="1">
              <a:buFont typeface="Courier New" panose="02070309020205020404" pitchFamily="49" charset="0"/>
              <a:buChar char="o"/>
            </a:pPr>
            <a:r>
              <a:rPr lang="en-US" dirty="0"/>
              <a:t>To keep data around, even through container </a:t>
            </a:r>
            <a:r>
              <a:rPr lang="en-US" dirty="0" smtClean="0"/>
              <a:t>restarts.</a:t>
            </a:r>
            <a:endParaRPr lang="en-US" dirty="0"/>
          </a:p>
          <a:p>
            <a:pPr lvl="1">
              <a:buFont typeface="Courier New" panose="02070309020205020404" pitchFamily="49" charset="0"/>
              <a:buChar char="o"/>
            </a:pPr>
            <a:r>
              <a:rPr lang="en-US" dirty="0"/>
              <a:t>To share data between the host </a:t>
            </a:r>
            <a:r>
              <a:rPr lang="en-US" dirty="0" smtClean="0"/>
              <a:t>file system </a:t>
            </a:r>
            <a:r>
              <a:rPr lang="en-US" dirty="0"/>
              <a:t>and the Docker </a:t>
            </a:r>
            <a:r>
              <a:rPr lang="en-US" dirty="0" smtClean="0"/>
              <a:t>container.</a:t>
            </a:r>
            <a:endParaRPr lang="en-US" dirty="0"/>
          </a:p>
          <a:p>
            <a:pPr lvl="1">
              <a:buFont typeface="Courier New" panose="02070309020205020404" pitchFamily="49" charset="0"/>
              <a:buChar char="o"/>
            </a:pPr>
            <a:r>
              <a:rPr lang="en-US" dirty="0" smtClean="0"/>
              <a:t>To </a:t>
            </a:r>
            <a:r>
              <a:rPr lang="en-US" dirty="0"/>
              <a:t>share data with other Docker </a:t>
            </a:r>
            <a:r>
              <a:rPr lang="en-US" dirty="0" smtClean="0"/>
              <a:t>containers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p:txBody>
      </p:sp>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23</a:t>
            </a:fld>
            <a:endParaRPr lang="en-US" dirty="0"/>
          </a:p>
        </p:txBody>
      </p:sp>
      <p:sp>
        <p:nvSpPr>
          <p:cNvPr id="5" name="Title 4"/>
          <p:cNvSpPr>
            <a:spLocks noGrp="1"/>
          </p:cNvSpPr>
          <p:nvPr>
            <p:ph type="title"/>
          </p:nvPr>
        </p:nvSpPr>
        <p:spPr/>
        <p:txBody>
          <a:bodyPr/>
          <a:lstStyle/>
          <a:p>
            <a:r>
              <a:rPr lang="en-US" dirty="0" smtClean="0"/>
              <a:t>Docker Volume</a:t>
            </a:r>
            <a:endParaRPr lang="en-US" dirty="0"/>
          </a:p>
        </p:txBody>
      </p:sp>
    </p:spTree>
    <p:extLst>
      <p:ext uri="{BB962C8B-B14F-4D97-AF65-F5344CB8AC3E}">
        <p14:creationId xmlns:p14="http://schemas.microsoft.com/office/powerpoint/2010/main" val="2745539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smtClean="0"/>
          </a:p>
          <a:p>
            <a:pPr marL="0" indent="0">
              <a:buNone/>
            </a:pPr>
            <a:r>
              <a:rPr lang="en-US" dirty="0" smtClean="0"/>
              <a:t>There </a:t>
            </a:r>
            <a:r>
              <a:rPr lang="en-US" dirty="0"/>
              <a:t>are 2 ways in which you can manage data in Docker</a:t>
            </a:r>
            <a:r>
              <a:rPr lang="en-US" dirty="0" smtClean="0"/>
              <a:t>:</a:t>
            </a:r>
          </a:p>
          <a:p>
            <a:pPr marL="0" indent="0">
              <a:buNone/>
            </a:pPr>
            <a:endParaRPr lang="en-US" dirty="0"/>
          </a:p>
          <a:p>
            <a:r>
              <a:rPr lang="en-US" dirty="0"/>
              <a:t>Data volumes</a:t>
            </a:r>
          </a:p>
          <a:p>
            <a:r>
              <a:rPr lang="en-US" dirty="0"/>
              <a:t>Data volume containers</a:t>
            </a:r>
          </a:p>
          <a:p>
            <a:pPr marL="0" indent="0">
              <a:buNone/>
            </a:pPr>
            <a:endParaRPr lang="en-US" dirty="0" smtClean="0"/>
          </a:p>
          <a:p>
            <a:pPr marL="0" indent="0">
              <a:buNone/>
            </a:pPr>
            <a:endParaRPr lang="en-US" dirty="0"/>
          </a:p>
        </p:txBody>
      </p:sp>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24</a:t>
            </a:fld>
            <a:endParaRPr lang="en-US" dirty="0"/>
          </a:p>
        </p:txBody>
      </p:sp>
      <p:sp>
        <p:nvSpPr>
          <p:cNvPr id="5" name="Title 4"/>
          <p:cNvSpPr>
            <a:spLocks noGrp="1"/>
          </p:cNvSpPr>
          <p:nvPr>
            <p:ph type="title"/>
          </p:nvPr>
        </p:nvSpPr>
        <p:spPr/>
        <p:txBody>
          <a:bodyPr/>
          <a:lstStyle/>
          <a:p>
            <a:r>
              <a:rPr lang="en-US" dirty="0" smtClean="0"/>
              <a:t>Docker Volume</a:t>
            </a:r>
            <a:endParaRPr lang="en-US" dirty="0"/>
          </a:p>
        </p:txBody>
      </p:sp>
    </p:spTree>
    <p:extLst>
      <p:ext uri="{BB962C8B-B14F-4D97-AF65-F5344CB8AC3E}">
        <p14:creationId xmlns:p14="http://schemas.microsoft.com/office/powerpoint/2010/main" val="2229083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a:p>
          <a:p>
            <a:r>
              <a:rPr lang="en-US" dirty="0"/>
              <a:t>A data volume is a specially designed directory in the container</a:t>
            </a:r>
            <a:r>
              <a:rPr lang="en-US" dirty="0" smtClean="0"/>
              <a:t>.</a:t>
            </a:r>
          </a:p>
          <a:p>
            <a:endParaRPr lang="en-US" dirty="0"/>
          </a:p>
          <a:p>
            <a:r>
              <a:rPr lang="en-US" dirty="0"/>
              <a:t>It is initialized when the container is created. By default, it is not deleted when the container is stopped. It is not even garbage collected when there is no container referencing the volume</a:t>
            </a:r>
            <a:r>
              <a:rPr lang="en-US" dirty="0" smtClean="0"/>
              <a:t>.</a:t>
            </a:r>
          </a:p>
          <a:p>
            <a:endParaRPr lang="en-US" dirty="0"/>
          </a:p>
          <a:p>
            <a:r>
              <a:rPr lang="en-US" dirty="0"/>
              <a:t>The data volumes are independently updated. Data volumes can be shared across containers too. They could be mounted in read-only mode too.</a:t>
            </a:r>
          </a:p>
          <a:p>
            <a:endParaRPr lang="en-US" dirty="0"/>
          </a:p>
        </p:txBody>
      </p:sp>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25</a:t>
            </a:fld>
            <a:endParaRPr lang="en-US" dirty="0"/>
          </a:p>
        </p:txBody>
      </p:sp>
      <p:sp>
        <p:nvSpPr>
          <p:cNvPr id="5" name="Title 4"/>
          <p:cNvSpPr>
            <a:spLocks noGrp="1"/>
          </p:cNvSpPr>
          <p:nvPr>
            <p:ph type="title"/>
          </p:nvPr>
        </p:nvSpPr>
        <p:spPr/>
        <p:txBody>
          <a:bodyPr/>
          <a:lstStyle/>
          <a:p>
            <a:r>
              <a:rPr lang="en-US" dirty="0" smtClean="0"/>
              <a:t/>
            </a:r>
            <a:br>
              <a:rPr lang="en-US" dirty="0" smtClean="0"/>
            </a:br>
            <a:r>
              <a:rPr lang="en-US" dirty="0" smtClean="0"/>
              <a:t>Data</a:t>
            </a:r>
            <a:r>
              <a:rPr lang="en-US" dirty="0"/>
              <a:t> Volumes</a:t>
            </a:r>
            <a:br>
              <a:rPr lang="en-US" dirty="0"/>
            </a:br>
            <a:endParaRPr lang="en-US" dirty="0"/>
          </a:p>
        </p:txBody>
      </p:sp>
    </p:spTree>
    <p:extLst>
      <p:ext uri="{BB962C8B-B14F-4D97-AF65-F5344CB8AC3E}">
        <p14:creationId xmlns:p14="http://schemas.microsoft.com/office/powerpoint/2010/main" val="3774498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51705"/>
            <a:ext cx="8966196" cy="4906963"/>
          </a:xfrm>
        </p:spPr>
        <p:txBody>
          <a:bodyPr/>
          <a:lstStyle/>
          <a:p>
            <a:r>
              <a:rPr lang="en-US" sz="1800" dirty="0" smtClean="0"/>
              <a:t>Launching a container and mount a volume using the option –v [\VolumeName]</a:t>
            </a:r>
          </a:p>
          <a:p>
            <a:endParaRPr lang="en-US" dirty="0" smtClean="0"/>
          </a:p>
          <a:p>
            <a:pPr marL="0" indent="0">
              <a:buNone/>
            </a:pPr>
            <a:r>
              <a:rPr lang="en-US" b="1" dirty="0" smtClean="0"/>
              <a:t>Commands: </a:t>
            </a:r>
          </a:p>
          <a:p>
            <a:pPr marL="0" indent="0">
              <a:buNone/>
            </a:pPr>
            <a:r>
              <a:rPr lang="en-US" sz="1800" dirty="0" smtClean="0"/>
              <a:t># docker </a:t>
            </a:r>
            <a:r>
              <a:rPr lang="en-US" sz="1800" dirty="0"/>
              <a:t>run -it -v /data --name container1 </a:t>
            </a:r>
            <a:r>
              <a:rPr lang="en-US" sz="1800" dirty="0" smtClean="0"/>
              <a:t>busybox</a:t>
            </a:r>
          </a:p>
          <a:p>
            <a:pPr marL="0" indent="0">
              <a:buNone/>
            </a:pPr>
            <a:r>
              <a:rPr lang="en-US" sz="1800" dirty="0" smtClean="0"/>
              <a:t># ls</a:t>
            </a:r>
          </a:p>
          <a:p>
            <a:pPr marL="0" indent="0">
              <a:buNone/>
            </a:pPr>
            <a:r>
              <a:rPr lang="en-US" sz="1800" dirty="0" smtClean="0"/>
              <a:t># cd data</a:t>
            </a:r>
          </a:p>
          <a:p>
            <a:pPr marL="0" indent="0">
              <a:buNone/>
            </a:pPr>
            <a:r>
              <a:rPr lang="en-US" sz="1800" dirty="0" smtClean="0"/>
              <a:t># touch file1.txt</a:t>
            </a:r>
          </a:p>
          <a:p>
            <a:pPr marL="0" indent="0">
              <a:buNone/>
            </a:pPr>
            <a:r>
              <a:rPr lang="en-US" sz="1800" dirty="0" smtClean="0"/>
              <a:t># ls</a:t>
            </a:r>
          </a:p>
          <a:p>
            <a:pPr marL="0" indent="0">
              <a:buNone/>
            </a:pPr>
            <a:r>
              <a:rPr lang="en-US" sz="1800" dirty="0" smtClean="0"/>
              <a:t># exit</a:t>
            </a:r>
          </a:p>
          <a:p>
            <a:pPr marL="0" indent="0">
              <a:buNone/>
            </a:pPr>
            <a:r>
              <a:rPr lang="en-US" sz="1800" dirty="0" smtClean="0"/>
              <a:t># docker ps –a</a:t>
            </a:r>
          </a:p>
          <a:p>
            <a:pPr marL="0" indent="0">
              <a:buNone/>
            </a:pPr>
            <a:r>
              <a:rPr lang="en-US" sz="1800" dirty="0" smtClean="0"/>
              <a:t># </a:t>
            </a:r>
            <a:r>
              <a:rPr lang="en-US" sz="1800" dirty="0"/>
              <a:t>docker inspect </a:t>
            </a:r>
            <a:r>
              <a:rPr lang="en-US" sz="1800" dirty="0" smtClean="0"/>
              <a:t>container1</a:t>
            </a:r>
          </a:p>
          <a:p>
            <a:pPr marL="0" indent="0">
              <a:buNone/>
            </a:pPr>
            <a:r>
              <a:rPr lang="en-US" sz="1800" dirty="0" smtClean="0"/>
              <a:t># sudo ls</a:t>
            </a:r>
          </a:p>
          <a:p>
            <a:pPr marL="0" indent="0">
              <a:buNone/>
            </a:pPr>
            <a:r>
              <a:rPr lang="en-US" sz="1800" dirty="0" smtClean="0"/>
              <a:t># docker restart container1</a:t>
            </a:r>
          </a:p>
          <a:p>
            <a:pPr marL="0" indent="0">
              <a:buNone/>
            </a:pPr>
            <a:r>
              <a:rPr lang="en-US" sz="1800" dirty="0" smtClean="0"/>
              <a:t># docker attach container1</a:t>
            </a:r>
          </a:p>
          <a:p>
            <a:pPr marL="0" indent="0">
              <a:buNone/>
            </a:pPr>
            <a:r>
              <a:rPr lang="en-US" sz="1800" dirty="0"/>
              <a:t># docker rm container1</a:t>
            </a:r>
          </a:p>
          <a:p>
            <a:pPr marL="0" indent="0">
              <a:buNone/>
            </a:pPr>
            <a:r>
              <a:rPr lang="en-US" sz="1800" dirty="0"/>
              <a:t># sudo ls </a:t>
            </a:r>
          </a:p>
          <a:p>
            <a:pPr marL="0" indent="0">
              <a:buNone/>
            </a:pPr>
            <a:endParaRPr lang="en-US" sz="1800" dirty="0" smtClean="0"/>
          </a:p>
          <a:p>
            <a:pPr marL="0" indent="0">
              <a:buNone/>
            </a:pPr>
            <a:endParaRPr lang="en-US" sz="1800" dirty="0"/>
          </a:p>
          <a:p>
            <a:endParaRPr lang="en-US" dirty="0"/>
          </a:p>
        </p:txBody>
      </p:sp>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26</a:t>
            </a:fld>
            <a:endParaRPr lang="en-US" dirty="0"/>
          </a:p>
        </p:txBody>
      </p:sp>
      <p:sp>
        <p:nvSpPr>
          <p:cNvPr id="5" name="Title 4"/>
          <p:cNvSpPr>
            <a:spLocks noGrp="1"/>
          </p:cNvSpPr>
          <p:nvPr>
            <p:ph type="title"/>
          </p:nvPr>
        </p:nvSpPr>
        <p:spPr/>
        <p:txBody>
          <a:bodyPr/>
          <a:lstStyle/>
          <a:p>
            <a:r>
              <a:rPr lang="en-US" dirty="0" smtClean="0"/>
              <a:t/>
            </a:r>
            <a:br>
              <a:rPr lang="en-US" dirty="0" smtClean="0"/>
            </a:br>
            <a:r>
              <a:rPr lang="en-US" dirty="0" smtClean="0"/>
              <a:t>Mounting </a:t>
            </a:r>
            <a:r>
              <a:rPr lang="en-US" dirty="0"/>
              <a:t>a Data volume</a:t>
            </a:r>
            <a:br>
              <a:rPr lang="en-US" dirty="0"/>
            </a:br>
            <a:endParaRPr lang="en-US" dirty="0"/>
          </a:p>
        </p:txBody>
      </p:sp>
    </p:spTree>
    <p:extLst>
      <p:ext uri="{BB962C8B-B14F-4D97-AF65-F5344CB8AC3E}">
        <p14:creationId xmlns:p14="http://schemas.microsoft.com/office/powerpoint/2010/main" val="408346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If data needs to be shared between </a:t>
            </a:r>
            <a:r>
              <a:rPr lang="en-US" dirty="0"/>
              <a:t>containers or </a:t>
            </a:r>
            <a:r>
              <a:rPr lang="en-US" dirty="0" smtClean="0"/>
              <a:t>the </a:t>
            </a:r>
            <a:r>
              <a:rPr lang="en-US" dirty="0"/>
              <a:t>data from non-persistent </a:t>
            </a:r>
            <a:r>
              <a:rPr lang="en-US" dirty="0" smtClean="0"/>
              <a:t>containers to be used .The </a:t>
            </a:r>
            <a:r>
              <a:rPr lang="en-US" dirty="0"/>
              <a:t>process </a:t>
            </a:r>
            <a:r>
              <a:rPr lang="en-US" dirty="0" smtClean="0"/>
              <a:t>contains two steps:</a:t>
            </a:r>
            <a:endParaRPr lang="en-US" dirty="0"/>
          </a:p>
          <a:p>
            <a:pPr marL="0" indent="0">
              <a:buNone/>
            </a:pPr>
            <a:r>
              <a:rPr lang="en-US" dirty="0" smtClean="0"/>
              <a:t>1. Create </a:t>
            </a:r>
            <a:r>
              <a:rPr lang="en-US" dirty="0"/>
              <a:t>a Data volume container</a:t>
            </a:r>
          </a:p>
          <a:p>
            <a:pPr marL="0" indent="0">
              <a:buNone/>
            </a:pPr>
            <a:r>
              <a:rPr lang="en-US" dirty="0" smtClean="0"/>
              <a:t>2. Create </a:t>
            </a:r>
            <a:r>
              <a:rPr lang="en-US" dirty="0"/>
              <a:t>another container and mount the volume from the container created in Step </a:t>
            </a:r>
            <a:r>
              <a:rPr lang="en-US" dirty="0" smtClean="0"/>
              <a:t>1</a:t>
            </a:r>
            <a:endParaRPr lang="en-US" dirty="0"/>
          </a:p>
          <a:p>
            <a:pPr marL="0" indent="0">
              <a:buNone/>
            </a:pPr>
            <a:endParaRPr lang="en-US" dirty="0" smtClean="0"/>
          </a:p>
          <a:p>
            <a:pPr marL="0" indent="0">
              <a:buNone/>
            </a:pPr>
            <a:r>
              <a:rPr lang="en-US" b="1" dirty="0" smtClean="0"/>
              <a:t>Commands : </a:t>
            </a:r>
          </a:p>
          <a:p>
            <a:pPr marL="0" indent="0">
              <a:buNone/>
            </a:pPr>
            <a:r>
              <a:rPr lang="en-US" sz="1800" dirty="0" smtClean="0"/>
              <a:t># docker </a:t>
            </a:r>
            <a:r>
              <a:rPr lang="en-US" sz="1800" dirty="0"/>
              <a:t>run -it -v /data --name container1 </a:t>
            </a:r>
            <a:r>
              <a:rPr lang="en-US" sz="1800" dirty="0" smtClean="0"/>
              <a:t>busybox</a:t>
            </a:r>
          </a:p>
          <a:p>
            <a:pPr marL="0" indent="0">
              <a:buNone/>
            </a:pPr>
            <a:r>
              <a:rPr lang="en-US" sz="1800" dirty="0" smtClean="0"/>
              <a:t># cd data</a:t>
            </a:r>
          </a:p>
          <a:p>
            <a:pPr marL="0" indent="0">
              <a:buNone/>
            </a:pPr>
            <a:r>
              <a:rPr lang="en-US" sz="1800" dirty="0" smtClean="0"/>
              <a:t># ls</a:t>
            </a:r>
          </a:p>
          <a:p>
            <a:pPr marL="0" indent="0">
              <a:buNone/>
            </a:pPr>
            <a:r>
              <a:rPr lang="en-US" sz="1800" dirty="0" smtClean="0"/>
              <a:t># touch file1.txt</a:t>
            </a:r>
          </a:p>
          <a:p>
            <a:pPr marL="0" indent="0">
              <a:buNone/>
            </a:pPr>
            <a:r>
              <a:rPr lang="en-US" sz="1800" dirty="0" smtClean="0"/>
              <a:t># touch file2.txt</a:t>
            </a:r>
          </a:p>
          <a:p>
            <a:pPr marL="0" indent="0">
              <a:buNone/>
            </a:pPr>
            <a:r>
              <a:rPr lang="en-US" dirty="0" smtClean="0"/>
              <a:t>Note : press</a:t>
            </a:r>
            <a:r>
              <a:rPr lang="en-US" dirty="0"/>
              <a:t> </a:t>
            </a:r>
            <a:r>
              <a:rPr lang="en-US" b="1" dirty="0"/>
              <a:t>Ctrl-P-Q</a:t>
            </a:r>
            <a:r>
              <a:rPr lang="en-US" dirty="0"/>
              <a:t> to come back to the boot2docker prompt without exiting the </a:t>
            </a:r>
            <a:r>
              <a:rPr lang="en-US" dirty="0" smtClean="0"/>
              <a:t>container</a:t>
            </a:r>
          </a:p>
          <a:p>
            <a:pPr marL="0" indent="0">
              <a:buNone/>
            </a:pPr>
            <a:r>
              <a:rPr lang="en-US" sz="1800" dirty="0" smtClean="0"/>
              <a:t># docker ps</a:t>
            </a:r>
            <a:endParaRPr lang="en-US" sz="1800" dirty="0"/>
          </a:p>
          <a:p>
            <a:pPr marL="0" indent="0">
              <a:buNone/>
            </a:pPr>
            <a:endParaRPr lang="en-US" b="1" dirty="0" smtClean="0"/>
          </a:p>
          <a:p>
            <a:pPr marL="0" indent="0">
              <a:buNone/>
            </a:pPr>
            <a:endParaRPr lang="en-US" dirty="0"/>
          </a:p>
          <a:p>
            <a:pPr marL="0" indent="0">
              <a:buNone/>
            </a:pPr>
            <a:endParaRPr lang="en-US" dirty="0"/>
          </a:p>
        </p:txBody>
      </p:sp>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27</a:t>
            </a:fld>
            <a:endParaRPr lang="en-US" dirty="0"/>
          </a:p>
        </p:txBody>
      </p:sp>
      <p:sp>
        <p:nvSpPr>
          <p:cNvPr id="5" name="Title 4"/>
          <p:cNvSpPr>
            <a:spLocks noGrp="1"/>
          </p:cNvSpPr>
          <p:nvPr>
            <p:ph type="title"/>
          </p:nvPr>
        </p:nvSpPr>
        <p:spPr/>
        <p:txBody>
          <a:bodyPr/>
          <a:lstStyle/>
          <a:p>
            <a:r>
              <a:rPr lang="en-US" sz="2800" dirty="0" smtClean="0"/>
              <a:t/>
            </a:r>
            <a:br>
              <a:rPr lang="en-US" sz="2800" dirty="0" smtClean="0"/>
            </a:br>
            <a:r>
              <a:rPr lang="en-US" sz="2800" dirty="0" smtClean="0"/>
              <a:t>Data </a:t>
            </a:r>
            <a:r>
              <a:rPr lang="en-US" sz="2800" dirty="0"/>
              <a:t>volume containers</a:t>
            </a:r>
            <a:br>
              <a:rPr lang="en-US" sz="2800" dirty="0"/>
            </a:br>
            <a:endParaRPr lang="en-US" sz="2500" dirty="0"/>
          </a:p>
        </p:txBody>
      </p:sp>
    </p:spTree>
    <p:extLst>
      <p:ext uri="{BB962C8B-B14F-4D97-AF65-F5344CB8AC3E}">
        <p14:creationId xmlns:p14="http://schemas.microsoft.com/office/powerpoint/2010/main" val="2443233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 docker </a:t>
            </a:r>
            <a:r>
              <a:rPr lang="en-US" sz="1800" dirty="0"/>
              <a:t>exec container1 ls /</a:t>
            </a:r>
            <a:r>
              <a:rPr lang="en-US" sz="1800" dirty="0" smtClean="0"/>
              <a:t>data</a:t>
            </a:r>
          </a:p>
          <a:p>
            <a:r>
              <a:rPr lang="en-US" sz="1800" dirty="0" smtClean="0"/>
              <a:t># docker </a:t>
            </a:r>
            <a:r>
              <a:rPr lang="en-US" sz="1800" dirty="0"/>
              <a:t>run -it --volumes-from container1 --name container2 </a:t>
            </a:r>
            <a:r>
              <a:rPr lang="en-US" sz="1800" dirty="0" smtClean="0"/>
              <a:t>busybox</a:t>
            </a:r>
          </a:p>
          <a:p>
            <a:r>
              <a:rPr lang="en-US" sz="1800" dirty="0" smtClean="0"/>
              <a:t># ls</a:t>
            </a:r>
          </a:p>
          <a:p>
            <a:r>
              <a:rPr lang="en-US" sz="1800" dirty="0" smtClean="0"/>
              <a:t># cd data</a:t>
            </a:r>
          </a:p>
          <a:p>
            <a:endParaRPr lang="en-US" dirty="0" smtClean="0"/>
          </a:p>
          <a:p>
            <a:pPr marL="0" indent="0">
              <a:buNone/>
            </a:pPr>
            <a:r>
              <a:rPr lang="en-US" dirty="0" smtClean="0"/>
              <a:t>Conclusion : </a:t>
            </a:r>
            <a:r>
              <a:rPr lang="en-US" dirty="0"/>
              <a:t>see that the data folder is present and if we do a </a:t>
            </a:r>
            <a:r>
              <a:rPr lang="en-US" b="1" dirty="0" smtClean="0"/>
              <a:t>ls </a:t>
            </a:r>
            <a:r>
              <a:rPr lang="en-US" dirty="0" smtClean="0"/>
              <a:t>inside </a:t>
            </a:r>
            <a:r>
              <a:rPr lang="en-US" dirty="0"/>
              <a:t>of that, we can see our two files: </a:t>
            </a:r>
            <a:r>
              <a:rPr lang="en-US" b="1" dirty="0"/>
              <a:t>file1.txt</a:t>
            </a:r>
            <a:r>
              <a:rPr lang="en-US" dirty="0"/>
              <a:t> and</a:t>
            </a:r>
            <a:r>
              <a:rPr lang="en-US" b="1" dirty="0"/>
              <a:t> file2.txt</a:t>
            </a:r>
            <a:endParaRPr lang="en-US" dirty="0" smtClean="0"/>
          </a:p>
        </p:txBody>
      </p:sp>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28</a:t>
            </a:fld>
            <a:endParaRPr lang="en-US" dirty="0"/>
          </a:p>
        </p:txBody>
      </p:sp>
      <p:sp>
        <p:nvSpPr>
          <p:cNvPr id="5" name="Title 4"/>
          <p:cNvSpPr>
            <a:spLocks noGrp="1"/>
          </p:cNvSpPr>
          <p:nvPr>
            <p:ph type="title"/>
          </p:nvPr>
        </p:nvSpPr>
        <p:spPr/>
        <p:txBody>
          <a:bodyPr/>
          <a:lstStyle/>
          <a:p>
            <a:r>
              <a:rPr lang="en-US" sz="3200" dirty="0"/>
              <a:t/>
            </a:r>
            <a:br>
              <a:rPr lang="en-US" sz="3200" dirty="0"/>
            </a:br>
            <a:r>
              <a:rPr lang="en-US" sz="3200" dirty="0"/>
              <a:t>Data volume containers</a:t>
            </a:r>
            <a:br>
              <a:rPr lang="en-US" sz="3200" dirty="0"/>
            </a:br>
            <a:endParaRPr lang="en-US" dirty="0"/>
          </a:p>
        </p:txBody>
      </p:sp>
    </p:spTree>
    <p:extLst>
      <p:ext uri="{BB962C8B-B14F-4D97-AF65-F5344CB8AC3E}">
        <p14:creationId xmlns:p14="http://schemas.microsoft.com/office/powerpoint/2010/main" val="3008454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638800"/>
          </a:xfrm>
        </p:spPr>
        <p:txBody>
          <a:bodyPr/>
          <a:lstStyle/>
          <a:p>
            <a:r>
              <a:rPr lang="en-US" dirty="0" smtClean="0"/>
              <a:t>Compose is a tool for defining and running multi-container docker applications.</a:t>
            </a:r>
          </a:p>
          <a:p>
            <a:r>
              <a:rPr lang="en-US" dirty="0" smtClean="0"/>
              <a:t>Compose file is used to configure application’s services. Using single command we can create and start all the services from configuration.</a:t>
            </a:r>
          </a:p>
          <a:p>
            <a:r>
              <a:rPr lang="en-US" dirty="0"/>
              <a:t>This allows for container redundancy at the host level which is good for production resiliency</a:t>
            </a:r>
            <a:endParaRPr lang="en-US" dirty="0" smtClean="0"/>
          </a:p>
          <a:p>
            <a:r>
              <a:rPr lang="en-US" dirty="0" smtClean="0"/>
              <a:t>Compose is great for development, testing and staging environments as well as CI workflows.</a:t>
            </a:r>
          </a:p>
          <a:p>
            <a:r>
              <a:rPr lang="en-US" dirty="0" smtClean="0"/>
              <a:t>Compose can be used in many different use cases as Development environments, automated testing environments and single host deployments etc.</a:t>
            </a:r>
          </a:p>
          <a:p>
            <a:r>
              <a:rPr lang="en-US" dirty="0" smtClean="0"/>
              <a:t>This tool takes a simple configuration yml file and deploys the containers.</a:t>
            </a:r>
          </a:p>
        </p:txBody>
      </p:sp>
      <p:sp>
        <p:nvSpPr>
          <p:cNvPr id="3" name="Footer Placeholder 2"/>
          <p:cNvSpPr>
            <a:spLocks noGrp="1"/>
          </p:cNvSpPr>
          <p:nvPr>
            <p:ph type="ftr" sz="quarter" idx="11"/>
          </p:nvPr>
        </p:nvSpPr>
        <p:spPr/>
        <p:txBody>
          <a:bodyPr/>
          <a:lstStyle/>
          <a:p>
            <a:r>
              <a:rPr lang="en-US" dirty="0"/>
              <a:t>© Cognizant 2016</a:t>
            </a:r>
          </a:p>
        </p:txBody>
      </p:sp>
      <p:sp>
        <p:nvSpPr>
          <p:cNvPr id="4" name="Slide Number Placeholder 3"/>
          <p:cNvSpPr>
            <a:spLocks noGrp="1"/>
          </p:cNvSpPr>
          <p:nvPr>
            <p:ph type="sldNum" sz="quarter" idx="12"/>
          </p:nvPr>
        </p:nvSpPr>
        <p:spPr/>
        <p:txBody>
          <a:bodyPr/>
          <a:lstStyle/>
          <a:p>
            <a:fld id="{0663517A-90C9-44F7-A477-BBD63AED79D2}" type="slidenum">
              <a:rPr lang="en-US" smtClean="0"/>
              <a:t>29</a:t>
            </a:fld>
            <a:endParaRPr lang="en-US" dirty="0"/>
          </a:p>
        </p:txBody>
      </p:sp>
      <p:sp>
        <p:nvSpPr>
          <p:cNvPr id="5" name="Title 4"/>
          <p:cNvSpPr>
            <a:spLocks noGrp="1"/>
          </p:cNvSpPr>
          <p:nvPr>
            <p:ph type="title"/>
          </p:nvPr>
        </p:nvSpPr>
        <p:spPr/>
        <p:txBody>
          <a:bodyPr/>
          <a:lstStyle/>
          <a:p>
            <a:r>
              <a:rPr lang="en-US" dirty="0" smtClean="0"/>
              <a:t>Docker compose	</a:t>
            </a:r>
            <a:endParaRPr lang="en-US" dirty="0"/>
          </a:p>
        </p:txBody>
      </p:sp>
    </p:spTree>
    <p:extLst>
      <p:ext uri="{BB962C8B-B14F-4D97-AF65-F5344CB8AC3E}">
        <p14:creationId xmlns:p14="http://schemas.microsoft.com/office/powerpoint/2010/main" val="2821372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26657"/>
            <a:ext cx="8534400" cy="5739267"/>
          </a:xfrm>
        </p:spPr>
        <p:txBody>
          <a:bodyPr/>
          <a:lstStyle/>
          <a:p>
            <a:pPr marL="0" indent="0">
              <a:buNone/>
            </a:pPr>
            <a:endParaRPr sz="2400" dirty="0"/>
          </a:p>
          <a:p>
            <a:r>
              <a:rPr lang="en-US" sz="2400" dirty="0" smtClean="0"/>
              <a:t>Docker is a tool designed to make it easier to create </a:t>
            </a:r>
            <a:r>
              <a:rPr lang="en-US" sz="2200" dirty="0" smtClean="0"/>
              <a:t>deploy and run applications using containers.</a:t>
            </a:r>
          </a:p>
          <a:p>
            <a:r>
              <a:rPr lang="en-US" sz="2400" dirty="0" smtClean="0"/>
              <a:t>Containers package the application with all the parts it needed such as libraries etc.</a:t>
            </a:r>
          </a:p>
          <a:p>
            <a:r>
              <a:rPr lang="en-US" sz="2400" dirty="0" smtClean="0"/>
              <a:t>Containers are lite weight, easy to Use and portable.</a:t>
            </a:r>
          </a:p>
          <a:p>
            <a:r>
              <a:rPr lang="en-US" sz="2400" dirty="0" smtClean="0"/>
              <a:t>Docker provide environment for developers.</a:t>
            </a:r>
          </a:p>
          <a:p>
            <a:r>
              <a:rPr lang="en-US" sz="2400" dirty="0" smtClean="0"/>
              <a:t>For operational staff docker give  flexibilities and reduces number of systems needed.</a:t>
            </a:r>
          </a:p>
        </p:txBody>
      </p:sp>
      <p:sp>
        <p:nvSpPr>
          <p:cNvPr id="5" name="Footer Placeholder 4"/>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3</a:t>
            </a:fld>
            <a:endParaRPr lang="en-US" dirty="0"/>
          </a:p>
        </p:txBody>
      </p:sp>
      <p:sp>
        <p:nvSpPr>
          <p:cNvPr id="3" name="Title 2"/>
          <p:cNvSpPr>
            <a:spLocks noGrp="1"/>
          </p:cNvSpPr>
          <p:nvPr>
            <p:ph type="title"/>
          </p:nvPr>
        </p:nvSpPr>
        <p:spPr/>
        <p:txBody>
          <a:bodyPr/>
          <a:lstStyle/>
          <a:p>
            <a:r>
              <a:rPr lang="en-US" sz="3200" dirty="0"/>
              <a:t>Introduction to Docker</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30</a:t>
            </a:fld>
            <a:endParaRPr lang="en-US" dirty="0"/>
          </a:p>
        </p:txBody>
      </p:sp>
      <p:sp>
        <p:nvSpPr>
          <p:cNvPr id="5" name="Title 4"/>
          <p:cNvSpPr>
            <a:spLocks noGrp="1"/>
          </p:cNvSpPr>
          <p:nvPr>
            <p:ph type="title"/>
          </p:nvPr>
        </p:nvSpPr>
        <p:spPr/>
        <p:txBody>
          <a:bodyPr/>
          <a:lstStyle/>
          <a:p>
            <a:r>
              <a:rPr lang="en-US" dirty="0" smtClean="0"/>
              <a:t>Docker Compose </a:t>
            </a:r>
            <a:endParaRPr lang="en-US" dirty="0"/>
          </a:p>
        </p:txBody>
      </p:sp>
      <p:pic>
        <p:nvPicPr>
          <p:cNvPr id="7" name="Content Placeholder 3"/>
          <p:cNvPicPr>
            <a:picLocks noChangeAspect="1"/>
          </p:cNvPicPr>
          <p:nvPr/>
        </p:nvPicPr>
        <p:blipFill>
          <a:blip r:embed="rId2"/>
          <a:stretch>
            <a:fillRect/>
          </a:stretch>
        </p:blipFill>
        <p:spPr>
          <a:xfrm>
            <a:off x="1219200" y="609600"/>
            <a:ext cx="6858000" cy="2373811"/>
          </a:xfrm>
          <a:prstGeom prst="rect">
            <a:avLst/>
          </a:prstGeom>
          <a:noFill/>
          <a:ln w="9525">
            <a:noFill/>
            <a:miter lim="800000"/>
            <a:headEnd/>
            <a:tailEnd/>
          </a:ln>
        </p:spPr>
      </p:pic>
      <p:pic>
        <p:nvPicPr>
          <p:cNvPr id="8" name="Picture 7"/>
          <p:cNvPicPr>
            <a:picLocks noChangeAspect="1"/>
          </p:cNvPicPr>
          <p:nvPr/>
        </p:nvPicPr>
        <p:blipFill>
          <a:blip r:embed="rId3"/>
          <a:stretch>
            <a:fillRect/>
          </a:stretch>
        </p:blipFill>
        <p:spPr>
          <a:xfrm>
            <a:off x="1752600" y="3138487"/>
            <a:ext cx="5858848" cy="3262313"/>
          </a:xfrm>
          <a:prstGeom prst="rect">
            <a:avLst/>
          </a:prstGeom>
        </p:spPr>
      </p:pic>
    </p:spTree>
    <p:extLst>
      <p:ext uri="{BB962C8B-B14F-4D97-AF65-F5344CB8AC3E}">
        <p14:creationId xmlns:p14="http://schemas.microsoft.com/office/powerpoint/2010/main" val="2303193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Installation Commands </a:t>
            </a:r>
          </a:p>
          <a:p>
            <a:pPr marL="0" indent="0">
              <a:buNone/>
            </a:pPr>
            <a:endParaRPr lang="en-US" dirty="0" smtClean="0"/>
          </a:p>
          <a:p>
            <a:r>
              <a:rPr lang="en-US" dirty="0" smtClean="0"/>
              <a:t>curl -L https://github.com/docker/compose/releases/download/1.8.0/docker-compose-`uname -s`-`uname -m` &gt; /usr/local/bin/docker-compose</a:t>
            </a:r>
          </a:p>
          <a:p>
            <a:endParaRPr lang="en-US" dirty="0" smtClean="0"/>
          </a:p>
          <a:p>
            <a:r>
              <a:rPr lang="en-US" b="1" dirty="0" smtClean="0"/>
              <a:t>chmod</a:t>
            </a:r>
            <a:r>
              <a:rPr lang="en-US" dirty="0" smtClean="0"/>
              <a:t> +</a:t>
            </a:r>
            <a:r>
              <a:rPr lang="en-US" b="1" dirty="0" smtClean="0"/>
              <a:t>x</a:t>
            </a:r>
            <a:r>
              <a:rPr lang="en-US" dirty="0" smtClean="0"/>
              <a:t> /usr/</a:t>
            </a:r>
            <a:r>
              <a:rPr lang="en-US" b="1" dirty="0" smtClean="0"/>
              <a:t>local</a:t>
            </a:r>
            <a:r>
              <a:rPr lang="en-US" dirty="0" smtClean="0"/>
              <a:t>/bin/docker-compose</a:t>
            </a:r>
          </a:p>
          <a:p>
            <a:endParaRPr lang="en-US" dirty="0" smtClean="0"/>
          </a:p>
          <a:p>
            <a:r>
              <a:rPr lang="en-US" dirty="0" err="1" smtClean="0"/>
              <a:t>docker</a:t>
            </a:r>
            <a:r>
              <a:rPr lang="en-US" dirty="0" smtClean="0"/>
              <a:t>-compose </a:t>
            </a:r>
            <a:r>
              <a:rPr lang="en-US" i="1" dirty="0" smtClean="0"/>
              <a:t>version</a:t>
            </a:r>
            <a:endParaRPr lang="en-US" i="1" dirty="0" smtClean="0"/>
          </a:p>
          <a:p>
            <a:endParaRPr lang="en-US" i="1" dirty="0" smtClean="0"/>
          </a:p>
          <a:p>
            <a:pPr marL="0" indent="0">
              <a:buNone/>
            </a:pPr>
            <a:endParaRPr lang="en-US" dirty="0"/>
          </a:p>
        </p:txBody>
      </p:sp>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31</a:t>
            </a:fld>
            <a:endParaRPr lang="en-US" dirty="0"/>
          </a:p>
        </p:txBody>
      </p:sp>
      <p:sp>
        <p:nvSpPr>
          <p:cNvPr id="5" name="Title 4"/>
          <p:cNvSpPr>
            <a:spLocks noGrp="1"/>
          </p:cNvSpPr>
          <p:nvPr>
            <p:ph type="title"/>
          </p:nvPr>
        </p:nvSpPr>
        <p:spPr/>
        <p:txBody>
          <a:bodyPr/>
          <a:lstStyle/>
          <a:p>
            <a:r>
              <a:rPr lang="en-US" dirty="0" smtClean="0"/>
              <a:t>Install compose - Ubuntu</a:t>
            </a:r>
            <a:endParaRPr lang="en-US" dirty="0"/>
          </a:p>
        </p:txBody>
      </p:sp>
    </p:spTree>
    <p:extLst>
      <p:ext uri="{BB962C8B-B14F-4D97-AF65-F5344CB8AC3E}">
        <p14:creationId xmlns:p14="http://schemas.microsoft.com/office/powerpoint/2010/main" val="161517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solidFill>
                  <a:srgbClr val="253237"/>
                </a:solidFill>
                <a:ea typeface="Courier New"/>
                <a:sym typeface="Courier New"/>
              </a:rPr>
              <a:t>docker-compose </a:t>
            </a:r>
            <a:r>
              <a:rPr lang="en-US" b="1" dirty="0" smtClean="0">
                <a:solidFill>
                  <a:srgbClr val="253237"/>
                </a:solidFill>
                <a:ea typeface="Courier New"/>
                <a:sym typeface="Courier New"/>
              </a:rPr>
              <a:t>up </a:t>
            </a:r>
            <a:endParaRPr lang="en-US" b="1" dirty="0">
              <a:solidFill>
                <a:srgbClr val="253237"/>
              </a:solidFill>
              <a:ea typeface="Courier New"/>
              <a:sym typeface="Courier New"/>
            </a:endParaRPr>
          </a:p>
          <a:p>
            <a:pPr marL="0" indent="0">
              <a:buNone/>
            </a:pPr>
            <a:endParaRPr lang="en-US" dirty="0">
              <a:solidFill>
                <a:srgbClr val="253237"/>
              </a:solidFill>
              <a:ea typeface="Trebuchet MS"/>
              <a:sym typeface="Trebuchet MS"/>
            </a:endParaRPr>
          </a:p>
          <a:p>
            <a:pPr>
              <a:buSzPct val="75000"/>
            </a:pPr>
            <a:r>
              <a:rPr lang="en-US" dirty="0">
                <a:solidFill>
                  <a:srgbClr val="253237"/>
                </a:solidFill>
                <a:ea typeface="Trebuchet MS"/>
                <a:sym typeface="Trebuchet MS"/>
              </a:rPr>
              <a:t>Builds images from </a:t>
            </a:r>
            <a:r>
              <a:rPr lang="en-US" dirty="0" smtClean="0">
                <a:solidFill>
                  <a:srgbClr val="253237"/>
                </a:solidFill>
                <a:ea typeface="Trebuchet MS"/>
                <a:sym typeface="Trebuchet MS"/>
              </a:rPr>
              <a:t>Dockerfiles</a:t>
            </a:r>
          </a:p>
          <a:p>
            <a:pPr>
              <a:buSzPct val="75000"/>
            </a:pPr>
            <a:r>
              <a:rPr lang="en-US" dirty="0" smtClean="0">
                <a:solidFill>
                  <a:srgbClr val="253237"/>
                </a:solidFill>
                <a:ea typeface="Trebuchet MS"/>
                <a:sym typeface="Trebuchet MS"/>
              </a:rPr>
              <a:t>Pulls </a:t>
            </a:r>
            <a:r>
              <a:rPr lang="en-US" dirty="0">
                <a:solidFill>
                  <a:srgbClr val="253237"/>
                </a:solidFill>
                <a:ea typeface="Trebuchet MS"/>
                <a:sym typeface="Trebuchet MS"/>
              </a:rPr>
              <a:t>images from </a:t>
            </a:r>
            <a:r>
              <a:rPr lang="en-US" dirty="0" smtClean="0">
                <a:solidFill>
                  <a:srgbClr val="253237"/>
                </a:solidFill>
                <a:ea typeface="Trebuchet MS"/>
                <a:sym typeface="Trebuchet MS"/>
              </a:rPr>
              <a:t>registries</a:t>
            </a:r>
          </a:p>
          <a:p>
            <a:pPr>
              <a:buSzPct val="75000"/>
            </a:pPr>
            <a:r>
              <a:rPr lang="en-US" dirty="0" smtClean="0">
                <a:solidFill>
                  <a:srgbClr val="253237"/>
                </a:solidFill>
                <a:ea typeface="Trebuchet MS"/>
                <a:sym typeface="Trebuchet MS"/>
              </a:rPr>
              <a:t>Creates </a:t>
            </a:r>
            <a:r>
              <a:rPr lang="en-US" dirty="0">
                <a:solidFill>
                  <a:srgbClr val="253237"/>
                </a:solidFill>
                <a:ea typeface="Trebuchet MS"/>
                <a:sym typeface="Trebuchet MS"/>
              </a:rPr>
              <a:t>and starts containers</a:t>
            </a:r>
          </a:p>
          <a:p>
            <a:pPr>
              <a:buSzPct val="75000"/>
            </a:pPr>
            <a:r>
              <a:rPr lang="en-US" dirty="0" smtClean="0">
                <a:solidFill>
                  <a:srgbClr val="253237"/>
                </a:solidFill>
                <a:ea typeface="Trebuchet MS"/>
                <a:sym typeface="Trebuchet MS"/>
              </a:rPr>
              <a:t>Streams </a:t>
            </a:r>
            <a:r>
              <a:rPr lang="en-US" dirty="0">
                <a:solidFill>
                  <a:srgbClr val="253237"/>
                </a:solidFill>
                <a:ea typeface="Trebuchet MS"/>
                <a:sym typeface="Trebuchet MS"/>
              </a:rPr>
              <a:t>their </a:t>
            </a:r>
            <a:r>
              <a:rPr lang="en-US" dirty="0" smtClean="0">
                <a:solidFill>
                  <a:srgbClr val="253237"/>
                </a:solidFill>
                <a:ea typeface="Trebuchet MS"/>
                <a:sym typeface="Trebuchet MS"/>
              </a:rPr>
              <a:t>logs</a:t>
            </a:r>
          </a:p>
          <a:p>
            <a:pPr>
              <a:buSzPct val="75000"/>
            </a:pPr>
            <a:endParaRPr lang="en-US" dirty="0" smtClean="0">
              <a:solidFill>
                <a:srgbClr val="253237"/>
              </a:solidFill>
              <a:ea typeface="Trebuchet MS"/>
              <a:sym typeface="Trebuchet MS"/>
            </a:endParaRPr>
          </a:p>
          <a:p>
            <a:pPr marL="0" indent="0">
              <a:buSzPct val="75000"/>
              <a:buNone/>
            </a:pPr>
            <a:r>
              <a:rPr lang="en-US" dirty="0" smtClean="0">
                <a:solidFill>
                  <a:srgbClr val="253237"/>
                </a:solidFill>
                <a:ea typeface="Trebuchet MS"/>
                <a:sym typeface="Trebuchet MS"/>
              </a:rPr>
              <a:t>Benefits</a:t>
            </a:r>
          </a:p>
          <a:p>
            <a:pPr marL="0" indent="0">
              <a:buSzPct val="75000"/>
              <a:buNone/>
            </a:pPr>
            <a:endParaRPr lang="en-US" dirty="0" smtClean="0">
              <a:solidFill>
                <a:srgbClr val="253237"/>
              </a:solidFill>
              <a:ea typeface="Trebuchet MS"/>
              <a:sym typeface="Trebuchet MS"/>
            </a:endParaRPr>
          </a:p>
          <a:p>
            <a:pPr marL="0" indent="0">
              <a:spcBef>
                <a:spcPts val="0"/>
              </a:spcBef>
              <a:buNone/>
            </a:pPr>
            <a:r>
              <a:rPr lang="en-US" dirty="0">
                <a:solidFill>
                  <a:srgbClr val="253237"/>
                </a:solidFill>
                <a:ea typeface="Trebuchet MS"/>
                <a:sym typeface="Trebuchet MS"/>
              </a:rPr>
              <a:t>Make your development environments:</a:t>
            </a:r>
          </a:p>
          <a:p>
            <a:pPr>
              <a:spcBef>
                <a:spcPts val="0"/>
              </a:spcBef>
              <a:buSzPct val="75000"/>
            </a:pPr>
            <a:r>
              <a:rPr lang="en-US" dirty="0" smtClean="0">
                <a:solidFill>
                  <a:srgbClr val="253237"/>
                </a:solidFill>
                <a:ea typeface="Trebuchet MS"/>
                <a:sym typeface="Trebuchet MS"/>
              </a:rPr>
              <a:t>Repeatable</a:t>
            </a:r>
          </a:p>
          <a:p>
            <a:pPr>
              <a:spcBef>
                <a:spcPts val="0"/>
              </a:spcBef>
              <a:buSzPct val="75000"/>
            </a:pPr>
            <a:r>
              <a:rPr lang="en-US" dirty="0" smtClean="0">
                <a:solidFill>
                  <a:srgbClr val="253237"/>
                </a:solidFill>
                <a:ea typeface="Trebuchet MS"/>
                <a:sym typeface="Trebuchet MS"/>
              </a:rPr>
              <a:t>Isolated</a:t>
            </a:r>
            <a:endParaRPr lang="en-US" dirty="0">
              <a:solidFill>
                <a:srgbClr val="253237"/>
              </a:solidFill>
              <a:ea typeface="Trebuchet MS"/>
              <a:sym typeface="Trebuchet MS"/>
            </a:endParaRPr>
          </a:p>
          <a:p>
            <a:pPr>
              <a:spcBef>
                <a:spcPts val="0"/>
              </a:spcBef>
              <a:buSzPct val="75000"/>
            </a:pPr>
            <a:r>
              <a:rPr lang="en-US" dirty="0">
                <a:solidFill>
                  <a:srgbClr val="253237"/>
                </a:solidFill>
                <a:ea typeface="Trebuchet MS"/>
                <a:sym typeface="Trebuchet MS"/>
              </a:rPr>
              <a:t>Fast</a:t>
            </a:r>
          </a:p>
          <a:p>
            <a:pPr marL="0" indent="0">
              <a:buSzPct val="75000"/>
              <a:buNone/>
            </a:pPr>
            <a:endParaRPr lang="en-US" dirty="0" smtClean="0">
              <a:solidFill>
                <a:srgbClr val="253237"/>
              </a:solidFill>
              <a:latin typeface="Trebuchet MS"/>
              <a:ea typeface="Trebuchet MS"/>
              <a:cs typeface="Trebuchet MS"/>
              <a:sym typeface="Trebuchet MS"/>
            </a:endParaRPr>
          </a:p>
          <a:p>
            <a:endParaRPr lang="en-US" dirty="0"/>
          </a:p>
        </p:txBody>
      </p:sp>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32</a:t>
            </a:fld>
            <a:endParaRPr lang="en-US" dirty="0"/>
          </a:p>
        </p:txBody>
      </p:sp>
      <p:sp>
        <p:nvSpPr>
          <p:cNvPr id="5" name="Title 4"/>
          <p:cNvSpPr>
            <a:spLocks noGrp="1"/>
          </p:cNvSpPr>
          <p:nvPr>
            <p:ph type="title"/>
          </p:nvPr>
        </p:nvSpPr>
        <p:spPr/>
        <p:txBody>
          <a:bodyPr/>
          <a:lstStyle/>
          <a:p>
            <a:r>
              <a:rPr lang="en-US" dirty="0" smtClean="0"/>
              <a:t>Compose Command</a:t>
            </a:r>
            <a:endParaRPr lang="en-US" dirty="0"/>
          </a:p>
        </p:txBody>
      </p:sp>
    </p:spTree>
    <p:extLst>
      <p:ext uri="{BB962C8B-B14F-4D97-AF65-F5344CB8AC3E}">
        <p14:creationId xmlns:p14="http://schemas.microsoft.com/office/powerpoint/2010/main" val="3711535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git </a:t>
            </a:r>
            <a:r>
              <a:rPr lang="en-US" dirty="0"/>
              <a:t>clone </a:t>
            </a:r>
            <a:r>
              <a:rPr lang="en-US" dirty="0">
                <a:hlinkClick r:id="rId2"/>
              </a:rPr>
              <a:t>https://</a:t>
            </a:r>
            <a:r>
              <a:rPr lang="en-US" dirty="0" smtClean="0">
                <a:hlinkClick r:id="rId2"/>
              </a:rPr>
              <a:t>github.com/sarjunkumar24391/Spring-PetClinic.git</a:t>
            </a:r>
            <a:endParaRPr lang="en-US" dirty="0" smtClean="0"/>
          </a:p>
          <a:p>
            <a:r>
              <a:rPr lang="en-US" dirty="0"/>
              <a:t>cd Spring-PetClinic</a:t>
            </a:r>
            <a:r>
              <a:rPr lang="en-US" dirty="0" smtClean="0"/>
              <a:t>/</a:t>
            </a:r>
          </a:p>
          <a:p>
            <a:r>
              <a:rPr lang="en-US" dirty="0" smtClean="0"/>
              <a:t>docker </a:t>
            </a:r>
            <a:r>
              <a:rPr lang="en-US" dirty="0"/>
              <a:t>build </a:t>
            </a:r>
            <a:r>
              <a:rPr lang="en-US" dirty="0" smtClean="0"/>
              <a:t>.</a:t>
            </a:r>
          </a:p>
          <a:p>
            <a:r>
              <a:rPr lang="en-US" dirty="0" smtClean="0"/>
              <a:t>docker images</a:t>
            </a:r>
          </a:p>
          <a:p>
            <a:r>
              <a:rPr lang="en-US" dirty="0"/>
              <a:t>docker tag </a:t>
            </a:r>
            <a:r>
              <a:rPr lang="en-US" dirty="0" smtClean="0"/>
              <a:t>&lt;Image </a:t>
            </a:r>
            <a:r>
              <a:rPr lang="en-US" dirty="0" smtClean="0"/>
              <a:t>id&gt; petclinic</a:t>
            </a:r>
          </a:p>
          <a:p>
            <a:r>
              <a:rPr lang="en-US" dirty="0"/>
              <a:t>docker-compose </a:t>
            </a:r>
            <a:r>
              <a:rPr lang="en-US" dirty="0" smtClean="0"/>
              <a:t>up -d</a:t>
            </a:r>
          </a:p>
          <a:p>
            <a:endParaRPr lang="en-US" dirty="0" smtClean="0"/>
          </a:p>
        </p:txBody>
      </p:sp>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33</a:t>
            </a:fld>
            <a:endParaRPr lang="en-US" dirty="0"/>
          </a:p>
        </p:txBody>
      </p:sp>
      <p:sp>
        <p:nvSpPr>
          <p:cNvPr id="5" name="Title 4"/>
          <p:cNvSpPr>
            <a:spLocks noGrp="1"/>
          </p:cNvSpPr>
          <p:nvPr>
            <p:ph type="title"/>
          </p:nvPr>
        </p:nvSpPr>
        <p:spPr/>
        <p:txBody>
          <a:bodyPr/>
          <a:lstStyle/>
          <a:p>
            <a:r>
              <a:rPr lang="en-US" dirty="0" smtClean="0"/>
              <a:t>Docker Compose Execution </a:t>
            </a:r>
            <a:endParaRPr lang="en-US" dirty="0"/>
          </a:p>
        </p:txBody>
      </p:sp>
    </p:spTree>
    <p:extLst>
      <p:ext uri="{BB962C8B-B14F-4D97-AF65-F5344CB8AC3E}">
        <p14:creationId xmlns:p14="http://schemas.microsoft.com/office/powerpoint/2010/main" val="586674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Docker Swarm is a tool that clusters Docker hosts and schedule containers.</a:t>
            </a:r>
          </a:p>
          <a:p>
            <a:r>
              <a:rPr lang="en-US" dirty="0" smtClean="0"/>
              <a:t>It turns a pool of docker hosts into a single virtual docker host.</a:t>
            </a:r>
          </a:p>
          <a:p>
            <a:r>
              <a:rPr lang="en-US" dirty="0" smtClean="0"/>
              <a:t>Swarm follows the “swap, plug, and play” principle.</a:t>
            </a:r>
          </a:p>
          <a:p>
            <a:r>
              <a:rPr lang="en-US" dirty="0" smtClean="0"/>
              <a:t>To create swarm cluster on our</a:t>
            </a:r>
          </a:p>
          <a:p>
            <a:pPr marL="0" indent="0">
              <a:buNone/>
            </a:pPr>
            <a:r>
              <a:rPr lang="en-US" dirty="0" smtClean="0"/>
              <a:t>     network pull docker swarm image.</a:t>
            </a:r>
          </a:p>
          <a:p>
            <a:r>
              <a:rPr lang="en-US" dirty="0" smtClean="0"/>
              <a:t>Configure swarm manager and all</a:t>
            </a:r>
          </a:p>
          <a:p>
            <a:pPr marL="0" indent="0">
              <a:buNone/>
            </a:pPr>
            <a:r>
              <a:rPr lang="en-US" dirty="0"/>
              <a:t> </a:t>
            </a:r>
            <a:r>
              <a:rPr lang="en-US" dirty="0" smtClean="0"/>
              <a:t>    node to run Docker swarm.</a:t>
            </a:r>
          </a:p>
          <a:p>
            <a:endParaRPr lang="en-US" dirty="0" smtClean="0"/>
          </a:p>
          <a:p>
            <a:pPr marL="0" indent="0">
              <a:buNone/>
            </a:pPr>
            <a:r>
              <a:rPr lang="en-US" dirty="0" smtClean="0"/>
              <a:t>     </a:t>
            </a:r>
            <a:endParaRPr lang="en-US" dirty="0"/>
          </a:p>
        </p:txBody>
      </p:sp>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34</a:t>
            </a:fld>
            <a:endParaRPr lang="en-US" dirty="0"/>
          </a:p>
        </p:txBody>
      </p:sp>
      <p:sp>
        <p:nvSpPr>
          <p:cNvPr id="5" name="Title 4"/>
          <p:cNvSpPr>
            <a:spLocks noGrp="1"/>
          </p:cNvSpPr>
          <p:nvPr>
            <p:ph type="title"/>
          </p:nvPr>
        </p:nvSpPr>
        <p:spPr/>
        <p:txBody>
          <a:bodyPr/>
          <a:lstStyle/>
          <a:p>
            <a:r>
              <a:rPr lang="en-US" dirty="0" smtClean="0"/>
              <a:t>Docker Swarm			</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7347" y="2895600"/>
            <a:ext cx="3952951" cy="3124200"/>
          </a:xfrm>
          <a:prstGeom prst="rect">
            <a:avLst/>
          </a:prstGeom>
        </p:spPr>
      </p:pic>
    </p:spTree>
    <p:extLst>
      <p:ext uri="{BB962C8B-B14F-4D97-AF65-F5344CB8AC3E}">
        <p14:creationId xmlns:p14="http://schemas.microsoft.com/office/powerpoint/2010/main" val="3702269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smtClean="0"/>
          </a:p>
          <a:p>
            <a:pPr marL="0" indent="0">
              <a:buNone/>
            </a:pPr>
            <a:r>
              <a:rPr lang="en-US" sz="1800" dirty="0" smtClean="0"/>
              <a:t>To </a:t>
            </a:r>
            <a:r>
              <a:rPr lang="en-US" sz="1800" dirty="0"/>
              <a:t>create </a:t>
            </a:r>
            <a:r>
              <a:rPr lang="en-US" sz="1800" dirty="0" smtClean="0"/>
              <a:t>Token – Swarm Manager</a:t>
            </a:r>
          </a:p>
          <a:p>
            <a:pPr marL="0" indent="0">
              <a:buNone/>
            </a:pPr>
            <a:endParaRPr lang="en-US" sz="1800" dirty="0"/>
          </a:p>
          <a:p>
            <a:pPr marL="0" indent="0">
              <a:buNone/>
            </a:pPr>
            <a:r>
              <a:rPr lang="en-US" sz="1800" dirty="0" err="1" smtClean="0"/>
              <a:t>docker</a:t>
            </a:r>
            <a:r>
              <a:rPr lang="en-US" sz="1800" dirty="0" smtClean="0"/>
              <a:t>  </a:t>
            </a:r>
            <a:r>
              <a:rPr lang="en-US" sz="1800" dirty="0"/>
              <a:t>-H tcp://172.31.35.4:2375 run --</a:t>
            </a:r>
            <a:r>
              <a:rPr lang="en-US" sz="1800" dirty="0" err="1"/>
              <a:t>rm</a:t>
            </a:r>
            <a:r>
              <a:rPr lang="en-US" sz="1800" dirty="0"/>
              <a:t> swarm create</a:t>
            </a:r>
          </a:p>
          <a:p>
            <a:pPr marL="0" indent="0">
              <a:buNone/>
            </a:pPr>
            <a:r>
              <a:rPr lang="en-US" sz="1800" dirty="0" smtClean="0"/>
              <a:t>566464c8da84c163eb0d7e113bdac65c</a:t>
            </a:r>
          </a:p>
          <a:p>
            <a:pPr marL="0" indent="0">
              <a:buNone/>
            </a:pPr>
            <a:endParaRPr lang="en-US" sz="1800" dirty="0"/>
          </a:p>
          <a:p>
            <a:pPr marL="0" indent="0">
              <a:buNone/>
            </a:pPr>
            <a:r>
              <a:rPr lang="en-US" sz="1800" dirty="0" smtClean="0"/>
              <a:t>Node </a:t>
            </a:r>
            <a:r>
              <a:rPr lang="en-US" sz="1800" dirty="0"/>
              <a:t>to </a:t>
            </a:r>
            <a:r>
              <a:rPr lang="en-US" sz="1800" dirty="0" err="1"/>
              <a:t>bradcast</a:t>
            </a:r>
            <a:r>
              <a:rPr lang="en-US" sz="1800" dirty="0"/>
              <a:t> to </a:t>
            </a:r>
            <a:r>
              <a:rPr lang="en-US" sz="1800" dirty="0" smtClean="0"/>
              <a:t>Manager</a:t>
            </a:r>
          </a:p>
          <a:p>
            <a:pPr marL="0" indent="0">
              <a:buNone/>
            </a:pPr>
            <a:endParaRPr lang="en-US" sz="1800" dirty="0"/>
          </a:p>
          <a:p>
            <a:pPr marL="0" indent="0">
              <a:buNone/>
            </a:pPr>
            <a:r>
              <a:rPr lang="en-US" sz="1800" dirty="0" err="1"/>
              <a:t>sudo</a:t>
            </a:r>
            <a:r>
              <a:rPr lang="en-US" sz="1800" dirty="0"/>
              <a:t> </a:t>
            </a:r>
            <a:r>
              <a:rPr lang="en-US" sz="1800" dirty="0" err="1"/>
              <a:t>docker</a:t>
            </a:r>
            <a:r>
              <a:rPr lang="en-US" sz="1800" dirty="0"/>
              <a:t> -H tcp://172.31.21.238:2375 run -d swarm join --</a:t>
            </a:r>
            <a:r>
              <a:rPr lang="en-US" sz="1800" dirty="0" err="1"/>
              <a:t>addr</a:t>
            </a:r>
            <a:r>
              <a:rPr lang="en-US" sz="1800" dirty="0"/>
              <a:t>=172.31.21.238:2375 token://</a:t>
            </a:r>
            <a:r>
              <a:rPr lang="en-US" sz="1800" dirty="0" smtClean="0"/>
              <a:t>566464c8da84c163eb0d7e113bdac65c</a:t>
            </a:r>
          </a:p>
          <a:p>
            <a:pPr marL="0" indent="0">
              <a:buNone/>
            </a:pPr>
            <a:endParaRPr lang="en-US" sz="1800" dirty="0"/>
          </a:p>
          <a:p>
            <a:pPr marL="0" indent="0">
              <a:buNone/>
            </a:pPr>
            <a:r>
              <a:rPr lang="en-US" sz="1800" dirty="0" smtClean="0"/>
              <a:t>To </a:t>
            </a:r>
            <a:r>
              <a:rPr lang="en-US" sz="1800" dirty="0"/>
              <a:t>Manage </a:t>
            </a:r>
          </a:p>
          <a:p>
            <a:pPr marL="0" indent="0">
              <a:buNone/>
            </a:pPr>
            <a:r>
              <a:rPr lang="en-US" sz="1800" dirty="0" err="1" smtClean="0"/>
              <a:t>docker</a:t>
            </a:r>
            <a:r>
              <a:rPr lang="en-US" sz="1800" dirty="0" smtClean="0"/>
              <a:t> </a:t>
            </a:r>
            <a:r>
              <a:rPr lang="en-US" sz="1800" dirty="0"/>
              <a:t>-H tcp://172.31.35.4:2375  run -d -p 5000:5000 swarm manage token://</a:t>
            </a:r>
            <a:r>
              <a:rPr lang="en-US" sz="1800" dirty="0" smtClean="0"/>
              <a:t>566464c8da84c163eb0d7e113bdac65c</a:t>
            </a:r>
            <a:endParaRPr lang="en-US" sz="1800" b="1" dirty="0" smtClean="0"/>
          </a:p>
        </p:txBody>
      </p:sp>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35</a:t>
            </a:fld>
            <a:endParaRPr lang="en-US" dirty="0"/>
          </a:p>
        </p:txBody>
      </p:sp>
      <p:sp>
        <p:nvSpPr>
          <p:cNvPr id="5" name="Title 4"/>
          <p:cNvSpPr>
            <a:spLocks noGrp="1"/>
          </p:cNvSpPr>
          <p:nvPr>
            <p:ph type="title"/>
          </p:nvPr>
        </p:nvSpPr>
        <p:spPr/>
        <p:txBody>
          <a:bodyPr/>
          <a:lstStyle/>
          <a:p>
            <a:r>
              <a:rPr lang="en-US" dirty="0" err="1" smtClean="0"/>
              <a:t>Docker</a:t>
            </a:r>
            <a:r>
              <a:rPr lang="en-US" dirty="0" smtClean="0"/>
              <a:t> Swarm Cluster Setup</a:t>
            </a:r>
            <a:endParaRPr lang="en-US" dirty="0"/>
          </a:p>
        </p:txBody>
      </p:sp>
    </p:spTree>
    <p:extLst>
      <p:ext uri="{BB962C8B-B14F-4D97-AF65-F5344CB8AC3E}">
        <p14:creationId xmlns:p14="http://schemas.microsoft.com/office/powerpoint/2010/main" val="6695867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1800" dirty="0" smtClean="0"/>
          </a:p>
          <a:p>
            <a:pPr marL="0" indent="0">
              <a:buNone/>
            </a:pPr>
            <a:r>
              <a:rPr lang="en-US" sz="1800" b="1" dirty="0" smtClean="0"/>
              <a:t>Note </a:t>
            </a:r>
            <a:r>
              <a:rPr lang="en-US" sz="1800" b="1" dirty="0"/>
              <a:t>: </a:t>
            </a:r>
            <a:r>
              <a:rPr lang="en-US" sz="1800" dirty="0"/>
              <a:t>Edit /</a:t>
            </a:r>
            <a:r>
              <a:rPr lang="en-US" sz="1800" dirty="0" err="1"/>
              <a:t>etc</a:t>
            </a:r>
            <a:r>
              <a:rPr lang="en-US" sz="1800" dirty="0"/>
              <a:t>/</a:t>
            </a:r>
            <a:r>
              <a:rPr lang="en-US" sz="1800" dirty="0" err="1"/>
              <a:t>init</a:t>
            </a:r>
            <a:r>
              <a:rPr lang="en-US" sz="1800" dirty="0"/>
              <a:t>/</a:t>
            </a:r>
            <a:r>
              <a:rPr lang="en-US" sz="1800" dirty="0" err="1"/>
              <a:t>docker.conf</a:t>
            </a:r>
            <a:r>
              <a:rPr lang="en-US" sz="1800" dirty="0"/>
              <a:t> and update the DOCKER_OPTS variable to the following</a:t>
            </a:r>
          </a:p>
          <a:p>
            <a:pPr marL="0" indent="0">
              <a:buNone/>
            </a:pPr>
            <a:r>
              <a:rPr lang="sv-SE" sz="1800" b="1" dirty="0"/>
              <a:t>DOCKER_OPTS='-H tcp://0.0.0.0:&lt;port_id&gt; -H unix:///var/run/docker.sock'</a:t>
            </a:r>
            <a:endParaRPr lang="en-US" sz="1800" b="1" dirty="0"/>
          </a:p>
          <a:p>
            <a:endParaRPr lang="en-US" dirty="0"/>
          </a:p>
          <a:p>
            <a:pPr marL="0" indent="0">
              <a:buNone/>
            </a:pPr>
            <a:endParaRPr lang="en-US" dirty="0"/>
          </a:p>
        </p:txBody>
      </p:sp>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36</a:t>
            </a:fld>
            <a:endParaRPr lang="en-US" dirty="0"/>
          </a:p>
        </p:txBody>
      </p:sp>
    </p:spTree>
    <p:extLst>
      <p:ext uri="{BB962C8B-B14F-4D97-AF65-F5344CB8AC3E}">
        <p14:creationId xmlns:p14="http://schemas.microsoft.com/office/powerpoint/2010/main" val="2257902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pPr marL="0" indent="0" algn="ctr">
              <a:buNone/>
            </a:pPr>
            <a:r>
              <a:rPr lang="en-US" sz="4500" b="1" dirty="0" smtClean="0">
                <a:solidFill>
                  <a:srgbClr val="00B0F0"/>
                </a:solidFill>
              </a:rPr>
              <a:t>Thank you</a:t>
            </a:r>
            <a:endParaRPr lang="en-US" sz="4500" b="1" dirty="0">
              <a:solidFill>
                <a:srgbClr val="00B0F0"/>
              </a:solidFill>
            </a:endParaRPr>
          </a:p>
        </p:txBody>
      </p:sp>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37</a:t>
            </a:fld>
            <a:endParaRPr lang="en-US" dirty="0"/>
          </a:p>
        </p:txBody>
      </p:sp>
    </p:spTree>
    <p:extLst>
      <p:ext uri="{BB962C8B-B14F-4D97-AF65-F5344CB8AC3E}">
        <p14:creationId xmlns:p14="http://schemas.microsoft.com/office/powerpoint/2010/main" val="1279428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Arial"/>
              <a:buChar char="•"/>
            </a:pPr>
            <a:endParaRPr lang="en-US" sz="2200" dirty="0" smtClean="0"/>
          </a:p>
          <a:p>
            <a:pPr marL="457200" indent="-457200">
              <a:buFont typeface="Arial"/>
              <a:buChar char="•"/>
            </a:pPr>
            <a:r>
              <a:rPr lang="en-US" sz="2200" dirty="0" smtClean="0"/>
              <a:t>Utility </a:t>
            </a:r>
            <a:r>
              <a:rPr lang="en-US" sz="2200" dirty="0"/>
              <a:t>computing</a:t>
            </a:r>
          </a:p>
          <a:p>
            <a:pPr marL="457200" indent="-457200">
              <a:buFont typeface="Arial"/>
              <a:buChar char="•"/>
            </a:pPr>
            <a:r>
              <a:rPr lang="en-US" sz="2200" dirty="0"/>
              <a:t>Elasticity of the infrastructure</a:t>
            </a:r>
          </a:p>
          <a:p>
            <a:pPr marL="457200" indent="-457200">
              <a:buFont typeface="Arial"/>
              <a:buChar char="•"/>
            </a:pPr>
            <a:r>
              <a:rPr lang="en-US" sz="2200" dirty="0"/>
              <a:t>On-demand</a:t>
            </a:r>
          </a:p>
          <a:p>
            <a:pPr marL="457200" indent="-457200">
              <a:buFont typeface="Arial"/>
              <a:buChar char="•"/>
            </a:pPr>
            <a:r>
              <a:rPr lang="en-US" sz="2200" dirty="0"/>
              <a:t>Pay as you go</a:t>
            </a:r>
          </a:p>
          <a:p>
            <a:pPr marL="457200" indent="-457200">
              <a:buFont typeface="Arial"/>
              <a:buChar char="•"/>
            </a:pPr>
            <a:r>
              <a:rPr lang="en-US" sz="2200" dirty="0"/>
              <a:t>Multi-tenant</a:t>
            </a:r>
          </a:p>
          <a:p>
            <a:pPr marL="457200" indent="-457200">
              <a:buFont typeface="Arial"/>
              <a:buChar char="•"/>
            </a:pPr>
            <a:r>
              <a:rPr lang="en-US" sz="2200" dirty="0"/>
              <a:t>Programmable access</a:t>
            </a:r>
          </a:p>
        </p:txBody>
      </p:sp>
      <p:sp>
        <p:nvSpPr>
          <p:cNvPr id="3" name="Footer Placeholder 2"/>
          <p:cNvSpPr>
            <a:spLocks noGrp="1"/>
          </p:cNvSpPr>
          <p:nvPr>
            <p:ph type="ftr" sz="quarter" idx="11"/>
          </p:nvPr>
        </p:nvSpPr>
        <p:spPr/>
        <p:txBody>
          <a:bodyPr/>
          <a:lstStyle/>
          <a:p>
            <a:r>
              <a:rPr lang="en-US" dirty="0" smtClean="0"/>
              <a:t>© Cognizant 2015</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4</a:t>
            </a:fld>
            <a:endParaRPr lang="en-US" dirty="0"/>
          </a:p>
        </p:txBody>
      </p:sp>
      <p:sp>
        <p:nvSpPr>
          <p:cNvPr id="5" name="Title 4"/>
          <p:cNvSpPr>
            <a:spLocks noGrp="1"/>
          </p:cNvSpPr>
          <p:nvPr>
            <p:ph type="title"/>
          </p:nvPr>
        </p:nvSpPr>
        <p:spPr/>
        <p:txBody>
          <a:bodyPr/>
          <a:lstStyle/>
          <a:p>
            <a:r>
              <a:rPr lang="en-US" dirty="0"/>
              <a:t>Goals</a:t>
            </a:r>
          </a:p>
        </p:txBody>
      </p:sp>
    </p:spTree>
    <p:extLst>
      <p:ext uri="{BB962C8B-B14F-4D97-AF65-F5344CB8AC3E}">
        <p14:creationId xmlns:p14="http://schemas.microsoft.com/office/powerpoint/2010/main" val="520118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497075" y="3831790"/>
            <a:ext cx="3512456" cy="2452915"/>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Content Placeholder 1"/>
          <p:cNvSpPr>
            <a:spLocks noGrp="1"/>
          </p:cNvSpPr>
          <p:nvPr>
            <p:ph idx="1"/>
          </p:nvPr>
        </p:nvSpPr>
        <p:spPr>
          <a:xfrm>
            <a:off x="0" y="1047157"/>
            <a:ext cx="9144000" cy="5582243"/>
          </a:xfrm>
        </p:spPr>
        <p:txBody>
          <a:bodyPr/>
          <a:lstStyle/>
          <a:p>
            <a:pPr marL="0" indent="0">
              <a:buNone/>
            </a:pPr>
            <a:r>
              <a:rPr lang="en-US" b="1" dirty="0" smtClean="0"/>
              <a:t>Docker vs Virtualization</a:t>
            </a:r>
            <a:r>
              <a:rPr lang="en-US" dirty="0" smtClean="0"/>
              <a:t>:</a:t>
            </a:r>
          </a:p>
          <a:p>
            <a:r>
              <a:rPr lang="en-US" dirty="0" smtClean="0"/>
              <a:t>Container’s provide OS level process isolation where as virtual machines offer isolation at the hardware abstraction layer.</a:t>
            </a:r>
          </a:p>
          <a:p>
            <a:r>
              <a:rPr lang="en-US" dirty="0" smtClean="0"/>
              <a:t>Virtual machines could take several minutes to create and launch where as containers can be  created and launched in few seconds.</a:t>
            </a:r>
          </a:p>
          <a:p>
            <a:r>
              <a:rPr lang="en-US" dirty="0" smtClean="0"/>
              <a:t>Applications in containers offer better performance compared to VM’s.</a:t>
            </a:r>
          </a:p>
          <a:p>
            <a:pPr marL="0" indent="0">
              <a:buNone/>
            </a:pPr>
            <a:endParaRPr lang="en-US" dirty="0" smtClean="0"/>
          </a:p>
          <a:p>
            <a:r>
              <a:rPr lang="en-US" dirty="0" smtClean="0"/>
              <a:t>Containers are more resource</a:t>
            </a:r>
          </a:p>
          <a:p>
            <a:pPr marL="0" indent="0">
              <a:buNone/>
            </a:pPr>
            <a:r>
              <a:rPr lang="en-US" dirty="0" smtClean="0"/>
              <a:t>     efficient than VM’s because </a:t>
            </a:r>
          </a:p>
          <a:p>
            <a:pPr marL="0" indent="0">
              <a:buNone/>
            </a:pPr>
            <a:r>
              <a:rPr lang="en-US" dirty="0"/>
              <a:t> </a:t>
            </a:r>
            <a:r>
              <a:rPr lang="en-US" dirty="0" smtClean="0"/>
              <a:t>    additional resources for OS is</a:t>
            </a:r>
          </a:p>
          <a:p>
            <a:pPr marL="0" indent="0">
              <a:buNone/>
            </a:pPr>
            <a:r>
              <a:rPr lang="en-US" dirty="0" smtClean="0"/>
              <a:t>     eliminated</a:t>
            </a:r>
          </a:p>
          <a:p>
            <a:r>
              <a:rPr lang="en-US" dirty="0" smtClean="0"/>
              <a:t>Containers are portable where</a:t>
            </a:r>
          </a:p>
          <a:p>
            <a:pPr marL="457200" lvl="1" indent="0">
              <a:buNone/>
            </a:pPr>
            <a:r>
              <a:rPr lang="en-US" sz="2000" dirty="0" smtClean="0"/>
              <a:t>as VM’s are dependent on Hyper-</a:t>
            </a:r>
          </a:p>
          <a:p>
            <a:pPr marL="457200" lvl="1" indent="0">
              <a:buNone/>
            </a:pPr>
            <a:r>
              <a:rPr lang="en-US" sz="2000" dirty="0" smtClean="0"/>
              <a:t>visor’s.</a:t>
            </a:r>
          </a:p>
          <a:p>
            <a:endParaRPr lang="en-US" dirty="0" smtClean="0"/>
          </a:p>
          <a:p>
            <a:pPr marL="0" indent="0">
              <a:buNone/>
            </a:pPr>
            <a:endParaRPr lang="en-US" dirty="0"/>
          </a:p>
        </p:txBody>
      </p:sp>
      <p:sp>
        <p:nvSpPr>
          <p:cNvPr id="7" name="Footer Placeholder 6"/>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5</a:t>
            </a:fld>
            <a:endParaRPr lang="en-US" dirty="0"/>
          </a:p>
        </p:txBody>
      </p:sp>
      <p:sp>
        <p:nvSpPr>
          <p:cNvPr id="3" name="Title 2"/>
          <p:cNvSpPr>
            <a:spLocks noGrp="1"/>
          </p:cNvSpPr>
          <p:nvPr>
            <p:ph type="title"/>
          </p:nvPr>
        </p:nvSpPr>
        <p:spPr/>
        <p:txBody>
          <a:bodyPr/>
          <a:lstStyle/>
          <a:p>
            <a:r>
              <a:rPr lang="en-US" dirty="0" smtClean="0"/>
              <a:t>Docker Vs Virtualization</a:t>
            </a:r>
            <a:endParaRPr lang="en-US" dirty="0"/>
          </a:p>
        </p:txBody>
      </p:sp>
      <p:pic>
        <p:nvPicPr>
          <p:cNvPr id="1027" name="Picture 3" descr="D:\Images\Images\Objective\shutterstock_5612989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8548" y="3866556"/>
            <a:ext cx="3389509" cy="23388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1481" y="3373116"/>
            <a:ext cx="4600829" cy="306034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22494"/>
            <a:ext cx="9118596" cy="5378305"/>
          </a:xfrm>
          <a:noFill/>
          <a:ln w="9525">
            <a:noFill/>
            <a:miter lim="800000"/>
            <a:headEnd/>
            <a:tailEnd/>
          </a:ln>
        </p:spPr>
      </p:pic>
      <p:sp>
        <p:nvSpPr>
          <p:cNvPr id="5" name="Footer Placeholder 4"/>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6</a:t>
            </a:fld>
            <a:endParaRPr lang="en-US" dirty="0"/>
          </a:p>
        </p:txBody>
      </p:sp>
      <p:sp>
        <p:nvSpPr>
          <p:cNvPr id="3" name="Title 2"/>
          <p:cNvSpPr>
            <a:spLocks noGrp="1"/>
          </p:cNvSpPr>
          <p:nvPr>
            <p:ph type="title"/>
          </p:nvPr>
        </p:nvSpPr>
        <p:spPr/>
        <p:txBody>
          <a:bodyPr/>
          <a:lstStyle/>
          <a:p>
            <a:r>
              <a:rPr lang="en-US" dirty="0" smtClean="0"/>
              <a:t>Docker Architecture</a:t>
            </a:r>
            <a:endParaRPr lang="en-US" dirty="0"/>
          </a:p>
        </p:txBody>
      </p:sp>
    </p:spTree>
    <p:extLst>
      <p:ext uri="{BB962C8B-B14F-4D97-AF65-F5344CB8AC3E}">
        <p14:creationId xmlns:p14="http://schemas.microsoft.com/office/powerpoint/2010/main" val="3538522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r>
              <a:rPr lang="en-US" dirty="0"/>
              <a:t>Docker engine is a core of a docker platform which acts as lightweight </a:t>
            </a:r>
            <a:r>
              <a:rPr lang="en-US" dirty="0" smtClean="0"/>
              <a:t>runtime that </a:t>
            </a:r>
            <a:r>
              <a:rPr lang="en-US" dirty="0"/>
              <a:t>runs Docker </a:t>
            </a:r>
            <a:r>
              <a:rPr lang="en-US" dirty="0" smtClean="0"/>
              <a:t>containers.</a:t>
            </a:r>
            <a:endParaRPr lang="en-US" dirty="0"/>
          </a:p>
          <a:p>
            <a:r>
              <a:rPr lang="en-US" dirty="0" smtClean="0"/>
              <a:t>Docker Engine runs on Linux to create the operating environment for distributed applications. </a:t>
            </a:r>
          </a:p>
          <a:p>
            <a:r>
              <a:rPr lang="en-US" dirty="0" smtClean="0"/>
              <a:t>It uses Linux namespace and control groups.</a:t>
            </a:r>
          </a:p>
          <a:p>
            <a:pPr marL="0" indent="0">
              <a:buNone/>
            </a:pPr>
            <a:endParaRPr lang="en-US" dirty="0" smtClean="0"/>
          </a:p>
        </p:txBody>
      </p:sp>
      <p:sp>
        <p:nvSpPr>
          <p:cNvPr id="5" name="Footer Placeholder 4"/>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7</a:t>
            </a:fld>
            <a:endParaRPr lang="en-US" dirty="0"/>
          </a:p>
        </p:txBody>
      </p:sp>
      <p:sp>
        <p:nvSpPr>
          <p:cNvPr id="3" name="Title 2"/>
          <p:cNvSpPr>
            <a:spLocks noGrp="1"/>
          </p:cNvSpPr>
          <p:nvPr>
            <p:ph type="title"/>
          </p:nvPr>
        </p:nvSpPr>
        <p:spPr/>
        <p:txBody>
          <a:bodyPr/>
          <a:lstStyle/>
          <a:p>
            <a:r>
              <a:rPr lang="en-US" dirty="0" smtClean="0"/>
              <a:t>Docker Engine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429000"/>
            <a:ext cx="5225453" cy="2575719"/>
          </a:xfrm>
          <a:prstGeom prst="rect">
            <a:avLst/>
          </a:prstGeom>
        </p:spPr>
      </p:pic>
    </p:spTree>
    <p:extLst>
      <p:ext uri="{BB962C8B-B14F-4D97-AF65-F5344CB8AC3E}">
        <p14:creationId xmlns:p14="http://schemas.microsoft.com/office/powerpoint/2010/main" val="3517823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305800" cy="5638800"/>
          </a:xfrm>
        </p:spPr>
        <p:txBody>
          <a:bodyPr/>
          <a:lstStyle/>
          <a:p>
            <a:pPr>
              <a:buFont typeface="Wingdings" panose="05000000000000000000" pitchFamily="2" charset="2"/>
              <a:buChar char="q"/>
            </a:pPr>
            <a:r>
              <a:rPr lang="en-US" b="1" dirty="0"/>
              <a:t>Installing docker on </a:t>
            </a:r>
            <a:r>
              <a:rPr lang="en-US" b="1" dirty="0" smtClean="0"/>
              <a:t>Ubuntu</a:t>
            </a:r>
          </a:p>
          <a:p>
            <a:pPr marL="0" indent="0">
              <a:buNone/>
            </a:pPr>
            <a:endParaRPr lang="en-US" sz="1200" dirty="0" smtClean="0"/>
          </a:p>
          <a:p>
            <a:pPr lvl="0"/>
            <a:r>
              <a:rPr lang="en-US" dirty="0"/>
              <a:t>Login to your Ubuntu installation as a user with sudo privileges.</a:t>
            </a:r>
            <a:endParaRPr lang="en-US" sz="1200" dirty="0"/>
          </a:p>
          <a:p>
            <a:pPr lvl="0"/>
            <a:r>
              <a:rPr lang="en-US" dirty="0"/>
              <a:t>Update APT package index</a:t>
            </a:r>
            <a:endParaRPr lang="en-US" sz="1200" dirty="0"/>
          </a:p>
          <a:p>
            <a:pPr lvl="2"/>
            <a:r>
              <a:rPr lang="en-US" b="1" dirty="0"/>
              <a:t>$ </a:t>
            </a:r>
            <a:r>
              <a:rPr lang="en-US" b="1" dirty="0" smtClean="0"/>
              <a:t>sudo </a:t>
            </a:r>
            <a:r>
              <a:rPr lang="en-US" b="1" dirty="0"/>
              <a:t>apt-get update</a:t>
            </a:r>
            <a:endParaRPr lang="en-US" sz="900" dirty="0"/>
          </a:p>
          <a:p>
            <a:pPr lvl="0"/>
            <a:r>
              <a:rPr lang="en-US" dirty="0"/>
              <a:t>Install Docker</a:t>
            </a:r>
            <a:endParaRPr lang="en-US" sz="1200" dirty="0"/>
          </a:p>
          <a:p>
            <a:pPr lvl="2"/>
            <a:r>
              <a:rPr lang="en-US" b="1" dirty="0"/>
              <a:t>$ sudo apt-get install docker-engine</a:t>
            </a:r>
            <a:endParaRPr lang="en-US" sz="900" dirty="0"/>
          </a:p>
          <a:p>
            <a:pPr lvl="0"/>
            <a:r>
              <a:rPr lang="en-US" dirty="0"/>
              <a:t>Start the docker daemon </a:t>
            </a:r>
            <a:endParaRPr lang="en-US" sz="1200" dirty="0"/>
          </a:p>
          <a:p>
            <a:pPr lvl="2"/>
            <a:r>
              <a:rPr lang="en-US" b="1" dirty="0"/>
              <a:t>$ s</a:t>
            </a:r>
            <a:r>
              <a:rPr lang="en-US" b="1" dirty="0" smtClean="0"/>
              <a:t>udo </a:t>
            </a:r>
            <a:r>
              <a:rPr lang="en-US" b="1" dirty="0"/>
              <a:t>service docker start</a:t>
            </a:r>
            <a:endParaRPr lang="en-US" sz="800" dirty="0"/>
          </a:p>
          <a:p>
            <a:pPr lvl="0"/>
            <a:r>
              <a:rPr lang="en-US" dirty="0"/>
              <a:t>Verify docker installed correctly</a:t>
            </a:r>
            <a:endParaRPr lang="en-US" sz="1200" dirty="0"/>
          </a:p>
          <a:p>
            <a:pPr lvl="2"/>
            <a:r>
              <a:rPr lang="en-US" b="1" dirty="0"/>
              <a:t>$ sudo docker run hello-world</a:t>
            </a:r>
            <a:endParaRPr lang="en-US" sz="900" dirty="0"/>
          </a:p>
          <a:p>
            <a:pPr lvl="0"/>
            <a:r>
              <a:rPr lang="en-US" dirty="0"/>
              <a:t>Create docker group </a:t>
            </a:r>
            <a:endParaRPr lang="en-US" sz="1200" dirty="0"/>
          </a:p>
          <a:p>
            <a:pPr lvl="2"/>
            <a:r>
              <a:rPr lang="en-US" b="1" dirty="0"/>
              <a:t>$ sudo groupadd docker</a:t>
            </a:r>
            <a:endParaRPr lang="en-US" sz="900" dirty="0"/>
          </a:p>
          <a:p>
            <a:pPr lvl="0"/>
            <a:r>
              <a:rPr lang="en-US" dirty="0"/>
              <a:t>Add user to the docker group</a:t>
            </a:r>
            <a:endParaRPr lang="en-US" sz="1200" dirty="0"/>
          </a:p>
          <a:p>
            <a:pPr lvl="2"/>
            <a:r>
              <a:rPr lang="en-US" b="1" dirty="0"/>
              <a:t>$ </a:t>
            </a:r>
            <a:r>
              <a:rPr lang="en-US" b="1" dirty="0" smtClean="0"/>
              <a:t>sudo </a:t>
            </a:r>
            <a:r>
              <a:rPr lang="en-US" b="1" dirty="0"/>
              <a:t>usermod –aG docker $USER</a:t>
            </a:r>
            <a:endParaRPr lang="en-US" dirty="0" smtClean="0"/>
          </a:p>
        </p:txBody>
      </p:sp>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8</a:t>
            </a:fld>
            <a:endParaRPr lang="en-US" dirty="0"/>
          </a:p>
        </p:txBody>
      </p:sp>
      <p:sp>
        <p:nvSpPr>
          <p:cNvPr id="5" name="Title 4"/>
          <p:cNvSpPr>
            <a:spLocks noGrp="1"/>
          </p:cNvSpPr>
          <p:nvPr>
            <p:ph type="title"/>
          </p:nvPr>
        </p:nvSpPr>
        <p:spPr/>
        <p:txBody>
          <a:bodyPr/>
          <a:lstStyle/>
          <a:p>
            <a:r>
              <a:rPr lang="en-US" dirty="0" smtClean="0"/>
              <a:t>Docker Installation	</a:t>
            </a:r>
            <a:endParaRPr lang="en-US" dirty="0"/>
          </a:p>
        </p:txBody>
      </p:sp>
    </p:spTree>
    <p:extLst>
      <p:ext uri="{BB962C8B-B14F-4D97-AF65-F5344CB8AC3E}">
        <p14:creationId xmlns:p14="http://schemas.microsoft.com/office/powerpoint/2010/main" val="2502500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838200"/>
            <a:ext cx="8229600" cy="5440363"/>
          </a:xfrm>
        </p:spPr>
        <p:txBody>
          <a:bodyPr/>
          <a:lstStyle/>
          <a:p>
            <a:pPr>
              <a:buFont typeface="Wingdings" panose="05000000000000000000" pitchFamily="2" charset="2"/>
              <a:buChar char="q"/>
            </a:pPr>
            <a:r>
              <a:rPr lang="en-US" b="1" dirty="0" smtClean="0"/>
              <a:t>Installing Docker on windows</a:t>
            </a:r>
          </a:p>
          <a:p>
            <a:pPr marL="0" indent="0">
              <a:buNone/>
            </a:pPr>
            <a:endParaRPr lang="en-US" b="1" dirty="0" smtClean="0"/>
          </a:p>
          <a:p>
            <a:r>
              <a:rPr lang="en-US" sz="1800" dirty="0" smtClean="0"/>
              <a:t>Download docker for windows installer(InstallDocker.msi) from Stable or </a:t>
            </a:r>
            <a:r>
              <a:rPr lang="en-US" sz="1800" dirty="0"/>
              <a:t>B</a:t>
            </a:r>
            <a:r>
              <a:rPr lang="en-US" sz="1800" dirty="0" smtClean="0"/>
              <a:t>eta channel.</a:t>
            </a:r>
          </a:p>
          <a:p>
            <a:r>
              <a:rPr lang="en-US" sz="1800" dirty="0" smtClean="0"/>
              <a:t>Docker for windows requires Microsoft Hyper-V to run.</a:t>
            </a:r>
          </a:p>
          <a:p>
            <a:r>
              <a:rPr lang="en-US" sz="1800" dirty="0" smtClean="0"/>
              <a:t>Double-Click InstallDocker.msi to run the installer.</a:t>
            </a:r>
          </a:p>
          <a:p>
            <a:r>
              <a:rPr lang="en-US" sz="1800" dirty="0" smtClean="0"/>
              <a:t>Follow the install wizard to accept the license ,authorize the installer , and proceed with install.</a:t>
            </a:r>
          </a:p>
          <a:p>
            <a:r>
              <a:rPr lang="en-US" sz="1800" dirty="0" smtClean="0"/>
              <a:t>Authorize docker-app with system password during install process. Privileged access is needed to install network components ,links to docker-apps and manage the Hyper-V VM’s.</a:t>
            </a:r>
          </a:p>
          <a:p>
            <a:r>
              <a:rPr lang="en-US" sz="1800" dirty="0" smtClean="0"/>
              <a:t>Click finish on the setup complete dialog box to launch Docker. </a:t>
            </a:r>
          </a:p>
          <a:p>
            <a:pPr marL="0" indent="0">
              <a:buNone/>
            </a:pPr>
            <a:endParaRPr lang="en-US" sz="1800" dirty="0" smtClean="0"/>
          </a:p>
          <a:p>
            <a:pPr marL="0" indent="0">
              <a:buNone/>
            </a:pPr>
            <a:endParaRPr lang="en-US" sz="1800" dirty="0" smtClean="0"/>
          </a:p>
          <a:p>
            <a:endParaRPr lang="en-US" sz="1800" dirty="0"/>
          </a:p>
        </p:txBody>
      </p:sp>
      <p:sp>
        <p:nvSpPr>
          <p:cNvPr id="3" name="Footer Placeholder 2"/>
          <p:cNvSpPr>
            <a:spLocks noGrp="1"/>
          </p:cNvSpPr>
          <p:nvPr>
            <p:ph type="ftr" sz="quarter" idx="11"/>
          </p:nvPr>
        </p:nvSpPr>
        <p:spPr/>
        <p:txBody>
          <a:bodyPr/>
          <a:lstStyle/>
          <a:p>
            <a:r>
              <a:rPr lang="en-US" dirty="0" smtClean="0"/>
              <a:t>© Cognizant 2016</a:t>
            </a:r>
            <a:endParaRPr lang="en-US" dirty="0"/>
          </a:p>
        </p:txBody>
      </p:sp>
      <p:sp>
        <p:nvSpPr>
          <p:cNvPr id="4" name="Slide Number Placeholder 3"/>
          <p:cNvSpPr>
            <a:spLocks noGrp="1"/>
          </p:cNvSpPr>
          <p:nvPr>
            <p:ph type="sldNum" sz="quarter" idx="12"/>
          </p:nvPr>
        </p:nvSpPr>
        <p:spPr/>
        <p:txBody>
          <a:bodyPr/>
          <a:lstStyle/>
          <a:p>
            <a:fld id="{0663517A-90C9-44F7-A477-BBD63AED79D2}" type="slidenum">
              <a:rPr lang="en-US" smtClean="0"/>
              <a:t>9</a:t>
            </a:fld>
            <a:endParaRPr lang="en-US" dirty="0"/>
          </a:p>
        </p:txBody>
      </p:sp>
    </p:spTree>
    <p:extLst>
      <p:ext uri="{BB962C8B-B14F-4D97-AF65-F5344CB8AC3E}">
        <p14:creationId xmlns:p14="http://schemas.microsoft.com/office/powerpoint/2010/main" val="377663979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Releases xmlns="9832dd6c-4c3f-44e2-9235-332d4164c311" xsi:nil="true"/>
    <UnmappedDocuments xmlns="9832dd6c-4c3f-44e2-9235-332d4164c311">false</UnmappedDocuments>
    <Rating2 xmlns="9832dd6c-4c3f-44e2-9235-332d4164c311" xsi:nil="true"/>
    <ArtifactStatus xmlns="9832dd6c-4c3f-44e2-9235-332d4164c311" xsi:nil="true"/>
    <Rating3 xmlns="9832dd6c-4c3f-44e2-9235-332d4164c311" xsi:nil="true"/>
    <MBID xmlns="9832dd6c-4c3f-44e2-9235-332d4164c311">DS_44b0dcc6-efe9-4dde-ad0e-0918d51af909</MBID>
    <Rating1 xmlns="9832dd6c-4c3f-44e2-9235-332d4164c311" xsi:nil="true"/>
    <AccountID xmlns="9832dd6c-4c3f-44e2-9235-332d4164c311" xsi:nil="true"/>
    <ApprovalStatus xmlns="9832dd6c-4c3f-44e2-9235-332d4164c311">Approved</ApprovalStatus>
    <ViewCount xmlns="9832dd6c-4c3f-44e2-9235-332d4164c311">36</ViewCount>
    <Processes xmlns="9832dd6c-4c3f-44e2-9235-332d4164c311" xsi:nil="true"/>
    <_x0043_M2 xmlns="9832dd6c-4c3f-44e2-9235-332d4164c311" xsi:nil="true"/>
    <Tags xmlns="9832dd6c-4c3f-44e2-9235-332d4164c311" xsi:nil="true"/>
    <CopyToPath xmlns="9832dd6c-4c3f-44e2-9235-332d4164c311">https://cognizant20.cognizant.com/cts/OrgCommunities2/Learning Asset Request 6/DSC/Learning Asset Request 6/07_Content Development Templates/02_Content Development Templates ILT Courses</CopyToPath>
    <_x0043_M3 xmlns="9832dd6c-4c3f-44e2-9235-332d4164c311" xsi:nil="true"/>
    <CheckedOutPath xmlns="9832dd6c-4c3f-44e2-9235-332d4164c311" xsi:nil="true"/>
    <_x0043_M1 xmlns="9832dd6c-4c3f-44e2-9235-332d4164c311" xsi:nil="true"/>
    <_x0043_M6 xmlns="9832dd6c-4c3f-44e2-9235-332d4164c311" xsi:nil="true"/>
    <SubProjectID xmlns="9832dd6c-4c3f-44e2-9235-332d4164c311" xsi:nil="true"/>
    <Functional_x0020_Modules xmlns="9832dd6c-4c3f-44e2-9235-332d4164c311" xsi:nil="true"/>
    <Comments xmlns="9832dd6c-4c3f-44e2-9235-332d4164c311">CTS\250146</Comments>
    <_x0043_M7 xmlns="9832dd6c-4c3f-44e2-9235-332d4164c311" xsi:nil="true"/>
    <Phase xmlns="9832dd6c-4c3f-44e2-9235-332d4164c311" xsi:nil="true"/>
    <_x0043_M4 xmlns="9832dd6c-4c3f-44e2-9235-332d4164c311" xsi:nil="true"/>
    <AssociateID xmlns="9832dd6c-4c3f-44e2-9235-332d4164c311">CTS\250146</AssociateID>
    <_x0043_M5 xmlns="9832dd6c-4c3f-44e2-9235-332d4164c311" xsi:nil="true"/>
    <ProjectID xmlns="9832dd6c-4c3f-44e2-9235-332d4164c311" xsi:nil="true"/>
    <CreatedTime xmlns="9832dd6c-4c3f-44e2-9235-332d4164c311">2014-04-17T08:43:10+00:00</CreatedTime>
    <Activities xmlns="9832dd6c-4c3f-44e2-9235-332d4164c311" xsi:nil="true"/>
    <ClientSupplied xmlns="9832dd6c-4c3f-44e2-9235-332d4164c311">false</ClientSupplied>
    <Work_x0020_request xmlns="9832dd6c-4c3f-44e2-9235-332d4164c311" xsi:nil="true"/>
    <Rating4 xmlns="9832dd6c-4c3f-44e2-9235-332d4164c311" xsi:nil="true"/>
    <_x0043_M8 xmlns="9832dd6c-4c3f-44e2-9235-332d4164c311" xsi:nil="true"/>
    <Rating5 xmlns="9832dd6c-4c3f-44e2-9235-332d4164c311" xsi:nil="true"/>
    <_x0043_M9 xmlns="9832dd6c-4c3f-44e2-9235-332d4164c311" xsi:nil="true"/>
    <_x0043_M10 xmlns="9832dd6c-4c3f-44e2-9235-332d4164c311" xsi:nil="true"/>
    <Role xmlns="9832dd6c-4c3f-44e2-9235-332d4164c311" xsi:nil="true"/>
    <FolderId xmlns="9832dd6c-4c3f-44e2-9235-332d4164c311" xsi:nil="true"/>
    <Functional_x0020_Module3 xmlns="9832dd6c-4c3f-44e2-9235-332d4164c311" xsi:nil="true"/>
    <AverageRating xmlns="9832dd6c-4c3f-44e2-9235-332d4164c311" xsi:nil="true"/>
    <Functional_x0020_Module2 xmlns="9832dd6c-4c3f-44e2-9235-332d4164c311" xsi:nil="true"/>
    <BaselinedVersions xmlns="9832dd6c-4c3f-44e2-9235-332d4164c311" xsi:nil="true"/>
    <ReasonforRejection xmlns="9832dd6c-4c3f-44e2-9235-332d4164c311" xsi:nil="true"/>
    <CopySource xmlns="9832dd6c-4c3f-44e2-9235-332d4164c311" xsi:nil="true"/>
    <LatestDownloads xmlns="9832dd6c-4c3f-44e2-9235-332d4164c311" xsi:nil="true"/>
    <FolderPath xmlns="9832dd6c-4c3f-44e2-9235-332d4164c31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C13783239961B40AAFBC33983BF4910" ma:contentTypeVersion="46" ma:contentTypeDescription="Create a new document." ma:contentTypeScope="" ma:versionID="980849200093b3d9eb7f7b0a2d7e2109">
  <xsd:schema xmlns:xsd="http://www.w3.org/2001/XMLSchema" xmlns:xs="http://www.w3.org/2001/XMLSchema" xmlns:p="http://schemas.microsoft.com/office/2006/metadata/properties" xmlns:ns2="9832dd6c-4c3f-44e2-9235-332d4164c311" targetNamespace="http://schemas.microsoft.com/office/2006/metadata/properties" ma:root="true" ma:fieldsID="56ff0f63e03811faee4b8342363fdfdb" ns2:_="">
    <xsd:import namespace="9832dd6c-4c3f-44e2-9235-332d4164c311"/>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Role" minOccurs="0"/>
                <xsd:element ref="ns2:CreatedTime" minOccurs="0"/>
                <xsd:element ref="ns2:Processes" minOccurs="0"/>
                <xsd:element ref="ns2:Phase" minOccurs="0"/>
                <xsd:element ref="ns2:Activities" minOccurs="0"/>
                <xsd:element ref="ns2:Releases" minOccurs="0"/>
                <xsd:element ref="ns2:Functional_x0020_Modules" minOccurs="0"/>
                <xsd:element ref="ns2:Functional_x0020_Module2" minOccurs="0"/>
                <xsd:element ref="ns2:Functional_x0020_Module3"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Source" minOccurs="0"/>
                <xsd:element ref="ns2:CopyToPath" minOccurs="0"/>
                <xsd:element ref="ns2:Comments" minOccurs="0"/>
                <xsd:element ref="ns2:Rating1" minOccurs="0"/>
                <xsd:element ref="ns2:Rating2" minOccurs="0"/>
                <xsd:element ref="ns2:Rating3" minOccurs="0"/>
                <xsd:element ref="ns2:Rating4" minOccurs="0"/>
                <xsd:element ref="ns2:Rating5" minOccurs="0"/>
                <xsd:element ref="ns2:ClientSupplied" minOccurs="0"/>
                <xsd:element ref="ns2:LatestDownloads" minOccurs="0"/>
                <xsd:element ref="ns2:BaselinedVersions" minOccurs="0"/>
                <xsd:element ref="ns2:AverageRating" minOccurs="0"/>
                <xsd:element ref="ns2:ReasonforRejection" minOccurs="0"/>
                <xsd:element ref="ns2:FolderId" minOccurs="0"/>
                <xsd:element ref="ns2:FolderPath"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32dd6c-4c3f-44e2-9235-332d4164c311"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Role" ma:index="12" nillable="true" ma:displayName="Role" ma:internalName="Role">
      <xsd:simpleType>
        <xsd:restriction base="dms:Text"/>
      </xsd:simpleType>
    </xsd:element>
    <xsd:element name="CreatedTime" ma:index="13" nillable="true" ma:displayName="CreatedTime" ma:internalName="CreatedTime">
      <xsd:simpleType>
        <xsd:restriction base="dms:DateTime"/>
      </xsd:simpleType>
    </xsd:element>
    <xsd:element name="Processes" ma:index="14" nillable="true" ma:displayName="Processes" ma:internalName="Processes">
      <xsd:simpleType>
        <xsd:restriction base="dms:Text"/>
      </xsd:simpleType>
    </xsd:element>
    <xsd:element name="Phase" ma:index="15" nillable="true" ma:displayName="Phase" ma:internalName="Phase">
      <xsd:simpleType>
        <xsd:restriction base="dms:Text"/>
      </xsd:simpleType>
    </xsd:element>
    <xsd:element name="Activities" ma:index="16" nillable="true" ma:displayName="Activities" ma:internalName="Activities">
      <xsd:simpleType>
        <xsd:restriction base="dms:Text"/>
      </xsd:simpleType>
    </xsd:element>
    <xsd:element name="Releases" ma:index="17" nillable="true" ma:displayName="Releases" ma:internalName="Releases">
      <xsd:simpleType>
        <xsd:restriction base="dms:Text"/>
      </xsd:simpleType>
    </xsd:element>
    <xsd:element name="Functional_x0020_Modules" ma:index="18" nillable="true" ma:displayName="Functional Modules" ma:internalName="Functional_x0020_Modules">
      <xsd:simpleType>
        <xsd:restriction base="dms:Text"/>
      </xsd:simpleType>
    </xsd:element>
    <xsd:element name="Functional_x0020_Module2" ma:index="19" nillable="true" ma:displayName="Functional Module2" ma:internalName="Functional_x0020_Module2">
      <xsd:simpleType>
        <xsd:restriction base="dms:Text"/>
      </xsd:simpleType>
    </xsd:element>
    <xsd:element name="Functional_x0020_Module3" ma:index="20" nillable="true" ma:displayName="Functional Module3" ma:internalName="Functional_x0020_Module3">
      <xsd:simpleType>
        <xsd:restriction base="dms:Text"/>
      </xsd:simpleType>
    </xsd:element>
    <xsd:element name="ViewCount" ma:index="21" nillable="true" ma:displayName="ViewCount" ma:internalName="ViewCount">
      <xsd:simpleType>
        <xsd:restriction base="dms:Unknown"/>
      </xsd:simpleType>
    </xsd:element>
    <xsd:element name="CheckedOutPath" ma:index="22" nillable="true" ma:displayName="CheckedOutPath" ma:internalName="CheckedOutPath">
      <xsd:simpleType>
        <xsd:restriction base="dms:Text"/>
      </xsd:simpleType>
    </xsd:element>
    <xsd:element name="ApprovalStatus" ma:index="23" nillable="true" ma:displayName="ApprovalStatus" ma:internalName="ApprovalStatus">
      <xsd:simpleType>
        <xsd:restriction base="dms:Text"/>
      </xsd:simpleType>
    </xsd:element>
    <xsd:element name="Work_x0020_request" ma:index="24" nillable="true" ma:displayName="Work request" ma:internalName="Work_x0020_request">
      <xsd:simpleType>
        <xsd:restriction base="dms:Text"/>
      </xsd:simpleType>
    </xsd:element>
    <xsd:element name="Tags" ma:index="25" nillable="true" ma:displayName="Tags" ma:internalName="Tags">
      <xsd:simpleType>
        <xsd:restriction base="dms:Note">
          <xsd:maxLength value="255"/>
        </xsd:restriction>
      </xsd:simpleType>
    </xsd:element>
    <xsd:element name="ArtifactStatus" ma:index="26" nillable="true" ma:displayName="ArtifactStatus" ma:internalName="ArtifactStatus">
      <xsd:simpleType>
        <xsd:restriction base="dms:Text"/>
      </xsd:simpleType>
    </xsd:element>
    <xsd:element name="UnmappedDocuments" ma:index="27" nillable="true" ma:displayName="UnmappedDocuments" ma:internalName="UnmappedDocuments">
      <xsd:simpleType>
        <xsd:restriction base="dms:Text"/>
      </xsd:simpleType>
    </xsd:element>
    <xsd:element name="CopySource" ma:index="28" nillable="true" ma:displayName="CopySource" ma:internalName="CopySource">
      <xsd:simpleType>
        <xsd:restriction base="dms:Text"/>
      </xsd:simpleType>
    </xsd:element>
    <xsd:element name="CopyToPath" ma:index="29" nillable="true" ma:displayName="CopyToPath" ma:internalName="CopyToPath">
      <xsd:simpleType>
        <xsd:restriction base="dms:Text"/>
      </xsd:simpleType>
    </xsd:element>
    <xsd:element name="Comments" ma:index="30" nillable="true" ma:displayName="Comments" ma:internalName="Comments">
      <xsd:simpleType>
        <xsd:restriction base="dms:Note">
          <xsd:maxLength value="255"/>
        </xsd:restriction>
      </xsd:simpleType>
    </xsd:element>
    <xsd:element name="Rating1" ma:index="31" nillable="true" ma:displayName="Rating1" ma:internalName="Rating1">
      <xsd:simpleType>
        <xsd:restriction base="dms:Unknown"/>
      </xsd:simpleType>
    </xsd:element>
    <xsd:element name="Rating2" ma:index="32" nillable="true" ma:displayName="Rating2" ma:internalName="Rating2">
      <xsd:simpleType>
        <xsd:restriction base="dms:Unknown"/>
      </xsd:simpleType>
    </xsd:element>
    <xsd:element name="Rating3" ma:index="33" nillable="true" ma:displayName="Rating3" ma:internalName="Rating3">
      <xsd:simpleType>
        <xsd:restriction base="dms:Unknown"/>
      </xsd:simpleType>
    </xsd:element>
    <xsd:element name="Rating4" ma:index="34" nillable="true" ma:displayName="Rating4" ma:internalName="Rating4">
      <xsd:simpleType>
        <xsd:restriction base="dms:Unknown"/>
      </xsd:simpleType>
    </xsd:element>
    <xsd:element name="Rating5" ma:index="35" nillable="true" ma:displayName="Rating5" ma:internalName="Rating5">
      <xsd:simpleType>
        <xsd:restriction base="dms:Unknown"/>
      </xsd:simpleType>
    </xsd:element>
    <xsd:element name="ClientSupplied" ma:index="36" nillable="true" ma:displayName="ClientSupplied" ma:internalName="ClientSupplied">
      <xsd:simpleType>
        <xsd:restriction base="dms:Text"/>
      </xsd:simpleType>
    </xsd:element>
    <xsd:element name="LatestDownloads" ma:index="37" nillable="true" ma:displayName="LatestDownloads" ma:internalName="LatestDownloads">
      <xsd:simpleType>
        <xsd:restriction base="dms:DateTime"/>
      </xsd:simpleType>
    </xsd:element>
    <xsd:element name="BaselinedVersions" ma:index="38" nillable="true" ma:displayName="BaselinedVersions" ma:internalName="BaselinedVersions">
      <xsd:simpleType>
        <xsd:restriction base="dms:Text"/>
      </xsd:simpleType>
    </xsd:element>
    <xsd:element name="AverageRating" ma:index="39" nillable="true" ma:displayName="AverageRating" ma:internalName="AverageRating">
      <xsd:simpleType>
        <xsd:restriction base="dms:Text"/>
      </xsd:simpleType>
    </xsd:element>
    <xsd:element name="ReasonforRejection" ma:index="40" nillable="true" ma:displayName="ReasonforRejection" ma:internalName="ReasonforRejection">
      <xsd:simpleType>
        <xsd:restriction base="dms:Text"/>
      </xsd:simpleType>
    </xsd:element>
    <xsd:element name="FolderId" ma:index="41" nillable="true" ma:displayName="FolderId" ma:internalName="FolderId">
      <xsd:simpleType>
        <xsd:restriction base="dms:Text"/>
      </xsd:simpleType>
    </xsd:element>
    <xsd:element name="FolderPath" ma:index="42" nillable="true" ma:displayName="FolderPath" ma:internalName="FolderPath">
      <xsd:simpleType>
        <xsd:restriction base="dms:Text"/>
      </xsd:simpleType>
    </xsd:element>
    <xsd:element name="MBID" ma:index="43" nillable="true" ma:displayName="MBID" ma:internalName="MBID">
      <xsd:simpleType>
        <xsd:restriction base="dms:Text"/>
      </xsd:simpleType>
    </xsd:element>
    <xsd:element name="_x0043_M1" ma:index="44" nillable="true" ma:displayName="CM1" ma:internalName="_x0043_M1">
      <xsd:simpleType>
        <xsd:restriction base="dms:Text"/>
      </xsd:simpleType>
    </xsd:element>
    <xsd:element name="_x0043_M2" ma:index="45" nillable="true" ma:displayName="CM2" ma:internalName="_x0043_M2">
      <xsd:simpleType>
        <xsd:restriction base="dms:Text"/>
      </xsd:simpleType>
    </xsd:element>
    <xsd:element name="_x0043_M3" ma:index="46" nillable="true" ma:displayName="CM3" ma:internalName="_x0043_M3">
      <xsd:simpleType>
        <xsd:restriction base="dms:Text"/>
      </xsd:simpleType>
    </xsd:element>
    <xsd:element name="_x0043_M4" ma:index="47" nillable="true" ma:displayName="CM4" ma:internalName="_x0043_M4">
      <xsd:simpleType>
        <xsd:restriction base="dms:Text"/>
      </xsd:simpleType>
    </xsd:element>
    <xsd:element name="_x0043_M5" ma:index="48" nillable="true" ma:displayName="CM5" ma:internalName="_x0043_M5">
      <xsd:simpleType>
        <xsd:restriction base="dms:Text"/>
      </xsd:simpleType>
    </xsd:element>
    <xsd:element name="_x0043_M6" ma:index="49" nillable="true" ma:displayName="CM6" ma:internalName="_x0043_M6">
      <xsd:simpleType>
        <xsd:restriction base="dms:Text"/>
      </xsd:simpleType>
    </xsd:element>
    <xsd:element name="_x0043_M7" ma:index="50" nillable="true" ma:displayName="CM7" ma:internalName="_x0043_M7">
      <xsd:simpleType>
        <xsd:restriction base="dms:Text"/>
      </xsd:simpleType>
    </xsd:element>
    <xsd:element name="_x0043_M8" ma:index="51" nillable="true" ma:displayName="CM8" ma:internalName="_x0043_M8">
      <xsd:simpleType>
        <xsd:restriction base="dms:Text"/>
      </xsd:simpleType>
    </xsd:element>
    <xsd:element name="_x0043_M9" ma:index="52" nillable="true" ma:displayName="CM9" ma:internalName="_x0043_M9">
      <xsd:simpleType>
        <xsd:restriction base="dms:Text"/>
      </xsd:simpleType>
    </xsd:element>
    <xsd:element name="_x0043_M10" ma:index="5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481EB-8F30-4DBE-97E4-C47F16554C60}">
  <ds:schemaRefs>
    <ds:schemaRef ds:uri="http://schemas.openxmlformats.org/package/2006/metadata/core-properties"/>
    <ds:schemaRef ds:uri="http://schemas.microsoft.com/office/2006/documentManagement/types"/>
    <ds:schemaRef ds:uri="http://purl.org/dc/elements/1.1/"/>
    <ds:schemaRef ds:uri="9832dd6c-4c3f-44e2-9235-332d4164c311"/>
    <ds:schemaRef ds:uri="http://schemas.microsoft.com/office/2006/metadata/properties"/>
    <ds:schemaRef ds:uri="http://www.w3.org/XML/1998/namespace"/>
    <ds:schemaRef ds:uri="http://purl.org/dc/dcmitype/"/>
    <ds:schemaRef ds:uri="http://purl.org/dc/terms/"/>
    <ds:schemaRef ds:uri="http://schemas.microsoft.com/office/infopath/2007/PartnerControls"/>
  </ds:schemaRefs>
</ds:datastoreItem>
</file>

<file path=customXml/itemProps2.xml><?xml version="1.0" encoding="utf-8"?>
<ds:datastoreItem xmlns:ds="http://schemas.openxmlformats.org/officeDocument/2006/customXml" ds:itemID="{2C8D651E-14DE-4870-BC26-80C4C79C7F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32dd6c-4c3f-44e2-9235-332d4164c3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87111D-7DFB-442C-9FE3-44380E208E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29367</TotalTime>
  <Words>2029</Words>
  <Application>Microsoft Office PowerPoint</Application>
  <PresentationFormat>On-screen Show (4:3)</PresentationFormat>
  <Paragraphs>397</Paragraphs>
  <Slides>37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 Unicode MS</vt:lpstr>
      <vt:lpstr>Arial</vt:lpstr>
      <vt:lpstr>Arial Narrow</vt:lpstr>
      <vt:lpstr>Arial Rounded MT Bold</vt:lpstr>
      <vt:lpstr>Calibri</vt:lpstr>
      <vt:lpstr>Courier New</vt:lpstr>
      <vt:lpstr>Times New Roman</vt:lpstr>
      <vt:lpstr>Trebuchet MS</vt:lpstr>
      <vt:lpstr>Wingdings</vt:lpstr>
      <vt:lpstr>Custom Design</vt:lpstr>
      <vt:lpstr>PowerPoint Presentation</vt:lpstr>
      <vt:lpstr>Agenda</vt:lpstr>
      <vt:lpstr>Introduction to Docker</vt:lpstr>
      <vt:lpstr>Goals</vt:lpstr>
      <vt:lpstr>Docker Vs Virtualization</vt:lpstr>
      <vt:lpstr>Docker Architecture</vt:lpstr>
      <vt:lpstr>Docker Engine</vt:lpstr>
      <vt:lpstr>Docker Installation </vt:lpstr>
      <vt:lpstr>PowerPoint Presentation</vt:lpstr>
      <vt:lpstr>Docker basics </vt:lpstr>
      <vt:lpstr>Docker file </vt:lpstr>
      <vt:lpstr>Docker Images </vt:lpstr>
      <vt:lpstr> Terminology - Image </vt:lpstr>
      <vt:lpstr>Building Docker images</vt:lpstr>
      <vt:lpstr>Containers </vt:lpstr>
      <vt:lpstr> Terminology - Container </vt:lpstr>
      <vt:lpstr>Docker Workflow </vt:lpstr>
      <vt:lpstr>Basic docker commands</vt:lpstr>
      <vt:lpstr>PowerPoint Presentation</vt:lpstr>
      <vt:lpstr> Resource Usage </vt:lpstr>
      <vt:lpstr>Docker Hub </vt:lpstr>
      <vt:lpstr>Docker Hub Automated Build</vt:lpstr>
      <vt:lpstr>Docker Volume</vt:lpstr>
      <vt:lpstr>Docker Volume</vt:lpstr>
      <vt:lpstr> Data Volumes </vt:lpstr>
      <vt:lpstr> Mounting a Data volume </vt:lpstr>
      <vt:lpstr> Data volume containers </vt:lpstr>
      <vt:lpstr> Data volume containers </vt:lpstr>
      <vt:lpstr>Docker compose </vt:lpstr>
      <vt:lpstr>Docker Compose </vt:lpstr>
      <vt:lpstr>Install compose - Ubuntu</vt:lpstr>
      <vt:lpstr>Compose Command</vt:lpstr>
      <vt:lpstr>Docker Compose Execution </vt:lpstr>
      <vt:lpstr>Docker Swarm   </vt:lpstr>
      <vt:lpstr>Docker Swarm Cluster Setup</vt:lpstr>
      <vt:lpstr>PowerPoint Presentation</vt:lpstr>
      <vt:lpstr>PowerPoint Presentation</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Content_Development_Template_Learner</dc:title>
  <dc:creator>AssetDevelopmentTeam@cognizant.com</dc:creator>
  <cp:lastModifiedBy>MURUGARATHINAM, SELVARANI (Cognizant)</cp:lastModifiedBy>
  <cp:revision>208</cp:revision>
  <dcterms:created xsi:type="dcterms:W3CDTF">2011-06-15T11:24:59Z</dcterms:created>
  <dcterms:modified xsi:type="dcterms:W3CDTF">2016-10-06T13:21:04Z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0x0101003C13783239961B40AAFBC33983BF4910</vt:lpwstr>
  </property>
  <property fmtid="{D5CDD505-2E9C-101B-9397-08002B2CF9AE}" pid="3" name="_dlc_DocIdItemGuid">
    <vt:lpwstr>6889c3dc-e885-478b-af90-dc43bf895203</vt:lpwstr>
  </property>
</Properties>
</file>