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56" d="100"/>
          <a:sy n="56" d="100"/>
        </p:scale>
        <p:origin x="6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FBB9D1-AF09-42DD-B051-A51801147ED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7DBA64A-6B61-422E-BD16-AF67053B540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800"/>
            <a:t>Load Data </a:t>
          </a:r>
        </a:p>
      </dgm:t>
    </dgm:pt>
    <dgm:pt modelId="{D8B3AEA5-8FC7-4C82-B520-10201E4B72A0}" type="parTrans" cxnId="{E075CE50-1B17-463E-8A02-738E9E9A9A37}">
      <dgm:prSet/>
      <dgm:spPr/>
      <dgm:t>
        <a:bodyPr/>
        <a:lstStyle/>
        <a:p>
          <a:endParaRPr lang="en-US"/>
        </a:p>
      </dgm:t>
    </dgm:pt>
    <dgm:pt modelId="{F4CE4558-DF23-4565-8D62-89449A3BD2A5}" type="sibTrans" cxnId="{E075CE50-1B17-463E-8A02-738E9E9A9A37}">
      <dgm:prSet/>
      <dgm:spPr/>
      <dgm:t>
        <a:bodyPr/>
        <a:lstStyle/>
        <a:p>
          <a:endParaRPr lang="en-US"/>
        </a:p>
      </dgm:t>
    </dgm:pt>
    <dgm:pt modelId="{05995DF7-BF60-470D-8DB4-E695B5925C7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/>
            <a:t>ETL  process</a:t>
          </a:r>
        </a:p>
      </dgm:t>
    </dgm:pt>
    <dgm:pt modelId="{F5E4F05D-4F68-4F30-9D89-933A7B84B8F7}" type="parTrans" cxnId="{ACAA0197-2768-4B67-816E-A024FCB3A9C5}">
      <dgm:prSet/>
      <dgm:spPr/>
      <dgm:t>
        <a:bodyPr/>
        <a:lstStyle/>
        <a:p>
          <a:endParaRPr lang="en-US"/>
        </a:p>
      </dgm:t>
    </dgm:pt>
    <dgm:pt modelId="{1A695FAB-A029-481A-B40B-4FC12DA4AC5B}" type="sibTrans" cxnId="{ACAA0197-2768-4B67-816E-A024FCB3A9C5}">
      <dgm:prSet/>
      <dgm:spPr/>
      <dgm:t>
        <a:bodyPr/>
        <a:lstStyle/>
        <a:p>
          <a:endParaRPr lang="en-US"/>
        </a:p>
      </dgm:t>
    </dgm:pt>
    <dgm:pt modelId="{78206DAE-1042-4B5D-BD14-1B1DBFACD5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Visualize data/Create Dashboard</a:t>
          </a:r>
        </a:p>
      </dgm:t>
    </dgm:pt>
    <dgm:pt modelId="{58C56F25-1A27-49E1-8243-496BA9AE013A}" type="parTrans" cxnId="{0ABEB2AD-4E00-493D-BA51-013B727462CC}">
      <dgm:prSet/>
      <dgm:spPr/>
      <dgm:t>
        <a:bodyPr/>
        <a:lstStyle/>
        <a:p>
          <a:endParaRPr lang="en-US"/>
        </a:p>
      </dgm:t>
    </dgm:pt>
    <dgm:pt modelId="{008EEC0C-5423-47FF-9C39-376C81ADF02D}" type="sibTrans" cxnId="{0ABEB2AD-4E00-493D-BA51-013B727462CC}">
      <dgm:prSet/>
      <dgm:spPr/>
      <dgm:t>
        <a:bodyPr/>
        <a:lstStyle/>
        <a:p>
          <a:endParaRPr lang="en-US"/>
        </a:p>
      </dgm:t>
    </dgm:pt>
    <dgm:pt modelId="{AF4D3FE1-42BC-47BD-B0DA-AFB4096B4C04}" type="pres">
      <dgm:prSet presAssocID="{F8FBB9D1-AF09-42DD-B051-A51801147EDF}" presName="root" presStyleCnt="0">
        <dgm:presLayoutVars>
          <dgm:dir/>
          <dgm:resizeHandles val="exact"/>
        </dgm:presLayoutVars>
      </dgm:prSet>
      <dgm:spPr/>
    </dgm:pt>
    <dgm:pt modelId="{21CD2BD3-ABDF-491A-B570-FE46ACB25F94}" type="pres">
      <dgm:prSet presAssocID="{27DBA64A-6B61-422E-BD16-AF67053B5408}" presName="compNode" presStyleCnt="0"/>
      <dgm:spPr/>
    </dgm:pt>
    <dgm:pt modelId="{8B5827B6-B499-4CAB-AB5B-BA1B468F4A89}" type="pres">
      <dgm:prSet presAssocID="{27DBA64A-6B61-422E-BD16-AF67053B5408}" presName="iconBgRect" presStyleLbl="bgShp" presStyleIdx="0" presStyleCnt="3"/>
      <dgm:spPr/>
    </dgm:pt>
    <dgm:pt modelId="{95E16D7A-F681-4CF3-8079-53732FFC8804}" type="pres">
      <dgm:prSet presAssocID="{27DBA64A-6B61-422E-BD16-AF67053B540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045111D-9410-48A3-B074-5E772A65C66B}" type="pres">
      <dgm:prSet presAssocID="{27DBA64A-6B61-422E-BD16-AF67053B5408}" presName="spaceRect" presStyleCnt="0"/>
      <dgm:spPr/>
    </dgm:pt>
    <dgm:pt modelId="{5B723E54-6B54-4BDC-8A89-BC3C759ADF65}" type="pres">
      <dgm:prSet presAssocID="{27DBA64A-6B61-422E-BD16-AF67053B5408}" presName="textRect" presStyleLbl="revTx" presStyleIdx="0" presStyleCnt="3">
        <dgm:presLayoutVars>
          <dgm:chMax val="1"/>
          <dgm:chPref val="1"/>
        </dgm:presLayoutVars>
      </dgm:prSet>
      <dgm:spPr/>
    </dgm:pt>
    <dgm:pt modelId="{9C6BF6C3-A246-4F88-94BD-5729A2E56F54}" type="pres">
      <dgm:prSet presAssocID="{F4CE4558-DF23-4565-8D62-89449A3BD2A5}" presName="sibTrans" presStyleCnt="0"/>
      <dgm:spPr/>
    </dgm:pt>
    <dgm:pt modelId="{09DE246E-C168-45BD-9743-1881F750D6BD}" type="pres">
      <dgm:prSet presAssocID="{05995DF7-BF60-470D-8DB4-E695B5925C73}" presName="compNode" presStyleCnt="0"/>
      <dgm:spPr/>
    </dgm:pt>
    <dgm:pt modelId="{D678AF9F-55F2-44DD-8CE0-6FF37F74BF3C}" type="pres">
      <dgm:prSet presAssocID="{05995DF7-BF60-470D-8DB4-E695B5925C73}" presName="iconBgRect" presStyleLbl="bgShp" presStyleIdx="1" presStyleCnt="3"/>
      <dgm:spPr/>
    </dgm:pt>
    <dgm:pt modelId="{CFD87000-50F1-4CE2-8840-692BA97BFCE9}" type="pres">
      <dgm:prSet presAssocID="{05995DF7-BF60-470D-8DB4-E695B5925C7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49B3E74-B555-4380-8F6E-3879A1EE264E}" type="pres">
      <dgm:prSet presAssocID="{05995DF7-BF60-470D-8DB4-E695B5925C73}" presName="spaceRect" presStyleCnt="0"/>
      <dgm:spPr/>
    </dgm:pt>
    <dgm:pt modelId="{6A0C752D-CB79-4FE3-A348-3FDCB9602EEB}" type="pres">
      <dgm:prSet presAssocID="{05995DF7-BF60-470D-8DB4-E695B5925C73}" presName="textRect" presStyleLbl="revTx" presStyleIdx="1" presStyleCnt="3">
        <dgm:presLayoutVars>
          <dgm:chMax val="1"/>
          <dgm:chPref val="1"/>
        </dgm:presLayoutVars>
      </dgm:prSet>
      <dgm:spPr/>
    </dgm:pt>
    <dgm:pt modelId="{F68CC8AF-FAEC-46A3-844B-E4343371C0A5}" type="pres">
      <dgm:prSet presAssocID="{1A695FAB-A029-481A-B40B-4FC12DA4AC5B}" presName="sibTrans" presStyleCnt="0"/>
      <dgm:spPr/>
    </dgm:pt>
    <dgm:pt modelId="{DB991F0D-082E-4751-90FC-74E35AFB7629}" type="pres">
      <dgm:prSet presAssocID="{78206DAE-1042-4B5D-BD14-1B1DBFACD5F0}" presName="compNode" presStyleCnt="0"/>
      <dgm:spPr/>
    </dgm:pt>
    <dgm:pt modelId="{C5184B97-1150-4AFE-9DDA-CADBA68FE09F}" type="pres">
      <dgm:prSet presAssocID="{78206DAE-1042-4B5D-BD14-1B1DBFACD5F0}" presName="iconBgRect" presStyleLbl="bgShp" presStyleIdx="2" presStyleCnt="3"/>
      <dgm:spPr/>
    </dgm:pt>
    <dgm:pt modelId="{45ADCC39-2075-4910-A7C4-8F57942F259F}" type="pres">
      <dgm:prSet presAssocID="{78206DAE-1042-4B5D-BD14-1B1DBFACD5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F75E8FA-C355-4D97-B47F-F132DBE61456}" type="pres">
      <dgm:prSet presAssocID="{78206DAE-1042-4B5D-BD14-1B1DBFACD5F0}" presName="spaceRect" presStyleCnt="0"/>
      <dgm:spPr/>
    </dgm:pt>
    <dgm:pt modelId="{FD483821-04D6-4124-9EFF-9D02398A1210}" type="pres">
      <dgm:prSet presAssocID="{78206DAE-1042-4B5D-BD14-1B1DBFACD5F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8D1133E-7822-443A-8DCA-A24760F7DCCE}" type="presOf" srcId="{78206DAE-1042-4B5D-BD14-1B1DBFACD5F0}" destId="{FD483821-04D6-4124-9EFF-9D02398A1210}" srcOrd="0" destOrd="0" presId="urn:microsoft.com/office/officeart/2018/5/layout/IconCircleLabelList"/>
    <dgm:cxn modelId="{20CE0963-1960-4ACB-B458-182617AB9CD9}" type="presOf" srcId="{05995DF7-BF60-470D-8DB4-E695B5925C73}" destId="{6A0C752D-CB79-4FE3-A348-3FDCB9602EEB}" srcOrd="0" destOrd="0" presId="urn:microsoft.com/office/officeart/2018/5/layout/IconCircleLabelList"/>
    <dgm:cxn modelId="{4A47226A-FCB4-42F8-86B6-5D6FBCEBAC79}" type="presOf" srcId="{F8FBB9D1-AF09-42DD-B051-A51801147EDF}" destId="{AF4D3FE1-42BC-47BD-B0DA-AFB4096B4C04}" srcOrd="0" destOrd="0" presId="urn:microsoft.com/office/officeart/2018/5/layout/IconCircleLabelList"/>
    <dgm:cxn modelId="{E075CE50-1B17-463E-8A02-738E9E9A9A37}" srcId="{F8FBB9D1-AF09-42DD-B051-A51801147EDF}" destId="{27DBA64A-6B61-422E-BD16-AF67053B5408}" srcOrd="0" destOrd="0" parTransId="{D8B3AEA5-8FC7-4C82-B520-10201E4B72A0}" sibTransId="{F4CE4558-DF23-4565-8D62-89449A3BD2A5}"/>
    <dgm:cxn modelId="{ACAA0197-2768-4B67-816E-A024FCB3A9C5}" srcId="{F8FBB9D1-AF09-42DD-B051-A51801147EDF}" destId="{05995DF7-BF60-470D-8DB4-E695B5925C73}" srcOrd="1" destOrd="0" parTransId="{F5E4F05D-4F68-4F30-9D89-933A7B84B8F7}" sibTransId="{1A695FAB-A029-481A-B40B-4FC12DA4AC5B}"/>
    <dgm:cxn modelId="{0ABEB2AD-4E00-493D-BA51-013B727462CC}" srcId="{F8FBB9D1-AF09-42DD-B051-A51801147EDF}" destId="{78206DAE-1042-4B5D-BD14-1B1DBFACD5F0}" srcOrd="2" destOrd="0" parTransId="{58C56F25-1A27-49E1-8243-496BA9AE013A}" sibTransId="{008EEC0C-5423-47FF-9C39-376C81ADF02D}"/>
    <dgm:cxn modelId="{E42A06B0-2DBD-4F2B-93D3-4AB070F8483E}" type="presOf" srcId="{27DBA64A-6B61-422E-BD16-AF67053B5408}" destId="{5B723E54-6B54-4BDC-8A89-BC3C759ADF65}" srcOrd="0" destOrd="0" presId="urn:microsoft.com/office/officeart/2018/5/layout/IconCircleLabelList"/>
    <dgm:cxn modelId="{6F4DA8DE-F0D6-4048-AF31-27E091655EB9}" type="presParOf" srcId="{AF4D3FE1-42BC-47BD-B0DA-AFB4096B4C04}" destId="{21CD2BD3-ABDF-491A-B570-FE46ACB25F94}" srcOrd="0" destOrd="0" presId="urn:microsoft.com/office/officeart/2018/5/layout/IconCircleLabelList"/>
    <dgm:cxn modelId="{615F7E34-F138-4423-AABD-C1F63FFCD557}" type="presParOf" srcId="{21CD2BD3-ABDF-491A-B570-FE46ACB25F94}" destId="{8B5827B6-B499-4CAB-AB5B-BA1B468F4A89}" srcOrd="0" destOrd="0" presId="urn:microsoft.com/office/officeart/2018/5/layout/IconCircleLabelList"/>
    <dgm:cxn modelId="{663CE5DA-F4EE-480B-9464-782AAF6E879B}" type="presParOf" srcId="{21CD2BD3-ABDF-491A-B570-FE46ACB25F94}" destId="{95E16D7A-F681-4CF3-8079-53732FFC8804}" srcOrd="1" destOrd="0" presId="urn:microsoft.com/office/officeart/2018/5/layout/IconCircleLabelList"/>
    <dgm:cxn modelId="{19EA88E8-F44B-4281-B6D8-4FB04D9E3164}" type="presParOf" srcId="{21CD2BD3-ABDF-491A-B570-FE46ACB25F94}" destId="{1045111D-9410-48A3-B074-5E772A65C66B}" srcOrd="2" destOrd="0" presId="urn:microsoft.com/office/officeart/2018/5/layout/IconCircleLabelList"/>
    <dgm:cxn modelId="{5AAF4538-5D69-4B98-ABF8-B1F2B1273084}" type="presParOf" srcId="{21CD2BD3-ABDF-491A-B570-FE46ACB25F94}" destId="{5B723E54-6B54-4BDC-8A89-BC3C759ADF65}" srcOrd="3" destOrd="0" presId="urn:microsoft.com/office/officeart/2018/5/layout/IconCircleLabelList"/>
    <dgm:cxn modelId="{39973382-42D2-4DED-8FCF-1FF4982D3E10}" type="presParOf" srcId="{AF4D3FE1-42BC-47BD-B0DA-AFB4096B4C04}" destId="{9C6BF6C3-A246-4F88-94BD-5729A2E56F54}" srcOrd="1" destOrd="0" presId="urn:microsoft.com/office/officeart/2018/5/layout/IconCircleLabelList"/>
    <dgm:cxn modelId="{10E4DFDB-AB56-470D-A6DA-2FBB6E8DF267}" type="presParOf" srcId="{AF4D3FE1-42BC-47BD-B0DA-AFB4096B4C04}" destId="{09DE246E-C168-45BD-9743-1881F750D6BD}" srcOrd="2" destOrd="0" presId="urn:microsoft.com/office/officeart/2018/5/layout/IconCircleLabelList"/>
    <dgm:cxn modelId="{059DB3A7-6FD2-44DE-A884-AE61AFD2447B}" type="presParOf" srcId="{09DE246E-C168-45BD-9743-1881F750D6BD}" destId="{D678AF9F-55F2-44DD-8CE0-6FF37F74BF3C}" srcOrd="0" destOrd="0" presId="urn:microsoft.com/office/officeart/2018/5/layout/IconCircleLabelList"/>
    <dgm:cxn modelId="{2A1BA572-4C66-481C-B4CC-0C909F55D173}" type="presParOf" srcId="{09DE246E-C168-45BD-9743-1881F750D6BD}" destId="{CFD87000-50F1-4CE2-8840-692BA97BFCE9}" srcOrd="1" destOrd="0" presId="urn:microsoft.com/office/officeart/2018/5/layout/IconCircleLabelList"/>
    <dgm:cxn modelId="{D63B5B32-CD5A-47C0-BDBE-2E9A1E289688}" type="presParOf" srcId="{09DE246E-C168-45BD-9743-1881F750D6BD}" destId="{349B3E74-B555-4380-8F6E-3879A1EE264E}" srcOrd="2" destOrd="0" presId="urn:microsoft.com/office/officeart/2018/5/layout/IconCircleLabelList"/>
    <dgm:cxn modelId="{88209320-0A41-487D-853A-D23640487049}" type="presParOf" srcId="{09DE246E-C168-45BD-9743-1881F750D6BD}" destId="{6A0C752D-CB79-4FE3-A348-3FDCB9602EEB}" srcOrd="3" destOrd="0" presId="urn:microsoft.com/office/officeart/2018/5/layout/IconCircleLabelList"/>
    <dgm:cxn modelId="{27968C7C-95E6-42F9-81D5-C403632C6F21}" type="presParOf" srcId="{AF4D3FE1-42BC-47BD-B0DA-AFB4096B4C04}" destId="{F68CC8AF-FAEC-46A3-844B-E4343371C0A5}" srcOrd="3" destOrd="0" presId="urn:microsoft.com/office/officeart/2018/5/layout/IconCircleLabelList"/>
    <dgm:cxn modelId="{6C6B3E62-B937-40A8-90A2-9D7A97BC87D6}" type="presParOf" srcId="{AF4D3FE1-42BC-47BD-B0DA-AFB4096B4C04}" destId="{DB991F0D-082E-4751-90FC-74E35AFB7629}" srcOrd="4" destOrd="0" presId="urn:microsoft.com/office/officeart/2018/5/layout/IconCircleLabelList"/>
    <dgm:cxn modelId="{9386F4DA-3C8A-4109-9F38-FA596F38DD0A}" type="presParOf" srcId="{DB991F0D-082E-4751-90FC-74E35AFB7629}" destId="{C5184B97-1150-4AFE-9DDA-CADBA68FE09F}" srcOrd="0" destOrd="0" presId="urn:microsoft.com/office/officeart/2018/5/layout/IconCircleLabelList"/>
    <dgm:cxn modelId="{8A2B6D0A-B4E2-483B-BC37-5D634273389B}" type="presParOf" srcId="{DB991F0D-082E-4751-90FC-74E35AFB7629}" destId="{45ADCC39-2075-4910-A7C4-8F57942F259F}" srcOrd="1" destOrd="0" presId="urn:microsoft.com/office/officeart/2018/5/layout/IconCircleLabelList"/>
    <dgm:cxn modelId="{C19209BC-E3CC-45B5-B08A-29A060586552}" type="presParOf" srcId="{DB991F0D-082E-4751-90FC-74E35AFB7629}" destId="{DF75E8FA-C355-4D97-B47F-F132DBE61456}" srcOrd="2" destOrd="0" presId="urn:microsoft.com/office/officeart/2018/5/layout/IconCircleLabelList"/>
    <dgm:cxn modelId="{53FE46BC-3B31-4500-9579-55AB2801AB75}" type="presParOf" srcId="{DB991F0D-082E-4751-90FC-74E35AFB7629}" destId="{FD483821-04D6-4124-9EFF-9D02398A121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827B6-B499-4CAB-AB5B-BA1B468F4A89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E16D7A-F681-4CF3-8079-53732FFC8804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23E54-6B54-4BDC-8A89-BC3C759ADF65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Load Data </a:t>
          </a:r>
        </a:p>
      </dsp:txBody>
      <dsp:txXfrm>
        <a:off x="93445" y="3018902"/>
        <a:ext cx="3206250" cy="720000"/>
      </dsp:txXfrm>
    </dsp:sp>
    <dsp:sp modelId="{D678AF9F-55F2-44DD-8CE0-6FF37F74BF3C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87000-50F1-4CE2-8840-692BA97BFCE9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C752D-CB79-4FE3-A348-3FDCB9602EEB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ETL  process</a:t>
          </a:r>
        </a:p>
      </dsp:txBody>
      <dsp:txXfrm>
        <a:off x="3860789" y="3018902"/>
        <a:ext cx="3206250" cy="720000"/>
      </dsp:txXfrm>
    </dsp:sp>
    <dsp:sp modelId="{C5184B97-1150-4AFE-9DDA-CADBA68FE09F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ADCC39-2075-4910-A7C4-8F57942F259F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83821-04D6-4124-9EFF-9D02398A1210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Visualize data/Create Dashboard</a:t>
          </a:r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FA27-02C0-4BC7-9D53-3ABCF8967C6A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F559-2E63-4DF2-AEDD-1AFC13C26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34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FA27-02C0-4BC7-9D53-3ABCF8967C6A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F559-2E63-4DF2-AEDD-1AFC13C26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98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FA27-02C0-4BC7-9D53-3ABCF8967C6A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F559-2E63-4DF2-AEDD-1AFC13C26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025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FA27-02C0-4BC7-9D53-3ABCF8967C6A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F559-2E63-4DF2-AEDD-1AFC13C26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260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FA27-02C0-4BC7-9D53-3ABCF8967C6A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F559-2E63-4DF2-AEDD-1AFC13C26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182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FA27-02C0-4BC7-9D53-3ABCF8967C6A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F559-2E63-4DF2-AEDD-1AFC13C26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21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FA27-02C0-4BC7-9D53-3ABCF8967C6A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F559-2E63-4DF2-AEDD-1AFC13C26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304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FA27-02C0-4BC7-9D53-3ABCF8967C6A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F559-2E63-4DF2-AEDD-1AFC13C26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8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FA27-02C0-4BC7-9D53-3ABCF8967C6A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F559-2E63-4DF2-AEDD-1AFC13C26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76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FA27-02C0-4BC7-9D53-3ABCF8967C6A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26DF559-2E63-4DF2-AEDD-1AFC13C26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94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FA27-02C0-4BC7-9D53-3ABCF8967C6A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F559-2E63-4DF2-AEDD-1AFC13C26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83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FA27-02C0-4BC7-9D53-3ABCF8967C6A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F559-2E63-4DF2-AEDD-1AFC13C26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96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FA27-02C0-4BC7-9D53-3ABCF8967C6A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F559-2E63-4DF2-AEDD-1AFC13C26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86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FA27-02C0-4BC7-9D53-3ABCF8967C6A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F559-2E63-4DF2-AEDD-1AFC13C26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27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FA27-02C0-4BC7-9D53-3ABCF8967C6A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F559-2E63-4DF2-AEDD-1AFC13C26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32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FA27-02C0-4BC7-9D53-3ABCF8967C6A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F559-2E63-4DF2-AEDD-1AFC13C26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34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FA27-02C0-4BC7-9D53-3ABCF8967C6A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F559-2E63-4DF2-AEDD-1AFC13C26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44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04FA27-02C0-4BC7-9D53-3ABCF8967C6A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6DF559-2E63-4DF2-AEDD-1AFC13C26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03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621D-0EBA-F983-9AE7-5607CBC54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2415" y="260059"/>
            <a:ext cx="9588616" cy="213080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Dashboard Development using Power BI</a:t>
            </a:r>
            <a:endParaRPr lang="en-IN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9CC1F-642F-3019-C6E9-2A0EE5290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2575421"/>
            <a:ext cx="6987645" cy="41945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 stepwise approach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5542E6-2341-6560-DF9A-3ED99CB34B44}"/>
              </a:ext>
            </a:extLst>
          </p:cNvPr>
          <p:cNvSpPr txBox="1"/>
          <p:nvPr/>
        </p:nvSpPr>
        <p:spPr>
          <a:xfrm>
            <a:off x="10024843" y="5469621"/>
            <a:ext cx="207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Swati Kaware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62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CDCCD5A-545E-3FC6-1F78-17FC4F405C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010092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bject 3">
            <a:extLst>
              <a:ext uri="{FF2B5EF4-FFF2-40B4-BE49-F238E27FC236}">
                <a16:creationId xmlns:a16="http://schemas.microsoft.com/office/drawing/2014/main" id="{842AF5F2-AABD-CB74-AC15-EFE179D02DDF}"/>
              </a:ext>
            </a:extLst>
          </p:cNvPr>
          <p:cNvSpPr txBox="1"/>
          <p:nvPr/>
        </p:nvSpPr>
        <p:spPr>
          <a:xfrm>
            <a:off x="2273300" y="880719"/>
            <a:ext cx="6800850" cy="83099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291465" algn="l"/>
              </a:tabLst>
            </a:pPr>
            <a:r>
              <a:rPr lang="en-US" sz="4800" b="1" i="1">
                <a:latin typeface="Calibri"/>
                <a:cs typeface="Calibri"/>
              </a:rPr>
              <a:t>Contents</a:t>
            </a:r>
            <a:endParaRPr lang="en-US" sz="4800" b="1" i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154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324F12-192D-0E5E-C4A0-DD76B74962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603" r="-1" b="38819"/>
          <a:stretch/>
        </p:blipFill>
        <p:spPr>
          <a:xfrm>
            <a:off x="2683080" y="974724"/>
            <a:ext cx="8140567" cy="48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1377" y="549968"/>
            <a:ext cx="3673347" cy="1308344"/>
          </a:xfrm>
          <a:prstGeom prst="rect">
            <a:avLst/>
          </a:prstGeom>
        </p:spPr>
        <p:txBody>
          <a:bodyPr vert="horz" wrap="square" lIns="0" tIns="30136" rIns="0" bIns="0" rtlCol="0">
            <a:spAutoFit/>
          </a:bodyPr>
          <a:lstStyle/>
          <a:p>
            <a:pPr marL="300940" indent="-146194">
              <a:spcBef>
                <a:spcPts val="237"/>
              </a:spcBef>
              <a:buClr>
                <a:srgbClr val="2E5395"/>
              </a:buClr>
              <a:buFont typeface="Calibri Light"/>
              <a:buAutoNum type="arabicPeriod" startAt="2"/>
              <a:tabLst>
                <a:tab pos="300940" algn="l"/>
              </a:tabLst>
            </a:pPr>
            <a:r>
              <a:rPr sz="1026" dirty="0">
                <a:solidFill>
                  <a:srgbClr val="2E5395"/>
                </a:solidFill>
                <a:latin typeface="Calibri Light"/>
                <a:cs typeface="Calibri Light"/>
              </a:rPr>
              <a:t>ETL</a:t>
            </a:r>
            <a:r>
              <a:rPr sz="1026" spc="-19" dirty="0">
                <a:solidFill>
                  <a:srgbClr val="2E5395"/>
                </a:solidFill>
                <a:latin typeface="Calibri Light"/>
                <a:cs typeface="Calibri Light"/>
              </a:rPr>
              <a:t> </a:t>
            </a:r>
            <a:r>
              <a:rPr sz="1026" spc="-6" dirty="0">
                <a:solidFill>
                  <a:srgbClr val="2E5395"/>
                </a:solidFill>
                <a:latin typeface="Calibri Light"/>
                <a:cs typeface="Calibri Light"/>
              </a:rPr>
              <a:t>process:</a:t>
            </a:r>
            <a:endParaRPr sz="1026" dirty="0">
              <a:latin typeface="Calibri Light"/>
              <a:cs typeface="Calibri Light"/>
            </a:endParaRPr>
          </a:p>
          <a:p>
            <a:pPr marL="8145" marR="29727">
              <a:lnSpc>
                <a:spcPct val="109200"/>
              </a:lnSpc>
              <a:spcBef>
                <a:spcPts val="51"/>
              </a:spcBef>
            </a:pPr>
            <a:r>
              <a:rPr sz="770" dirty="0">
                <a:latin typeface="Calibri"/>
                <a:cs typeface="Calibri"/>
              </a:rPr>
              <a:t>Cleaning</a:t>
            </a:r>
            <a:r>
              <a:rPr sz="770" spc="-16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the</a:t>
            </a:r>
            <a:r>
              <a:rPr sz="770" spc="-3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data</a:t>
            </a:r>
            <a:r>
              <a:rPr sz="770" spc="-16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in</a:t>
            </a:r>
            <a:r>
              <a:rPr sz="770" spc="-10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our</a:t>
            </a:r>
            <a:r>
              <a:rPr sz="770" spc="-22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case.</a:t>
            </a:r>
            <a:r>
              <a:rPr sz="770" spc="-6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Usually,</a:t>
            </a:r>
            <a:r>
              <a:rPr sz="770" spc="-6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ETL</a:t>
            </a:r>
            <a:r>
              <a:rPr sz="770" spc="-16" dirty="0">
                <a:latin typeface="Calibri"/>
                <a:cs typeface="Calibri"/>
              </a:rPr>
              <a:t> </a:t>
            </a:r>
            <a:r>
              <a:rPr sz="770" spc="-6" dirty="0">
                <a:latin typeface="Calibri"/>
                <a:cs typeface="Calibri"/>
              </a:rPr>
              <a:t>processes </a:t>
            </a:r>
            <a:r>
              <a:rPr sz="770" dirty="0">
                <a:latin typeface="Calibri"/>
                <a:cs typeface="Calibri"/>
              </a:rPr>
              <a:t>are</a:t>
            </a:r>
            <a:r>
              <a:rPr sz="770" spc="-13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performed</a:t>
            </a:r>
            <a:r>
              <a:rPr sz="770" spc="-10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by</a:t>
            </a:r>
            <a:r>
              <a:rPr sz="770" spc="-10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different</a:t>
            </a:r>
            <a:r>
              <a:rPr sz="770" spc="-3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teams.</a:t>
            </a:r>
            <a:r>
              <a:rPr sz="770" spc="-13" dirty="0">
                <a:latin typeface="Calibri"/>
                <a:cs typeface="Calibri"/>
              </a:rPr>
              <a:t> </a:t>
            </a:r>
            <a:r>
              <a:rPr sz="770" spc="-16" dirty="0">
                <a:latin typeface="Calibri"/>
                <a:cs typeface="Calibri"/>
              </a:rPr>
              <a:t>The </a:t>
            </a:r>
            <a:r>
              <a:rPr sz="770" dirty="0">
                <a:latin typeface="Calibri"/>
                <a:cs typeface="Calibri"/>
              </a:rPr>
              <a:t>structure</a:t>
            </a:r>
            <a:r>
              <a:rPr sz="770" spc="-19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defers</a:t>
            </a:r>
            <a:r>
              <a:rPr sz="770" spc="-22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from</a:t>
            </a:r>
            <a:r>
              <a:rPr sz="770" spc="-13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organization</a:t>
            </a:r>
            <a:r>
              <a:rPr sz="770" spc="-19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to</a:t>
            </a:r>
            <a:r>
              <a:rPr sz="770" spc="-13" dirty="0">
                <a:latin typeface="Calibri"/>
                <a:cs typeface="Calibri"/>
              </a:rPr>
              <a:t> </a:t>
            </a:r>
            <a:r>
              <a:rPr sz="770" spc="-6" dirty="0">
                <a:latin typeface="Calibri"/>
                <a:cs typeface="Calibri"/>
              </a:rPr>
              <a:t>organization.</a:t>
            </a:r>
            <a:endParaRPr sz="770" dirty="0">
              <a:latin typeface="Calibri"/>
              <a:cs typeface="Calibri"/>
            </a:endParaRPr>
          </a:p>
          <a:p>
            <a:pPr marL="8145">
              <a:spcBef>
                <a:spcPts val="605"/>
              </a:spcBef>
            </a:pPr>
            <a:r>
              <a:rPr sz="770" dirty="0">
                <a:latin typeface="Calibri"/>
                <a:cs typeface="Calibri"/>
              </a:rPr>
              <a:t>We</a:t>
            </a:r>
            <a:r>
              <a:rPr sz="770" spc="-10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need</a:t>
            </a:r>
            <a:r>
              <a:rPr sz="770" spc="-16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to</a:t>
            </a:r>
            <a:r>
              <a:rPr sz="770" spc="-16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clean</a:t>
            </a:r>
            <a:r>
              <a:rPr sz="770" spc="-16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columns</a:t>
            </a:r>
            <a:r>
              <a:rPr sz="770" spc="-10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in</a:t>
            </a:r>
            <a:r>
              <a:rPr sz="770" spc="-16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data</a:t>
            </a:r>
            <a:r>
              <a:rPr sz="770" spc="-10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view</a:t>
            </a:r>
            <a:r>
              <a:rPr sz="770" spc="-10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of</a:t>
            </a:r>
            <a:r>
              <a:rPr sz="770" spc="-13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power</a:t>
            </a:r>
            <a:r>
              <a:rPr sz="770" spc="-16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bi</a:t>
            </a:r>
            <a:r>
              <a:rPr sz="770" spc="10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for</a:t>
            </a:r>
            <a:r>
              <a:rPr sz="770" spc="-10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our</a:t>
            </a:r>
            <a:r>
              <a:rPr sz="770" spc="-16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better</a:t>
            </a:r>
            <a:r>
              <a:rPr sz="770" spc="-16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understanding</a:t>
            </a:r>
            <a:r>
              <a:rPr sz="770" spc="-10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of</a:t>
            </a:r>
            <a:r>
              <a:rPr sz="770" spc="-10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the</a:t>
            </a:r>
            <a:r>
              <a:rPr sz="770" spc="-16" dirty="0">
                <a:latin typeface="Calibri"/>
                <a:cs typeface="Calibri"/>
              </a:rPr>
              <a:t> </a:t>
            </a:r>
            <a:r>
              <a:rPr sz="770" spc="-13" dirty="0">
                <a:latin typeface="Calibri"/>
                <a:cs typeface="Calibri"/>
              </a:rPr>
              <a:t>data</a:t>
            </a:r>
            <a:endParaRPr sz="770" dirty="0">
              <a:latin typeface="Calibri"/>
              <a:cs typeface="Calibri"/>
            </a:endParaRPr>
          </a:p>
          <a:p>
            <a:pPr marL="300940" lvl="1" indent="-146194">
              <a:spcBef>
                <a:spcPts val="648"/>
              </a:spcBef>
              <a:buFont typeface="Symbol"/>
              <a:buChar char=""/>
              <a:tabLst>
                <a:tab pos="300940" algn="l"/>
              </a:tabLst>
            </a:pPr>
            <a:r>
              <a:rPr sz="770" dirty="0">
                <a:latin typeface="Calibri"/>
                <a:cs typeface="Calibri"/>
              </a:rPr>
              <a:t>user_rating</a:t>
            </a:r>
            <a:r>
              <a:rPr sz="770" u="sng" spc="18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</a:t>
            </a:r>
            <a:r>
              <a:rPr sz="770" spc="-6" dirty="0">
                <a:latin typeface="Calibri"/>
                <a:cs typeface="Calibri"/>
              </a:rPr>
              <a:t>rating_text</a:t>
            </a:r>
            <a:endParaRPr sz="770" dirty="0">
              <a:latin typeface="Calibri"/>
              <a:cs typeface="Calibri"/>
            </a:endParaRPr>
          </a:p>
          <a:p>
            <a:pPr marL="300940" lvl="1" indent="-146194">
              <a:spcBef>
                <a:spcPts val="131"/>
              </a:spcBef>
              <a:buFont typeface="Symbol"/>
              <a:buChar char=""/>
              <a:tabLst>
                <a:tab pos="300940" algn="l"/>
              </a:tabLst>
            </a:pPr>
            <a:r>
              <a:rPr sz="770" spc="-6" dirty="0">
                <a:latin typeface="Calibri"/>
                <a:cs typeface="Calibri"/>
              </a:rPr>
              <a:t>Zomato_user_rating</a:t>
            </a:r>
            <a:endParaRPr sz="770" dirty="0">
              <a:latin typeface="Calibri"/>
              <a:cs typeface="Calibri"/>
            </a:endParaRPr>
          </a:p>
          <a:p>
            <a:pPr marL="300940" lvl="1" indent="-146194">
              <a:spcBef>
                <a:spcPts val="128"/>
              </a:spcBef>
              <a:buFont typeface="Symbol"/>
              <a:buChar char=""/>
              <a:tabLst>
                <a:tab pos="300940" algn="l"/>
              </a:tabLst>
            </a:pPr>
            <a:r>
              <a:rPr sz="770" spc="-16" dirty="0">
                <a:latin typeface="Calibri"/>
                <a:cs typeface="Calibri"/>
              </a:rPr>
              <a:t>Id</a:t>
            </a:r>
            <a:endParaRPr sz="770" dirty="0">
              <a:latin typeface="Calibri"/>
              <a:cs typeface="Calibri"/>
            </a:endParaRPr>
          </a:p>
          <a:p>
            <a:pPr marL="8145">
              <a:spcBef>
                <a:spcPts val="603"/>
              </a:spcBef>
            </a:pPr>
            <a:r>
              <a:rPr sz="770" dirty="0">
                <a:latin typeface="Calibri"/>
                <a:cs typeface="Calibri"/>
              </a:rPr>
              <a:t>We</a:t>
            </a:r>
            <a:r>
              <a:rPr sz="770" spc="-13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need</a:t>
            </a:r>
            <a:r>
              <a:rPr sz="770" spc="-16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to</a:t>
            </a:r>
            <a:r>
              <a:rPr sz="770" spc="-22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create</a:t>
            </a:r>
            <a:r>
              <a:rPr sz="770" spc="-10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new</a:t>
            </a:r>
            <a:r>
              <a:rPr sz="770" spc="-16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columns</a:t>
            </a:r>
            <a:r>
              <a:rPr sz="770" spc="-19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based</a:t>
            </a:r>
            <a:r>
              <a:rPr sz="770" spc="-13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existing</a:t>
            </a:r>
            <a:r>
              <a:rPr sz="770" spc="-13" dirty="0">
                <a:latin typeface="Calibri"/>
                <a:cs typeface="Calibri"/>
              </a:rPr>
              <a:t> </a:t>
            </a:r>
            <a:r>
              <a:rPr sz="770" spc="-6" dirty="0">
                <a:latin typeface="Calibri"/>
                <a:cs typeface="Calibri"/>
              </a:rPr>
              <a:t>column</a:t>
            </a:r>
            <a:endParaRPr sz="77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7985" y="1910384"/>
            <a:ext cx="2605959" cy="452576"/>
          </a:xfrm>
          <a:prstGeom prst="rect">
            <a:avLst/>
          </a:prstGeom>
        </p:spPr>
        <p:txBody>
          <a:bodyPr vert="horz" wrap="square" lIns="0" tIns="19955" rIns="0" bIns="0" rtlCol="0">
            <a:spAutoFit/>
          </a:bodyPr>
          <a:lstStyle/>
          <a:p>
            <a:pPr marL="155153" indent="-147008">
              <a:spcBef>
                <a:spcPts val="157"/>
              </a:spcBef>
              <a:buAutoNum type="arabicPeriod"/>
              <a:tabLst>
                <a:tab pos="155153" algn="l"/>
              </a:tabLst>
            </a:pPr>
            <a:r>
              <a:rPr sz="770" spc="-6" dirty="0">
                <a:latin typeface="Calibri"/>
                <a:cs typeface="Calibri"/>
              </a:rPr>
              <a:t>book_url_present(based</a:t>
            </a:r>
            <a:r>
              <a:rPr sz="770" spc="6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on</a:t>
            </a:r>
            <a:r>
              <a:rPr sz="770" spc="19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pattern</a:t>
            </a:r>
            <a:r>
              <a:rPr sz="770" spc="13" dirty="0">
                <a:latin typeface="Calibri"/>
                <a:cs typeface="Calibri"/>
              </a:rPr>
              <a:t> </a:t>
            </a:r>
            <a:r>
              <a:rPr sz="770" spc="-6" dirty="0">
                <a:latin typeface="Calibri"/>
                <a:cs typeface="Calibri"/>
              </a:rPr>
              <a:t>https://)</a:t>
            </a:r>
            <a:endParaRPr sz="770" dirty="0">
              <a:latin typeface="Calibri"/>
              <a:cs typeface="Calibri"/>
            </a:endParaRPr>
          </a:p>
          <a:p>
            <a:pPr marL="155153" indent="-147008">
              <a:spcBef>
                <a:spcPts val="93"/>
              </a:spcBef>
              <a:buAutoNum type="arabicPeriod"/>
              <a:tabLst>
                <a:tab pos="155153" algn="l"/>
              </a:tabLst>
            </a:pPr>
            <a:r>
              <a:rPr sz="770" spc="-6" dirty="0">
                <a:latin typeface="Calibri"/>
                <a:cs typeface="Calibri"/>
              </a:rPr>
              <a:t>number_of_cuisines(using</a:t>
            </a:r>
            <a:r>
              <a:rPr sz="770" spc="10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new</a:t>
            </a:r>
            <a:r>
              <a:rPr sz="770" spc="13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col</a:t>
            </a:r>
            <a:r>
              <a:rPr sz="770" spc="6" dirty="0">
                <a:latin typeface="Calibri"/>
                <a:cs typeface="Calibri"/>
              </a:rPr>
              <a:t> </a:t>
            </a:r>
            <a:r>
              <a:rPr sz="770" spc="-16" dirty="0">
                <a:latin typeface="Calibri"/>
                <a:cs typeface="Calibri"/>
              </a:rPr>
              <a:t>as)</a:t>
            </a:r>
            <a:endParaRPr sz="770" dirty="0">
              <a:latin typeface="Calibri"/>
              <a:cs typeface="Calibri"/>
            </a:endParaRPr>
          </a:p>
          <a:p>
            <a:pPr marL="470345">
              <a:spcBef>
                <a:spcPts val="532"/>
              </a:spcBef>
              <a:tabLst>
                <a:tab pos="1404521" algn="l"/>
                <a:tab pos="1582478" algn="l"/>
              </a:tabLst>
            </a:pPr>
            <a:r>
              <a:rPr sz="770" spc="-6" dirty="0">
                <a:latin typeface="Calibri"/>
                <a:cs typeface="Calibri"/>
              </a:rPr>
              <a:t>number_of_cuisines</a:t>
            </a:r>
            <a:r>
              <a:rPr sz="770" dirty="0">
                <a:latin typeface="Calibri"/>
                <a:cs typeface="Calibri"/>
              </a:rPr>
              <a:t>	</a:t>
            </a:r>
            <a:r>
              <a:rPr sz="770" spc="-32" dirty="0">
                <a:latin typeface="Calibri"/>
                <a:cs typeface="Calibri"/>
              </a:rPr>
              <a:t>=</a:t>
            </a:r>
            <a:r>
              <a:rPr sz="770" dirty="0">
                <a:latin typeface="Calibri"/>
                <a:cs typeface="Calibri"/>
              </a:rPr>
              <a:t>	</a:t>
            </a:r>
            <a:r>
              <a:rPr sz="770" spc="-6" dirty="0">
                <a:solidFill>
                  <a:srgbClr val="3064BA"/>
                </a:solidFill>
                <a:latin typeface="Calibri"/>
                <a:cs typeface="Calibri"/>
              </a:rPr>
              <a:t>LEN</a:t>
            </a:r>
            <a:r>
              <a:rPr sz="770" spc="-6" dirty="0">
                <a:latin typeface="Calibri"/>
                <a:cs typeface="Calibri"/>
              </a:rPr>
              <a:t>(</a:t>
            </a:r>
            <a:r>
              <a:rPr sz="770" spc="-6" dirty="0">
                <a:solidFill>
                  <a:srgbClr val="000F80"/>
                </a:solidFill>
                <a:latin typeface="Calibri"/>
                <a:cs typeface="Calibri"/>
              </a:rPr>
              <a:t>'</a:t>
            </a:r>
            <a:r>
              <a:rPr sz="770" spc="-6" dirty="0" err="1">
                <a:solidFill>
                  <a:srgbClr val="000F80"/>
                </a:solidFill>
                <a:latin typeface="Calibri"/>
                <a:cs typeface="Calibri"/>
              </a:rPr>
              <a:t>Eatery_TrainingData</a:t>
            </a:r>
            <a:r>
              <a:rPr lang="en-US" sz="770" spc="-6" dirty="0">
                <a:solidFill>
                  <a:srgbClr val="000F80"/>
                </a:solidFill>
                <a:latin typeface="Calibri"/>
                <a:cs typeface="Calibri"/>
              </a:rPr>
              <a:t>  </a:t>
            </a:r>
            <a:endParaRPr sz="77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16474" y="2236343"/>
            <a:ext cx="828743" cy="126719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  <a:tabLst>
                <a:tab pos="166555" algn="l"/>
              </a:tabLst>
            </a:pPr>
            <a:r>
              <a:rPr sz="770" spc="-32" dirty="0">
                <a:solidFill>
                  <a:srgbClr val="000F80"/>
                </a:solidFill>
                <a:latin typeface="Calibri"/>
                <a:cs typeface="Calibri"/>
              </a:rPr>
              <a:t>-</a:t>
            </a:r>
            <a:r>
              <a:rPr sz="770" dirty="0">
                <a:solidFill>
                  <a:srgbClr val="000F80"/>
                </a:solidFill>
                <a:latin typeface="Calibri"/>
                <a:cs typeface="Calibri"/>
              </a:rPr>
              <a:t>	</a:t>
            </a:r>
            <a:r>
              <a:rPr sz="770" spc="-6" dirty="0">
                <a:solidFill>
                  <a:srgbClr val="000F80"/>
                </a:solidFill>
                <a:latin typeface="Calibri"/>
                <a:cs typeface="Calibri"/>
              </a:rPr>
              <a:t>Copy'[cuisines]</a:t>
            </a:r>
            <a:r>
              <a:rPr sz="770" spc="-6" dirty="0">
                <a:latin typeface="Calibri"/>
                <a:cs typeface="Calibri"/>
              </a:rPr>
              <a:t>)-</a:t>
            </a:r>
            <a:endParaRPr sz="77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7777" y="2355584"/>
            <a:ext cx="2601072" cy="126719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770" spc="-6" dirty="0">
                <a:solidFill>
                  <a:srgbClr val="3064BA"/>
                </a:solidFill>
                <a:latin typeface="Calibri"/>
                <a:cs typeface="Calibri"/>
              </a:rPr>
              <a:t>LEN</a:t>
            </a:r>
            <a:r>
              <a:rPr sz="770" spc="-6" dirty="0">
                <a:latin typeface="Calibri"/>
                <a:cs typeface="Calibri"/>
              </a:rPr>
              <a:t>(</a:t>
            </a:r>
            <a:r>
              <a:rPr sz="770" spc="-6" dirty="0">
                <a:solidFill>
                  <a:srgbClr val="3064BA"/>
                </a:solidFill>
                <a:latin typeface="Calibri"/>
                <a:cs typeface="Calibri"/>
              </a:rPr>
              <a:t>SUBSTITUTE</a:t>
            </a:r>
            <a:r>
              <a:rPr sz="770" spc="-6" dirty="0">
                <a:latin typeface="Calibri"/>
                <a:cs typeface="Calibri"/>
              </a:rPr>
              <a:t>(</a:t>
            </a:r>
            <a:r>
              <a:rPr sz="770" spc="-6" dirty="0">
                <a:solidFill>
                  <a:srgbClr val="000F80"/>
                </a:solidFill>
                <a:latin typeface="Calibri"/>
                <a:cs typeface="Calibri"/>
              </a:rPr>
              <a:t>'Eatery_TrainingData</a:t>
            </a:r>
            <a:r>
              <a:rPr sz="770" spc="58" dirty="0">
                <a:solidFill>
                  <a:srgbClr val="000F80"/>
                </a:solidFill>
                <a:latin typeface="Calibri"/>
                <a:cs typeface="Calibri"/>
              </a:rPr>
              <a:t> </a:t>
            </a:r>
            <a:r>
              <a:rPr sz="770" dirty="0">
                <a:solidFill>
                  <a:srgbClr val="000F80"/>
                </a:solidFill>
                <a:latin typeface="Calibri"/>
                <a:cs typeface="Calibri"/>
              </a:rPr>
              <a:t>-</a:t>
            </a:r>
            <a:r>
              <a:rPr sz="770" spc="61" dirty="0">
                <a:solidFill>
                  <a:srgbClr val="000F80"/>
                </a:solidFill>
                <a:latin typeface="Calibri"/>
                <a:cs typeface="Calibri"/>
              </a:rPr>
              <a:t> </a:t>
            </a:r>
            <a:r>
              <a:rPr sz="770" spc="-6" dirty="0">
                <a:solidFill>
                  <a:srgbClr val="000F80"/>
                </a:solidFill>
                <a:latin typeface="Calibri"/>
                <a:cs typeface="Calibri"/>
              </a:rPr>
              <a:t>Copy'[cuisines]</a:t>
            </a:r>
            <a:r>
              <a:rPr sz="770" spc="-6" dirty="0">
                <a:latin typeface="Calibri"/>
                <a:cs typeface="Calibri"/>
              </a:rPr>
              <a:t>,</a:t>
            </a:r>
            <a:r>
              <a:rPr sz="770" spc="-6" dirty="0">
                <a:solidFill>
                  <a:srgbClr val="A21515"/>
                </a:solidFill>
                <a:latin typeface="Calibri"/>
                <a:cs typeface="Calibri"/>
              </a:rPr>
              <a:t>","</a:t>
            </a:r>
            <a:r>
              <a:rPr sz="770" spc="-6" dirty="0">
                <a:latin typeface="Calibri"/>
                <a:cs typeface="Calibri"/>
              </a:rPr>
              <a:t>,</a:t>
            </a:r>
            <a:r>
              <a:rPr sz="770" spc="-6" dirty="0">
                <a:solidFill>
                  <a:srgbClr val="A21515"/>
                </a:solidFill>
                <a:latin typeface="Calibri"/>
                <a:cs typeface="Calibri"/>
              </a:rPr>
              <a:t>""</a:t>
            </a:r>
            <a:r>
              <a:rPr sz="770" spc="-6" dirty="0">
                <a:latin typeface="Calibri"/>
                <a:cs typeface="Calibri"/>
              </a:rPr>
              <a:t>))+</a:t>
            </a:r>
            <a:r>
              <a:rPr sz="770" spc="-6" dirty="0">
                <a:solidFill>
                  <a:srgbClr val="09875A"/>
                </a:solidFill>
                <a:latin typeface="Calibri"/>
                <a:cs typeface="Calibri"/>
              </a:rPr>
              <a:t>1</a:t>
            </a:r>
            <a:endParaRPr sz="77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97651" y="2724059"/>
            <a:ext cx="47240" cy="245212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959">
              <a:spcBef>
                <a:spcPts val="64"/>
              </a:spcBef>
            </a:pPr>
            <a:r>
              <a:rPr sz="770" spc="-32" dirty="0">
                <a:solidFill>
                  <a:srgbClr val="000F80"/>
                </a:solidFill>
                <a:latin typeface="Calibri"/>
                <a:cs typeface="Calibri"/>
              </a:rPr>
              <a:t>-</a:t>
            </a:r>
            <a:endParaRPr sz="770">
              <a:latin typeface="Calibri"/>
              <a:cs typeface="Calibri"/>
            </a:endParaRPr>
          </a:p>
          <a:p>
            <a:pPr marL="8145">
              <a:spcBef>
                <a:spcPts val="22"/>
              </a:spcBef>
            </a:pPr>
            <a:r>
              <a:rPr sz="770" spc="-32" dirty="0">
                <a:solidFill>
                  <a:srgbClr val="000F80"/>
                </a:solidFill>
                <a:latin typeface="Calibri"/>
                <a:cs typeface="Calibri"/>
              </a:rPr>
              <a:t>-</a:t>
            </a:r>
            <a:endParaRPr sz="77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97985" y="2473848"/>
            <a:ext cx="2925646" cy="616364"/>
          </a:xfrm>
          <a:prstGeom prst="rect">
            <a:avLst/>
          </a:prstGeom>
        </p:spPr>
        <p:txBody>
          <a:bodyPr vert="horz" wrap="square" lIns="0" tIns="74526" rIns="0" bIns="0" rtlCol="0">
            <a:spAutoFit/>
          </a:bodyPr>
          <a:lstStyle/>
          <a:p>
            <a:pPr marL="8145">
              <a:spcBef>
                <a:spcPts val="587"/>
              </a:spcBef>
            </a:pPr>
            <a:r>
              <a:rPr sz="770" dirty="0">
                <a:latin typeface="Calibri"/>
                <a:cs typeface="Calibri"/>
              </a:rPr>
              <a:t>3.</a:t>
            </a:r>
            <a:r>
              <a:rPr sz="770" spc="93" dirty="0">
                <a:latin typeface="Calibri"/>
                <a:cs typeface="Calibri"/>
              </a:rPr>
              <a:t>  </a:t>
            </a:r>
            <a:r>
              <a:rPr sz="770" dirty="0">
                <a:latin typeface="Calibri"/>
                <a:cs typeface="Calibri"/>
              </a:rPr>
              <a:t>test</a:t>
            </a:r>
            <a:r>
              <a:rPr sz="770" spc="-13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col</a:t>
            </a:r>
            <a:r>
              <a:rPr sz="770" spc="-6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for</a:t>
            </a:r>
            <a:r>
              <a:rPr sz="770" spc="-6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calculation</a:t>
            </a:r>
            <a:r>
              <a:rPr sz="770" spc="-6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as</a:t>
            </a:r>
            <a:r>
              <a:rPr sz="770" spc="-16" dirty="0">
                <a:latin typeface="Calibri"/>
                <a:cs typeface="Calibri"/>
              </a:rPr>
              <a:t> </a:t>
            </a:r>
            <a:r>
              <a:rPr sz="770" spc="-6" dirty="0">
                <a:latin typeface="Calibri"/>
                <a:cs typeface="Calibri"/>
              </a:rPr>
              <a:t>Column</a:t>
            </a:r>
            <a:endParaRPr sz="770">
              <a:latin typeface="Calibri"/>
              <a:cs typeface="Calibri"/>
            </a:endParaRPr>
          </a:p>
          <a:p>
            <a:pPr marL="447541" marR="3258">
              <a:lnSpc>
                <a:spcPct val="102099"/>
              </a:lnSpc>
              <a:spcBef>
                <a:spcPts val="503"/>
              </a:spcBef>
              <a:tabLst>
                <a:tab pos="1345880" algn="l"/>
                <a:tab pos="1985632" algn="l"/>
              </a:tabLst>
            </a:pPr>
            <a:r>
              <a:rPr sz="770" spc="-6" dirty="0">
                <a:latin typeface="Calibri"/>
                <a:cs typeface="Calibri"/>
              </a:rPr>
              <a:t>Column</a:t>
            </a:r>
            <a:r>
              <a:rPr sz="770" dirty="0">
                <a:latin typeface="Calibri"/>
                <a:cs typeface="Calibri"/>
              </a:rPr>
              <a:t>	</a:t>
            </a:r>
            <a:r>
              <a:rPr sz="770" spc="-32" dirty="0">
                <a:latin typeface="Calibri"/>
                <a:cs typeface="Calibri"/>
              </a:rPr>
              <a:t>=</a:t>
            </a:r>
            <a:r>
              <a:rPr sz="770" dirty="0">
                <a:latin typeface="Calibri"/>
                <a:cs typeface="Calibri"/>
              </a:rPr>
              <a:t>	</a:t>
            </a:r>
            <a:r>
              <a:rPr sz="770" spc="-6" dirty="0">
                <a:solidFill>
                  <a:srgbClr val="3064BA"/>
                </a:solidFill>
                <a:latin typeface="Calibri"/>
                <a:cs typeface="Calibri"/>
              </a:rPr>
              <a:t>IF</a:t>
            </a:r>
            <a:r>
              <a:rPr sz="770" spc="-6" dirty="0">
                <a:latin typeface="Calibri"/>
                <a:cs typeface="Calibri"/>
              </a:rPr>
              <a:t>(</a:t>
            </a:r>
            <a:r>
              <a:rPr sz="770" spc="-6" dirty="0">
                <a:solidFill>
                  <a:srgbClr val="000F80"/>
                </a:solidFill>
                <a:latin typeface="Calibri"/>
                <a:cs typeface="Calibri"/>
              </a:rPr>
              <a:t>'Eatery_TrainingData Copy'[number_of_cuisines]</a:t>
            </a:r>
            <a:r>
              <a:rPr sz="770" spc="-6" dirty="0">
                <a:latin typeface="Calibri"/>
                <a:cs typeface="Calibri"/>
              </a:rPr>
              <a:t>&lt;</a:t>
            </a:r>
            <a:r>
              <a:rPr sz="770" spc="-6" dirty="0">
                <a:solidFill>
                  <a:srgbClr val="09875A"/>
                </a:solidFill>
                <a:latin typeface="Calibri"/>
                <a:cs typeface="Calibri"/>
              </a:rPr>
              <a:t>6</a:t>
            </a:r>
            <a:r>
              <a:rPr sz="770" spc="-6" dirty="0">
                <a:latin typeface="Calibri"/>
                <a:cs typeface="Calibri"/>
              </a:rPr>
              <a:t>,</a:t>
            </a:r>
            <a:r>
              <a:rPr sz="770" spc="-6" dirty="0">
                <a:solidFill>
                  <a:srgbClr val="000F80"/>
                </a:solidFill>
                <a:latin typeface="Calibri"/>
                <a:cs typeface="Calibri"/>
              </a:rPr>
              <a:t>'Eatery_TrainingData Copy'[number_of_cuisines]</a:t>
            </a:r>
            <a:r>
              <a:rPr sz="770" spc="-6" dirty="0">
                <a:latin typeface="Calibri"/>
                <a:cs typeface="Calibri"/>
              </a:rPr>
              <a:t>)</a:t>
            </a:r>
            <a:endParaRPr sz="77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7985" y="3202002"/>
            <a:ext cx="3547101" cy="478734"/>
          </a:xfrm>
          <a:prstGeom prst="rect">
            <a:avLst/>
          </a:prstGeom>
        </p:spPr>
        <p:txBody>
          <a:bodyPr vert="horz" wrap="square" lIns="0" tIns="6109" rIns="0" bIns="0" rtlCol="0">
            <a:spAutoFit/>
          </a:bodyPr>
          <a:lstStyle/>
          <a:p>
            <a:pPr marL="154338" marR="6108" indent="-146601">
              <a:lnSpc>
                <a:spcPct val="101699"/>
              </a:lnSpc>
              <a:spcBef>
                <a:spcPts val="48"/>
              </a:spcBef>
            </a:pPr>
            <a:r>
              <a:rPr sz="770" dirty="0">
                <a:latin typeface="Calibri"/>
                <a:cs typeface="Calibri"/>
              </a:rPr>
              <a:t>4.</a:t>
            </a:r>
            <a:r>
              <a:rPr sz="770" spc="128" dirty="0">
                <a:latin typeface="Calibri"/>
                <a:cs typeface="Calibri"/>
              </a:rPr>
              <a:t>  </a:t>
            </a:r>
            <a:r>
              <a:rPr sz="770" spc="-6" dirty="0">
                <a:latin typeface="Calibri"/>
                <a:cs typeface="Calibri"/>
              </a:rPr>
              <a:t>segment_by_number_of_cuisines</a:t>
            </a:r>
            <a:r>
              <a:rPr sz="770" spc="-22" dirty="0">
                <a:latin typeface="Calibri"/>
                <a:cs typeface="Calibri"/>
              </a:rPr>
              <a:t> </a:t>
            </a:r>
            <a:r>
              <a:rPr sz="770" spc="-6" dirty="0">
                <a:latin typeface="Calibri"/>
                <a:cs typeface="Calibri"/>
              </a:rPr>
              <a:t>(to</a:t>
            </a:r>
            <a:r>
              <a:rPr sz="770" spc="-22" dirty="0">
                <a:latin typeface="Calibri"/>
                <a:cs typeface="Calibri"/>
              </a:rPr>
              <a:t> </a:t>
            </a:r>
            <a:r>
              <a:rPr sz="770" spc="-6" dirty="0">
                <a:latin typeface="Calibri"/>
                <a:cs typeface="Calibri"/>
              </a:rPr>
              <a:t>check</a:t>
            </a:r>
            <a:r>
              <a:rPr sz="770" spc="-22" dirty="0">
                <a:latin typeface="Calibri"/>
                <a:cs typeface="Calibri"/>
              </a:rPr>
              <a:t> </a:t>
            </a:r>
            <a:r>
              <a:rPr sz="770" spc="-6" dirty="0">
                <a:latin typeface="Calibri"/>
                <a:cs typeface="Calibri"/>
              </a:rPr>
              <a:t>how</a:t>
            </a:r>
            <a:r>
              <a:rPr sz="770" spc="-32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many</a:t>
            </a:r>
            <a:r>
              <a:rPr sz="770" spc="-29" dirty="0">
                <a:latin typeface="Calibri"/>
                <a:cs typeface="Calibri"/>
              </a:rPr>
              <a:t> </a:t>
            </a:r>
            <a:r>
              <a:rPr sz="770" spc="-6" dirty="0">
                <a:latin typeface="Calibri"/>
                <a:cs typeface="Calibri"/>
              </a:rPr>
              <a:t>number</a:t>
            </a:r>
            <a:r>
              <a:rPr sz="770" spc="-26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of</a:t>
            </a:r>
            <a:r>
              <a:rPr sz="770" spc="-22" dirty="0">
                <a:latin typeface="Calibri"/>
                <a:cs typeface="Calibri"/>
              </a:rPr>
              <a:t> </a:t>
            </a:r>
            <a:r>
              <a:rPr sz="770" spc="-6" dirty="0">
                <a:latin typeface="Calibri"/>
                <a:cs typeface="Calibri"/>
              </a:rPr>
              <a:t>cuisines</a:t>
            </a:r>
            <a:r>
              <a:rPr sz="770" spc="-26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are</a:t>
            </a:r>
            <a:r>
              <a:rPr sz="770" spc="-32" dirty="0">
                <a:latin typeface="Calibri"/>
                <a:cs typeface="Calibri"/>
              </a:rPr>
              <a:t> </a:t>
            </a:r>
            <a:r>
              <a:rPr sz="770" spc="-6" dirty="0">
                <a:latin typeface="Calibri"/>
                <a:cs typeface="Calibri"/>
              </a:rPr>
              <a:t>present </a:t>
            </a:r>
            <a:r>
              <a:rPr sz="770" dirty="0">
                <a:latin typeface="Calibri"/>
                <a:cs typeface="Calibri"/>
              </a:rPr>
              <a:t>in</a:t>
            </a:r>
            <a:r>
              <a:rPr sz="770" spc="-6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each</a:t>
            </a:r>
            <a:r>
              <a:rPr sz="770" spc="-13" dirty="0">
                <a:latin typeface="Calibri"/>
                <a:cs typeface="Calibri"/>
              </a:rPr>
              <a:t> row)</a:t>
            </a:r>
            <a:endParaRPr sz="770" dirty="0">
              <a:latin typeface="Calibri"/>
              <a:cs typeface="Calibri"/>
            </a:endParaRPr>
          </a:p>
          <a:p>
            <a:pPr marL="447541" marR="3258">
              <a:lnSpc>
                <a:spcPts val="943"/>
              </a:lnSpc>
              <a:spcBef>
                <a:spcPts val="29"/>
              </a:spcBef>
              <a:tabLst>
                <a:tab pos="1914367" algn="l"/>
                <a:tab pos="2089067" algn="l"/>
                <a:tab pos="3508248" algn="l"/>
              </a:tabLst>
            </a:pPr>
            <a:r>
              <a:rPr sz="770" spc="-6" dirty="0">
                <a:latin typeface="Calibri"/>
                <a:cs typeface="Calibri"/>
              </a:rPr>
              <a:t>segment_by_number_of_cuisines</a:t>
            </a:r>
            <a:r>
              <a:rPr sz="770" dirty="0">
                <a:latin typeface="Calibri"/>
                <a:cs typeface="Calibri"/>
              </a:rPr>
              <a:t>	</a:t>
            </a:r>
            <a:r>
              <a:rPr sz="770" spc="-32" dirty="0">
                <a:latin typeface="Calibri"/>
                <a:cs typeface="Calibri"/>
              </a:rPr>
              <a:t>=</a:t>
            </a:r>
            <a:r>
              <a:rPr sz="770" dirty="0">
                <a:latin typeface="Calibri"/>
                <a:cs typeface="Calibri"/>
              </a:rPr>
              <a:t>	</a:t>
            </a:r>
            <a:r>
              <a:rPr sz="770" spc="-6" dirty="0">
                <a:solidFill>
                  <a:srgbClr val="3064BA"/>
                </a:solidFill>
                <a:latin typeface="Calibri"/>
                <a:cs typeface="Calibri"/>
              </a:rPr>
              <a:t>IF</a:t>
            </a:r>
            <a:r>
              <a:rPr sz="770" spc="-6" dirty="0">
                <a:latin typeface="Calibri"/>
                <a:cs typeface="Calibri"/>
              </a:rPr>
              <a:t>(</a:t>
            </a:r>
            <a:r>
              <a:rPr sz="770" spc="-6" dirty="0">
                <a:solidFill>
                  <a:srgbClr val="3064BA"/>
                </a:solidFill>
                <a:latin typeface="Calibri"/>
                <a:cs typeface="Calibri"/>
              </a:rPr>
              <a:t>ISBLANK</a:t>
            </a:r>
            <a:r>
              <a:rPr sz="770" spc="-6" dirty="0">
                <a:latin typeface="Calibri"/>
                <a:cs typeface="Calibri"/>
              </a:rPr>
              <a:t>(</a:t>
            </a:r>
            <a:r>
              <a:rPr sz="770" spc="-6" dirty="0">
                <a:solidFill>
                  <a:srgbClr val="000F80"/>
                </a:solidFill>
                <a:latin typeface="Calibri"/>
                <a:cs typeface="Calibri"/>
              </a:rPr>
              <a:t>'Eatery_TrainingData</a:t>
            </a:r>
            <a:r>
              <a:rPr sz="770" dirty="0">
                <a:solidFill>
                  <a:srgbClr val="000F80"/>
                </a:solidFill>
                <a:latin typeface="Calibri"/>
                <a:cs typeface="Calibri"/>
              </a:rPr>
              <a:t>	</a:t>
            </a:r>
            <a:r>
              <a:rPr sz="770" spc="-32" dirty="0">
                <a:solidFill>
                  <a:srgbClr val="000F80"/>
                </a:solidFill>
                <a:latin typeface="Calibri"/>
                <a:cs typeface="Calibri"/>
              </a:rPr>
              <a:t>- </a:t>
            </a:r>
            <a:r>
              <a:rPr sz="770" dirty="0">
                <a:solidFill>
                  <a:srgbClr val="000F80"/>
                </a:solidFill>
                <a:latin typeface="Calibri"/>
                <a:cs typeface="Calibri"/>
              </a:rPr>
              <a:t>Copy'[Column]</a:t>
            </a:r>
            <a:r>
              <a:rPr sz="770" dirty="0">
                <a:latin typeface="Calibri"/>
                <a:cs typeface="Calibri"/>
              </a:rPr>
              <a:t>),</a:t>
            </a:r>
            <a:r>
              <a:rPr sz="770" spc="-13" dirty="0">
                <a:latin typeface="Calibri"/>
                <a:cs typeface="Calibri"/>
              </a:rPr>
              <a:t> </a:t>
            </a:r>
            <a:r>
              <a:rPr sz="770" dirty="0">
                <a:solidFill>
                  <a:srgbClr val="A21515"/>
                </a:solidFill>
                <a:latin typeface="Calibri"/>
                <a:cs typeface="Calibri"/>
              </a:rPr>
              <a:t>"6</a:t>
            </a:r>
            <a:r>
              <a:rPr sz="770" spc="-16" dirty="0">
                <a:solidFill>
                  <a:srgbClr val="A21515"/>
                </a:solidFill>
                <a:latin typeface="Calibri"/>
                <a:cs typeface="Calibri"/>
              </a:rPr>
              <a:t> </a:t>
            </a:r>
            <a:r>
              <a:rPr sz="770" dirty="0">
                <a:solidFill>
                  <a:srgbClr val="A21515"/>
                </a:solidFill>
                <a:latin typeface="Calibri"/>
                <a:cs typeface="Calibri"/>
              </a:rPr>
              <a:t>or</a:t>
            </a:r>
            <a:r>
              <a:rPr sz="770" spc="-10" dirty="0">
                <a:solidFill>
                  <a:srgbClr val="A21515"/>
                </a:solidFill>
                <a:latin typeface="Calibri"/>
                <a:cs typeface="Calibri"/>
              </a:rPr>
              <a:t> </a:t>
            </a:r>
            <a:r>
              <a:rPr sz="770" dirty="0">
                <a:solidFill>
                  <a:srgbClr val="A21515"/>
                </a:solidFill>
                <a:latin typeface="Calibri"/>
                <a:cs typeface="Calibri"/>
              </a:rPr>
              <a:t>more"</a:t>
            </a:r>
            <a:r>
              <a:rPr sz="770" dirty="0">
                <a:latin typeface="Calibri"/>
                <a:cs typeface="Calibri"/>
              </a:rPr>
              <a:t>,</a:t>
            </a:r>
            <a:r>
              <a:rPr sz="770" dirty="0">
                <a:solidFill>
                  <a:srgbClr val="000F80"/>
                </a:solidFill>
                <a:latin typeface="Calibri"/>
                <a:cs typeface="Calibri"/>
              </a:rPr>
              <a:t>'Eatery_TrainingData</a:t>
            </a:r>
            <a:r>
              <a:rPr sz="770" spc="-3" dirty="0">
                <a:solidFill>
                  <a:srgbClr val="000F80"/>
                </a:solidFill>
                <a:latin typeface="Calibri"/>
                <a:cs typeface="Calibri"/>
              </a:rPr>
              <a:t> </a:t>
            </a:r>
            <a:r>
              <a:rPr sz="770" dirty="0">
                <a:solidFill>
                  <a:srgbClr val="000F80"/>
                </a:solidFill>
                <a:latin typeface="Calibri"/>
                <a:cs typeface="Calibri"/>
              </a:rPr>
              <a:t>-</a:t>
            </a:r>
            <a:r>
              <a:rPr sz="770" spc="-10" dirty="0">
                <a:solidFill>
                  <a:srgbClr val="000F80"/>
                </a:solidFill>
                <a:latin typeface="Calibri"/>
                <a:cs typeface="Calibri"/>
              </a:rPr>
              <a:t> </a:t>
            </a:r>
            <a:r>
              <a:rPr sz="770" spc="-6" dirty="0">
                <a:solidFill>
                  <a:srgbClr val="000F80"/>
                </a:solidFill>
                <a:latin typeface="Calibri"/>
                <a:cs typeface="Calibri"/>
              </a:rPr>
              <a:t>Copy'[Column]</a:t>
            </a:r>
            <a:r>
              <a:rPr sz="770" spc="-6" dirty="0">
                <a:latin typeface="Calibri"/>
                <a:cs typeface="Calibri"/>
              </a:rPr>
              <a:t>)</a:t>
            </a:r>
            <a:endParaRPr sz="77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97985" y="3798370"/>
            <a:ext cx="1482778" cy="126719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  <a:tabLst>
                <a:tab pos="1360133" algn="l"/>
              </a:tabLst>
            </a:pPr>
            <a:r>
              <a:rPr sz="770" dirty="0">
                <a:latin typeface="Calibri"/>
                <a:cs typeface="Calibri"/>
              </a:rPr>
              <a:t>5.</a:t>
            </a:r>
            <a:r>
              <a:rPr sz="770" spc="106" dirty="0">
                <a:latin typeface="Calibri"/>
                <a:cs typeface="Calibri"/>
              </a:rPr>
              <a:t>  </a:t>
            </a:r>
            <a:r>
              <a:rPr sz="770" spc="-6" dirty="0">
                <a:latin typeface="Calibri"/>
                <a:cs typeface="Calibri"/>
              </a:rPr>
              <a:t>user_rating_text_refined</a:t>
            </a:r>
            <a:r>
              <a:rPr sz="770" dirty="0">
                <a:latin typeface="Calibri"/>
                <a:cs typeface="Calibri"/>
              </a:rPr>
              <a:t>	</a:t>
            </a:r>
            <a:r>
              <a:rPr sz="770" spc="-16" dirty="0">
                <a:latin typeface="Calibri"/>
                <a:cs typeface="Calibri"/>
              </a:rPr>
              <a:t>(to</a:t>
            </a:r>
            <a:endParaRPr sz="77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76520" y="3798370"/>
            <a:ext cx="1865995" cy="126719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  <a:tabLst>
                <a:tab pos="471160" algn="l"/>
                <a:tab pos="1028652" algn="l"/>
                <a:tab pos="1324705" algn="l"/>
              </a:tabLst>
            </a:pPr>
            <a:r>
              <a:rPr sz="770" spc="-6" dirty="0">
                <a:latin typeface="Calibri"/>
                <a:cs typeface="Calibri"/>
              </a:rPr>
              <a:t>create</a:t>
            </a:r>
            <a:r>
              <a:rPr sz="770" dirty="0">
                <a:latin typeface="Calibri"/>
                <a:cs typeface="Calibri"/>
              </a:rPr>
              <a:t>	</a:t>
            </a:r>
            <a:r>
              <a:rPr sz="770" spc="-6" dirty="0">
                <a:latin typeface="Calibri"/>
                <a:cs typeface="Calibri"/>
              </a:rPr>
              <a:t>category</a:t>
            </a:r>
            <a:r>
              <a:rPr sz="770" dirty="0">
                <a:latin typeface="Calibri"/>
                <a:cs typeface="Calibri"/>
              </a:rPr>
              <a:t>	</a:t>
            </a:r>
            <a:r>
              <a:rPr sz="770" spc="-16" dirty="0">
                <a:latin typeface="Calibri"/>
                <a:cs typeface="Calibri"/>
              </a:rPr>
              <a:t>as</a:t>
            </a:r>
            <a:r>
              <a:rPr sz="770" dirty="0">
                <a:latin typeface="Calibri"/>
                <a:cs typeface="Calibri"/>
              </a:rPr>
              <a:t>	</a:t>
            </a:r>
            <a:r>
              <a:rPr sz="770" spc="-6" dirty="0">
                <a:latin typeface="Calibri"/>
                <a:cs typeface="Calibri"/>
              </a:rPr>
              <a:t>Average,Very</a:t>
            </a:r>
            <a:endParaRPr sz="77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97985" y="3917612"/>
            <a:ext cx="3547101" cy="479764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154338">
              <a:spcBef>
                <a:spcPts val="64"/>
              </a:spcBef>
            </a:pPr>
            <a:r>
              <a:rPr sz="770" spc="-6" dirty="0">
                <a:latin typeface="Calibri"/>
                <a:cs typeface="Calibri"/>
              </a:rPr>
              <a:t>Good,Good,Poor,Excellent)</a:t>
            </a:r>
            <a:r>
              <a:rPr sz="770" spc="6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by conditional</a:t>
            </a:r>
            <a:r>
              <a:rPr sz="770" spc="16" dirty="0">
                <a:latin typeface="Calibri"/>
                <a:cs typeface="Calibri"/>
              </a:rPr>
              <a:t> </a:t>
            </a:r>
            <a:r>
              <a:rPr sz="770" spc="-6" dirty="0">
                <a:latin typeface="Calibri"/>
                <a:cs typeface="Calibri"/>
              </a:rPr>
              <a:t>column</a:t>
            </a:r>
            <a:endParaRPr sz="770" dirty="0">
              <a:latin typeface="Calibri"/>
              <a:cs typeface="Calibri"/>
            </a:endParaRPr>
          </a:p>
          <a:p>
            <a:pPr marL="154338" marR="3258" indent="-146601">
              <a:lnSpc>
                <a:spcPct val="101699"/>
              </a:lnSpc>
              <a:spcBef>
                <a:spcPts val="936"/>
              </a:spcBef>
              <a:buAutoNum type="arabicPeriod" startAt="6"/>
              <a:tabLst>
                <a:tab pos="154338" algn="l"/>
              </a:tabLst>
            </a:pPr>
            <a:r>
              <a:rPr sz="770" spc="-6" dirty="0">
                <a:latin typeface="Calibri"/>
                <a:cs typeface="Calibri"/>
              </a:rPr>
              <a:t>Zomato_user_rating </a:t>
            </a:r>
            <a:r>
              <a:rPr sz="770" dirty="0">
                <a:latin typeface="Calibri"/>
                <a:cs typeface="Calibri"/>
              </a:rPr>
              <a:t>(groups)</a:t>
            </a:r>
            <a:r>
              <a:rPr sz="770" spc="-6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(to create group</a:t>
            </a:r>
            <a:r>
              <a:rPr sz="770" spc="-6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for</a:t>
            </a:r>
            <a:r>
              <a:rPr sz="770" spc="-13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rating</a:t>
            </a:r>
            <a:r>
              <a:rPr sz="770" spc="-3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values</a:t>
            </a:r>
            <a:r>
              <a:rPr sz="770" spc="-3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as</a:t>
            </a:r>
            <a:r>
              <a:rPr sz="770" spc="-3" dirty="0">
                <a:latin typeface="Calibri"/>
                <a:cs typeface="Calibri"/>
              </a:rPr>
              <a:t> </a:t>
            </a:r>
            <a:r>
              <a:rPr sz="770" spc="-6" dirty="0">
                <a:latin typeface="Calibri"/>
                <a:cs typeface="Calibri"/>
              </a:rPr>
              <a:t>0-1.9,2-2.9,3-3.9,4- </a:t>
            </a:r>
            <a:r>
              <a:rPr sz="770" dirty="0">
                <a:latin typeface="Calibri"/>
                <a:cs typeface="Calibri"/>
              </a:rPr>
              <a:t>4.9)</a:t>
            </a:r>
            <a:r>
              <a:rPr sz="770" spc="6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by</a:t>
            </a:r>
            <a:r>
              <a:rPr sz="770" spc="10" dirty="0">
                <a:latin typeface="Calibri"/>
                <a:cs typeface="Calibri"/>
              </a:rPr>
              <a:t> </a:t>
            </a:r>
            <a:r>
              <a:rPr sz="770" dirty="0">
                <a:latin typeface="Calibri"/>
                <a:cs typeface="Calibri"/>
              </a:rPr>
              <a:t>using</a:t>
            </a:r>
            <a:r>
              <a:rPr sz="770" spc="13" dirty="0">
                <a:latin typeface="Calibri"/>
                <a:cs typeface="Calibri"/>
              </a:rPr>
              <a:t> </a:t>
            </a:r>
            <a:r>
              <a:rPr sz="770" spc="-6" dirty="0" err="1">
                <a:latin typeface="Calibri"/>
                <a:cs typeface="Calibri"/>
              </a:rPr>
              <a:t>Zomato_user_rating</a:t>
            </a:r>
            <a:r>
              <a:rPr sz="770" spc="10" dirty="0">
                <a:latin typeface="Calibri"/>
                <a:cs typeface="Calibri"/>
              </a:rPr>
              <a:t> </a:t>
            </a:r>
            <a:r>
              <a:rPr sz="770" spc="-6" dirty="0">
                <a:latin typeface="Calibri"/>
                <a:cs typeface="Calibri"/>
              </a:rPr>
              <a:t>column</a:t>
            </a:r>
            <a:endParaRPr lang="en-IN" sz="770" spc="-6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29095" y="195477"/>
            <a:ext cx="7902428" cy="6467452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1376" y="789565"/>
            <a:ext cx="5446297" cy="2016056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300940" indent="-146194">
              <a:spcBef>
                <a:spcPts val="61"/>
              </a:spcBef>
              <a:buClr>
                <a:srgbClr val="2E5395"/>
              </a:buClr>
              <a:buFont typeface="Calibri Light"/>
              <a:buAutoNum type="arabicPeriod" startAt="3"/>
              <a:tabLst>
                <a:tab pos="300940" algn="l"/>
              </a:tabLst>
            </a:pPr>
            <a:r>
              <a:rPr sz="1600" b="1" dirty="0">
                <a:solidFill>
                  <a:srgbClr val="2E5395"/>
                </a:solidFill>
                <a:latin typeface="Calibri Light"/>
                <a:cs typeface="Calibri Light"/>
              </a:rPr>
              <a:t>Visualize</a:t>
            </a:r>
            <a:r>
              <a:rPr sz="1600" b="1" spc="-35" dirty="0">
                <a:solidFill>
                  <a:srgbClr val="2E5395"/>
                </a:solidFill>
                <a:latin typeface="Calibri Light"/>
                <a:cs typeface="Calibri Light"/>
              </a:rPr>
              <a:t> </a:t>
            </a:r>
            <a:r>
              <a:rPr sz="1600" b="1" dirty="0">
                <a:solidFill>
                  <a:srgbClr val="2E5395"/>
                </a:solidFill>
                <a:latin typeface="Calibri Light"/>
                <a:cs typeface="Calibri Light"/>
              </a:rPr>
              <a:t>data/Create</a:t>
            </a:r>
            <a:r>
              <a:rPr sz="1600" b="1" spc="-42" dirty="0">
                <a:solidFill>
                  <a:srgbClr val="2E5395"/>
                </a:solidFill>
                <a:latin typeface="Calibri Light"/>
                <a:cs typeface="Calibri Light"/>
              </a:rPr>
              <a:t> </a:t>
            </a:r>
            <a:r>
              <a:rPr sz="1600" b="1" spc="-6" dirty="0">
                <a:solidFill>
                  <a:srgbClr val="2E5395"/>
                </a:solidFill>
                <a:latin typeface="Calibri Light"/>
                <a:cs typeface="Calibri Light"/>
              </a:rPr>
              <a:t>Dashboard:</a:t>
            </a:r>
            <a:endParaRPr sz="1600" b="1" dirty="0">
              <a:latin typeface="Calibri Light"/>
              <a:cs typeface="Calibri Light"/>
            </a:endParaRPr>
          </a:p>
          <a:p>
            <a:pPr marL="8145">
              <a:spcBef>
                <a:spcPts val="1074"/>
              </a:spcBef>
            </a:pPr>
            <a:r>
              <a:rPr sz="1050" b="1" spc="-13" dirty="0">
                <a:latin typeface="Calibri"/>
                <a:cs typeface="Calibri"/>
              </a:rPr>
              <a:t>KPIs</a:t>
            </a:r>
            <a:endParaRPr sz="1050" dirty="0">
              <a:latin typeface="Calibri"/>
              <a:cs typeface="Calibri"/>
            </a:endParaRPr>
          </a:p>
          <a:p>
            <a:pPr marL="300940" lvl="1" indent="-146194">
              <a:spcBef>
                <a:spcPts val="632"/>
              </a:spcBef>
              <a:buFont typeface="Symbol"/>
              <a:buChar char=""/>
              <a:tabLst>
                <a:tab pos="300940" algn="l"/>
              </a:tabLst>
            </a:pPr>
            <a:r>
              <a:rPr sz="1050" dirty="0">
                <a:latin typeface="Calibri"/>
                <a:cs typeface="Calibri"/>
              </a:rPr>
              <a:t>Total</a:t>
            </a:r>
            <a:r>
              <a:rPr sz="1050" spc="-19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number</a:t>
            </a:r>
            <a:r>
              <a:rPr sz="1050" spc="-16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of</a:t>
            </a:r>
            <a:r>
              <a:rPr sz="1050" spc="-19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restaurants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in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INDIA(Country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ID:</a:t>
            </a:r>
            <a:r>
              <a:rPr sz="1050" spc="-16" dirty="0">
                <a:latin typeface="Calibri"/>
                <a:cs typeface="Calibri"/>
              </a:rPr>
              <a:t> 1)</a:t>
            </a:r>
            <a:endParaRPr sz="1050" dirty="0">
              <a:latin typeface="Calibri"/>
              <a:cs typeface="Calibri"/>
            </a:endParaRPr>
          </a:p>
          <a:p>
            <a:pPr marL="300940" lvl="1" indent="-146194">
              <a:spcBef>
                <a:spcPts val="122"/>
              </a:spcBef>
              <a:buFont typeface="Symbol"/>
              <a:buChar char=""/>
              <a:tabLst>
                <a:tab pos="300940" algn="l"/>
              </a:tabLst>
            </a:pPr>
            <a:r>
              <a:rPr sz="1050" dirty="0">
                <a:latin typeface="Calibri"/>
                <a:cs typeface="Calibri"/>
              </a:rPr>
              <a:t>Total</a:t>
            </a:r>
            <a:r>
              <a:rPr sz="1050" spc="-13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number</a:t>
            </a:r>
            <a:r>
              <a:rPr sz="1050" spc="-6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of</a:t>
            </a:r>
            <a:r>
              <a:rPr sz="1050" spc="-13" dirty="0">
                <a:latin typeface="Calibri"/>
                <a:cs typeface="Calibri"/>
              </a:rPr>
              <a:t> </a:t>
            </a:r>
            <a:r>
              <a:rPr sz="1050" spc="-6" dirty="0">
                <a:latin typeface="Calibri"/>
                <a:cs typeface="Calibri"/>
              </a:rPr>
              <a:t>cuisines</a:t>
            </a:r>
            <a:endParaRPr sz="1050" dirty="0">
              <a:latin typeface="Calibri"/>
              <a:cs typeface="Calibri"/>
            </a:endParaRPr>
          </a:p>
          <a:p>
            <a:pPr marL="300940" lvl="1" indent="-146194">
              <a:spcBef>
                <a:spcPts val="115"/>
              </a:spcBef>
              <a:buFont typeface="Symbol"/>
              <a:buChar char=""/>
              <a:tabLst>
                <a:tab pos="300940" algn="l"/>
              </a:tabLst>
            </a:pPr>
            <a:r>
              <a:rPr sz="1050" dirty="0">
                <a:latin typeface="Calibri"/>
                <a:cs typeface="Calibri"/>
              </a:rPr>
              <a:t>Total</a:t>
            </a:r>
            <a:r>
              <a:rPr sz="1050" spc="-16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number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of</a:t>
            </a:r>
            <a:r>
              <a:rPr sz="1050" spc="-13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customer</a:t>
            </a:r>
            <a:r>
              <a:rPr sz="1050" spc="-13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rating</a:t>
            </a:r>
            <a:r>
              <a:rPr sz="1050" spc="-6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votes</a:t>
            </a:r>
            <a:r>
              <a:rPr sz="1050" spc="-13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for</a:t>
            </a:r>
            <a:r>
              <a:rPr sz="1050" spc="-16" dirty="0">
                <a:latin typeface="Calibri"/>
                <a:cs typeface="Calibri"/>
              </a:rPr>
              <a:t> </a:t>
            </a:r>
            <a:r>
              <a:rPr sz="1050" spc="-6" dirty="0">
                <a:latin typeface="Calibri"/>
                <a:cs typeface="Calibri"/>
              </a:rPr>
              <a:t>restaurants</a:t>
            </a:r>
            <a:endParaRPr sz="1050" dirty="0">
              <a:latin typeface="Calibri"/>
              <a:cs typeface="Calibri"/>
            </a:endParaRPr>
          </a:p>
          <a:p>
            <a:pPr>
              <a:spcBef>
                <a:spcPts val="154"/>
              </a:spcBef>
            </a:pPr>
            <a:endParaRPr sz="1050" dirty="0">
              <a:latin typeface="Calibri"/>
              <a:cs typeface="Calibri"/>
            </a:endParaRPr>
          </a:p>
          <a:p>
            <a:pPr marL="8145">
              <a:spcBef>
                <a:spcPts val="3"/>
              </a:spcBef>
            </a:pPr>
            <a:r>
              <a:rPr sz="1050" b="1" spc="-6" dirty="0">
                <a:latin typeface="Calibri"/>
                <a:cs typeface="Calibri"/>
              </a:rPr>
              <a:t>Charts</a:t>
            </a:r>
            <a:endParaRPr sz="1050" dirty="0">
              <a:latin typeface="Calibri"/>
              <a:cs typeface="Calibri"/>
            </a:endParaRPr>
          </a:p>
          <a:p>
            <a:pPr marL="300940" indent="-146194">
              <a:spcBef>
                <a:spcPts val="83"/>
              </a:spcBef>
              <a:buAutoNum type="arabicPeriod"/>
              <a:tabLst>
                <a:tab pos="300940" algn="l"/>
              </a:tabLst>
            </a:pPr>
            <a:r>
              <a:rPr sz="1050" dirty="0">
                <a:latin typeface="Calibri"/>
                <a:cs typeface="Calibri"/>
              </a:rPr>
              <a:t>Pie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chart: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Total</a:t>
            </a:r>
            <a:r>
              <a:rPr sz="1050" spc="-3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restaurants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by user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6" dirty="0">
                <a:latin typeface="Calibri"/>
                <a:cs typeface="Calibri"/>
              </a:rPr>
              <a:t>ratings</a:t>
            </a:r>
            <a:endParaRPr sz="1050" dirty="0">
              <a:latin typeface="Calibri"/>
              <a:cs typeface="Calibri"/>
            </a:endParaRPr>
          </a:p>
          <a:p>
            <a:pPr marL="300940" indent="-146194">
              <a:spcBef>
                <a:spcPts val="77"/>
              </a:spcBef>
              <a:buAutoNum type="arabicPeriod"/>
              <a:tabLst>
                <a:tab pos="300940" algn="l"/>
              </a:tabLst>
            </a:pPr>
            <a:r>
              <a:rPr sz="1050" dirty="0">
                <a:latin typeface="Calibri"/>
                <a:cs typeface="Calibri"/>
              </a:rPr>
              <a:t>Bar</a:t>
            </a:r>
            <a:r>
              <a:rPr sz="1050" spc="-6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chart: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Total</a:t>
            </a:r>
            <a:r>
              <a:rPr sz="1050" spc="-6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number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of</a:t>
            </a:r>
            <a:r>
              <a:rPr sz="1050" spc="-13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restaurants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and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user</a:t>
            </a:r>
            <a:r>
              <a:rPr sz="1050" spc="-3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rating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by </a:t>
            </a:r>
            <a:r>
              <a:rPr sz="1050" spc="-13" dirty="0">
                <a:latin typeface="Calibri"/>
                <a:cs typeface="Calibri"/>
              </a:rPr>
              <a:t>city</a:t>
            </a:r>
            <a:endParaRPr sz="1050" dirty="0">
              <a:latin typeface="Calibri"/>
              <a:cs typeface="Calibri"/>
            </a:endParaRPr>
          </a:p>
          <a:p>
            <a:pPr marL="300940" indent="-146194">
              <a:spcBef>
                <a:spcPts val="87"/>
              </a:spcBef>
              <a:buAutoNum type="arabicPeriod"/>
              <a:tabLst>
                <a:tab pos="300940" algn="l"/>
              </a:tabLst>
            </a:pPr>
            <a:r>
              <a:rPr sz="1050" dirty="0">
                <a:latin typeface="Calibri"/>
                <a:cs typeface="Calibri"/>
              </a:rPr>
              <a:t>Map</a:t>
            </a:r>
            <a:r>
              <a:rPr sz="1050" spc="-13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chart: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City</a:t>
            </a:r>
            <a:r>
              <a:rPr sz="1050" spc="-6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by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user_rating_votes</a:t>
            </a:r>
            <a:r>
              <a:rPr sz="1050" spc="-6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and</a:t>
            </a:r>
            <a:r>
              <a:rPr sz="1050" spc="-22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total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6" dirty="0">
                <a:latin typeface="Calibri"/>
                <a:cs typeface="Calibri"/>
              </a:rPr>
              <a:t>cuisines</a:t>
            </a:r>
            <a:endParaRPr sz="105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15361" y="3117091"/>
            <a:ext cx="9185945" cy="3545432"/>
            <a:chOff x="923925" y="4860353"/>
            <a:chExt cx="5895340" cy="328802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5658" y="4869814"/>
              <a:ext cx="5854081" cy="325108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28687" y="4865115"/>
              <a:ext cx="5885815" cy="3278504"/>
            </a:xfrm>
            <a:custGeom>
              <a:avLst/>
              <a:gdLst/>
              <a:ahLst/>
              <a:cxnLst/>
              <a:rect l="l" t="t" r="r" b="b"/>
              <a:pathLst>
                <a:path w="5885815" h="3278504">
                  <a:moveTo>
                    <a:pt x="0" y="3278378"/>
                  </a:moveTo>
                  <a:lnTo>
                    <a:pt x="5885815" y="3278378"/>
                  </a:lnTo>
                  <a:lnTo>
                    <a:pt x="5885815" y="0"/>
                  </a:lnTo>
                  <a:lnTo>
                    <a:pt x="0" y="0"/>
                  </a:lnTo>
                  <a:lnTo>
                    <a:pt x="0" y="327837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6" name="object 6"/>
          <p:cNvSpPr/>
          <p:nvPr/>
        </p:nvSpPr>
        <p:spPr>
          <a:xfrm>
            <a:off x="2248250" y="195477"/>
            <a:ext cx="9253056" cy="6467452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E8BE3-1DE8-B0A6-60F9-FB9A283DADBE}"/>
              </a:ext>
            </a:extLst>
          </p:cNvPr>
          <p:cNvSpPr txBox="1"/>
          <p:nvPr/>
        </p:nvSpPr>
        <p:spPr>
          <a:xfrm>
            <a:off x="4683939" y="2357307"/>
            <a:ext cx="54162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IN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352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45</TotalTime>
  <Words>370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Corbel</vt:lpstr>
      <vt:lpstr>Symbol</vt:lpstr>
      <vt:lpstr>Parallax</vt:lpstr>
      <vt:lpstr>Dashboard Development using Power BI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swati kaware</dc:creator>
  <cp:lastModifiedBy>swati kaware</cp:lastModifiedBy>
  <cp:revision>1</cp:revision>
  <dcterms:created xsi:type="dcterms:W3CDTF">2024-09-08T16:33:50Z</dcterms:created>
  <dcterms:modified xsi:type="dcterms:W3CDTF">2024-09-08T17:24:51Z</dcterms:modified>
</cp:coreProperties>
</file>