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72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0137" autoAdjust="0"/>
  </p:normalViewPr>
  <p:slideViewPr>
    <p:cSldViewPr snapToGrid="0">
      <p:cViewPr varScale="1">
        <p:scale>
          <a:sx n="74" d="100"/>
          <a:sy n="74" d="100"/>
        </p:scale>
        <p:origin x="1272" y="10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346B9-B1D8-4CA3-9B2E-CB5F86EA991B}" type="datetimeFigureOut">
              <a:rPr lang="en-IN" smtClean="0"/>
              <a:pPr/>
              <a:t>31-10-2024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A1AF2-4693-4FBE-A977-D1137A7E0DF0}" type="slidenum">
              <a:rPr lang="en-IN" smtClean="0"/>
              <a:pPr/>
              <a:t>‹#›</a:t>
            </a:fld>
            <a:endParaRPr lang="en-IN"/>
          </a:p>
        </p:txBody>
      </p:sp>
    </p:spTree>
    <p:extLst>
      <p:ext uri="{BB962C8B-B14F-4D97-AF65-F5344CB8AC3E}">
        <p14:creationId xmlns:p14="http://schemas.microsoft.com/office/powerpoint/2010/main" val="1542314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10FCB-200C-2B43-9885-E5F441D2F037}" type="slidenum">
              <a:rPr lang="en-US" smtClean="0"/>
              <a:pPr/>
              <a:t>1</a:t>
            </a:fld>
            <a:endParaRPr lang="en-US"/>
          </a:p>
        </p:txBody>
      </p:sp>
    </p:spTree>
    <p:extLst>
      <p:ext uri="{BB962C8B-B14F-4D97-AF65-F5344CB8AC3E}">
        <p14:creationId xmlns:p14="http://schemas.microsoft.com/office/powerpoint/2010/main" val="758694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FD2D-492A-76FF-F503-471561E557E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48A0D0B-37A3-2686-26D5-74ADA2190EA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415ABCA-A10E-FA9F-E6E4-D02F95538636}"/>
              </a:ext>
            </a:extLst>
          </p:cNvPr>
          <p:cNvSpPr>
            <a:spLocks noGrp="1"/>
          </p:cNvSpPr>
          <p:nvPr>
            <p:ph type="dt" sz="half" idx="10"/>
          </p:nvPr>
        </p:nvSpPr>
        <p:spPr/>
        <p:txBody>
          <a:bodyPr/>
          <a:lstStyle/>
          <a:p>
            <a:fld id="{E0DC05A6-F8D6-A346-9C2A-4A7D44F39E91}" type="datetimeFigureOut">
              <a:rPr lang="en-US" smtClean="0"/>
              <a:pPr/>
              <a:t>10/31/2024</a:t>
            </a:fld>
            <a:endParaRPr lang="en-US"/>
          </a:p>
        </p:txBody>
      </p:sp>
      <p:sp>
        <p:nvSpPr>
          <p:cNvPr id="5" name="Footer Placeholder 4">
            <a:extLst>
              <a:ext uri="{FF2B5EF4-FFF2-40B4-BE49-F238E27FC236}">
                <a16:creationId xmlns:a16="http://schemas.microsoft.com/office/drawing/2014/main" id="{D97168B9-FFE6-5E12-8B61-84554066C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5436A-FBA1-A000-1D73-03AB912E9A1C}"/>
              </a:ext>
            </a:extLst>
          </p:cNvPr>
          <p:cNvSpPr>
            <a:spLocks noGrp="1"/>
          </p:cNvSpPr>
          <p:nvPr>
            <p:ph type="sldNum" sz="quarter" idx="12"/>
          </p:nvPr>
        </p:nvSpPr>
        <p:spPr/>
        <p:txBody>
          <a:bodyPr/>
          <a:lstStyle/>
          <a:p>
            <a:fld id="{2059A38A-0B35-3C43-B2F5-6FF920A61CCB}" type="slidenum">
              <a:rPr lang="en-US" smtClean="0"/>
              <a:pPr/>
              <a:t>‹#›</a:t>
            </a:fld>
            <a:endParaRPr lang="en-US"/>
          </a:p>
        </p:txBody>
      </p:sp>
    </p:spTree>
    <p:extLst>
      <p:ext uri="{BB962C8B-B14F-4D97-AF65-F5344CB8AC3E}">
        <p14:creationId xmlns:p14="http://schemas.microsoft.com/office/powerpoint/2010/main" val="359906776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FE4F3A-4D0E-9F76-6890-E6D8252ED9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4C6523-C644-67A7-7060-ACC0EFC6B1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6A6099-ECA2-8562-4C1C-1F6AF58442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C05A6-F8D6-A346-9C2A-4A7D44F39E91}" type="datetimeFigureOut">
              <a:rPr lang="en-US" smtClean="0"/>
              <a:pPr/>
              <a:t>10/31/2024</a:t>
            </a:fld>
            <a:endParaRPr lang="en-US"/>
          </a:p>
        </p:txBody>
      </p:sp>
      <p:sp>
        <p:nvSpPr>
          <p:cNvPr id="5" name="Footer Placeholder 4">
            <a:extLst>
              <a:ext uri="{FF2B5EF4-FFF2-40B4-BE49-F238E27FC236}">
                <a16:creationId xmlns:a16="http://schemas.microsoft.com/office/drawing/2014/main" id="{FCEA6DAC-A6E3-FCAD-0329-AAAC477B3D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2AA460-0BE9-F550-4AFB-A615C071D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9A38A-0B35-3C43-B2F5-6FF920A61CCB}" type="slidenum">
              <a:rPr lang="en-US" smtClean="0"/>
              <a:pPr/>
              <a:t>‹#›</a:t>
            </a:fld>
            <a:endParaRPr lang="en-US"/>
          </a:p>
        </p:txBody>
      </p:sp>
    </p:spTree>
    <p:extLst>
      <p:ext uri="{BB962C8B-B14F-4D97-AF65-F5344CB8AC3E}">
        <p14:creationId xmlns:p14="http://schemas.microsoft.com/office/powerpoint/2010/main" val="1998110842"/>
      </p:ext>
    </p:extLst>
  </p:cSld>
  <p:clrMap bg1="lt1" tx1="dk1" bg2="lt2" tx2="dk2" accent1="accent1" accent2="accent2" accent3="accent3" accent4="accent4" accent5="accent5" accent6="accent6" hlink="hlink" folHlink="folHlink"/>
  <p:sldLayoutIdLst>
    <p:sldLayoutId id="2147483650" r:id="rId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728651"/>
            <a:ext cx="12128848" cy="0"/>
          </a:xfrm>
          <a:prstGeom prst="line">
            <a:avLst/>
          </a:prstGeom>
        </p:spPr>
        <p:style>
          <a:lnRef idx="1">
            <a:schemeClr val="accent2"/>
          </a:lnRef>
          <a:fillRef idx="0">
            <a:schemeClr val="accent2"/>
          </a:fillRef>
          <a:effectRef idx="0">
            <a:schemeClr val="accent2"/>
          </a:effectRef>
          <a:fontRef idx="minor">
            <a:schemeClr val="tx1"/>
          </a:fontRef>
        </p:style>
      </p:cxnSp>
      <p:sp>
        <p:nvSpPr>
          <p:cNvPr id="4" name="AutoShape 2" descr="Jawaharlal Nehru Medical College"/>
          <p:cNvSpPr>
            <a:spLocks noChangeAspect="1" noChangeArrowheads="1"/>
          </p:cNvSpPr>
          <p:nvPr/>
        </p:nvSpPr>
        <p:spPr bwMode="auto">
          <a:xfrm>
            <a:off x="155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400"/>
          </a:p>
        </p:txBody>
      </p:sp>
      <p:sp>
        <p:nvSpPr>
          <p:cNvPr id="5" name="AutoShape 5" descr="JNMC BELAGAVI - 2022 Admission Process, Ranking, Reviews, Affiliations"/>
          <p:cNvSpPr>
            <a:spLocks noChangeAspect="1" noChangeArrowheads="1"/>
          </p:cNvSpPr>
          <p:nvPr/>
        </p:nvSpPr>
        <p:spPr bwMode="auto">
          <a:xfrm>
            <a:off x="307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400"/>
          </a:p>
        </p:txBody>
      </p:sp>
      <p:sp>
        <p:nvSpPr>
          <p:cNvPr id="9" name="TextBox 8">
            <a:extLst>
              <a:ext uri="{FF2B5EF4-FFF2-40B4-BE49-F238E27FC236}">
                <a16:creationId xmlns:a16="http://schemas.microsoft.com/office/drawing/2014/main" id="{6012AB5E-1560-712F-8183-68EF2537F3A0}"/>
              </a:ext>
            </a:extLst>
          </p:cNvPr>
          <p:cNvSpPr txBox="1"/>
          <p:nvPr/>
        </p:nvSpPr>
        <p:spPr>
          <a:xfrm>
            <a:off x="37096" y="113774"/>
            <a:ext cx="8754918" cy="400110"/>
          </a:xfrm>
          <a:prstGeom prst="rect">
            <a:avLst/>
          </a:prstGeom>
          <a:noFill/>
        </p:spPr>
        <p:txBody>
          <a:bodyPr wrap="square">
            <a:spAutoFit/>
          </a:bodyPr>
          <a:lstStyle/>
          <a:p>
            <a:r>
              <a:rPr lang="en-US" altLang="ko-KR" sz="2000" b="1" dirty="0">
                <a:solidFill>
                  <a:srgbClr val="0070C0"/>
                </a:solidFill>
              </a:rPr>
              <a:t>HEALTH  MONITORING  APPLICATION  USING IOT  AND  CLOUD COMPUTING </a:t>
            </a:r>
            <a:endParaRPr lang="ko-KR" altLang="en-US" sz="2000" b="1" dirty="0">
              <a:solidFill>
                <a:srgbClr val="0070C0"/>
              </a:solidFill>
            </a:endParaRPr>
          </a:p>
        </p:txBody>
      </p:sp>
      <p:sp>
        <p:nvSpPr>
          <p:cNvPr id="2" name="TextBox 1">
            <a:extLst>
              <a:ext uri="{FF2B5EF4-FFF2-40B4-BE49-F238E27FC236}">
                <a16:creationId xmlns:a16="http://schemas.microsoft.com/office/drawing/2014/main" id="{94604674-74FA-6307-56E7-2B8478ADF7C8}"/>
              </a:ext>
            </a:extLst>
          </p:cNvPr>
          <p:cNvSpPr txBox="1"/>
          <p:nvPr/>
        </p:nvSpPr>
        <p:spPr>
          <a:xfrm>
            <a:off x="31058" y="2036191"/>
            <a:ext cx="6606793" cy="1477328"/>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Problem Statement:</a:t>
            </a:r>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There is a need for an IoT-based health monitoring application that continuously tracks vital signs like heart rate and blood pressure. This system should utilize cloud monitoring for real-time data analysis and alerts enabling timely interventions , personalized health, to improve patient outcomes and engagement</a:t>
            </a:r>
            <a:r>
              <a:rPr lang="en-US" sz="1600" dirty="0">
                <a:latin typeface="Times New Roman" panose="02020603050405020304" pitchFamily="18" charset="0"/>
                <a:cs typeface="Times New Roman" panose="02020603050405020304" pitchFamily="18" charset="0"/>
              </a:rPr>
              <a:t>.</a:t>
            </a:r>
            <a:endParaRPr lang="en-IN" sz="16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C1D78AD-92C4-D411-5F9C-631F924F1AA2}"/>
              </a:ext>
            </a:extLst>
          </p:cNvPr>
          <p:cNvSpPr/>
          <p:nvPr/>
        </p:nvSpPr>
        <p:spPr>
          <a:xfrm>
            <a:off x="83812" y="3355174"/>
            <a:ext cx="6463320" cy="1200329"/>
          </a:xfrm>
          <a:prstGeom prst="rect">
            <a:avLst/>
          </a:prstGeom>
        </p:spPr>
        <p:txBody>
          <a:bodyPr wrap="square">
            <a:spAutoFit/>
          </a:bodyPr>
          <a:lstStyle/>
          <a:p>
            <a:pPr algn="just"/>
            <a:r>
              <a:rPr lang="en-IN" b="1" dirty="0">
                <a:latin typeface="Times New Roman" panose="02020603050405020304" pitchFamily="18" charset="0"/>
                <a:cs typeface="Times New Roman" panose="02020603050405020304" pitchFamily="18" charset="0"/>
              </a:rPr>
              <a:t>Deliverables :  </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Extract data from the sensors,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User-friendly mobile app for patients and a cloud platform for real-time data analytics and alerts for healthcare providers.</a:t>
            </a:r>
          </a:p>
        </p:txBody>
      </p:sp>
      <p:sp>
        <p:nvSpPr>
          <p:cNvPr id="8" name="TextBox 7">
            <a:extLst>
              <a:ext uri="{FF2B5EF4-FFF2-40B4-BE49-F238E27FC236}">
                <a16:creationId xmlns:a16="http://schemas.microsoft.com/office/drawing/2014/main" id="{C7BE5A2F-05FB-B929-8B2E-A621EB72DDCA}"/>
              </a:ext>
            </a:extLst>
          </p:cNvPr>
          <p:cNvSpPr txBox="1"/>
          <p:nvPr/>
        </p:nvSpPr>
        <p:spPr>
          <a:xfrm>
            <a:off x="155632" y="4526243"/>
            <a:ext cx="6168478"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Training / Pre-Requisites:</a:t>
            </a:r>
          </a:p>
          <a:p>
            <a:r>
              <a:rPr lang="en-IN" dirty="0">
                <a:latin typeface="Times New Roman" panose="02020603050405020304" pitchFamily="18" charset="0"/>
                <a:cs typeface="Times New Roman" panose="02020603050405020304" pitchFamily="18" charset="0"/>
              </a:rPr>
              <a:t>Using cloud computing and python.</a:t>
            </a:r>
          </a:p>
        </p:txBody>
      </p:sp>
      <p:sp>
        <p:nvSpPr>
          <p:cNvPr id="10" name="TextBox 9">
            <a:extLst>
              <a:ext uri="{FF2B5EF4-FFF2-40B4-BE49-F238E27FC236}">
                <a16:creationId xmlns:a16="http://schemas.microsoft.com/office/drawing/2014/main" id="{1C116B9C-F1E5-E24D-9D2F-D0E8A384333F}"/>
              </a:ext>
            </a:extLst>
          </p:cNvPr>
          <p:cNvSpPr txBox="1"/>
          <p:nvPr/>
        </p:nvSpPr>
        <p:spPr>
          <a:xfrm>
            <a:off x="90346" y="5233439"/>
            <a:ext cx="5983417" cy="1615827"/>
          </a:xfrm>
          <a:prstGeom prst="rect">
            <a:avLst/>
          </a:prstGeom>
        </p:spPr>
        <p:txBody>
          <a:bodyPr wrap="square">
            <a:spAutoFit/>
          </a:bodyPr>
          <a:lstStyle>
            <a:defPPr>
              <a:defRPr lang="en-US"/>
            </a:defPPr>
            <a:lvl1pPr>
              <a:defRPr sz="1400" b="1">
                <a:latin typeface="Arial" panose="020B0604020202020204" pitchFamily="34" charset="0"/>
                <a:cs typeface="Arial" panose="020B0604020202020204" pitchFamily="34" charset="0"/>
              </a:defRPr>
            </a:lvl1pPr>
          </a:lstStyle>
          <a:p>
            <a:pPr algn="just"/>
            <a:r>
              <a:rPr lang="en-IN" sz="1100" dirty="0">
                <a:latin typeface="Times New Roman" panose="02020603050405020304" pitchFamily="18" charset="0"/>
                <a:cs typeface="Times New Roman" panose="02020603050405020304" pitchFamily="18" charset="0"/>
              </a:rPr>
              <a:t>Starter Reference Material</a:t>
            </a:r>
          </a:p>
          <a:p>
            <a:pPr marL="171450" indent="-171450" algn="just">
              <a:buFont typeface="Arial" panose="020B0604020202020204" pitchFamily="34" charset="0"/>
              <a:buChar char="•"/>
            </a:pPr>
            <a:r>
              <a:rPr lang="en-US" sz="1100" b="0" i="0" dirty="0">
                <a:solidFill>
                  <a:srgbClr val="222222"/>
                </a:solidFill>
                <a:effectLst/>
                <a:latin typeface="Times New Roman" panose="02020603050405020304" pitchFamily="18" charset="0"/>
                <a:cs typeface="Times New Roman" panose="02020603050405020304" pitchFamily="18" charset="0"/>
              </a:rPr>
              <a:t>Siam, Ali I., et al. "Secure health monitoring communication systems based on IoT and cloud computing for medical emergency applications." </a:t>
            </a:r>
            <a:r>
              <a:rPr lang="en-US" sz="1100" b="0" i="1" dirty="0">
                <a:solidFill>
                  <a:srgbClr val="222222"/>
                </a:solidFill>
                <a:effectLst/>
                <a:latin typeface="Times New Roman" panose="02020603050405020304" pitchFamily="18" charset="0"/>
                <a:cs typeface="Times New Roman" panose="02020603050405020304" pitchFamily="18" charset="0"/>
              </a:rPr>
              <a:t>Computational Intelligence and Neuroscience</a:t>
            </a:r>
            <a:r>
              <a:rPr lang="en-US" sz="1100" b="0" i="0" dirty="0">
                <a:solidFill>
                  <a:srgbClr val="222222"/>
                </a:solidFill>
                <a:effectLst/>
                <a:latin typeface="Times New Roman" panose="02020603050405020304" pitchFamily="18" charset="0"/>
                <a:cs typeface="Times New Roman" panose="02020603050405020304" pitchFamily="18" charset="0"/>
              </a:rPr>
              <a:t> 2021.1 (2021): 8016525.</a:t>
            </a:r>
            <a:endParaRPr lang="en-IN" sz="1100" b="0" i="0" dirty="0">
              <a:solidFill>
                <a:srgbClr val="222222"/>
              </a:solidFill>
              <a:effectLst/>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100" b="0" i="0" dirty="0">
                <a:solidFill>
                  <a:srgbClr val="222222"/>
                </a:solidFill>
                <a:effectLst/>
                <a:latin typeface="Times New Roman" panose="02020603050405020304" pitchFamily="18" charset="0"/>
                <a:cs typeface="Times New Roman" panose="02020603050405020304" pitchFamily="18" charset="0"/>
              </a:rPr>
              <a:t>Siam, A. I., </a:t>
            </a:r>
            <a:r>
              <a:rPr lang="en-US" sz="1100" b="0" i="0" dirty="0" err="1">
                <a:solidFill>
                  <a:srgbClr val="222222"/>
                </a:solidFill>
                <a:effectLst/>
                <a:latin typeface="Times New Roman" panose="02020603050405020304" pitchFamily="18" charset="0"/>
                <a:cs typeface="Times New Roman" panose="02020603050405020304" pitchFamily="18" charset="0"/>
              </a:rPr>
              <a:t>Almaiah</a:t>
            </a:r>
            <a:r>
              <a:rPr lang="en-US" sz="1100" b="0" i="0" dirty="0">
                <a:solidFill>
                  <a:srgbClr val="222222"/>
                </a:solidFill>
                <a:effectLst/>
                <a:latin typeface="Times New Roman" panose="02020603050405020304" pitchFamily="18" charset="0"/>
                <a:cs typeface="Times New Roman" panose="02020603050405020304" pitchFamily="18" charset="0"/>
              </a:rPr>
              <a:t>, M. A., Al-Zahrani, A., </a:t>
            </a:r>
            <a:r>
              <a:rPr lang="en-US" sz="1100" b="0" i="0" dirty="0" err="1">
                <a:solidFill>
                  <a:srgbClr val="222222"/>
                </a:solidFill>
                <a:effectLst/>
                <a:latin typeface="Times New Roman" panose="02020603050405020304" pitchFamily="18" charset="0"/>
                <a:cs typeface="Times New Roman" panose="02020603050405020304" pitchFamily="18" charset="0"/>
              </a:rPr>
              <a:t>Elazm</a:t>
            </a:r>
            <a:r>
              <a:rPr lang="en-US" sz="1100" b="0" i="0" dirty="0">
                <a:solidFill>
                  <a:srgbClr val="222222"/>
                </a:solidFill>
                <a:effectLst/>
                <a:latin typeface="Times New Roman" panose="02020603050405020304" pitchFamily="18" charset="0"/>
                <a:cs typeface="Times New Roman" panose="02020603050405020304" pitchFamily="18" charset="0"/>
              </a:rPr>
              <a:t>, A. A., El </a:t>
            </a:r>
            <a:r>
              <a:rPr lang="en-US" sz="1100" b="0" i="0" dirty="0" err="1">
                <a:solidFill>
                  <a:srgbClr val="222222"/>
                </a:solidFill>
                <a:effectLst/>
                <a:latin typeface="Times New Roman" panose="02020603050405020304" pitchFamily="18" charset="0"/>
                <a:cs typeface="Times New Roman" panose="02020603050405020304" pitchFamily="18" charset="0"/>
              </a:rPr>
              <a:t>Banby</a:t>
            </a:r>
            <a:r>
              <a:rPr lang="en-US" sz="1100" b="0" i="0" dirty="0">
                <a:solidFill>
                  <a:srgbClr val="222222"/>
                </a:solidFill>
                <a:effectLst/>
                <a:latin typeface="Times New Roman" panose="02020603050405020304" pitchFamily="18" charset="0"/>
                <a:cs typeface="Times New Roman" panose="02020603050405020304" pitchFamily="18" charset="0"/>
              </a:rPr>
              <a:t>, G. M., El-</a:t>
            </a:r>
            <a:r>
              <a:rPr lang="en-US" sz="1100" b="0" i="0" dirty="0" err="1">
                <a:solidFill>
                  <a:srgbClr val="222222"/>
                </a:solidFill>
                <a:effectLst/>
                <a:latin typeface="Times New Roman" panose="02020603050405020304" pitchFamily="18" charset="0"/>
                <a:cs typeface="Times New Roman" panose="02020603050405020304" pitchFamily="18" charset="0"/>
              </a:rPr>
              <a:t>Shafai</a:t>
            </a:r>
            <a:r>
              <a:rPr lang="en-US" sz="1100" b="0" i="0" dirty="0">
                <a:solidFill>
                  <a:srgbClr val="222222"/>
                </a:solidFill>
                <a:effectLst/>
                <a:latin typeface="Times New Roman" panose="02020603050405020304" pitchFamily="18" charset="0"/>
                <a:cs typeface="Times New Roman" panose="02020603050405020304" pitchFamily="18" charset="0"/>
              </a:rPr>
              <a:t>, W., ... &amp; El-</a:t>
            </a:r>
            <a:r>
              <a:rPr lang="en-US" sz="1100" b="0" i="0" dirty="0" err="1">
                <a:solidFill>
                  <a:srgbClr val="222222"/>
                </a:solidFill>
                <a:effectLst/>
                <a:latin typeface="Times New Roman" panose="02020603050405020304" pitchFamily="18" charset="0"/>
                <a:cs typeface="Times New Roman" panose="02020603050405020304" pitchFamily="18" charset="0"/>
              </a:rPr>
              <a:t>Bahnasawy</a:t>
            </a:r>
            <a:r>
              <a:rPr lang="en-US" sz="1100" b="0" i="0" dirty="0">
                <a:solidFill>
                  <a:srgbClr val="222222"/>
                </a:solidFill>
                <a:effectLst/>
                <a:latin typeface="Times New Roman" panose="02020603050405020304" pitchFamily="18" charset="0"/>
                <a:cs typeface="Times New Roman" panose="02020603050405020304" pitchFamily="18" charset="0"/>
              </a:rPr>
              <a:t>, N. A. (2021). Secure health monitoring communication systems based on IoT and cloud computing for medical emergency applications. </a:t>
            </a:r>
            <a:r>
              <a:rPr lang="en-US" sz="1100" b="0" i="1" dirty="0">
                <a:solidFill>
                  <a:srgbClr val="222222"/>
                </a:solidFill>
                <a:effectLst/>
                <a:latin typeface="Times New Roman" panose="02020603050405020304" pitchFamily="18" charset="0"/>
                <a:cs typeface="Times New Roman" panose="02020603050405020304" pitchFamily="18" charset="0"/>
              </a:rPr>
              <a:t>Computational Intelligence and Neuroscience</a:t>
            </a:r>
            <a:r>
              <a:rPr lang="en-US" sz="1100" b="0" i="0" dirty="0">
                <a:solidFill>
                  <a:srgbClr val="222222"/>
                </a:solidFill>
                <a:effectLst/>
                <a:latin typeface="Times New Roman" panose="02020603050405020304" pitchFamily="18" charset="0"/>
                <a:cs typeface="Times New Roman" panose="02020603050405020304" pitchFamily="18" charset="0"/>
              </a:rPr>
              <a:t>, </a:t>
            </a:r>
            <a:r>
              <a:rPr lang="en-US" sz="1100" b="0" i="1" dirty="0">
                <a:solidFill>
                  <a:srgbClr val="222222"/>
                </a:solidFill>
                <a:effectLst/>
                <a:latin typeface="Times New Roman" panose="02020603050405020304" pitchFamily="18" charset="0"/>
                <a:cs typeface="Times New Roman" panose="02020603050405020304" pitchFamily="18" charset="0"/>
              </a:rPr>
              <a:t>2021</a:t>
            </a:r>
            <a:r>
              <a:rPr lang="en-US" sz="1100" b="0" i="0" dirty="0">
                <a:solidFill>
                  <a:srgbClr val="222222"/>
                </a:solidFill>
                <a:effectLst/>
                <a:latin typeface="Times New Roman" panose="02020603050405020304" pitchFamily="18" charset="0"/>
                <a:cs typeface="Times New Roman" panose="02020603050405020304" pitchFamily="18" charset="0"/>
              </a:rPr>
              <a:t>(1), 8016525.</a:t>
            </a:r>
            <a:endParaRPr lang="en-IN" sz="1100" b="0" dirty="0">
              <a:solidFill>
                <a:srgbClr val="222222"/>
              </a:solidFill>
              <a:latin typeface="Times New Roman" panose="02020603050405020304" pitchFamily="18" charset="0"/>
              <a:cs typeface="Times New Roman" panose="02020603050405020304" pitchFamily="18" charset="0"/>
            </a:endParaRPr>
          </a:p>
          <a:p>
            <a:pPr algn="just"/>
            <a:endParaRPr lang="en-IN" sz="1100"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6130221" y="5437808"/>
            <a:ext cx="247261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Research and Exploration, Collection of real time dataset and Hands  on learning with the online available dataset.</a:t>
            </a:r>
          </a:p>
        </p:txBody>
      </p:sp>
      <p:sp>
        <p:nvSpPr>
          <p:cNvPr id="44" name="TextBox 43"/>
          <p:cNvSpPr txBox="1"/>
          <p:nvPr/>
        </p:nvSpPr>
        <p:spPr>
          <a:xfrm>
            <a:off x="8409214" y="5446963"/>
            <a:ext cx="2027376"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12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solidFill>
                  <a:prstClr val="black"/>
                </a:solidFill>
                <a:latin typeface="Times New Roman" panose="02020603050405020304" pitchFamily="18" charset="0"/>
                <a:ea typeface="SamsungOne 800" panose="020B0903030303020204" pitchFamily="34" charset="0"/>
                <a:cs typeface="Times New Roman" panose="02020603050405020304" pitchFamily="18" charset="0"/>
              </a:rPr>
              <a:t> Working on</a:t>
            </a:r>
          </a:p>
          <a:p>
            <a:pPr marR="0" lvl="0" algn="just" defTabSz="914400" rtl="0" eaLnBrk="1" fontAlgn="auto" latinLnBrk="0" hangingPunct="1">
              <a:lnSpc>
                <a:spcPct val="100000"/>
              </a:lnSpc>
              <a:spcBef>
                <a:spcPts val="0"/>
              </a:spcBef>
              <a:spcAft>
                <a:spcPts val="0"/>
              </a:spcAft>
              <a:buClrTx/>
              <a:buSzTx/>
              <a:tabLst/>
              <a:defRPr/>
            </a:pPr>
            <a:r>
              <a:rPr lang="en-US" sz="1200" b="1" dirty="0">
                <a:solidFill>
                  <a:prstClr val="black"/>
                </a:solidFill>
                <a:latin typeface="Times New Roman" panose="02020603050405020304" pitchFamily="18" charset="0"/>
                <a:ea typeface="SamsungOne 800" panose="020B0903030303020204" pitchFamily="34" charset="0"/>
                <a:cs typeface="Times New Roman" panose="02020603050405020304" pitchFamily="18" charset="0"/>
              </a:rPr>
              <a:t>      Model architecture </a:t>
            </a:r>
          </a:p>
        </p:txBody>
      </p:sp>
      <p:sp>
        <p:nvSpPr>
          <p:cNvPr id="45" name="TextBox 44"/>
          <p:cNvSpPr txBox="1"/>
          <p:nvPr/>
        </p:nvSpPr>
        <p:spPr>
          <a:xfrm>
            <a:off x="10177153" y="5464272"/>
            <a:ext cx="2027376" cy="1154162"/>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Testing</a:t>
            </a:r>
            <a:r>
              <a:rPr lang="en-IN" sz="1200" b="1" dirty="0">
                <a:solidFill>
                  <a:prstClr val="black"/>
                </a:solidFill>
                <a:latin typeface="Times New Roman" panose="02020603050405020304" pitchFamily="18" charset="0"/>
                <a:ea typeface="SamsungOne 800" panose="020B0903030303020204" pitchFamily="34" charset="0"/>
                <a:cs typeface="Times New Roman" panose="02020603050405020304" pitchFamily="18" charset="0"/>
              </a:rPr>
              <a:t> </a:t>
            </a:r>
            <a:r>
              <a:rPr kumimoji="0" lang="en-IN" sz="12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and projecting.</a:t>
            </a:r>
            <a:endParaRPr lang="en-US" sz="1200" b="1" dirty="0">
              <a:solidFill>
                <a:prstClr val="black"/>
              </a:solidFill>
              <a:latin typeface="Times New Roman" panose="02020603050405020304" pitchFamily="18" charset="0"/>
              <a:ea typeface="SamsungOne 800" panose="020B0903030303020204" pitchFamily="34" charset="0"/>
              <a:cs typeface="Times New Roman" panose="02020603050405020304" pitchFamily="18" charset="0"/>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rPr>
              <a:t>Documentation and applying for conference paper/contests. </a:t>
            </a:r>
            <a:endParaRPr kumimoji="0" lang="en-IN" sz="12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Times New Roman" panose="02020603050405020304" pitchFamily="18" charset="0"/>
              <a:ea typeface="SamsungOne 800" panose="020B0903030303020204" pitchFamily="34" charset="0"/>
              <a:cs typeface="Times New Roman" panose="02020603050405020304" pitchFamily="18" charset="0"/>
            </a:endParaRPr>
          </a:p>
        </p:txBody>
      </p:sp>
      <p:sp>
        <p:nvSpPr>
          <p:cNvPr id="46" name="Rectangle 45"/>
          <p:cNvSpPr/>
          <p:nvPr/>
        </p:nvSpPr>
        <p:spPr>
          <a:xfrm>
            <a:off x="6741168" y="4458052"/>
            <a:ext cx="841897"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Timeline</a:t>
            </a:r>
          </a:p>
        </p:txBody>
      </p:sp>
      <p:cxnSp>
        <p:nvCxnSpPr>
          <p:cNvPr id="47" name="Straight Connector 46"/>
          <p:cNvCxnSpPr>
            <a:stCxn id="48" idx="6"/>
          </p:cNvCxnSpPr>
          <p:nvPr/>
        </p:nvCxnSpPr>
        <p:spPr>
          <a:xfrm flipV="1">
            <a:off x="6637584" y="5452393"/>
            <a:ext cx="4645381" cy="9403"/>
          </a:xfrm>
          <a:prstGeom prst="line">
            <a:avLst/>
          </a:prstGeom>
          <a:ln w="12700">
            <a:solidFill>
              <a:srgbClr val="B2B2B2"/>
            </a:solidFill>
          </a:ln>
        </p:spPr>
        <p:style>
          <a:lnRef idx="1">
            <a:schemeClr val="dk1"/>
          </a:lnRef>
          <a:fillRef idx="0">
            <a:schemeClr val="dk1"/>
          </a:fillRef>
          <a:effectRef idx="0">
            <a:schemeClr val="dk1"/>
          </a:effectRef>
          <a:fontRef idx="minor">
            <a:schemeClr val="tx1"/>
          </a:fontRef>
        </p:style>
      </p:cxnSp>
      <p:sp>
        <p:nvSpPr>
          <p:cNvPr id="48" name="Oval 47"/>
          <p:cNvSpPr/>
          <p:nvPr/>
        </p:nvSpPr>
        <p:spPr>
          <a:xfrm>
            <a:off x="6495344" y="5390676"/>
            <a:ext cx="142240" cy="142240"/>
          </a:xfrm>
          <a:prstGeom prst="ellipse">
            <a:avLst/>
          </a:prstGeom>
          <a:solidFill>
            <a:srgbClr val="266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49" name="Oval 48"/>
          <p:cNvSpPr/>
          <p:nvPr/>
        </p:nvSpPr>
        <p:spPr>
          <a:xfrm>
            <a:off x="8848443" y="5364489"/>
            <a:ext cx="142240" cy="142240"/>
          </a:xfrm>
          <a:prstGeom prst="ellipse">
            <a:avLst/>
          </a:prstGeom>
          <a:solidFill>
            <a:srgbClr val="266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50" name="Oval 49"/>
          <p:cNvSpPr/>
          <p:nvPr/>
        </p:nvSpPr>
        <p:spPr>
          <a:xfrm>
            <a:off x="11230413" y="5385442"/>
            <a:ext cx="142240" cy="142240"/>
          </a:xfrm>
          <a:prstGeom prst="ellipse">
            <a:avLst/>
          </a:prstGeom>
          <a:solidFill>
            <a:srgbClr val="266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51" name="Rectangle 50"/>
          <p:cNvSpPr/>
          <p:nvPr/>
        </p:nvSpPr>
        <p:spPr>
          <a:xfrm>
            <a:off x="6324110" y="4909236"/>
            <a:ext cx="1210588"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Kick Off </a:t>
            </a:r>
            <a:br>
              <a:rPr kumimoji="0" lang="en-IN" sz="14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br>
            <a:r>
              <a:rPr kumimoji="0" lang="en-IN" sz="14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&lt; 1</a:t>
            </a:r>
            <a:r>
              <a:rPr kumimoji="0" lang="en-IN" sz="1400" b="1" i="0" u="none" strike="noStrike" kern="1200" cap="none" spc="0" normalizeH="0" baseline="3000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st</a:t>
            </a:r>
            <a:r>
              <a:rPr kumimoji="0" lang="en-IN" sz="14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  Month &gt;</a:t>
            </a:r>
          </a:p>
        </p:txBody>
      </p:sp>
      <p:sp>
        <p:nvSpPr>
          <p:cNvPr id="52" name="Rectangle 51"/>
          <p:cNvSpPr/>
          <p:nvPr/>
        </p:nvSpPr>
        <p:spPr>
          <a:xfrm>
            <a:off x="8609412" y="4909236"/>
            <a:ext cx="1395112"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Milestone 1 </a:t>
            </a:r>
            <a:br>
              <a:rPr kumimoji="0" lang="en-IN" sz="14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br>
            <a:r>
              <a:rPr kumimoji="0" lang="en-IN" sz="14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&lt; 2</a:t>
            </a:r>
            <a:r>
              <a:rPr kumimoji="0" lang="en-IN" sz="1400" b="1" i="0" u="none" strike="noStrike" kern="1200" cap="none" spc="0" normalizeH="0" baseline="3000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nd</a:t>
            </a:r>
            <a:r>
              <a:rPr kumimoji="0" lang="en-IN" sz="14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 Month &gt;</a:t>
            </a:r>
          </a:p>
        </p:txBody>
      </p:sp>
      <p:sp>
        <p:nvSpPr>
          <p:cNvPr id="53" name="Rectangle 52"/>
          <p:cNvSpPr/>
          <p:nvPr/>
        </p:nvSpPr>
        <p:spPr>
          <a:xfrm>
            <a:off x="10526277" y="4919608"/>
            <a:ext cx="1408271"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Milestone 2 </a:t>
            </a:r>
            <a:br>
              <a:rPr kumimoji="0" lang="en-IN" sz="14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br>
            <a:r>
              <a:rPr kumimoji="0" lang="en-IN" sz="14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&lt; 3</a:t>
            </a:r>
            <a:r>
              <a:rPr kumimoji="0" lang="en-IN" sz="1400" b="1" i="0" u="none" strike="noStrike" kern="1200" cap="none" spc="0" normalizeH="0" baseline="3000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rd</a:t>
            </a:r>
            <a:r>
              <a:rPr kumimoji="0" lang="en-IN" sz="14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 &amp; 4</a:t>
            </a:r>
            <a:r>
              <a:rPr kumimoji="0" lang="en-IN" sz="1400" b="1" i="0" u="none" strike="noStrike" kern="1200" cap="none" spc="0" normalizeH="0" baseline="3000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th</a:t>
            </a:r>
            <a:r>
              <a:rPr kumimoji="0" lang="en-IN" sz="1400" b="1" i="0" u="none" strike="noStrike" kern="1200" cap="none" spc="0" normalizeH="0" baseline="0" noProof="0" dirty="0">
                <a:ln>
                  <a:noFill/>
                </a:ln>
                <a:solidFill>
                  <a:prstClr val="black"/>
                </a:solidFill>
                <a:effectLst/>
                <a:uLnTx/>
                <a:uFillTx/>
                <a:latin typeface="SamsungOne 800" panose="020B0903030303020204" pitchFamily="34" charset="0"/>
                <a:ea typeface="SamsungOne 800" panose="020B0903030303020204" pitchFamily="34" charset="0"/>
                <a:cs typeface="+mn-cs"/>
              </a:rPr>
              <a:t> Month </a:t>
            </a:r>
          </a:p>
        </p:txBody>
      </p:sp>
      <p:sp>
        <p:nvSpPr>
          <p:cNvPr id="54" name="TextBox 53"/>
          <p:cNvSpPr txBox="1"/>
          <p:nvPr/>
        </p:nvSpPr>
        <p:spPr>
          <a:xfrm>
            <a:off x="31058" y="643839"/>
            <a:ext cx="6724136" cy="1477328"/>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Context:</a:t>
            </a:r>
            <a:r>
              <a:rPr lang="en-US" dirty="0">
                <a:latin typeface="Times New Roman" panose="02020603050405020304" pitchFamily="18" charset="0"/>
                <a:cs typeface="Times New Roman" panose="02020603050405020304" pitchFamily="18" charset="0"/>
              </a:rPr>
              <a:t>. The Health Monitoring Application leverages IoT and cloud computing to enable users to monitor vital health metrics, such as heart rate and blood pressure, from the comfort of their homes using connected devices. This application allows for real-time data access, reducing the need for frequent doctor visits and invasive tests.</a:t>
            </a:r>
          </a:p>
        </p:txBody>
      </p:sp>
      <p:grpSp>
        <p:nvGrpSpPr>
          <p:cNvPr id="7" name="Group 6">
            <a:extLst>
              <a:ext uri="{FF2B5EF4-FFF2-40B4-BE49-F238E27FC236}">
                <a16:creationId xmlns:a16="http://schemas.microsoft.com/office/drawing/2014/main" id="{B5A0C895-05A6-0CC8-C8D3-827CA51E5083}"/>
              </a:ext>
            </a:extLst>
          </p:cNvPr>
          <p:cNvGrpSpPr/>
          <p:nvPr/>
        </p:nvGrpSpPr>
        <p:grpSpPr>
          <a:xfrm>
            <a:off x="6879710" y="862183"/>
            <a:ext cx="5225598" cy="3368046"/>
            <a:chOff x="6677967" y="981565"/>
            <a:chExt cx="5225598" cy="3368046"/>
          </a:xfrm>
        </p:grpSpPr>
        <p:sp>
          <p:nvSpPr>
            <p:cNvPr id="13" name="Rounded Rectangle 12"/>
            <p:cNvSpPr/>
            <p:nvPr/>
          </p:nvSpPr>
          <p:spPr>
            <a:xfrm>
              <a:off x="8055803" y="2952027"/>
              <a:ext cx="1674692" cy="5122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Emergency support</a:t>
              </a:r>
            </a:p>
          </p:txBody>
        </p:sp>
        <p:cxnSp>
          <p:nvCxnSpPr>
            <p:cNvPr id="30" name="Straight Arrow Connector 29"/>
            <p:cNvCxnSpPr>
              <a:cxnSpLocks/>
            </p:cNvCxnSpPr>
            <p:nvPr/>
          </p:nvCxnSpPr>
          <p:spPr>
            <a:xfrm>
              <a:off x="7702826" y="1213085"/>
              <a:ext cx="326018" cy="0"/>
            </a:xfrm>
            <a:prstGeom prst="straightConnector1">
              <a:avLst/>
            </a:prstGeom>
            <a:ln w="19050">
              <a:headEnd type="none"/>
              <a:tailEnd type="arrow"/>
            </a:ln>
          </p:spPr>
          <p:style>
            <a:lnRef idx="2">
              <a:schemeClr val="dk1"/>
            </a:lnRef>
            <a:fillRef idx="0">
              <a:schemeClr val="dk1"/>
            </a:fillRef>
            <a:effectRef idx="1">
              <a:schemeClr val="dk1"/>
            </a:effectRef>
            <a:fontRef idx="minor">
              <a:schemeClr val="tx1"/>
            </a:fontRef>
          </p:style>
        </p:cxnSp>
        <p:sp>
          <p:nvSpPr>
            <p:cNvPr id="11" name="Rounded Rectangle 12">
              <a:extLst>
                <a:ext uri="{FF2B5EF4-FFF2-40B4-BE49-F238E27FC236}">
                  <a16:creationId xmlns:a16="http://schemas.microsoft.com/office/drawing/2014/main" id="{880E5413-4C71-7E47-D1E3-6FB7BDD1B5D5}"/>
                </a:ext>
              </a:extLst>
            </p:cNvPr>
            <p:cNvSpPr/>
            <p:nvPr/>
          </p:nvSpPr>
          <p:spPr>
            <a:xfrm>
              <a:off x="8055802" y="3826391"/>
              <a:ext cx="1674693" cy="5232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Alert System</a:t>
              </a:r>
            </a:p>
          </p:txBody>
        </p:sp>
        <p:sp>
          <p:nvSpPr>
            <p:cNvPr id="12" name="Rounded Rectangle 12">
              <a:extLst>
                <a:ext uri="{FF2B5EF4-FFF2-40B4-BE49-F238E27FC236}">
                  <a16:creationId xmlns:a16="http://schemas.microsoft.com/office/drawing/2014/main" id="{68BD3DE1-682C-9DE0-F1B5-69EE199492C5}"/>
                </a:ext>
              </a:extLst>
            </p:cNvPr>
            <p:cNvSpPr/>
            <p:nvPr/>
          </p:nvSpPr>
          <p:spPr>
            <a:xfrm>
              <a:off x="6677967" y="986999"/>
              <a:ext cx="1076867" cy="54836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 Human Body </a:t>
              </a:r>
            </a:p>
          </p:txBody>
        </p:sp>
        <p:sp>
          <p:nvSpPr>
            <p:cNvPr id="16" name="Rounded Rectangle 12">
              <a:extLst>
                <a:ext uri="{FF2B5EF4-FFF2-40B4-BE49-F238E27FC236}">
                  <a16:creationId xmlns:a16="http://schemas.microsoft.com/office/drawing/2014/main" id="{F0423962-5CED-90E7-DE78-FB9DCA8391BF}"/>
                </a:ext>
              </a:extLst>
            </p:cNvPr>
            <p:cNvSpPr/>
            <p:nvPr/>
          </p:nvSpPr>
          <p:spPr>
            <a:xfrm>
              <a:off x="10037388" y="2795913"/>
              <a:ext cx="1866177" cy="67309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Analyse data in cloud</a:t>
              </a:r>
            </a:p>
          </p:txBody>
        </p:sp>
        <p:sp>
          <p:nvSpPr>
            <p:cNvPr id="18" name="Rounded Rectangle 12">
              <a:extLst>
                <a:ext uri="{FF2B5EF4-FFF2-40B4-BE49-F238E27FC236}">
                  <a16:creationId xmlns:a16="http://schemas.microsoft.com/office/drawing/2014/main" id="{1F0C7984-A4AA-8B61-1C91-AC198B37B2EE}"/>
                </a:ext>
              </a:extLst>
            </p:cNvPr>
            <p:cNvSpPr/>
            <p:nvPr/>
          </p:nvSpPr>
          <p:spPr>
            <a:xfrm>
              <a:off x="10037388" y="1896980"/>
              <a:ext cx="1849462" cy="64677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WIFI controller/Bluetooth</a:t>
              </a:r>
            </a:p>
            <a:p>
              <a:pPr algn="ctr"/>
              <a:r>
                <a:rPr lang="en-IN" sz="1400" dirty="0"/>
                <a:t>module</a:t>
              </a:r>
            </a:p>
          </p:txBody>
        </p:sp>
        <p:sp>
          <p:nvSpPr>
            <p:cNvPr id="19" name="Rounded Rectangle 12">
              <a:extLst>
                <a:ext uri="{FF2B5EF4-FFF2-40B4-BE49-F238E27FC236}">
                  <a16:creationId xmlns:a16="http://schemas.microsoft.com/office/drawing/2014/main" id="{90ED4A7E-D15B-52C8-AA3D-3B37764848D6}"/>
                </a:ext>
              </a:extLst>
            </p:cNvPr>
            <p:cNvSpPr/>
            <p:nvPr/>
          </p:nvSpPr>
          <p:spPr>
            <a:xfrm>
              <a:off x="10045965" y="1009779"/>
              <a:ext cx="1849464" cy="69449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Reading data sensors</a:t>
              </a:r>
            </a:p>
          </p:txBody>
        </p:sp>
        <p:sp>
          <p:nvSpPr>
            <p:cNvPr id="20" name="Rounded Rectangle 12">
              <a:extLst>
                <a:ext uri="{FF2B5EF4-FFF2-40B4-BE49-F238E27FC236}">
                  <a16:creationId xmlns:a16="http://schemas.microsoft.com/office/drawing/2014/main" id="{9B82DEAA-811D-F9B4-D7B1-49E352A88A18}"/>
                </a:ext>
              </a:extLst>
            </p:cNvPr>
            <p:cNvSpPr/>
            <p:nvPr/>
          </p:nvSpPr>
          <p:spPr>
            <a:xfrm>
              <a:off x="8003534" y="981565"/>
              <a:ext cx="1600765" cy="49237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Pulse rate</a:t>
              </a:r>
            </a:p>
          </p:txBody>
        </p:sp>
        <p:cxnSp>
          <p:nvCxnSpPr>
            <p:cNvPr id="21" name="Straight Arrow Connector 20">
              <a:extLst>
                <a:ext uri="{FF2B5EF4-FFF2-40B4-BE49-F238E27FC236}">
                  <a16:creationId xmlns:a16="http://schemas.microsoft.com/office/drawing/2014/main" id="{314FD122-7C93-4BFA-91A7-51E1EC4007DC}"/>
                </a:ext>
              </a:extLst>
            </p:cNvPr>
            <p:cNvCxnSpPr>
              <a:cxnSpLocks/>
              <a:stCxn id="81" idx="1"/>
              <a:endCxn id="11" idx="3"/>
            </p:cNvCxnSpPr>
            <p:nvPr/>
          </p:nvCxnSpPr>
          <p:spPr>
            <a:xfrm flipH="1">
              <a:off x="9730495" y="4088001"/>
              <a:ext cx="353598" cy="0"/>
            </a:xfrm>
            <a:prstGeom prst="straightConnector1">
              <a:avLst/>
            </a:prstGeom>
            <a:ln w="22225">
              <a:headEnd type="none"/>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EA3D0C29-067C-207D-F169-096D545649B8}"/>
                </a:ext>
              </a:extLst>
            </p:cNvPr>
            <p:cNvCxnSpPr>
              <a:cxnSpLocks/>
            </p:cNvCxnSpPr>
            <p:nvPr/>
          </p:nvCxnSpPr>
          <p:spPr>
            <a:xfrm>
              <a:off x="9604299" y="1215410"/>
              <a:ext cx="441666" cy="8989"/>
            </a:xfrm>
            <a:prstGeom prst="straightConnector1">
              <a:avLst/>
            </a:prstGeom>
            <a:ln w="22225">
              <a:headEnd type="none"/>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72E971A-316C-3332-D6F4-55ED07B3AA16}"/>
                </a:ext>
              </a:extLst>
            </p:cNvPr>
            <p:cNvCxnSpPr>
              <a:cxnSpLocks/>
            </p:cNvCxnSpPr>
            <p:nvPr/>
          </p:nvCxnSpPr>
          <p:spPr>
            <a:xfrm>
              <a:off x="10962119" y="1704957"/>
              <a:ext cx="0" cy="205091"/>
            </a:xfrm>
            <a:prstGeom prst="straightConnector1">
              <a:avLst/>
            </a:prstGeom>
            <a:ln w="22225">
              <a:headEnd type="none"/>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B00B1EDB-75BA-B9E6-C58A-F5F33D60D9C2}"/>
                </a:ext>
              </a:extLst>
            </p:cNvPr>
            <p:cNvCxnSpPr>
              <a:cxnSpLocks/>
              <a:stCxn id="18" idx="2"/>
            </p:cNvCxnSpPr>
            <p:nvPr/>
          </p:nvCxnSpPr>
          <p:spPr>
            <a:xfrm>
              <a:off x="10962119" y="2543750"/>
              <a:ext cx="0" cy="242598"/>
            </a:xfrm>
            <a:prstGeom prst="straightConnector1">
              <a:avLst/>
            </a:prstGeom>
            <a:ln w="22225">
              <a:headEnd type="none"/>
              <a:tailEnd type="arrow"/>
            </a:ln>
          </p:spPr>
          <p:style>
            <a:lnRef idx="1">
              <a:schemeClr val="dk1"/>
            </a:lnRef>
            <a:fillRef idx="0">
              <a:schemeClr val="dk1"/>
            </a:fillRef>
            <a:effectRef idx="0">
              <a:schemeClr val="dk1"/>
            </a:effectRef>
            <a:fontRef idx="minor">
              <a:schemeClr val="tx1"/>
            </a:fontRef>
          </p:style>
        </p:cxnSp>
      </p:gr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0495" y="87573"/>
            <a:ext cx="2664959" cy="571960"/>
          </a:xfrm>
          <a:prstGeom prst="rect">
            <a:avLst/>
          </a:prstGeom>
        </p:spPr>
      </p:pic>
      <p:sp>
        <p:nvSpPr>
          <p:cNvPr id="17" name="Rounded Rectangle 12">
            <a:extLst>
              <a:ext uri="{FF2B5EF4-FFF2-40B4-BE49-F238E27FC236}">
                <a16:creationId xmlns:a16="http://schemas.microsoft.com/office/drawing/2014/main" id="{8C7AD2D8-2F83-6895-9DA8-6CA90492AF56}"/>
              </a:ext>
            </a:extLst>
          </p:cNvPr>
          <p:cNvSpPr/>
          <p:nvPr/>
        </p:nvSpPr>
        <p:spPr>
          <a:xfrm>
            <a:off x="8186845" y="1505598"/>
            <a:ext cx="1600765" cy="49237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SpO2</a:t>
            </a:r>
          </a:p>
        </p:txBody>
      </p:sp>
      <p:cxnSp>
        <p:nvCxnSpPr>
          <p:cNvPr id="41" name="Connector: Elbow 40">
            <a:extLst>
              <a:ext uri="{FF2B5EF4-FFF2-40B4-BE49-F238E27FC236}">
                <a16:creationId xmlns:a16="http://schemas.microsoft.com/office/drawing/2014/main" id="{BB408656-6729-4E90-5C5D-592CF4A1A988}"/>
              </a:ext>
            </a:extLst>
          </p:cNvPr>
          <p:cNvCxnSpPr>
            <a:cxnSpLocks/>
            <a:stCxn id="12" idx="2"/>
            <a:endCxn id="17" idx="1"/>
          </p:cNvCxnSpPr>
          <p:nvPr/>
        </p:nvCxnSpPr>
        <p:spPr>
          <a:xfrm rot="16200000" flipH="1">
            <a:off x="7634595" y="1199532"/>
            <a:ext cx="335799" cy="768701"/>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6" name="Connector: Elbow 75">
            <a:extLst>
              <a:ext uri="{FF2B5EF4-FFF2-40B4-BE49-F238E27FC236}">
                <a16:creationId xmlns:a16="http://schemas.microsoft.com/office/drawing/2014/main" id="{C697B47D-58E8-77DA-8CE0-6171EC5A374A}"/>
              </a:ext>
            </a:extLst>
          </p:cNvPr>
          <p:cNvCxnSpPr>
            <a:cxnSpLocks/>
            <a:stCxn id="17" idx="3"/>
            <a:endCxn id="19" idx="1"/>
          </p:cNvCxnSpPr>
          <p:nvPr/>
        </p:nvCxnSpPr>
        <p:spPr>
          <a:xfrm flipV="1">
            <a:off x="9787610" y="1237644"/>
            <a:ext cx="460098" cy="514139"/>
          </a:xfrm>
          <a:prstGeom prst="bentConnector3">
            <a:avLst/>
          </a:prstGeom>
          <a:ln w="19050" cmpd="sng">
            <a:solidFill>
              <a:schemeClr val="tx1"/>
            </a:solidFill>
            <a:headEnd type="none" w="sm" len="sm"/>
            <a:tailEnd type="arrow" w="med" len="med"/>
          </a:ln>
        </p:spPr>
        <p:style>
          <a:lnRef idx="1">
            <a:schemeClr val="accent1"/>
          </a:lnRef>
          <a:fillRef idx="0">
            <a:schemeClr val="accent1"/>
          </a:fillRef>
          <a:effectRef idx="0">
            <a:schemeClr val="accent1"/>
          </a:effectRef>
          <a:fontRef idx="minor">
            <a:schemeClr val="tx1"/>
          </a:fontRef>
        </p:style>
      </p:cxnSp>
      <p:sp>
        <p:nvSpPr>
          <p:cNvPr id="81" name="Rounded Rectangle 12">
            <a:extLst>
              <a:ext uri="{FF2B5EF4-FFF2-40B4-BE49-F238E27FC236}">
                <a16:creationId xmlns:a16="http://schemas.microsoft.com/office/drawing/2014/main" id="{321E4006-2334-F42E-09DC-00A6FABE9739}"/>
              </a:ext>
            </a:extLst>
          </p:cNvPr>
          <p:cNvSpPr/>
          <p:nvPr/>
        </p:nvSpPr>
        <p:spPr>
          <a:xfrm>
            <a:off x="10285836" y="3661351"/>
            <a:ext cx="1801040" cy="61453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p>
          <a:p>
            <a:pPr algn="ctr"/>
            <a:r>
              <a:rPr lang="en-IN" sz="1400" dirty="0"/>
              <a:t>User interface</a:t>
            </a:r>
          </a:p>
          <a:p>
            <a:pPr algn="ctr"/>
            <a:r>
              <a:rPr lang="en-IN" sz="1400" dirty="0"/>
              <a:t>Health specialist</a:t>
            </a:r>
          </a:p>
          <a:p>
            <a:pPr algn="ctr"/>
            <a:endParaRPr lang="en-IN" sz="1400" dirty="0"/>
          </a:p>
        </p:txBody>
      </p:sp>
      <p:cxnSp>
        <p:nvCxnSpPr>
          <p:cNvPr id="86" name="Straight Arrow Connector 85">
            <a:extLst>
              <a:ext uri="{FF2B5EF4-FFF2-40B4-BE49-F238E27FC236}">
                <a16:creationId xmlns:a16="http://schemas.microsoft.com/office/drawing/2014/main" id="{23215626-041D-4E85-59AC-989CD179B857}"/>
              </a:ext>
            </a:extLst>
          </p:cNvPr>
          <p:cNvCxnSpPr>
            <a:cxnSpLocks/>
          </p:cNvCxnSpPr>
          <p:nvPr/>
        </p:nvCxnSpPr>
        <p:spPr>
          <a:xfrm>
            <a:off x="11148915" y="3355174"/>
            <a:ext cx="0" cy="286240"/>
          </a:xfrm>
          <a:prstGeom prst="straightConnector1">
            <a:avLst/>
          </a:prstGeom>
          <a:ln w="22225">
            <a:headEnd type="none"/>
            <a:tailEnd type="arrow"/>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C9E544FD-9FC1-6B9E-8476-8A4175D032B6}"/>
              </a:ext>
            </a:extLst>
          </p:cNvPr>
          <p:cNvCxnSpPr>
            <a:cxnSpLocks/>
            <a:stCxn id="11" idx="0"/>
            <a:endCxn id="13" idx="2"/>
          </p:cNvCxnSpPr>
          <p:nvPr/>
        </p:nvCxnSpPr>
        <p:spPr>
          <a:xfrm flipV="1">
            <a:off x="9094892" y="3344914"/>
            <a:ext cx="0" cy="362095"/>
          </a:xfrm>
          <a:prstGeom prst="straightConnector1">
            <a:avLst/>
          </a:prstGeom>
          <a:ln w="22225">
            <a:headEnd type="none"/>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9930294"/>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10964</TotalTime>
  <Words>350</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SamsungOne 800</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swati patil</cp:lastModifiedBy>
  <cp:revision>249</cp:revision>
  <dcterms:created xsi:type="dcterms:W3CDTF">2022-08-30T05:01:25Z</dcterms:created>
  <dcterms:modified xsi:type="dcterms:W3CDTF">2024-10-31T14:20:54Z</dcterms:modified>
</cp:coreProperties>
</file>