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1" r:id="rId1"/>
  </p:sldMasterIdLst>
  <p:notesMasterIdLst>
    <p:notesMasterId r:id="rId19"/>
  </p:notesMasterIdLst>
  <p:sldIdLst>
    <p:sldId id="256" r:id="rId2"/>
    <p:sldId id="257" r:id="rId3"/>
    <p:sldId id="287" r:id="rId4"/>
    <p:sldId id="303" r:id="rId5"/>
    <p:sldId id="306" r:id="rId6"/>
    <p:sldId id="261" r:id="rId7"/>
    <p:sldId id="305" r:id="rId8"/>
    <p:sldId id="291" r:id="rId9"/>
    <p:sldId id="293" r:id="rId10"/>
    <p:sldId id="288" r:id="rId11"/>
    <p:sldId id="289" r:id="rId12"/>
    <p:sldId id="294" r:id="rId13"/>
    <p:sldId id="297" r:id="rId14"/>
    <p:sldId id="298" r:id="rId15"/>
    <p:sldId id="301" r:id="rId16"/>
    <p:sldId id="300" r:id="rId17"/>
    <p:sldId id="299" r:id="rId18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878B8"/>
    <a:srgbClr val="C16FB1"/>
    <a:srgbClr val="CF239E"/>
    <a:srgbClr val="87F478"/>
    <a:srgbClr val="FA7289"/>
    <a:srgbClr val="ED0000"/>
    <a:srgbClr val="F6A682"/>
    <a:srgbClr val="590000"/>
    <a:srgbClr val="FBCD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BA07E65-23D3-4327-A907-803515E79363}">
  <a:tblStyle styleId="{1BA07E65-23D3-4327-A907-803515E79363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tcBdr/>
        <a:fill>
          <a:solidFill>
            <a:srgbClr val="F8D6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D6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8746181-1B05-4F55-AE1F-AC7342019A26}" styleName="Table_1"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tcBdr/>
        <a:fill>
          <a:solidFill>
            <a:srgbClr val="F8D6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D6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D7D3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tcBdr/>
        <a:fill>
          <a:solidFill>
            <a:srgbClr val="ED7D3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ED7D3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ED7D3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182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58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#6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A60D552-D6AC-47D4-AC82-490FDC41A52F}" type="doc">
      <dgm:prSet loTypeId="urn:microsoft.com/office/officeart/2005/8/layout/vList2#6" qsTypeId="urn:microsoft.com/office/officeart/2005/8/quickstyle/simple1#6" csTypeId="urn:microsoft.com/office/officeart/2005/8/colors/accent1_2#6" phldr="1"/>
      <dgm:spPr/>
      <dgm:t>
        <a:bodyPr/>
        <a:lstStyle/>
        <a:p>
          <a:endParaRPr altLang="en-US"/>
        </a:p>
      </dgm:t>
    </dgm:pt>
    <dgm:pt modelId="{D4857866-8FAA-45B3-8BC1-836D43C8C88F}">
      <dgm:prSet/>
      <dgm:spPr/>
      <dgm:t>
        <a:bodyPr/>
        <a:lstStyle/>
        <a:p>
          <a:r>
            <a:rPr lang="en-US" b="0" i="0" u="none" baseline="0" dirty="0">
              <a:latin typeface="Times New Roman" panose="02020603050405020304" pitchFamily="18" charset="0"/>
              <a:cs typeface="Times New Roman" panose="02020603050405020304" pitchFamily="18" charset="0"/>
              <a:rtl val="0"/>
            </a:rPr>
            <a:t>LITERATURE SURVEY </a:t>
          </a:r>
          <a:endParaRPr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7C5087-0205-495D-AAF9-9B53A599E1FE}" type="parTrans" cxnId="{7FB6770F-5642-48E9-899B-DA0DAACF1264}">
      <dgm:prSet/>
      <dgm:spPr/>
      <dgm:t>
        <a:bodyPr/>
        <a:lstStyle/>
        <a:p>
          <a:endParaRPr lang="en-US"/>
        </a:p>
      </dgm:t>
    </dgm:pt>
    <dgm:pt modelId="{C3811AEE-98C0-4A01-906E-A9EA9BDB14F3}" type="sibTrans" cxnId="{7FB6770F-5642-48E9-899B-DA0DAACF1264}">
      <dgm:prSet/>
      <dgm:spPr/>
      <dgm:t>
        <a:bodyPr/>
        <a:lstStyle/>
        <a:p>
          <a:endParaRPr lang="en-US"/>
        </a:p>
      </dgm:t>
    </dgm:pt>
    <dgm:pt modelId="{04A96AD4-6441-4882-AA8C-EF12AF678DF0}" type="pres">
      <dgm:prSet presAssocID="{3A60D552-D6AC-47D4-AC82-490FDC41A52F}" presName="linear" presStyleCnt="0">
        <dgm:presLayoutVars>
          <dgm:animLvl val="lvl"/>
          <dgm:resizeHandles val="exact"/>
        </dgm:presLayoutVars>
      </dgm:prSet>
      <dgm:spPr/>
    </dgm:pt>
    <dgm:pt modelId="{F6F10A6B-7278-4A2B-82EB-5E21DD458C82}" type="pres">
      <dgm:prSet presAssocID="{D4857866-8FAA-45B3-8BC1-836D43C8C88F}" presName="parentText" presStyleLbl="node1" presStyleIdx="0" presStyleCnt="1" custLinFactNeighborY="-82386">
        <dgm:presLayoutVars>
          <dgm:chMax val="0"/>
          <dgm:bulletEnabled val="1"/>
        </dgm:presLayoutVars>
      </dgm:prSet>
      <dgm:spPr/>
    </dgm:pt>
  </dgm:ptLst>
  <dgm:cxnLst>
    <dgm:cxn modelId="{B442170A-E4D9-403E-9E81-447756C34BF6}" type="presOf" srcId="{D4857866-8FAA-45B3-8BC1-836D43C8C88F}" destId="{F6F10A6B-7278-4A2B-82EB-5E21DD458C82}" srcOrd="0" destOrd="0" presId="urn:microsoft.com/office/officeart/2005/8/layout/vList2#6"/>
    <dgm:cxn modelId="{7FB6770F-5642-48E9-899B-DA0DAACF1264}" srcId="{3A60D552-D6AC-47D4-AC82-490FDC41A52F}" destId="{D4857866-8FAA-45B3-8BC1-836D43C8C88F}" srcOrd="0" destOrd="0" parTransId="{6C7C5087-0205-495D-AAF9-9B53A599E1FE}" sibTransId="{C3811AEE-98C0-4A01-906E-A9EA9BDB14F3}"/>
    <dgm:cxn modelId="{16D80012-9CFD-4B24-A3A1-8DA6F78B42CC}" type="presOf" srcId="{3A60D552-D6AC-47D4-AC82-490FDC41A52F}" destId="{04A96AD4-6441-4882-AA8C-EF12AF678DF0}" srcOrd="0" destOrd="0" presId="urn:microsoft.com/office/officeart/2005/8/layout/vList2#6"/>
    <dgm:cxn modelId="{AEEEACC4-5A8E-4E1E-87FF-F5E1C99EB8ED}" type="presParOf" srcId="{04A96AD4-6441-4882-AA8C-EF12AF678DF0}" destId="{F6F10A6B-7278-4A2B-82EB-5E21DD458C82}" srcOrd="0" destOrd="0" presId="urn:microsoft.com/office/officeart/2005/8/layout/vList2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60D552-D6AC-47D4-AC82-490FDC41A52F}" type="doc">
      <dgm:prSet loTypeId="urn:microsoft.com/office/officeart/2005/8/layout/vList2#6" qsTypeId="urn:microsoft.com/office/officeart/2005/8/quickstyle/simple1#6" csTypeId="urn:microsoft.com/office/officeart/2005/8/colors/accent1_2#6" phldr="1"/>
      <dgm:spPr/>
      <dgm:t>
        <a:bodyPr/>
        <a:lstStyle/>
        <a:p>
          <a:endParaRPr altLang="en-US"/>
        </a:p>
      </dgm:t>
    </dgm:pt>
    <dgm:pt modelId="{D4857866-8FAA-45B3-8BC1-836D43C8C88F}">
      <dgm:prSet/>
      <dgm:spPr/>
      <dgm:t>
        <a:bodyPr/>
        <a:lstStyle/>
        <a:p>
          <a:r>
            <a:rPr lang="en-US" b="0" i="0" u="none" baseline="0" dirty="0">
              <a:latin typeface="Times New Roman" panose="02020603050405020304" pitchFamily="18" charset="0"/>
              <a:cs typeface="Times New Roman" panose="02020603050405020304" pitchFamily="18" charset="0"/>
              <a:rtl val="0"/>
            </a:rPr>
            <a:t>LITERATURE SURVEY </a:t>
          </a:r>
          <a:endParaRPr altLang="en-US" dirty="0">
            <a:latin typeface="Times New Roman" panose="02020603050405020304" pitchFamily="18" charset="0"/>
            <a:cs typeface="Times New Roman" panose="02020603050405020304" pitchFamily="18" charset="0"/>
          </a:endParaRPr>
        </a:p>
      </dgm:t>
    </dgm:pt>
    <dgm:pt modelId="{6C7C5087-0205-495D-AAF9-9B53A599E1FE}" type="parTrans" cxnId="{7FB6770F-5642-48E9-899B-DA0DAACF1264}">
      <dgm:prSet/>
      <dgm:spPr/>
      <dgm:t>
        <a:bodyPr/>
        <a:lstStyle/>
        <a:p>
          <a:endParaRPr lang="en-US"/>
        </a:p>
      </dgm:t>
    </dgm:pt>
    <dgm:pt modelId="{C3811AEE-98C0-4A01-906E-A9EA9BDB14F3}" type="sibTrans" cxnId="{7FB6770F-5642-48E9-899B-DA0DAACF1264}">
      <dgm:prSet/>
      <dgm:spPr/>
      <dgm:t>
        <a:bodyPr/>
        <a:lstStyle/>
        <a:p>
          <a:endParaRPr lang="en-US"/>
        </a:p>
      </dgm:t>
    </dgm:pt>
    <dgm:pt modelId="{04A96AD4-6441-4882-AA8C-EF12AF678DF0}" type="pres">
      <dgm:prSet presAssocID="{3A60D552-D6AC-47D4-AC82-490FDC41A52F}" presName="linear" presStyleCnt="0">
        <dgm:presLayoutVars>
          <dgm:animLvl val="lvl"/>
          <dgm:resizeHandles val="exact"/>
        </dgm:presLayoutVars>
      </dgm:prSet>
      <dgm:spPr/>
    </dgm:pt>
    <dgm:pt modelId="{F6F10A6B-7278-4A2B-82EB-5E21DD458C82}" type="pres">
      <dgm:prSet presAssocID="{D4857866-8FAA-45B3-8BC1-836D43C8C88F}" presName="parentText" presStyleLbl="node1" presStyleIdx="0" presStyleCnt="1" custLinFactNeighborX="344" custLinFactNeighborY="-99898">
        <dgm:presLayoutVars>
          <dgm:chMax val="0"/>
          <dgm:bulletEnabled val="1"/>
        </dgm:presLayoutVars>
      </dgm:prSet>
      <dgm:spPr/>
    </dgm:pt>
  </dgm:ptLst>
  <dgm:cxnLst>
    <dgm:cxn modelId="{B442170A-E4D9-403E-9E81-447756C34BF6}" type="presOf" srcId="{D4857866-8FAA-45B3-8BC1-836D43C8C88F}" destId="{F6F10A6B-7278-4A2B-82EB-5E21DD458C82}" srcOrd="0" destOrd="0" presId="urn:microsoft.com/office/officeart/2005/8/layout/vList2#6"/>
    <dgm:cxn modelId="{7FB6770F-5642-48E9-899B-DA0DAACF1264}" srcId="{3A60D552-D6AC-47D4-AC82-490FDC41A52F}" destId="{D4857866-8FAA-45B3-8BC1-836D43C8C88F}" srcOrd="0" destOrd="0" parTransId="{6C7C5087-0205-495D-AAF9-9B53A599E1FE}" sibTransId="{C3811AEE-98C0-4A01-906E-A9EA9BDB14F3}"/>
    <dgm:cxn modelId="{16D80012-9CFD-4B24-A3A1-8DA6F78B42CC}" type="presOf" srcId="{3A60D552-D6AC-47D4-AC82-490FDC41A52F}" destId="{04A96AD4-6441-4882-AA8C-EF12AF678DF0}" srcOrd="0" destOrd="0" presId="urn:microsoft.com/office/officeart/2005/8/layout/vList2#6"/>
    <dgm:cxn modelId="{AEEEACC4-5A8E-4E1E-87FF-F5E1C99EB8ED}" type="presParOf" srcId="{04A96AD4-6441-4882-AA8C-EF12AF678DF0}" destId="{F6F10A6B-7278-4A2B-82EB-5E21DD458C82}" srcOrd="0" destOrd="0" presId="urn:microsoft.com/office/officeart/2005/8/layout/vList2#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10A6B-7278-4A2B-82EB-5E21DD458C82}">
      <dsp:nvSpPr>
        <dsp:cNvPr id="0" name=""/>
        <dsp:cNvSpPr/>
      </dsp:nvSpPr>
      <dsp:spPr bwMode="white">
        <a:xfrm>
          <a:off x="0" y="0"/>
          <a:ext cx="824865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baseline="0" dirty="0">
              <a:latin typeface="Times New Roman" panose="02020603050405020304" pitchFamily="18" charset="0"/>
              <a:cs typeface="Times New Roman" panose="02020603050405020304" pitchFamily="18" charset="0"/>
              <a:rtl val="0"/>
            </a:rPr>
            <a:t>LITERATURE SURVEY </a:t>
          </a:r>
          <a:endParaRPr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846" y="22846"/>
        <a:ext cx="8202958" cy="42230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10A6B-7278-4A2B-82EB-5E21DD458C82}">
      <dsp:nvSpPr>
        <dsp:cNvPr id="0" name=""/>
        <dsp:cNvSpPr/>
      </dsp:nvSpPr>
      <dsp:spPr bwMode="white">
        <a:xfrm>
          <a:off x="0" y="0"/>
          <a:ext cx="8248650" cy="46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0" i="0" u="none" kern="1200" baseline="0" dirty="0">
              <a:latin typeface="Times New Roman" panose="02020603050405020304" pitchFamily="18" charset="0"/>
              <a:cs typeface="Times New Roman" panose="02020603050405020304" pitchFamily="18" charset="0"/>
              <a:rtl val="0"/>
            </a:rPr>
            <a:t>LITERATURE SURVEY </a:t>
          </a:r>
          <a:endParaRPr altLang="en-US" sz="2000" kern="1200" dirty="0">
            <a:latin typeface="Times New Roman" panose="02020603050405020304" pitchFamily="18" charset="0"/>
            <a:cs typeface="Times New Roman" panose="02020603050405020304" pitchFamily="18" charset="0"/>
          </a:endParaRPr>
        </a:p>
      </dsp:txBody>
      <dsp:txXfrm>
        <a:off x="22846" y="22846"/>
        <a:ext cx="8202958" cy="42230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#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#6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#6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9693295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5174d83190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g25174d83190_2_7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g25174d83190_2_7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222579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0F34AB79-8959-3762-6720-488EB145F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74d83190_2_85:notes">
            <a:extLst>
              <a:ext uri="{FF2B5EF4-FFF2-40B4-BE49-F238E27FC236}">
                <a16:creationId xmlns:a16="http://schemas.microsoft.com/office/drawing/2014/main" id="{E18BE8DA-D049-DDCA-CE3D-744A83CE98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5174d83190_2_85:notes">
            <a:extLst>
              <a:ext uri="{FF2B5EF4-FFF2-40B4-BE49-F238E27FC236}">
                <a16:creationId xmlns:a16="http://schemas.microsoft.com/office/drawing/2014/main" id="{724C8BBA-E576-B6E2-F65D-C24466782E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5174d83190_2_85:notes">
            <a:extLst>
              <a:ext uri="{FF2B5EF4-FFF2-40B4-BE49-F238E27FC236}">
                <a16:creationId xmlns:a16="http://schemas.microsoft.com/office/drawing/2014/main" id="{16ED3467-C54B-DAD6-BC32-96A23D9364F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3620452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B04D23A5-6017-67A1-41D1-2745FB636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74d83190_2_85:notes">
            <a:extLst>
              <a:ext uri="{FF2B5EF4-FFF2-40B4-BE49-F238E27FC236}">
                <a16:creationId xmlns:a16="http://schemas.microsoft.com/office/drawing/2014/main" id="{90741034-47DC-7B8B-A68E-E80FB973D5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5174d83190_2_85:notes">
            <a:extLst>
              <a:ext uri="{FF2B5EF4-FFF2-40B4-BE49-F238E27FC236}">
                <a16:creationId xmlns:a16="http://schemas.microsoft.com/office/drawing/2014/main" id="{5047CDF6-62AE-4025-12B1-0E90041BA2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5174d83190_2_85:notes">
            <a:extLst>
              <a:ext uri="{FF2B5EF4-FFF2-40B4-BE49-F238E27FC236}">
                <a16:creationId xmlns:a16="http://schemas.microsoft.com/office/drawing/2014/main" id="{3C992B45-DD64-A7A0-C955-1ACF9E15E70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429404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2265AB8D-55D5-367F-42A2-67EC9C872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74d83190_2_85:notes">
            <a:extLst>
              <a:ext uri="{FF2B5EF4-FFF2-40B4-BE49-F238E27FC236}">
                <a16:creationId xmlns:a16="http://schemas.microsoft.com/office/drawing/2014/main" id="{0DB703F3-A6B9-A9AE-FB7C-87C6A907C4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5174d83190_2_85:notes">
            <a:extLst>
              <a:ext uri="{FF2B5EF4-FFF2-40B4-BE49-F238E27FC236}">
                <a16:creationId xmlns:a16="http://schemas.microsoft.com/office/drawing/2014/main" id="{F7FC9D02-6167-E1ED-D414-E70D13C88E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5174d83190_2_85:notes">
            <a:extLst>
              <a:ext uri="{FF2B5EF4-FFF2-40B4-BE49-F238E27FC236}">
                <a16:creationId xmlns:a16="http://schemas.microsoft.com/office/drawing/2014/main" id="{F445568B-428A-F6B4-4567-32D9D7E431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27788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2265AB8D-55D5-367F-42A2-67EC9C8724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74d83190_2_85:notes">
            <a:extLst>
              <a:ext uri="{FF2B5EF4-FFF2-40B4-BE49-F238E27FC236}">
                <a16:creationId xmlns:a16="http://schemas.microsoft.com/office/drawing/2014/main" id="{0DB703F3-A6B9-A9AE-FB7C-87C6A907C4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5174d83190_2_85:notes">
            <a:extLst>
              <a:ext uri="{FF2B5EF4-FFF2-40B4-BE49-F238E27FC236}">
                <a16:creationId xmlns:a16="http://schemas.microsoft.com/office/drawing/2014/main" id="{F7FC9D02-6167-E1ED-D414-E70D13C88E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5174d83190_2_85:notes">
            <a:extLst>
              <a:ext uri="{FF2B5EF4-FFF2-40B4-BE49-F238E27FC236}">
                <a16:creationId xmlns:a16="http://schemas.microsoft.com/office/drawing/2014/main" id="{F445568B-428A-F6B4-4567-32D9D7E431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3945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74d83190_2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5174d83190_2_8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5174d83190_2_8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299714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7D3F9978-74E2-EE8F-D325-3DBC0B8C7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74d83190_2_85:notes">
            <a:extLst>
              <a:ext uri="{FF2B5EF4-FFF2-40B4-BE49-F238E27FC236}">
                <a16:creationId xmlns:a16="http://schemas.microsoft.com/office/drawing/2014/main" id="{C4FBEEB0-4463-49D1-9B1A-4E3E26D378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5174d83190_2_85:notes">
            <a:extLst>
              <a:ext uri="{FF2B5EF4-FFF2-40B4-BE49-F238E27FC236}">
                <a16:creationId xmlns:a16="http://schemas.microsoft.com/office/drawing/2014/main" id="{AFD985F3-B498-EB6D-24C8-29E5D13F6A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5174d83190_2_85:notes">
            <a:extLst>
              <a:ext uri="{FF2B5EF4-FFF2-40B4-BE49-F238E27FC236}">
                <a16:creationId xmlns:a16="http://schemas.microsoft.com/office/drawing/2014/main" id="{8AEF3502-1D9B-68BA-20A2-44CFB85B3A0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868453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09BAB7A5-C237-4599-5F13-F73FCE870B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74d83190_2_85:notes">
            <a:extLst>
              <a:ext uri="{FF2B5EF4-FFF2-40B4-BE49-F238E27FC236}">
                <a16:creationId xmlns:a16="http://schemas.microsoft.com/office/drawing/2014/main" id="{DD1906F6-46A9-753D-1691-CD14722BE57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5174d83190_2_85:notes">
            <a:extLst>
              <a:ext uri="{FF2B5EF4-FFF2-40B4-BE49-F238E27FC236}">
                <a16:creationId xmlns:a16="http://schemas.microsoft.com/office/drawing/2014/main" id="{2A1CDCB6-BDA1-F0E1-9414-E513BF1677D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5174d83190_2_85:notes">
            <a:extLst>
              <a:ext uri="{FF2B5EF4-FFF2-40B4-BE49-F238E27FC236}">
                <a16:creationId xmlns:a16="http://schemas.microsoft.com/office/drawing/2014/main" id="{A3475691-BB77-EE8D-CCDE-9F3B6F4C456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18544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72DFEA9B-0EA5-FF54-0B1E-0856191B5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74d83190_2_85:notes">
            <a:extLst>
              <a:ext uri="{FF2B5EF4-FFF2-40B4-BE49-F238E27FC236}">
                <a16:creationId xmlns:a16="http://schemas.microsoft.com/office/drawing/2014/main" id="{9635F4DB-8884-9278-A2CD-99976C4248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5174d83190_2_85:notes">
            <a:extLst>
              <a:ext uri="{FF2B5EF4-FFF2-40B4-BE49-F238E27FC236}">
                <a16:creationId xmlns:a16="http://schemas.microsoft.com/office/drawing/2014/main" id="{AC36E334-DBCF-C6C0-560A-F48CE0A63E5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5174d83190_2_85:notes">
            <a:extLst>
              <a:ext uri="{FF2B5EF4-FFF2-40B4-BE49-F238E27FC236}">
                <a16:creationId xmlns:a16="http://schemas.microsoft.com/office/drawing/2014/main" id="{93DD8608-1804-E452-D616-5C82A3D86C9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21928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1F91118E-8080-FCEC-D1AC-5582DC4F0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74d83190_2_85:notes">
            <a:extLst>
              <a:ext uri="{FF2B5EF4-FFF2-40B4-BE49-F238E27FC236}">
                <a16:creationId xmlns:a16="http://schemas.microsoft.com/office/drawing/2014/main" id="{CD7D0A2F-E563-C5A7-879F-29438D193C5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5174d83190_2_85:notes">
            <a:extLst>
              <a:ext uri="{FF2B5EF4-FFF2-40B4-BE49-F238E27FC236}">
                <a16:creationId xmlns:a16="http://schemas.microsoft.com/office/drawing/2014/main" id="{C9F3C7C3-F895-40B1-5B5A-DEC36BF282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5174d83190_2_85:notes">
            <a:extLst>
              <a:ext uri="{FF2B5EF4-FFF2-40B4-BE49-F238E27FC236}">
                <a16:creationId xmlns:a16="http://schemas.microsoft.com/office/drawing/2014/main" id="{CCCC5B95-CAA8-A00E-80DC-E17E6486045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314752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30574E04-4DD4-A6BD-E279-777CC3B28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74d83190_2_85:notes">
            <a:extLst>
              <a:ext uri="{FF2B5EF4-FFF2-40B4-BE49-F238E27FC236}">
                <a16:creationId xmlns:a16="http://schemas.microsoft.com/office/drawing/2014/main" id="{916D6D7E-0A7D-B958-B651-0CB2AE0433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5174d83190_2_85:notes">
            <a:extLst>
              <a:ext uri="{FF2B5EF4-FFF2-40B4-BE49-F238E27FC236}">
                <a16:creationId xmlns:a16="http://schemas.microsoft.com/office/drawing/2014/main" id="{2B82B445-C570-6426-DF22-48E77F9121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5174d83190_2_85:notes">
            <a:extLst>
              <a:ext uri="{FF2B5EF4-FFF2-40B4-BE49-F238E27FC236}">
                <a16:creationId xmlns:a16="http://schemas.microsoft.com/office/drawing/2014/main" id="{2FD9076C-F291-E06C-74FC-C0C2CFDF9C9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6745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DBA306C5-6151-C7BA-CB30-9211BC7E1C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74d83190_2_85:notes">
            <a:extLst>
              <a:ext uri="{FF2B5EF4-FFF2-40B4-BE49-F238E27FC236}">
                <a16:creationId xmlns:a16="http://schemas.microsoft.com/office/drawing/2014/main" id="{0A15170E-D64E-F4FD-EA0B-695A9CE9FD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5174d83190_2_85:notes">
            <a:extLst>
              <a:ext uri="{FF2B5EF4-FFF2-40B4-BE49-F238E27FC236}">
                <a16:creationId xmlns:a16="http://schemas.microsoft.com/office/drawing/2014/main" id="{112CBF2A-9E66-0ADD-0605-ED22B0CB5C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5174d83190_2_85:notes">
            <a:extLst>
              <a:ext uri="{FF2B5EF4-FFF2-40B4-BE49-F238E27FC236}">
                <a16:creationId xmlns:a16="http://schemas.microsoft.com/office/drawing/2014/main" id="{E24B0CC4-47BD-61BB-094A-D08D703CBDA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389439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>
          <a:extLst>
            <a:ext uri="{FF2B5EF4-FFF2-40B4-BE49-F238E27FC236}">
              <a16:creationId xmlns:a16="http://schemas.microsoft.com/office/drawing/2014/main" id="{E8D58DDE-BAC2-2D4E-9033-542D4C4A1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5174d83190_2_85:notes">
            <a:extLst>
              <a:ext uri="{FF2B5EF4-FFF2-40B4-BE49-F238E27FC236}">
                <a16:creationId xmlns:a16="http://schemas.microsoft.com/office/drawing/2014/main" id="{80B0D15F-F7EE-5A26-1A8B-CB59B3FDF74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7" name="Google Shape;137;g25174d83190_2_85:notes">
            <a:extLst>
              <a:ext uri="{FF2B5EF4-FFF2-40B4-BE49-F238E27FC236}">
                <a16:creationId xmlns:a16="http://schemas.microsoft.com/office/drawing/2014/main" id="{58E65409-24C6-A125-2BB5-FA146AE9DF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25174d83190_2_85:notes">
            <a:extLst>
              <a:ext uri="{FF2B5EF4-FFF2-40B4-BE49-F238E27FC236}">
                <a16:creationId xmlns:a16="http://schemas.microsoft.com/office/drawing/2014/main" id="{DD461F86-54B0-5F86-7655-CC34BF72E1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567601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74E3D-0336-42C2-BFB4-C958ED9467B7}" type="datetime1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1224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2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jpg"/><Relationship Id="rId4" Type="http://schemas.openxmlformats.org/officeDocument/2006/relationships/image" Target="../media/image10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/>
          <p:nvPr/>
        </p:nvSpPr>
        <p:spPr>
          <a:xfrm>
            <a:off x="0" y="4410782"/>
            <a:ext cx="9144000" cy="712961"/>
          </a:xfrm>
          <a:prstGeom prst="rect">
            <a:avLst/>
          </a:prstGeom>
          <a:solidFill>
            <a:srgbClr val="002060"/>
          </a:solidFill>
          <a:ln w="12700" cap="flat" cmpd="sng">
            <a:solidFill>
              <a:srgbClr val="42719B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Electronic and Communication, </a:t>
            </a:r>
            <a:endParaRPr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b="1" dirty="0">
                <a:solidFill>
                  <a:schemeClr val="lt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KLE Technological University’s Dr. M. S. Sheshgiri College of Engineering and Technology, Belagavi</a:t>
            </a:r>
            <a:endParaRPr b="1" dirty="0">
              <a:solidFill>
                <a:schemeClr val="lt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25"/>
          <p:cNvSpPr txBox="1">
            <a:spLocks noGrp="1"/>
          </p:cNvSpPr>
          <p:nvPr>
            <p:ph type="ctrTitle"/>
          </p:nvPr>
        </p:nvSpPr>
        <p:spPr>
          <a:xfrm>
            <a:off x="1143000" y="2981899"/>
            <a:ext cx="6858000" cy="126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23EECW301</a:t>
            </a:r>
            <a:endParaRPr sz="24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 PROJECT-6</a:t>
            </a:r>
            <a:r>
              <a:rPr lang="en" sz="24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</a:t>
            </a:r>
            <a: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SEM</a:t>
            </a:r>
            <a:br>
              <a:rPr lang="e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 the Guidance of</a:t>
            </a:r>
            <a:b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 . Shivaling Hungund</a:t>
            </a: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2" name="Google Shape;132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  <p:sp>
        <p:nvSpPr>
          <p:cNvPr id="133" name="Google Shape;133;p25"/>
          <p:cNvSpPr txBox="1"/>
          <p:nvPr/>
        </p:nvSpPr>
        <p:spPr>
          <a:xfrm>
            <a:off x="1143000" y="1687301"/>
            <a:ext cx="6858000" cy="948600"/>
          </a:xfrm>
          <a:prstGeom prst="rect">
            <a:avLst/>
          </a:prstGeom>
          <a:noFill/>
          <a:ln>
            <a:noFill/>
          </a:ln>
          <a:effectLst>
            <a:outerShdw algn="bl" rotWithShape="0">
              <a:srgbClr val="000000">
                <a:alpha val="47000"/>
              </a:srgbClr>
            </a:outerShdw>
          </a:effectLst>
        </p:spPr>
        <p:txBody>
          <a:bodyPr spcFirstLastPara="1" wrap="square" lIns="68575" tIns="34275" rIns="68575" bIns="34275" anchor="b" anchorCtr="0">
            <a:normAutofit fontScale="40000" lnSpcReduction="20000"/>
          </a:bodyPr>
          <a:lstStyle/>
          <a:p>
            <a:pPr lvl="0" algn="ctr">
              <a:lnSpc>
                <a:spcPct val="90000"/>
              </a:lnSpc>
              <a:buClr>
                <a:srgbClr val="C00000"/>
              </a:buClr>
              <a:buSzPts val="4500"/>
            </a:pPr>
            <a:r>
              <a:rPr lang="en-US" sz="96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Health Monitoring System using IoT and Cloud Computing </a:t>
            </a:r>
            <a:endParaRPr lang="en-US" sz="9000" b="1" i="0" u="none" strike="noStrike" cap="none" dirty="0">
              <a:solidFill>
                <a:srgbClr val="002060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34" name="Google Shape;13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09025" y="591000"/>
            <a:ext cx="7361761" cy="81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EB2C5960-04F4-0065-54C0-AA5A7AE656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B8452D95-9765-FD65-0BA7-3951A55C5ED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10</a:t>
            </a:fld>
            <a:endParaRPr/>
          </a:p>
        </p:txBody>
      </p:sp>
      <p:pic>
        <p:nvPicPr>
          <p:cNvPr id="144" name="Google Shape;144;p26">
            <a:extLst>
              <a:ext uri="{FF2B5EF4-FFF2-40B4-BE49-F238E27FC236}">
                <a16:creationId xmlns:a16="http://schemas.microsoft.com/office/drawing/2014/main" id="{6BADFF4F-FEC6-DC2E-84D3-FC244DACC9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393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6452BC9-959E-4385-6E93-9ACB6B1F2545}"/>
              </a:ext>
            </a:extLst>
          </p:cNvPr>
          <p:cNvSpPr txBox="1"/>
          <p:nvPr/>
        </p:nvSpPr>
        <p:spPr>
          <a:xfrm>
            <a:off x="295098" y="475214"/>
            <a:ext cx="797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SPECIFICATIONS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7564DA-84E9-5320-3A8B-204F66842DD6}"/>
              </a:ext>
            </a:extLst>
          </p:cNvPr>
          <p:cNvSpPr txBox="1"/>
          <p:nvPr/>
        </p:nvSpPr>
        <p:spPr>
          <a:xfrm>
            <a:off x="525584" y="1062892"/>
            <a:ext cx="7174523" cy="45550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of inputs: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SENSORS: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MAX30102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(Pulse Oximeter and Heart Rate Sensor)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Pulse rate and blood oxygen levels (spO2)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Specification: </a:t>
            </a: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: SpO2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(oxygen saturation) and pulse rate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Communication: I2C Protocol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Applications: Health monitoring, fitness tracking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DS18B20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(Digital Temperature Sensor)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Measures temperature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Range: -55°C to +125°C.   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Accuracy: ±0.5°C (in the -10°C to +85°C range)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Communication: 1-Wire Protocol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Input: Temperature data </a:t>
            </a:r>
          </a:p>
          <a:p>
            <a:endParaRPr lang="en-US" sz="1600" dirty="0"/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2050" name="Picture 2" descr="Arduino Heart Rate Monitor Using MAX30102 and Pulse Oximetry — Maker Portal">
            <a:extLst>
              <a:ext uri="{FF2B5EF4-FFF2-40B4-BE49-F238E27FC236}">
                <a16:creationId xmlns:a16="http://schemas.microsoft.com/office/drawing/2014/main" id="{DB63D2E3-8EDA-4AC8-6811-4F8B17A51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7397" y="1062892"/>
            <a:ext cx="2571505" cy="2533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uy DS18B20 Water Proof Temperature Probe - Black Original Chip at Best  Price">
            <a:extLst>
              <a:ext uri="{FF2B5EF4-FFF2-40B4-BE49-F238E27FC236}">
                <a16:creationId xmlns:a16="http://schemas.microsoft.com/office/drawing/2014/main" id="{DA110C92-686A-5626-FE07-233EF7DA04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0451" y="3444331"/>
            <a:ext cx="1827334" cy="1699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11112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3FA76F18-FF29-6D3C-50A4-E0EB2C73D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709E94B9-5F36-9C95-6A0E-03766A0E390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11</a:t>
            </a:fld>
            <a:endParaRPr/>
          </a:p>
        </p:txBody>
      </p:sp>
      <p:pic>
        <p:nvPicPr>
          <p:cNvPr id="144" name="Google Shape;144;p26">
            <a:extLst>
              <a:ext uri="{FF2B5EF4-FFF2-40B4-BE49-F238E27FC236}">
                <a16:creationId xmlns:a16="http://schemas.microsoft.com/office/drawing/2014/main" id="{C9B11F0C-D214-9D18-5798-900F6609E836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393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DDEB83A-06C4-0A7C-34F6-1B8781F87C44}"/>
              </a:ext>
            </a:extLst>
          </p:cNvPr>
          <p:cNvSpPr txBox="1"/>
          <p:nvPr/>
        </p:nvSpPr>
        <p:spPr>
          <a:xfrm>
            <a:off x="506003" y="1053543"/>
            <a:ext cx="79057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DHT11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(Temperature and Humidity Sensor)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Role: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Measures ambient temperature and humidity. 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Specifications: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Temperature Range: 0°C to 50°C (±2°C accuracy). 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Humidity Range: 20% to 90% RH (±5% accuracy).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Communication: Digital single-wire protocol.  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Input: Ambient temperature and humidity levels.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  User Input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Patient information (e.g. name, age, medical history)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Emergency contact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Threshold values for alert (e.g. maximum heart rate);</a:t>
            </a:r>
          </a:p>
        </p:txBody>
      </p:sp>
      <p:pic>
        <p:nvPicPr>
          <p:cNvPr id="1030" name="Picture 6" descr="DHT11 Humidity and Temperature Sensor Module for Arduino">
            <a:extLst>
              <a:ext uri="{FF2B5EF4-FFF2-40B4-BE49-F238E27FC236}">
                <a16:creationId xmlns:a16="http://schemas.microsoft.com/office/drawing/2014/main" id="{9A2FA222-37B1-1EC9-E450-AE4B493078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627" y="635936"/>
            <a:ext cx="2308957" cy="2140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28054EA-EF51-93D5-0B86-A565B65F2ED2}"/>
              </a:ext>
            </a:extLst>
          </p:cNvPr>
          <p:cNvSpPr txBox="1"/>
          <p:nvPr/>
        </p:nvSpPr>
        <p:spPr>
          <a:xfrm>
            <a:off x="506003" y="577968"/>
            <a:ext cx="797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SPECIFICATIONS </a:t>
            </a:r>
          </a:p>
        </p:txBody>
      </p:sp>
      <p:pic>
        <p:nvPicPr>
          <p:cNvPr id="1034" name="Picture 10" descr="Nodemcu ESP32-WROOM-32E Board">
            <a:extLst>
              <a:ext uri="{FF2B5EF4-FFF2-40B4-BE49-F238E27FC236}">
                <a16:creationId xmlns:a16="http://schemas.microsoft.com/office/drawing/2014/main" id="{5C6A748A-F5AE-A984-B1BF-F037D76BCF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492" y="2571750"/>
            <a:ext cx="2812113" cy="2469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69932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2DBE738A-2E1F-EE2E-9E8E-F484453EE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0E60F955-37B6-38F8-7E79-2C49B192BA7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12</a:t>
            </a:fld>
            <a:endParaRPr/>
          </a:p>
        </p:txBody>
      </p:sp>
      <p:pic>
        <p:nvPicPr>
          <p:cNvPr id="144" name="Google Shape;144;p26">
            <a:extLst>
              <a:ext uri="{FF2B5EF4-FFF2-40B4-BE49-F238E27FC236}">
                <a16:creationId xmlns:a16="http://schemas.microsoft.com/office/drawing/2014/main" id="{4B39EAEC-C3FF-559D-3255-8286155F3DF8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3604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F9676A1-0893-82D2-692D-F7701EF658BA}"/>
              </a:ext>
            </a:extLst>
          </p:cNvPr>
          <p:cNvSpPr txBox="1"/>
          <p:nvPr/>
        </p:nvSpPr>
        <p:spPr>
          <a:xfrm>
            <a:off x="295098" y="475214"/>
            <a:ext cx="797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SPECIFICATIONS 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2A7678E1-8905-6D15-0C3A-92A1D52B9D8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4923" y="1125414"/>
            <a:ext cx="2283979" cy="2032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B99A89-8302-B224-87DF-16AD72ED06B3}"/>
              </a:ext>
            </a:extLst>
          </p:cNvPr>
          <p:cNvSpPr txBox="1"/>
          <p:nvPr/>
        </p:nvSpPr>
        <p:spPr>
          <a:xfrm>
            <a:off x="418612" y="1125414"/>
            <a:ext cx="6039338" cy="3077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Specification of outputs: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Feedback: 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of health data on dashboards (e.g., graphs, charts).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Monitoring: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parameters like Pulse rate, blood oxygen levels (spO2), body temperature, ambient temperature and humidity.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Alert System: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Send Alerts to the stakeholders when the parameters reaches the threshold.</a:t>
            </a: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600" dirty="0"/>
          </a:p>
          <a:p>
            <a:pPr algn="just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1813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543BDE6F-F8A0-CFFC-7576-E468D5734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22C28455-B293-1C79-5132-B5603F25821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13</a:t>
            </a:fld>
            <a:endParaRPr/>
          </a:p>
        </p:txBody>
      </p:sp>
      <p:pic>
        <p:nvPicPr>
          <p:cNvPr id="144" name="Google Shape;144;p26">
            <a:extLst>
              <a:ext uri="{FF2B5EF4-FFF2-40B4-BE49-F238E27FC236}">
                <a16:creationId xmlns:a16="http://schemas.microsoft.com/office/drawing/2014/main" id="{0436F17E-94F9-5F28-C491-12B90791E07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393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EA654B7-0F2F-0AA2-3920-0DD6EFAF0DC0}"/>
              </a:ext>
            </a:extLst>
          </p:cNvPr>
          <p:cNvSpPr txBox="1"/>
          <p:nvPr/>
        </p:nvSpPr>
        <p:spPr>
          <a:xfrm>
            <a:off x="222168" y="492057"/>
            <a:ext cx="7972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INTEGRATING THE FUNCTIONAL BLOCK DIAGRAM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45A5E1-CC39-2D8E-DC66-FDD14A2D33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1212" y="1349751"/>
            <a:ext cx="3732624" cy="302107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19CBB3-8041-5D40-4EF2-EBA7B8606F68}"/>
              </a:ext>
            </a:extLst>
          </p:cNvPr>
          <p:cNvSpPr txBox="1"/>
          <p:nvPr/>
        </p:nvSpPr>
        <p:spPr>
          <a:xfrm>
            <a:off x="1427686" y="4370825"/>
            <a:ext cx="22626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Implementation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2B6D22-55C8-16ED-6008-A66C7E3BDFAA}"/>
              </a:ext>
            </a:extLst>
          </p:cNvPr>
          <p:cNvSpPr txBox="1"/>
          <p:nvPr/>
        </p:nvSpPr>
        <p:spPr>
          <a:xfrm>
            <a:off x="5267570" y="4370826"/>
            <a:ext cx="29268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Implementation in Arduino IDE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97087C5-A86E-6DE1-9B9F-0D3EA62E0F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7806" y="1349751"/>
            <a:ext cx="3732624" cy="3021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8589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073C4E06-3890-D161-FB85-8D5045471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C7185376-4F9E-2C40-3909-4C5993DFBD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14</a:t>
            </a:fld>
            <a:endParaRPr/>
          </a:p>
        </p:txBody>
      </p:sp>
      <p:pic>
        <p:nvPicPr>
          <p:cNvPr id="144" name="Google Shape;144;p26">
            <a:extLst>
              <a:ext uri="{FF2B5EF4-FFF2-40B4-BE49-F238E27FC236}">
                <a16:creationId xmlns:a16="http://schemas.microsoft.com/office/drawing/2014/main" id="{9C2FDC01-3A3C-FEC5-6B78-E7EDCD34A3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83604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5CA9E-3B67-83D3-CAF7-6DB7F83FA347}"/>
              </a:ext>
            </a:extLst>
          </p:cNvPr>
          <p:cNvSpPr txBox="1"/>
          <p:nvPr/>
        </p:nvSpPr>
        <p:spPr>
          <a:xfrm>
            <a:off x="295098" y="475214"/>
            <a:ext cx="797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2312E3-D586-2121-C2F6-0104566C69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8490" y="1148027"/>
            <a:ext cx="5287020" cy="3756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8617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144;p26">
            <a:extLst>
              <a:ext uri="{FF2B5EF4-FFF2-40B4-BE49-F238E27FC236}">
                <a16:creationId xmlns:a16="http://schemas.microsoft.com/office/drawing/2014/main" id="{E9AB3AB9-5C3F-4BEE-BC9E-F17BAC7480BF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0" y="83604"/>
            <a:ext cx="4276902" cy="475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B469EC0-9B08-5E6B-EF92-A13B51714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284" y="914400"/>
            <a:ext cx="6552054" cy="3843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702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BCE0E-BD68-4E7B-A854-85052A21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31" y="530105"/>
            <a:ext cx="7886700" cy="503293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AND NEED FOR OPTIMIZATION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9352AF-F0A8-4952-ABB3-40C64F766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631" y="1033398"/>
            <a:ext cx="8820737" cy="4246323"/>
          </a:xfrm>
        </p:spPr>
        <p:txBody>
          <a:bodyPr>
            <a:normAutofit/>
          </a:bodyPr>
          <a:lstStyle/>
          <a:p>
            <a:pPr algn="just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enhance the functionality and user experience of the health monitoring system, we will be implementing a dedicated mobile application. This app will integrate with </a:t>
            </a:r>
            <a:r>
              <a:rPr lang="en-US" sz="1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 provide real-time data visualization and improved accessibility. By using the app: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Users will be able to monitor their health parameters directly on their smartphones.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 and alerts will be delivered instantly.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app will reduce dependency on the </a:t>
            </a:r>
            <a:r>
              <a:rPr lang="en-US" sz="14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web interface, offering a more optimized and user-friendly solution for managing health data.</a:t>
            </a:r>
          </a:p>
          <a:p>
            <a:pPr algn="just"/>
            <a:r>
              <a:rPr lang="en-US" sz="1400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implementation will ensure seamless connectivity and better optimization for end-users.</a:t>
            </a:r>
          </a:p>
        </p:txBody>
      </p:sp>
      <p:pic>
        <p:nvPicPr>
          <p:cNvPr id="7" name="Google Shape;144;p26">
            <a:extLst>
              <a:ext uri="{FF2B5EF4-FFF2-40B4-BE49-F238E27FC236}">
                <a16:creationId xmlns:a16="http://schemas.microsoft.com/office/drawing/2014/main" id="{A5472403-743A-4B27-8845-F1F4909D040C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572000" y="83604"/>
            <a:ext cx="4276902" cy="475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0053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073C4E06-3890-D161-FB85-8D5045471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C7185376-4F9E-2C40-3909-4C5993DFBD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17</a:t>
            </a:fld>
            <a:endParaRPr/>
          </a:p>
        </p:txBody>
      </p:sp>
      <p:pic>
        <p:nvPicPr>
          <p:cNvPr id="144" name="Google Shape;144;p26">
            <a:extLst>
              <a:ext uri="{FF2B5EF4-FFF2-40B4-BE49-F238E27FC236}">
                <a16:creationId xmlns:a16="http://schemas.microsoft.com/office/drawing/2014/main" id="{9C2FDC01-3A3C-FEC5-6B78-E7EDCD34A31A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393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792EF54-CD82-DF25-D192-397FDBAC11FA}"/>
              </a:ext>
            </a:extLst>
          </p:cNvPr>
          <p:cNvSpPr txBox="1"/>
          <p:nvPr/>
        </p:nvSpPr>
        <p:spPr>
          <a:xfrm>
            <a:off x="687754" y="1578708"/>
            <a:ext cx="771378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THANK-YOU</a:t>
            </a:r>
          </a:p>
        </p:txBody>
      </p:sp>
    </p:spTree>
    <p:extLst>
      <p:ext uri="{BB962C8B-B14F-4D97-AF65-F5344CB8AC3E}">
        <p14:creationId xmlns:p14="http://schemas.microsoft.com/office/powerpoint/2010/main" val="2345228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  <p:sp>
        <p:nvSpPr>
          <p:cNvPr id="142" name="Google Shape;142;p26"/>
          <p:cNvSpPr txBox="1"/>
          <p:nvPr/>
        </p:nvSpPr>
        <p:spPr>
          <a:xfrm>
            <a:off x="2813754" y="972959"/>
            <a:ext cx="3516492" cy="561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Details of the Team</a:t>
            </a:r>
            <a:endParaRPr sz="32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graphicFrame>
        <p:nvGraphicFramePr>
          <p:cNvPr id="143" name="Google Shape;143;p26"/>
          <p:cNvGraphicFramePr/>
          <p:nvPr>
            <p:extLst>
              <p:ext uri="{D42A27DB-BD31-4B8C-83A1-F6EECF244321}">
                <p14:modId xmlns:p14="http://schemas.microsoft.com/office/powerpoint/2010/main" val="3156033193"/>
              </p:ext>
            </p:extLst>
          </p:nvPr>
        </p:nvGraphicFramePr>
        <p:xfrm>
          <a:off x="1652368" y="1832190"/>
          <a:ext cx="6095975" cy="2331840"/>
        </p:xfrm>
        <a:graphic>
          <a:graphicData uri="http://schemas.openxmlformats.org/drawingml/2006/table">
            <a:tbl>
              <a:tblPr firstRow="1" bandRow="1">
                <a:noFill/>
                <a:tableStyleId>{1BA07E65-23D3-4327-A907-803515E79363}</a:tableStyleId>
              </a:tblPr>
              <a:tblGrid>
                <a:gridCol w="771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2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15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26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8125"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Div: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800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B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solidFill>
                      <a:srgbClr val="00206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Sl. No. 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Name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SRN</a:t>
                      </a:r>
                      <a:r>
                        <a:rPr lang="en" sz="1800" b="1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. </a:t>
                      </a:r>
                      <a:endParaRPr sz="1800" b="1" u="none" strike="noStrike" cap="none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1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SANSKRUTI MIRAJKAR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02FE22BEC084</a:t>
                      </a:r>
                      <a:endParaRPr sz="1400" u="none" strike="noStrike" cap="none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SHRAMAN KANTHI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02FE22BEC092</a:t>
                      </a:r>
                    </a:p>
                  </a:txBody>
                  <a:tcPr marL="68600" marR="68600" marT="34300" marB="3430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3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SWATI PATIL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02FE22BEC112</a:t>
                      </a:r>
                    </a:p>
                  </a:txBody>
                  <a:tcPr marL="68600" marR="68600" marT="34300" marB="3430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125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4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DARSHAN MODEKAR</a:t>
                      </a:r>
                      <a:endParaRPr sz="1800" u="none" strike="noStrike" cap="none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600" marR="68600" marT="34300" marB="3430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02FE22BEC119</a:t>
                      </a:r>
                    </a:p>
                  </a:txBody>
                  <a:tcPr marL="68600" marR="68600" marT="34300" marB="34300"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44" name="Google Shape;144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7211" y="63004"/>
            <a:ext cx="4276902" cy="4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52550DA3-996F-D851-E43C-9DFA4FF0E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1C996D9F-7EBD-4533-3F3D-582BCAC5188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3</a:t>
            </a:fld>
            <a:endParaRPr/>
          </a:p>
        </p:txBody>
      </p:sp>
      <p:pic>
        <p:nvPicPr>
          <p:cNvPr id="144" name="Google Shape;144;p26">
            <a:extLst>
              <a:ext uri="{FF2B5EF4-FFF2-40B4-BE49-F238E27FC236}">
                <a16:creationId xmlns:a16="http://schemas.microsoft.com/office/drawing/2014/main" id="{DC4506ED-6C31-B990-4C61-543AA07738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393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B4CE1D-E21C-7CF3-E7E6-55534A74BBA6}"/>
              </a:ext>
            </a:extLst>
          </p:cNvPr>
          <p:cNvSpPr txBox="1"/>
          <p:nvPr/>
        </p:nvSpPr>
        <p:spPr>
          <a:xfrm>
            <a:off x="572429" y="577968"/>
            <a:ext cx="3657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sz="2400" b="1" i="0" u="none" baseline="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rtl val="0"/>
              </a:rPr>
              <a:t>CONTENTS</a:t>
            </a:r>
            <a:endParaRPr lang="en-IN" alt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C8E68D3-8D87-8C9C-9799-0E22836984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594" y="1266091"/>
            <a:ext cx="2189406" cy="312517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000444-4F1C-3CA3-09B3-3B24576BE74E}"/>
              </a:ext>
            </a:extLst>
          </p:cNvPr>
          <p:cNvSpPr txBox="1"/>
          <p:nvPr/>
        </p:nvSpPr>
        <p:spPr>
          <a:xfrm>
            <a:off x="572429" y="993881"/>
            <a:ext cx="7942921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Gantt Chart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Work Breakdown Structure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Specification and dentification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Block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Simulation of the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AutoShape 2" descr="A series of visually engaging images illustrating a health monitoring system using IoT and cloud computing. Each image represents a step: 1) A person wearing a smartwatch and fitness tracker collecting health data, 2) Data transmission through wireless networks, 3) Cloud storage with icons of analytics and processing, 4) A smartphone or computer screen showing real-time health dashboards, and 5) An alert notification system with an ambulance icon and security measures like locks and encrypted data symbols. Bright, professional, and modern design for educational purposes.">
            <a:extLst>
              <a:ext uri="{FF2B5EF4-FFF2-40B4-BE49-F238E27FC236}">
                <a16:creationId xmlns:a16="http://schemas.microsoft.com/office/drawing/2014/main" id="{176A4F11-76C8-32EE-92AF-A11BC0F7A18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A series of visually engaging images illustrating a health monitoring system using IoT and cloud computing. Each image represents a step: 1) A person wearing a smartwatch and fitness tracker collecting health data, 2) Data transmission through wireless networks, 3) Cloud storage with icons of analytics and processing, 4) A smartphone or computer screen showing real-time health dashboards, and 5) An alert notification system with an ambulance icon and security measures like locks and encrypted data symbols. Bright, professional, and modern design for educational purposes.">
            <a:extLst>
              <a:ext uri="{FF2B5EF4-FFF2-40B4-BE49-F238E27FC236}">
                <a16:creationId xmlns:a16="http://schemas.microsoft.com/office/drawing/2014/main" id="{91EDC1CE-8090-BE84-5EE9-48C08EEC4B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892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06DF7A70-AD0B-E9C9-0966-A567075ED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09067EF7-9619-CE46-EC05-CE300BFB0A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4</a:t>
            </a:fld>
            <a:endParaRPr/>
          </a:p>
        </p:txBody>
      </p:sp>
      <p:pic>
        <p:nvPicPr>
          <p:cNvPr id="144" name="Google Shape;144;p26">
            <a:extLst>
              <a:ext uri="{FF2B5EF4-FFF2-40B4-BE49-F238E27FC236}">
                <a16:creationId xmlns:a16="http://schemas.microsoft.com/office/drawing/2014/main" id="{544C9424-61F8-A960-3365-5957A1F6C48B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393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AutoShape 2" descr="A series of visually engaging images illustrating a health monitoring system using IoT and cloud computing. Each image represents a step: 1) A person wearing a smartwatch and fitness tracker collecting health data, 2) Data transmission through wireless networks, 3) Cloud storage with icons of analytics and processing, 4) A smartphone or computer screen showing real-time health dashboards, and 5) An alert notification system with an ambulance icon and security measures like locks and encrypted data symbols. Bright, professional, and modern design for educational purposes.">
            <a:extLst>
              <a:ext uri="{FF2B5EF4-FFF2-40B4-BE49-F238E27FC236}">
                <a16:creationId xmlns:a16="http://schemas.microsoft.com/office/drawing/2014/main" id="{8AF5EFB9-32AE-2387-5D70-740FCDC4471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A series of visually engaging images illustrating a health monitoring system using IoT and cloud computing. Each image represents a step: 1) A person wearing a smartwatch and fitness tracker collecting health data, 2) Data transmission through wireless networks, 3) Cloud storage with icons of analytics and processing, 4) A smartphone or computer screen showing real-time health dashboards, and 5) An alert notification system with an ambulance icon and security measures like locks and encrypted data symbols. Bright, professional, and modern design for educational purposes.">
            <a:extLst>
              <a:ext uri="{FF2B5EF4-FFF2-40B4-BE49-F238E27FC236}">
                <a16:creationId xmlns:a16="http://schemas.microsoft.com/office/drawing/2014/main" id="{26F88C03-5EA8-67DB-5F93-7A7AF489127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468EB8-BF05-B322-AC65-375EB764B8E7}"/>
              </a:ext>
            </a:extLst>
          </p:cNvPr>
          <p:cNvSpPr txBox="1"/>
          <p:nvPr/>
        </p:nvSpPr>
        <p:spPr>
          <a:xfrm>
            <a:off x="522514" y="632517"/>
            <a:ext cx="374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A777A2-2553-F761-0A4B-5AD0D02638E9}"/>
              </a:ext>
            </a:extLst>
          </p:cNvPr>
          <p:cNvSpPr txBox="1"/>
          <p:nvPr/>
        </p:nvSpPr>
        <p:spPr>
          <a:xfrm>
            <a:off x="756271" y="1361287"/>
            <a:ext cx="73427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need for an IoT-based health monitoring application that continuously tracks vital signs like heart rate and blood pressure. This system should utilize cloud monitoring for real-time data analysis and alerts enabling timely interventions, personalized health, to improve patient outcomes and engagement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168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B536826C-9FFB-34CC-EBFD-FDB9215B2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3E30D1C2-DB99-1958-7858-51B6334FE60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5</a:t>
            </a:fld>
            <a:endParaRPr/>
          </a:p>
        </p:txBody>
      </p:sp>
      <p:pic>
        <p:nvPicPr>
          <p:cNvPr id="144" name="Google Shape;144;p26">
            <a:extLst>
              <a:ext uri="{FF2B5EF4-FFF2-40B4-BE49-F238E27FC236}">
                <a16:creationId xmlns:a16="http://schemas.microsoft.com/office/drawing/2014/main" id="{27FD3C54-5614-D699-8086-D3781129B7D0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393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AutoShape 2" descr="A series of visually engaging images illustrating a health monitoring system using IoT and cloud computing. Each image represents a step: 1) A person wearing a smartwatch and fitness tracker collecting health data, 2) Data transmission through wireless networks, 3) Cloud storage with icons of analytics and processing, 4) A smartphone or computer screen showing real-time health dashboards, and 5) An alert notification system with an ambulance icon and security measures like locks and encrypted data symbols. Bright, professional, and modern design for educational purposes.">
            <a:extLst>
              <a:ext uri="{FF2B5EF4-FFF2-40B4-BE49-F238E27FC236}">
                <a16:creationId xmlns:a16="http://schemas.microsoft.com/office/drawing/2014/main" id="{81CB84AC-BC4B-FADF-A170-B2102C551E0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AutoShape 4" descr="A series of visually engaging images illustrating a health monitoring system using IoT and cloud computing. Each image represents a step: 1) A person wearing a smartwatch and fitness tracker collecting health data, 2) Data transmission through wireless networks, 3) Cloud storage with icons of analytics and processing, 4) A smartphone or computer screen showing real-time health dashboards, and 5) An alert notification system with an ambulance icon and security measures like locks and encrypted data symbols. Bright, professional, and modern design for educational purposes.">
            <a:extLst>
              <a:ext uri="{FF2B5EF4-FFF2-40B4-BE49-F238E27FC236}">
                <a16:creationId xmlns:a16="http://schemas.microsoft.com/office/drawing/2014/main" id="{478ECCC7-6956-3CBE-B8C2-49FF7F57688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572000" y="25717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46E9AF-1EE9-A3F2-FCCB-2335A599892F}"/>
              </a:ext>
            </a:extLst>
          </p:cNvPr>
          <p:cNvSpPr txBox="1"/>
          <p:nvPr/>
        </p:nvSpPr>
        <p:spPr>
          <a:xfrm>
            <a:off x="522514" y="632517"/>
            <a:ext cx="37469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A49197-B1B4-4C1C-75F7-57D1C1D0B422}"/>
              </a:ext>
            </a:extLst>
          </p:cNvPr>
          <p:cNvSpPr txBox="1"/>
          <p:nvPr/>
        </p:nvSpPr>
        <p:spPr>
          <a:xfrm>
            <a:off x="522514" y="1093154"/>
            <a:ext cx="73427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the rise of chronic diseases, continuous health monitoring has become crucial for managing conditions like hypertension and heart disease. This project proposes an IoT-based health monitoring system that tracks vital signs, such as heart rate and blood pressure, in real-time. By transmitting data to a cloud-based platform, the system allows for continuous analysis, real-time alerts, and remote access for healthcare providers. This approach enhances patient care by enabling timely interventions and promoting proactive health management, ultimately improving patient outcomes and engagement. </a:t>
            </a:r>
          </a:p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388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56486625"/>
              </p:ext>
            </p:extLst>
          </p:nvPr>
        </p:nvGraphicFramePr>
        <p:xfrm>
          <a:off x="266700" y="1022982"/>
          <a:ext cx="8248651" cy="355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972">
                  <a:extLst>
                    <a:ext uri="{9D8B030D-6E8A-4147-A177-3AD203B41FA5}">
                      <a16:colId xmlns:a16="http://schemas.microsoft.com/office/drawing/2014/main" val="1550474902"/>
                    </a:ext>
                  </a:extLst>
                </a:gridCol>
                <a:gridCol w="1814972">
                  <a:extLst>
                    <a:ext uri="{9D8B030D-6E8A-4147-A177-3AD203B41FA5}">
                      <a16:colId xmlns:a16="http://schemas.microsoft.com/office/drawing/2014/main" val="4207641811"/>
                    </a:ext>
                  </a:extLst>
                </a:gridCol>
                <a:gridCol w="1788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8620">
                <a:tc>
                  <a:txBody>
                    <a:bodyPr/>
                    <a:lstStyle/>
                    <a:p>
                      <a:r>
                        <a:rPr lang="en-US" sz="1100" dirty="0" err="1"/>
                        <a:t>Sl</a:t>
                      </a:r>
                      <a:r>
                        <a:rPr lang="en-US" sz="1100" dirty="0"/>
                        <a:t> No.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Paper Title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Purpose of the study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Tools/ software used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Limitations /Disadvantages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6878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IoT Based Health Monitoring System Built on ESP32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sz="1100" dirty="0"/>
                        <a:t>To compare the existing technology with the recent one and scope of improvement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it-IT" sz="1100" dirty="0"/>
                        <a:t>Heart Beat Sensor, temperature sensor, ESP32, Buzzer</a:t>
                      </a:r>
                      <a:endParaRPr lang="en-US" sz="1100" dirty="0"/>
                    </a:p>
                    <a:p>
                      <a:pPr indent="0">
                        <a:buFont typeface="+mj-lt"/>
                        <a:buNone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/>
                        <a:t>Only used for data transmission over short distances 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/>
                        <a:t>With increased users and loaded data, no guarantee for users, poor performance over time, and low knowledge usage</a:t>
                      </a:r>
                    </a:p>
                    <a:p>
                      <a:pPr marL="0" indent="0">
                        <a:buFont typeface="+mj-lt"/>
                        <a:buNone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17481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IoT based Healthcare Monitoring and Tracking System for Soldiers using ESP32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/>
                        <a:t>To compare the existing technology with the recent one and scope of improvement</a:t>
                      </a:r>
                    </a:p>
                    <a:p>
                      <a:pPr indent="0">
                        <a:buFont typeface="+mj-lt"/>
                        <a:buNone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/>
                        <a:t>MAX30102 ,ESP32, Jumper wires, Server</a:t>
                      </a:r>
                    </a:p>
                    <a:p>
                      <a:pPr indent="0">
                        <a:buFont typeface="+mj-lt"/>
                        <a:buNone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/>
                        <a:t> Data Security Concerns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/>
                        <a:t>Dependence on Connectivity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/>
                        <a:t> Sensor Limitations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/>
                        <a:t> Power Consumption</a:t>
                      </a:r>
                    </a:p>
                    <a:p>
                      <a:pPr indent="0">
                        <a:buFont typeface="+mj-lt"/>
                        <a:buNone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585341034"/>
              </p:ext>
            </p:extLst>
          </p:nvPr>
        </p:nvGraphicFramePr>
        <p:xfrm>
          <a:off x="266700" y="547407"/>
          <a:ext cx="8248650" cy="48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oogle Shape;144;p26">
            <a:extLst>
              <a:ext uri="{FF2B5EF4-FFF2-40B4-BE49-F238E27FC236}">
                <a16:creationId xmlns:a16="http://schemas.microsoft.com/office/drawing/2014/main" id="{700C85AE-99A8-4D21-1B46-048BBABD5F4D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02393"/>
            <a:ext cx="4276902" cy="47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6069B-EC45-490D-6109-F46AEA5FBC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477345-70E9-C421-69D0-6E4CE9F556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4337634"/>
              </p:ext>
            </p:extLst>
          </p:nvPr>
        </p:nvGraphicFramePr>
        <p:xfrm>
          <a:off x="295097" y="1006992"/>
          <a:ext cx="8248651" cy="3558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4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56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4972">
                  <a:extLst>
                    <a:ext uri="{9D8B030D-6E8A-4147-A177-3AD203B41FA5}">
                      <a16:colId xmlns:a16="http://schemas.microsoft.com/office/drawing/2014/main" val="1035820486"/>
                    </a:ext>
                  </a:extLst>
                </a:gridCol>
                <a:gridCol w="1814972">
                  <a:extLst>
                    <a:ext uri="{9D8B030D-6E8A-4147-A177-3AD203B41FA5}">
                      <a16:colId xmlns:a16="http://schemas.microsoft.com/office/drawing/2014/main" val="2402611278"/>
                    </a:ext>
                  </a:extLst>
                </a:gridCol>
                <a:gridCol w="178858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2839">
                <a:tc>
                  <a:txBody>
                    <a:bodyPr/>
                    <a:lstStyle/>
                    <a:p>
                      <a:r>
                        <a:rPr lang="en-US" sz="1100" dirty="0"/>
                        <a:t>Sl No.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Paper Title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Purpose of the study</a:t>
                      </a:r>
                    </a:p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Tools/ software used</a:t>
                      </a:r>
                    </a:p>
                    <a:p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Limitations /Disadvantages/Remarks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874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IoT based Healthcare Monitoring and Tracking System for Soldiers using ESP32</a:t>
                      </a:r>
                    </a:p>
                    <a:p>
                      <a:r>
                        <a:rPr lang="en-US" sz="1100" dirty="0"/>
                        <a:t> 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/>
                        <a:t>To compare the existing technology with the recent one and scope of improvement</a:t>
                      </a:r>
                    </a:p>
                    <a:p>
                      <a:pPr indent="0">
                        <a:buFont typeface="+mj-lt"/>
                        <a:buNone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it-IT" sz="1100" dirty="0"/>
                        <a:t>ESP32,</a:t>
                      </a:r>
                      <a:r>
                        <a:rPr lang="en-US" sz="1100" dirty="0"/>
                        <a:t> .Heartbeat sensor (LM358), GPS, Panic Button,</a:t>
                      </a:r>
                    </a:p>
                    <a:p>
                      <a:pPr indent="0">
                        <a:buFont typeface="+mj-lt"/>
                        <a:buNone/>
                      </a:pPr>
                      <a:r>
                        <a:rPr lang="en-US" sz="1100" dirty="0"/>
                        <a:t>Think Speak app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/>
                        <a:t>Dependency on internet connectivity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/>
                        <a:t> Power constraint(battery drains)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/>
                        <a:t>Limited data security, lack of advanced emergency features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8740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Design and Development of a Smart and Multipurpose IoT Embedded System Device Using ESP32 Microcontroller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lt"/>
                        <a:buNone/>
                        <a:tabLst/>
                        <a:defRPr/>
                      </a:pPr>
                      <a:r>
                        <a:rPr lang="en-US" sz="1100" dirty="0"/>
                        <a:t>To compare the existing technology with the recent one and scope of improvement</a:t>
                      </a:r>
                    </a:p>
                    <a:p>
                      <a:pPr indent="0">
                        <a:buFont typeface="+mj-lt"/>
                        <a:buNone/>
                      </a:pPr>
                      <a:endParaRPr lang="en-US" sz="1100" dirty="0"/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indent="0">
                        <a:buFont typeface="+mj-lt"/>
                        <a:buNone/>
                      </a:pPr>
                      <a:r>
                        <a:rPr lang="en-US" sz="1100" dirty="0"/>
                        <a:t>MAX30102 ,ESP32, Jumper wires, Server, Pulse Sensor</a:t>
                      </a:r>
                    </a:p>
                  </a:txBody>
                  <a:tcPr marL="68580" marR="68580" marT="34290" marB="34290"/>
                </a:tc>
                <a:tc>
                  <a:txBody>
                    <a:bodyPr/>
                    <a:lstStyle/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/>
                        <a:t> High Power Consumption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/>
                        <a:t> Limited Sensor Accuracy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100" dirty="0"/>
                        <a:t> Dependence on Wi-Fi Connectivity, Lack of Data Security Measures</a:t>
                      </a:r>
                    </a:p>
                  </a:txBody>
                  <a:tcPr marL="68580" marR="68580" marT="34290" marB="34290"/>
                </a:tc>
                <a:extLst>
                  <a:ext uri="{0D108BD9-81ED-4DB2-BD59-A6C34878D82A}">
                    <a16:rowId xmlns:a16="http://schemas.microsoft.com/office/drawing/2014/main" val="1812272706"/>
                  </a:ext>
                </a:extLst>
              </a:tr>
            </a:tbl>
          </a:graphicData>
        </a:graphic>
      </p:graphicFrame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F7E7EB-D041-DA77-50EA-C61BA66CF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Dept. of ECE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587302-A988-EA41-C988-668CFC89D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664CE2-A199-492D-95BF-8BD1FF457610}" type="slidenum">
              <a:rPr lang="en-US" smtClean="0"/>
              <a:t>7</a:t>
            </a:fld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DAD850DD-7925-F50E-495E-88FAF81AA73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11156663"/>
              </p:ext>
            </p:extLst>
          </p:nvPr>
        </p:nvGraphicFramePr>
        <p:xfrm>
          <a:off x="295098" y="577968"/>
          <a:ext cx="8248650" cy="48285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Google Shape;144;p26">
            <a:extLst>
              <a:ext uri="{FF2B5EF4-FFF2-40B4-BE49-F238E27FC236}">
                <a16:creationId xmlns:a16="http://schemas.microsoft.com/office/drawing/2014/main" id="{78CDF90B-E1B6-5607-7972-7CBAF37A50B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2000" y="102393"/>
            <a:ext cx="4276902" cy="4755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663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27D96652-9916-9B62-638C-97ED00C80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A2756E59-9F54-DC51-F021-F6D073CC75F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4473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8</a:t>
            </a:fld>
            <a:endParaRPr dirty="0"/>
          </a:p>
        </p:txBody>
      </p:sp>
      <p:pic>
        <p:nvPicPr>
          <p:cNvPr id="144" name="Google Shape;144;p26">
            <a:extLst>
              <a:ext uri="{FF2B5EF4-FFF2-40B4-BE49-F238E27FC236}">
                <a16:creationId xmlns:a16="http://schemas.microsoft.com/office/drawing/2014/main" id="{05F22FE7-1652-8767-17CE-29E6D1FFE47F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393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122B1D4-A222-32CF-CA34-01750BF8516C}"/>
              </a:ext>
            </a:extLst>
          </p:cNvPr>
          <p:cNvSpPr txBox="1"/>
          <p:nvPr/>
        </p:nvSpPr>
        <p:spPr>
          <a:xfrm>
            <a:off x="295098" y="408363"/>
            <a:ext cx="65866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alt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rtl val="0"/>
              </a:rPr>
              <a:t>DETAILED BLOCK DIAGRAM </a:t>
            </a:r>
            <a:endParaRPr lang="en-IN" alt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80C105AD-E16F-9C07-8A6B-48B26D39DDDF}"/>
              </a:ext>
            </a:extLst>
          </p:cNvPr>
          <p:cNvSpPr/>
          <p:nvPr/>
        </p:nvSpPr>
        <p:spPr>
          <a:xfrm>
            <a:off x="2830194" y="926538"/>
            <a:ext cx="3395472" cy="430120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 MONITORING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3929DD-F063-BD1F-C893-A36082AA3330}"/>
              </a:ext>
            </a:extLst>
          </p:cNvPr>
          <p:cNvSpPr/>
          <p:nvPr/>
        </p:nvSpPr>
        <p:spPr>
          <a:xfrm>
            <a:off x="475010" y="1641934"/>
            <a:ext cx="1237488" cy="7129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A1DB365-BDD6-4E86-E13C-C3397EABA8A3}"/>
              </a:ext>
            </a:extLst>
          </p:cNvPr>
          <p:cNvSpPr/>
          <p:nvPr/>
        </p:nvSpPr>
        <p:spPr>
          <a:xfrm>
            <a:off x="3953256" y="1640945"/>
            <a:ext cx="1237488" cy="7129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05AD15F-9C66-09FF-7730-0F98E4EE3BCA}"/>
              </a:ext>
            </a:extLst>
          </p:cNvPr>
          <p:cNvSpPr/>
          <p:nvPr/>
        </p:nvSpPr>
        <p:spPr>
          <a:xfrm>
            <a:off x="2246571" y="1640945"/>
            <a:ext cx="1237488" cy="712961"/>
          </a:xfrm>
          <a:prstGeom prst="round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Acquisition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9CFDF8E-CD14-FA75-FD2F-0A70F6808BB2}"/>
              </a:ext>
            </a:extLst>
          </p:cNvPr>
          <p:cNvSpPr/>
          <p:nvPr/>
        </p:nvSpPr>
        <p:spPr>
          <a:xfrm>
            <a:off x="7438973" y="1637491"/>
            <a:ext cx="1237488" cy="7129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and validation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568A5CA-8945-344D-AD1A-72AE697F5801}"/>
              </a:ext>
            </a:extLst>
          </p:cNvPr>
          <p:cNvSpPr/>
          <p:nvPr/>
        </p:nvSpPr>
        <p:spPr>
          <a:xfrm>
            <a:off x="5695062" y="1642717"/>
            <a:ext cx="1237488" cy="712961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Server and Analytics </a:t>
            </a:r>
          </a:p>
        </p:txBody>
      </p: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E8649D3B-E0FA-BB87-42F3-98DE1503D50A}"/>
              </a:ext>
            </a:extLst>
          </p:cNvPr>
          <p:cNvSpPr/>
          <p:nvPr/>
        </p:nvSpPr>
        <p:spPr>
          <a:xfrm>
            <a:off x="510131" y="2711115"/>
            <a:ext cx="1167246" cy="48455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136" name="Rectangle: Rounded Corners 135">
            <a:extLst>
              <a:ext uri="{FF2B5EF4-FFF2-40B4-BE49-F238E27FC236}">
                <a16:creationId xmlns:a16="http://schemas.microsoft.com/office/drawing/2014/main" id="{B5A3E4EB-8D6F-B910-8BCD-72D9CC3C8609}"/>
              </a:ext>
            </a:extLst>
          </p:cNvPr>
          <p:cNvSpPr/>
          <p:nvPr/>
        </p:nvSpPr>
        <p:spPr>
          <a:xfrm>
            <a:off x="510131" y="3489909"/>
            <a:ext cx="1167246" cy="4845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</p:txBody>
      </p: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8849DE12-4305-4AA5-EC9C-EF06A78137F0}"/>
              </a:ext>
            </a:extLst>
          </p:cNvPr>
          <p:cNvSpPr/>
          <p:nvPr/>
        </p:nvSpPr>
        <p:spPr>
          <a:xfrm>
            <a:off x="2288658" y="3479317"/>
            <a:ext cx="1167246" cy="48455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D5ABF0BD-B775-F2A7-BC93-690037A6B0F8}"/>
              </a:ext>
            </a:extLst>
          </p:cNvPr>
          <p:cNvSpPr/>
          <p:nvPr/>
        </p:nvSpPr>
        <p:spPr>
          <a:xfrm>
            <a:off x="7477573" y="3489909"/>
            <a:ext cx="1167246" cy="48455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End-User Testing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C8D8E768-B5F4-EB62-380D-9718EBA9A80E}"/>
              </a:ext>
            </a:extLst>
          </p:cNvPr>
          <p:cNvSpPr/>
          <p:nvPr/>
        </p:nvSpPr>
        <p:spPr>
          <a:xfrm>
            <a:off x="5720750" y="3554612"/>
            <a:ext cx="1167246" cy="4845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Alert-System</a:t>
            </a:r>
          </a:p>
        </p:txBody>
      </p: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350E7E49-F6CE-422C-C678-F1F497E827C3}"/>
              </a:ext>
            </a:extLst>
          </p:cNvPr>
          <p:cNvSpPr/>
          <p:nvPr/>
        </p:nvSpPr>
        <p:spPr>
          <a:xfrm>
            <a:off x="3969881" y="4259865"/>
            <a:ext cx="1097280" cy="3657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Web-Server</a:t>
            </a:r>
          </a:p>
        </p:txBody>
      </p:sp>
      <p:sp>
        <p:nvSpPr>
          <p:cNvPr id="143" name="Rectangle: Rounded Corners 142">
            <a:extLst>
              <a:ext uri="{FF2B5EF4-FFF2-40B4-BE49-F238E27FC236}">
                <a16:creationId xmlns:a16="http://schemas.microsoft.com/office/drawing/2014/main" id="{B11C4B54-BBBF-CB4E-D02B-970508BFAB77}"/>
              </a:ext>
            </a:extLst>
          </p:cNvPr>
          <p:cNvSpPr/>
          <p:nvPr/>
        </p:nvSpPr>
        <p:spPr>
          <a:xfrm>
            <a:off x="7477573" y="2675538"/>
            <a:ext cx="1167246" cy="4845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Testing</a:t>
            </a:r>
          </a:p>
        </p:txBody>
      </p:sp>
      <p:sp>
        <p:nvSpPr>
          <p:cNvPr id="145" name="Rectangle: Rounded Corners 144">
            <a:extLst>
              <a:ext uri="{FF2B5EF4-FFF2-40B4-BE49-F238E27FC236}">
                <a16:creationId xmlns:a16="http://schemas.microsoft.com/office/drawing/2014/main" id="{C54D42FC-6D79-195E-6879-8B7543B5A059}"/>
              </a:ext>
            </a:extLst>
          </p:cNvPr>
          <p:cNvSpPr/>
          <p:nvPr/>
        </p:nvSpPr>
        <p:spPr>
          <a:xfrm>
            <a:off x="5726704" y="2712868"/>
            <a:ext cx="1167246" cy="48455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Data</a:t>
            </a:r>
          </a:p>
        </p:txBody>
      </p:sp>
      <p:sp>
        <p:nvSpPr>
          <p:cNvPr id="146" name="Rectangle: Rounded Corners 145">
            <a:extLst>
              <a:ext uri="{FF2B5EF4-FFF2-40B4-BE49-F238E27FC236}">
                <a16:creationId xmlns:a16="http://schemas.microsoft.com/office/drawing/2014/main" id="{BE8C2A76-EEDC-E3CD-4886-459478DAE8DB}"/>
              </a:ext>
            </a:extLst>
          </p:cNvPr>
          <p:cNvSpPr/>
          <p:nvPr/>
        </p:nvSpPr>
        <p:spPr>
          <a:xfrm>
            <a:off x="2288658" y="2708919"/>
            <a:ext cx="1167246" cy="48455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</a:p>
        </p:txBody>
      </p:sp>
      <p:sp>
        <p:nvSpPr>
          <p:cNvPr id="147" name="Rectangle: Rounded Corners 146">
            <a:extLst>
              <a:ext uri="{FF2B5EF4-FFF2-40B4-BE49-F238E27FC236}">
                <a16:creationId xmlns:a16="http://schemas.microsoft.com/office/drawing/2014/main" id="{CC62B1AD-A723-3E75-5486-31381C0D3CC5}"/>
              </a:ext>
            </a:extLst>
          </p:cNvPr>
          <p:cNvSpPr/>
          <p:nvPr/>
        </p:nvSpPr>
        <p:spPr>
          <a:xfrm>
            <a:off x="3988377" y="2707601"/>
            <a:ext cx="1167246" cy="484554"/>
          </a:xfrm>
          <a:prstGeom prst="roundRect">
            <a:avLst>
              <a:gd name="adj" fmla="val 14082"/>
            </a:avLst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IDE</a:t>
            </a:r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DFB816E2-6EE0-F813-E07F-6E3352645302}"/>
              </a:ext>
            </a:extLst>
          </p:cNvPr>
          <p:cNvSpPr/>
          <p:nvPr/>
        </p:nvSpPr>
        <p:spPr>
          <a:xfrm>
            <a:off x="510131" y="4310948"/>
            <a:ext cx="1167246" cy="484554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Gathering data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07015A88-DC8C-2D89-A37E-86AAB61DBF6E}"/>
              </a:ext>
            </a:extLst>
          </p:cNvPr>
          <p:cNvSpPr/>
          <p:nvPr/>
        </p:nvSpPr>
        <p:spPr>
          <a:xfrm>
            <a:off x="5726704" y="4396356"/>
            <a:ext cx="1167246" cy="484554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Monitoring</a:t>
            </a:r>
          </a:p>
        </p:txBody>
      </p:sp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E69A8B5E-1FCC-F2FA-7753-560DF252260D}"/>
              </a:ext>
            </a:extLst>
          </p:cNvPr>
          <p:cNvCxnSpPr>
            <a:stCxn id="10" idx="2"/>
            <a:endCxn id="12" idx="0"/>
          </p:cNvCxnSpPr>
          <p:nvPr/>
        </p:nvCxnSpPr>
        <p:spPr>
          <a:xfrm rot="5400000">
            <a:off x="2668204" y="-217792"/>
            <a:ext cx="285276" cy="3434176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A1360A05-185B-05BE-304D-828652F198F3}"/>
              </a:ext>
            </a:extLst>
          </p:cNvPr>
          <p:cNvCxnSpPr>
            <a:stCxn id="10" idx="2"/>
            <a:endCxn id="15" idx="0"/>
          </p:cNvCxnSpPr>
          <p:nvPr/>
        </p:nvCxnSpPr>
        <p:spPr>
          <a:xfrm rot="16200000" flipH="1">
            <a:off x="6152407" y="-267820"/>
            <a:ext cx="280833" cy="3529787"/>
          </a:xfrm>
          <a:prstGeom prst="bentConnector3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4B8A4B1E-A924-9D50-B3DD-8B49D5F81E19}"/>
              </a:ext>
            </a:extLst>
          </p:cNvPr>
          <p:cNvCxnSpPr>
            <a:endCxn id="16" idx="0"/>
          </p:cNvCxnSpPr>
          <p:nvPr/>
        </p:nvCxnSpPr>
        <p:spPr>
          <a:xfrm>
            <a:off x="6313806" y="1497073"/>
            <a:ext cx="0" cy="14564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0730DF08-60FF-15EB-BB7E-AED43CBF4169}"/>
              </a:ext>
            </a:extLst>
          </p:cNvPr>
          <p:cNvCxnSpPr>
            <a:endCxn id="14" idx="0"/>
          </p:cNvCxnSpPr>
          <p:nvPr/>
        </p:nvCxnSpPr>
        <p:spPr>
          <a:xfrm>
            <a:off x="2865315" y="1497073"/>
            <a:ext cx="0" cy="14387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47E8B0DA-6BF6-3C89-1F4D-CB4E8AC0BDBC}"/>
              </a:ext>
            </a:extLst>
          </p:cNvPr>
          <p:cNvCxnSpPr>
            <a:stCxn id="12" idx="2"/>
            <a:endCxn id="135" idx="0"/>
          </p:cNvCxnSpPr>
          <p:nvPr/>
        </p:nvCxnSpPr>
        <p:spPr>
          <a:xfrm>
            <a:off x="1093754" y="2354895"/>
            <a:ext cx="0" cy="35622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2" name="Straight Arrow Connector 171">
            <a:extLst>
              <a:ext uri="{FF2B5EF4-FFF2-40B4-BE49-F238E27FC236}">
                <a16:creationId xmlns:a16="http://schemas.microsoft.com/office/drawing/2014/main" id="{7C00DD83-845E-AD4B-8EE1-43B397C78717}"/>
              </a:ext>
            </a:extLst>
          </p:cNvPr>
          <p:cNvCxnSpPr>
            <a:stCxn id="135" idx="2"/>
            <a:endCxn id="136" idx="0"/>
          </p:cNvCxnSpPr>
          <p:nvPr/>
        </p:nvCxnSpPr>
        <p:spPr>
          <a:xfrm>
            <a:off x="1093754" y="3195669"/>
            <a:ext cx="0" cy="29424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4" name="Straight Arrow Connector 173">
            <a:extLst>
              <a:ext uri="{FF2B5EF4-FFF2-40B4-BE49-F238E27FC236}">
                <a16:creationId xmlns:a16="http://schemas.microsoft.com/office/drawing/2014/main" id="{55D466E9-234E-7229-290C-34CB11BB6B1D}"/>
              </a:ext>
            </a:extLst>
          </p:cNvPr>
          <p:cNvCxnSpPr>
            <a:stCxn id="136" idx="2"/>
            <a:endCxn id="149" idx="0"/>
          </p:cNvCxnSpPr>
          <p:nvPr/>
        </p:nvCxnSpPr>
        <p:spPr>
          <a:xfrm>
            <a:off x="1093754" y="3974463"/>
            <a:ext cx="0" cy="3364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6" name="Straight Arrow Connector 175">
            <a:extLst>
              <a:ext uri="{FF2B5EF4-FFF2-40B4-BE49-F238E27FC236}">
                <a16:creationId xmlns:a16="http://schemas.microsoft.com/office/drawing/2014/main" id="{092976CC-362D-1DC4-2661-7A32834F2F3B}"/>
              </a:ext>
            </a:extLst>
          </p:cNvPr>
          <p:cNvCxnSpPr>
            <a:stCxn id="14" idx="2"/>
            <a:endCxn id="146" idx="0"/>
          </p:cNvCxnSpPr>
          <p:nvPr/>
        </p:nvCxnSpPr>
        <p:spPr>
          <a:xfrm>
            <a:off x="2865315" y="2353906"/>
            <a:ext cx="6966" cy="355013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11916077-811B-37D3-7971-5EB59A4C33CE}"/>
              </a:ext>
            </a:extLst>
          </p:cNvPr>
          <p:cNvCxnSpPr>
            <a:stCxn id="146" idx="2"/>
            <a:endCxn id="137" idx="0"/>
          </p:cNvCxnSpPr>
          <p:nvPr/>
        </p:nvCxnSpPr>
        <p:spPr>
          <a:xfrm>
            <a:off x="2872281" y="3193473"/>
            <a:ext cx="0" cy="285844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2" name="Straight Arrow Connector 181">
            <a:extLst>
              <a:ext uri="{FF2B5EF4-FFF2-40B4-BE49-F238E27FC236}">
                <a16:creationId xmlns:a16="http://schemas.microsoft.com/office/drawing/2014/main" id="{55933327-6DB3-A266-7DA2-ED5FE65D999A}"/>
              </a:ext>
            </a:extLst>
          </p:cNvPr>
          <p:cNvCxnSpPr>
            <a:stCxn id="13" idx="2"/>
            <a:endCxn id="147" idx="0"/>
          </p:cNvCxnSpPr>
          <p:nvPr/>
        </p:nvCxnSpPr>
        <p:spPr>
          <a:xfrm>
            <a:off x="4572000" y="2353906"/>
            <a:ext cx="0" cy="353695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FE9FEB87-56D0-7A28-0E86-20D0C60EBA64}"/>
              </a:ext>
            </a:extLst>
          </p:cNvPr>
          <p:cNvCxnSpPr>
            <a:stCxn id="16" idx="2"/>
            <a:endCxn id="145" idx="0"/>
          </p:cNvCxnSpPr>
          <p:nvPr/>
        </p:nvCxnSpPr>
        <p:spPr>
          <a:xfrm flipH="1">
            <a:off x="6310327" y="2355678"/>
            <a:ext cx="3479" cy="35719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2DE5ECAC-8060-EAA5-3DBD-55BC5196BEE3}"/>
              </a:ext>
            </a:extLst>
          </p:cNvPr>
          <p:cNvCxnSpPr>
            <a:stCxn id="145" idx="2"/>
            <a:endCxn id="139" idx="0"/>
          </p:cNvCxnSpPr>
          <p:nvPr/>
        </p:nvCxnSpPr>
        <p:spPr>
          <a:xfrm flipH="1">
            <a:off x="6304373" y="3197422"/>
            <a:ext cx="5954" cy="35719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0" name="Straight Arrow Connector 189">
            <a:extLst>
              <a:ext uri="{FF2B5EF4-FFF2-40B4-BE49-F238E27FC236}">
                <a16:creationId xmlns:a16="http://schemas.microsoft.com/office/drawing/2014/main" id="{50F0634C-3F34-F6DC-690D-9DE171372B72}"/>
              </a:ext>
            </a:extLst>
          </p:cNvPr>
          <p:cNvCxnSpPr>
            <a:cxnSpLocks/>
          </p:cNvCxnSpPr>
          <p:nvPr/>
        </p:nvCxnSpPr>
        <p:spPr>
          <a:xfrm>
            <a:off x="6312066" y="4039166"/>
            <a:ext cx="5954" cy="35719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2" name="Straight Arrow Connector 191">
            <a:extLst>
              <a:ext uri="{FF2B5EF4-FFF2-40B4-BE49-F238E27FC236}">
                <a16:creationId xmlns:a16="http://schemas.microsoft.com/office/drawing/2014/main" id="{14A3192A-3FE2-C999-D34A-15085A0AAA42}"/>
              </a:ext>
            </a:extLst>
          </p:cNvPr>
          <p:cNvCxnSpPr>
            <a:stCxn id="15" idx="2"/>
            <a:endCxn id="143" idx="0"/>
          </p:cNvCxnSpPr>
          <p:nvPr/>
        </p:nvCxnSpPr>
        <p:spPr>
          <a:xfrm>
            <a:off x="8057717" y="2350452"/>
            <a:ext cx="3479" cy="325086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2B872C9E-C8AC-CC30-1E30-5F3ECD909A83}"/>
              </a:ext>
            </a:extLst>
          </p:cNvPr>
          <p:cNvCxnSpPr>
            <a:stCxn id="143" idx="2"/>
            <a:endCxn id="138" idx="0"/>
          </p:cNvCxnSpPr>
          <p:nvPr/>
        </p:nvCxnSpPr>
        <p:spPr>
          <a:xfrm>
            <a:off x="8061196" y="3160092"/>
            <a:ext cx="0" cy="32981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8" name="Straight Arrow Connector 227">
            <a:extLst>
              <a:ext uri="{FF2B5EF4-FFF2-40B4-BE49-F238E27FC236}">
                <a16:creationId xmlns:a16="http://schemas.microsoft.com/office/drawing/2014/main" id="{ECA604CA-E738-D22F-34FB-A0E852043289}"/>
              </a:ext>
            </a:extLst>
          </p:cNvPr>
          <p:cNvCxnSpPr>
            <a:endCxn id="13" idx="0"/>
          </p:cNvCxnSpPr>
          <p:nvPr/>
        </p:nvCxnSpPr>
        <p:spPr>
          <a:xfrm>
            <a:off x="4572000" y="1497073"/>
            <a:ext cx="0" cy="143872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70E1EC3B-A8B6-4E6D-8E1E-C533F8531FBE}"/>
              </a:ext>
            </a:extLst>
          </p:cNvPr>
          <p:cNvSpPr/>
          <p:nvPr/>
        </p:nvSpPr>
        <p:spPr>
          <a:xfrm>
            <a:off x="3969881" y="3536807"/>
            <a:ext cx="1097280" cy="36576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endParaRPr lang="en-US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1178D58-3B31-4A3E-8B38-E7492815C3FB}"/>
              </a:ext>
            </a:extLst>
          </p:cNvPr>
          <p:cNvCxnSpPr/>
          <p:nvPr/>
        </p:nvCxnSpPr>
        <p:spPr>
          <a:xfrm>
            <a:off x="4572000" y="3194788"/>
            <a:ext cx="0" cy="36245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329BA7D-D9FF-4385-A407-6600B7B2279A}"/>
              </a:ext>
            </a:extLst>
          </p:cNvPr>
          <p:cNvCxnSpPr/>
          <p:nvPr/>
        </p:nvCxnSpPr>
        <p:spPr>
          <a:xfrm>
            <a:off x="4527930" y="3902567"/>
            <a:ext cx="0" cy="36245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0678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>
          <a:extLst>
            <a:ext uri="{FF2B5EF4-FFF2-40B4-BE49-F238E27FC236}">
              <a16:creationId xmlns:a16="http://schemas.microsoft.com/office/drawing/2014/main" id="{EE115E27-0312-F621-7398-B322332602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>
            <a:extLst>
              <a:ext uri="{FF2B5EF4-FFF2-40B4-BE49-F238E27FC236}">
                <a16:creationId xmlns:a16="http://schemas.microsoft.com/office/drawing/2014/main" id="{A8A621CB-CA27-D022-F45A-7025DF571596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66254" y="4743695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9</a:t>
            </a:fld>
            <a:endParaRPr/>
          </a:p>
        </p:txBody>
      </p:sp>
      <p:pic>
        <p:nvPicPr>
          <p:cNvPr id="144" name="Google Shape;144;p26">
            <a:extLst>
              <a:ext uri="{FF2B5EF4-FFF2-40B4-BE49-F238E27FC236}">
                <a16:creationId xmlns:a16="http://schemas.microsoft.com/office/drawing/2014/main" id="{54BD3F6F-7B7A-D204-3B43-E6C148875A2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02393"/>
            <a:ext cx="4276902" cy="4755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3A747C0-3EC1-3250-2549-B1A78B26300D}"/>
              </a:ext>
            </a:extLst>
          </p:cNvPr>
          <p:cNvSpPr txBox="1"/>
          <p:nvPr/>
        </p:nvSpPr>
        <p:spPr>
          <a:xfrm>
            <a:off x="295098" y="475214"/>
            <a:ext cx="7972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 BLOCK DIAGRAM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AE3CFA-5A72-664A-BA8C-726A289AB586}"/>
              </a:ext>
            </a:extLst>
          </p:cNvPr>
          <p:cNvSpPr/>
          <p:nvPr/>
        </p:nvSpPr>
        <p:spPr>
          <a:xfrm>
            <a:off x="295098" y="2200031"/>
            <a:ext cx="1320800" cy="246966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Human Body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72E0C4F-C090-AD1A-DCB8-BF05B217746C}"/>
              </a:ext>
            </a:extLst>
          </p:cNvPr>
          <p:cNvSpPr/>
          <p:nvPr/>
        </p:nvSpPr>
        <p:spPr>
          <a:xfrm>
            <a:off x="2206870" y="2157812"/>
            <a:ext cx="1320800" cy="578339"/>
          </a:xfrm>
          <a:prstGeom prst="roundRect">
            <a:avLst/>
          </a:prstGeom>
          <a:solidFill>
            <a:srgbClr val="002060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MAX30102</a:t>
            </a:r>
          </a:p>
          <a:p>
            <a:pPr algn="ctr"/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Heart Pulse and sp02 </a:t>
            </a:r>
            <a:endParaRPr lang="en-US" sz="12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96F91F0-6956-AA01-1573-E917D1566F9C}"/>
              </a:ext>
            </a:extLst>
          </p:cNvPr>
          <p:cNvSpPr/>
          <p:nvPr/>
        </p:nvSpPr>
        <p:spPr>
          <a:xfrm>
            <a:off x="2206870" y="3089304"/>
            <a:ext cx="1320800" cy="578339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DS18B20 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 temperature</a:t>
            </a:r>
            <a:endParaRPr lang="en-US" sz="1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29DBCF4-5864-1D11-6B63-16B9079655C1}"/>
              </a:ext>
            </a:extLst>
          </p:cNvPr>
          <p:cNvSpPr/>
          <p:nvPr/>
        </p:nvSpPr>
        <p:spPr>
          <a:xfrm>
            <a:off x="2206870" y="4089947"/>
            <a:ext cx="1320800" cy="578339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DHT11</a:t>
            </a:r>
          </a:p>
          <a:p>
            <a:pPr algn="ctr"/>
            <a:r>
              <a:rPr lang="en-US" sz="1200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Room temp and Humidity temp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8910E60-C95F-A986-7B1C-8E481AC41DC6}"/>
              </a:ext>
            </a:extLst>
          </p:cNvPr>
          <p:cNvSpPr/>
          <p:nvPr/>
        </p:nvSpPr>
        <p:spPr>
          <a:xfrm>
            <a:off x="4214484" y="950789"/>
            <a:ext cx="1264071" cy="3693283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ESP32</a:t>
            </a:r>
          </a:p>
          <a:p>
            <a:pPr algn="ctr"/>
            <a:r>
              <a:rPr lang="en-US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(microcontroller)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7DEC80A-276E-53A4-A5FF-643DCD2F2BD8}"/>
              </a:ext>
            </a:extLst>
          </p:cNvPr>
          <p:cNvSpPr/>
          <p:nvPr/>
        </p:nvSpPr>
        <p:spPr>
          <a:xfrm>
            <a:off x="6164611" y="1921969"/>
            <a:ext cx="1367692" cy="114886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Web-Server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8CABF78-4C34-9E61-53E8-6B2FB6E85360}"/>
              </a:ext>
            </a:extLst>
          </p:cNvPr>
          <p:cNvSpPr/>
          <p:nvPr/>
        </p:nvSpPr>
        <p:spPr>
          <a:xfrm>
            <a:off x="6126256" y="3528430"/>
            <a:ext cx="1367692" cy="1148862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Stakeholder</a:t>
            </a:r>
          </a:p>
          <a:p>
            <a:pPr algn="ctr"/>
            <a:r>
              <a:rPr lang="en-US" sz="11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(doctor, patient, nurse)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6F8801A-9AEA-1FCB-D403-43022AE64369}"/>
              </a:ext>
            </a:extLst>
          </p:cNvPr>
          <p:cNvSpPr/>
          <p:nvPr/>
        </p:nvSpPr>
        <p:spPr>
          <a:xfrm>
            <a:off x="2328985" y="1109785"/>
            <a:ext cx="1039446" cy="578339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Supply</a:t>
            </a:r>
          </a:p>
        </p:txBody>
      </p:sp>
      <p:sp>
        <p:nvSpPr>
          <p:cNvPr id="22" name="Arrow: Right 21">
            <a:extLst>
              <a:ext uri="{FF2B5EF4-FFF2-40B4-BE49-F238E27FC236}">
                <a16:creationId xmlns:a16="http://schemas.microsoft.com/office/drawing/2014/main" id="{481F34EC-6EF4-BC6F-88E0-58EC14E15C2E}"/>
              </a:ext>
            </a:extLst>
          </p:cNvPr>
          <p:cNvSpPr/>
          <p:nvPr/>
        </p:nvSpPr>
        <p:spPr>
          <a:xfrm>
            <a:off x="1615898" y="3282462"/>
            <a:ext cx="590972" cy="23305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B52D18F4-E28A-254A-F06C-F46CBC1ABF58}"/>
              </a:ext>
            </a:extLst>
          </p:cNvPr>
          <p:cNvSpPr/>
          <p:nvPr/>
        </p:nvSpPr>
        <p:spPr>
          <a:xfrm>
            <a:off x="1611697" y="4213954"/>
            <a:ext cx="590972" cy="23305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Arrow: Down 24">
            <a:extLst>
              <a:ext uri="{FF2B5EF4-FFF2-40B4-BE49-F238E27FC236}">
                <a16:creationId xmlns:a16="http://schemas.microsoft.com/office/drawing/2014/main" id="{900AA7AF-386C-215E-C5BD-D4956952C124}"/>
              </a:ext>
            </a:extLst>
          </p:cNvPr>
          <p:cNvSpPr/>
          <p:nvPr/>
        </p:nvSpPr>
        <p:spPr>
          <a:xfrm>
            <a:off x="2727569" y="1688124"/>
            <a:ext cx="218831" cy="469688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B0D66919-BA58-FDBB-0180-C108D6E287AC}"/>
              </a:ext>
            </a:extLst>
          </p:cNvPr>
          <p:cNvSpPr/>
          <p:nvPr/>
        </p:nvSpPr>
        <p:spPr>
          <a:xfrm>
            <a:off x="3527670" y="3242452"/>
            <a:ext cx="590972" cy="23305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9B0BFF6C-4866-B713-8057-6106452D14B3}"/>
              </a:ext>
            </a:extLst>
          </p:cNvPr>
          <p:cNvSpPr/>
          <p:nvPr/>
        </p:nvSpPr>
        <p:spPr>
          <a:xfrm>
            <a:off x="3534216" y="2330454"/>
            <a:ext cx="590972" cy="23305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704A40D7-7B35-1996-644B-23430D4993DD}"/>
              </a:ext>
            </a:extLst>
          </p:cNvPr>
          <p:cNvSpPr/>
          <p:nvPr/>
        </p:nvSpPr>
        <p:spPr>
          <a:xfrm>
            <a:off x="3527670" y="4213954"/>
            <a:ext cx="590972" cy="23305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3A47CD0F-AACC-3E43-F1FE-343386FE11BA}"/>
              </a:ext>
            </a:extLst>
          </p:cNvPr>
          <p:cNvSpPr/>
          <p:nvPr/>
        </p:nvSpPr>
        <p:spPr>
          <a:xfrm>
            <a:off x="5478555" y="2288324"/>
            <a:ext cx="647700" cy="23305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Arrow: Down 29">
            <a:extLst>
              <a:ext uri="{FF2B5EF4-FFF2-40B4-BE49-F238E27FC236}">
                <a16:creationId xmlns:a16="http://schemas.microsoft.com/office/drawing/2014/main" id="{28605D04-D325-FE82-5DD6-F1BB7E3EE8C8}"/>
              </a:ext>
            </a:extLst>
          </p:cNvPr>
          <p:cNvSpPr/>
          <p:nvPr/>
        </p:nvSpPr>
        <p:spPr>
          <a:xfrm>
            <a:off x="6937129" y="3087814"/>
            <a:ext cx="229579" cy="427701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Arrow: Up 30">
            <a:extLst>
              <a:ext uri="{FF2B5EF4-FFF2-40B4-BE49-F238E27FC236}">
                <a16:creationId xmlns:a16="http://schemas.microsoft.com/office/drawing/2014/main" id="{CBF1E6AA-93A5-E46B-904B-170601B63CB0}"/>
              </a:ext>
            </a:extLst>
          </p:cNvPr>
          <p:cNvSpPr/>
          <p:nvPr/>
        </p:nvSpPr>
        <p:spPr>
          <a:xfrm>
            <a:off x="6581527" y="3076736"/>
            <a:ext cx="229580" cy="427702"/>
          </a:xfrm>
          <a:prstGeom prst="up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8199ADC-3195-4401-C0B2-9D1B243A73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2303" y="3318970"/>
            <a:ext cx="1550643" cy="1443198"/>
          </a:xfrm>
          <a:prstGeom prst="rect">
            <a:avLst/>
          </a:prstGeom>
        </p:spPr>
      </p:pic>
      <p:sp>
        <p:nvSpPr>
          <p:cNvPr id="32" name="Arrow: Right 31">
            <a:extLst>
              <a:ext uri="{FF2B5EF4-FFF2-40B4-BE49-F238E27FC236}">
                <a16:creationId xmlns:a16="http://schemas.microsoft.com/office/drawing/2014/main" id="{C5693104-0688-680F-149F-D1040F03564F}"/>
              </a:ext>
            </a:extLst>
          </p:cNvPr>
          <p:cNvSpPr/>
          <p:nvPr/>
        </p:nvSpPr>
        <p:spPr>
          <a:xfrm>
            <a:off x="1620099" y="2375157"/>
            <a:ext cx="567717" cy="233055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id="{8E90DA2B-5124-4BD6-4229-871725B31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10583" y="1824530"/>
            <a:ext cx="1401591" cy="1337473"/>
          </a:xfrm>
          <a:prstGeom prst="rect">
            <a:avLst/>
          </a:prstGeom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87C3979-AAA2-7F68-A5C2-CC3D36A9255A}"/>
              </a:ext>
            </a:extLst>
          </p:cNvPr>
          <p:cNvSpPr/>
          <p:nvPr/>
        </p:nvSpPr>
        <p:spPr>
          <a:xfrm>
            <a:off x="6164611" y="734935"/>
            <a:ext cx="1367692" cy="1148862"/>
          </a:xfrm>
          <a:prstGeom prst="round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accent5">
                    <a:lumMod val="20000"/>
                    <a:lumOff val="8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ThingSpeak</a:t>
            </a:r>
            <a:endParaRPr lang="en-US" b="1" dirty="0">
              <a:solidFill>
                <a:schemeClr val="accent5">
                  <a:lumMod val="20000"/>
                  <a:lumOff val="8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12D162E-0B45-4435-19B9-9BC8AF7C4978}"/>
              </a:ext>
            </a:extLst>
          </p:cNvPr>
          <p:cNvSpPr/>
          <p:nvPr/>
        </p:nvSpPr>
        <p:spPr>
          <a:xfrm>
            <a:off x="5478554" y="1158228"/>
            <a:ext cx="647701" cy="233054"/>
          </a:xfrm>
          <a:prstGeom prst="right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16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2293</TotalTime>
  <Words>1006</Words>
  <Application>Microsoft Office PowerPoint</Application>
  <PresentationFormat>On-screen Show (16:9)</PresentationFormat>
  <Paragraphs>194</Paragraphs>
  <Slides>17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Times New Roman</vt:lpstr>
      <vt:lpstr>Office Theme</vt:lpstr>
      <vt:lpstr>23EECW301 MINOR PROJECT-6th SEM Under the Guidance of Prof . Shivaling Hungund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 AND NEED FOR OPTIMIZATION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21ECSC210 Exploratory Data Analysis Course Project: Phase - I Review</dc:title>
  <dc:creator>Admin</dc:creator>
  <cp:lastModifiedBy>swati patil</cp:lastModifiedBy>
  <cp:revision>84</cp:revision>
  <dcterms:modified xsi:type="dcterms:W3CDTF">2025-05-06T15:07:29Z</dcterms:modified>
</cp:coreProperties>
</file>