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ial Bold" charset="1" panose="020B0802020202020204"/>
      <p:regular r:id="rId17"/>
    </p:embeddedFont>
    <p:embeddedFont>
      <p:font typeface="ITC Franklin Gothic LT" charset="1" panose="020B0504030503020204"/>
      <p:regular r:id="rId18"/>
    </p:embeddedFont>
    <p:embeddedFont>
      <p:font typeface="Arial" charset="1" panose="020B05020202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1" id="11"/>
          <p:cNvGrpSpPr/>
          <p:nvPr/>
        </p:nvGrpSpPr>
        <p:grpSpPr>
          <a:xfrm rot="0">
            <a:off x="2038662" y="2732452"/>
            <a:ext cx="13716000" cy="1816608"/>
            <a:chOff x="0" y="0"/>
            <a:chExt cx="18288000" cy="2422144"/>
          </a:xfrm>
        </p:grpSpPr>
        <p:sp>
          <p:nvSpPr>
            <p:cNvPr name="Freeform 12" id="12"/>
            <p:cNvSpPr/>
            <p:nvPr/>
          </p:nvSpPr>
          <p:spPr>
            <a:xfrm flipH="false" flipV="false" rot="0">
              <a:off x="0" y="0"/>
              <a:ext cx="18288000" cy="2422144"/>
            </a:xfrm>
            <a:custGeom>
              <a:avLst/>
              <a:gdLst/>
              <a:ahLst/>
              <a:cxnLst/>
              <a:rect r="r" b="b" t="t" l="l"/>
              <a:pathLst>
                <a:path h="2422144" w="18288000">
                  <a:moveTo>
                    <a:pt x="0" y="0"/>
                  </a:moveTo>
                  <a:lnTo>
                    <a:pt x="18288000" y="0"/>
                  </a:lnTo>
                  <a:lnTo>
                    <a:pt x="18288000" y="2422144"/>
                  </a:lnTo>
                  <a:lnTo>
                    <a:pt x="0" y="2422144"/>
                  </a:lnTo>
                  <a:close/>
                </a:path>
              </a:pathLst>
            </a:custGeom>
            <a:solidFill>
              <a:srgbClr val="000000">
                <a:alpha val="0"/>
              </a:srgbClr>
            </a:solidFill>
          </p:spPr>
        </p:sp>
        <p:sp>
          <p:nvSpPr>
            <p:cNvPr name="TextBox 13" id="13"/>
            <p:cNvSpPr txBox="true"/>
            <p:nvPr/>
          </p:nvSpPr>
          <p:spPr>
            <a:xfrm>
              <a:off x="0" y="-104775"/>
              <a:ext cx="18288000" cy="2526919"/>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SECURE DATA HIDING IN IMAGES USING STEGANOGRAPHY</a:t>
              </a:r>
            </a:p>
          </p:txBody>
        </p:sp>
      </p:grpSp>
      <p:grpSp>
        <p:nvGrpSpPr>
          <p:cNvPr name="Group 14" id="14"/>
          <p:cNvGrpSpPr/>
          <p:nvPr/>
        </p:nvGrpSpPr>
        <p:grpSpPr>
          <a:xfrm rot="0">
            <a:off x="-494673" y="1551482"/>
            <a:ext cx="19089972" cy="877162"/>
            <a:chOff x="0" y="0"/>
            <a:chExt cx="25453296" cy="1169550"/>
          </a:xfrm>
        </p:grpSpPr>
        <p:sp>
          <p:nvSpPr>
            <p:cNvPr name="Freeform 15" id="15"/>
            <p:cNvSpPr/>
            <p:nvPr/>
          </p:nvSpPr>
          <p:spPr>
            <a:xfrm flipH="false" flipV="false" rot="0">
              <a:off x="0" y="0"/>
              <a:ext cx="25453296" cy="1169550"/>
            </a:xfrm>
            <a:custGeom>
              <a:avLst/>
              <a:gdLst/>
              <a:ahLst/>
              <a:cxnLst/>
              <a:rect r="r" b="b" t="t" l="l"/>
              <a:pathLst>
                <a:path h="1169550" w="25453296">
                  <a:moveTo>
                    <a:pt x="0" y="0"/>
                  </a:moveTo>
                  <a:lnTo>
                    <a:pt x="25453296" y="0"/>
                  </a:lnTo>
                  <a:lnTo>
                    <a:pt x="25453296" y="1169550"/>
                  </a:lnTo>
                  <a:lnTo>
                    <a:pt x="0" y="1169550"/>
                  </a:lnTo>
                  <a:close/>
                </a:path>
              </a:pathLst>
            </a:custGeom>
            <a:solidFill>
              <a:srgbClr val="000000">
                <a:alpha val="0"/>
              </a:srgbClr>
            </a:solidFill>
          </p:spPr>
        </p:sp>
        <p:sp>
          <p:nvSpPr>
            <p:cNvPr name="TextBox 16" id="16"/>
            <p:cNvSpPr txBox="true"/>
            <p:nvPr/>
          </p:nvSpPr>
          <p:spPr>
            <a:xfrm>
              <a:off x="0" y="-95250"/>
              <a:ext cx="25453296" cy="1264800"/>
            </a:xfrm>
            <a:prstGeom prst="rect">
              <a:avLst/>
            </a:prstGeom>
          </p:spPr>
          <p:txBody>
            <a:bodyPr anchor="t" rtlCol="false" tIns="0" lIns="0" bIns="0" rIns="0"/>
            <a:lstStyle/>
            <a:p>
              <a:pPr algn="ctr">
                <a:lnSpc>
                  <a:spcPts val="5759"/>
                </a:lnSpc>
              </a:pPr>
              <a:r>
                <a:rPr lang="en-US" sz="4800" b="true">
                  <a:solidFill>
                    <a:srgbClr val="1482AC"/>
                  </a:solidFill>
                  <a:latin typeface="Arial Bold"/>
                  <a:ea typeface="Arial Bold"/>
                  <a:cs typeface="Arial Bold"/>
                  <a:sym typeface="Arial Bold"/>
                </a:rPr>
                <a:t>CAPSTONE PROJECT</a:t>
              </a:r>
            </a:p>
          </p:txBody>
        </p:sp>
      </p:grpSp>
      <p:grpSp>
        <p:nvGrpSpPr>
          <p:cNvPr name="Group 17" id="17"/>
          <p:cNvGrpSpPr/>
          <p:nvPr/>
        </p:nvGrpSpPr>
        <p:grpSpPr>
          <a:xfrm rot="0">
            <a:off x="4676294" y="6879548"/>
            <a:ext cx="11970274" cy="1985159"/>
            <a:chOff x="0" y="0"/>
            <a:chExt cx="15960366" cy="2646878"/>
          </a:xfrm>
        </p:grpSpPr>
        <p:sp>
          <p:nvSpPr>
            <p:cNvPr name="Freeform 18" id="18"/>
            <p:cNvSpPr/>
            <p:nvPr/>
          </p:nvSpPr>
          <p:spPr>
            <a:xfrm flipH="false" flipV="false" rot="0">
              <a:off x="0" y="0"/>
              <a:ext cx="15960365" cy="2646878"/>
            </a:xfrm>
            <a:custGeom>
              <a:avLst/>
              <a:gdLst/>
              <a:ahLst/>
              <a:cxnLst/>
              <a:rect r="r" b="b" t="t" l="l"/>
              <a:pathLst>
                <a:path h="2646878" w="15960365">
                  <a:moveTo>
                    <a:pt x="0" y="0"/>
                  </a:moveTo>
                  <a:lnTo>
                    <a:pt x="15960365" y="0"/>
                  </a:lnTo>
                  <a:lnTo>
                    <a:pt x="15960365" y="2646878"/>
                  </a:lnTo>
                  <a:lnTo>
                    <a:pt x="0" y="2646878"/>
                  </a:lnTo>
                  <a:close/>
                </a:path>
              </a:pathLst>
            </a:custGeom>
            <a:solidFill>
              <a:srgbClr val="000000">
                <a:alpha val="0"/>
              </a:srgbClr>
            </a:solidFill>
          </p:spPr>
        </p:sp>
        <p:sp>
          <p:nvSpPr>
            <p:cNvPr name="TextBox 19" id="19"/>
            <p:cNvSpPr txBox="true"/>
            <p:nvPr/>
          </p:nvSpPr>
          <p:spPr>
            <a:xfrm>
              <a:off x="0" y="-66675"/>
              <a:ext cx="15960366" cy="2713553"/>
            </a:xfrm>
            <a:prstGeom prst="rect">
              <a:avLst/>
            </a:prstGeom>
          </p:spPr>
          <p:txBody>
            <a:bodyPr anchor="t" rtlCol="false" tIns="0" lIns="0" bIns="0" rIns="0"/>
            <a:lstStyle/>
            <a:p>
              <a:pPr algn="l">
                <a:lnSpc>
                  <a:spcPts val="3600"/>
                </a:lnSpc>
              </a:pPr>
              <a:r>
                <a:rPr lang="en-US" sz="3000" b="true">
                  <a:solidFill>
                    <a:srgbClr val="1482AC"/>
                  </a:solidFill>
                  <a:latin typeface="Arial Bold"/>
                  <a:ea typeface="Arial Bold"/>
                  <a:cs typeface="Arial Bold"/>
                  <a:sym typeface="Arial Bold"/>
                </a:rPr>
                <a:t>Presented By:</a:t>
              </a:r>
            </a:p>
            <a:p>
              <a:pPr algn="l">
                <a:lnSpc>
                  <a:spcPts val="3600"/>
                </a:lnSpc>
              </a:pPr>
              <a:r>
                <a:rPr lang="en-US" sz="3000" b="true">
                  <a:solidFill>
                    <a:srgbClr val="1482AC"/>
                  </a:solidFill>
                  <a:latin typeface="Arial Bold"/>
                  <a:ea typeface="Arial Bold"/>
                  <a:cs typeface="Arial Bold"/>
                  <a:sym typeface="Arial Bold"/>
                </a:rPr>
                <a:t>Student Name : SWATI SHARMA</a:t>
              </a:r>
            </a:p>
            <a:p>
              <a:pPr algn="l">
                <a:lnSpc>
                  <a:spcPts val="3600"/>
                </a:lnSpc>
              </a:pPr>
              <a:r>
                <a:rPr lang="en-US" sz="3000" b="true">
                  <a:solidFill>
                    <a:srgbClr val="1482AC"/>
                  </a:solidFill>
                  <a:latin typeface="Arial Bold"/>
                  <a:ea typeface="Arial Bold"/>
                  <a:cs typeface="Arial Bold"/>
                  <a:sym typeface="Arial Bold"/>
                </a:rPr>
                <a:t>College Name &amp; Department : CHANDIGARH UNIVERSITY</a:t>
              </a:r>
            </a:p>
            <a:p>
              <a:pPr algn="l">
                <a:lnSpc>
                  <a:spcPts val="360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03505" y="1266988"/>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scope(optional)</a:t>
              </a:r>
            </a:p>
          </p:txBody>
        </p:sp>
      </p:grpSp>
      <p:sp>
        <p:nvSpPr>
          <p:cNvPr name="TextBox 12" id="12"/>
          <p:cNvSpPr txBox="true"/>
          <p:nvPr/>
        </p:nvSpPr>
        <p:spPr>
          <a:xfrm rot="0">
            <a:off x="1028700" y="2876550"/>
            <a:ext cx="13910518" cy="4438650"/>
          </a:xfrm>
          <a:prstGeom prst="rect">
            <a:avLst/>
          </a:prstGeom>
        </p:spPr>
        <p:txBody>
          <a:bodyPr anchor="t" rtlCol="false" tIns="0" lIns="0" bIns="0" rIns="0">
            <a:spAutoFit/>
          </a:bodyPr>
          <a:lstStyle/>
          <a:p>
            <a:pPr algn="l" marL="1036320" indent="-518160" lvl="1">
              <a:lnSpc>
                <a:spcPts val="5759"/>
              </a:lnSpc>
              <a:spcBef>
                <a:spcPct val="0"/>
              </a:spcBef>
              <a:buAutoNum type="arabicPeriod" startAt="1"/>
            </a:pPr>
            <a:r>
              <a:rPr lang="en-US" sz="4800">
                <a:solidFill>
                  <a:srgbClr val="000000"/>
                </a:solidFill>
                <a:latin typeface="Arial"/>
                <a:ea typeface="Arial"/>
                <a:cs typeface="Arial"/>
                <a:sym typeface="Arial"/>
              </a:rPr>
              <a:t>Improved Security with Advanced Encryption</a:t>
            </a:r>
          </a:p>
          <a:p>
            <a:pPr algn="l" marL="1036320" indent="-518160" lvl="1">
              <a:lnSpc>
                <a:spcPts val="5759"/>
              </a:lnSpc>
              <a:spcBef>
                <a:spcPct val="0"/>
              </a:spcBef>
              <a:buAutoNum type="arabicPeriod" startAt="1"/>
            </a:pPr>
            <a:r>
              <a:rPr lang="en-US" sz="4800">
                <a:solidFill>
                  <a:srgbClr val="000000"/>
                </a:solidFill>
                <a:latin typeface="Arial"/>
                <a:ea typeface="Arial"/>
                <a:cs typeface="Arial"/>
                <a:sym typeface="Arial"/>
              </a:rPr>
              <a:t>Support for Multiple File Types</a:t>
            </a:r>
          </a:p>
          <a:p>
            <a:pPr algn="l" marL="1036320" indent="-518160" lvl="1">
              <a:lnSpc>
                <a:spcPts val="5759"/>
              </a:lnSpc>
              <a:spcBef>
                <a:spcPct val="0"/>
              </a:spcBef>
              <a:buAutoNum type="arabicPeriod" startAt="1"/>
            </a:pPr>
            <a:r>
              <a:rPr lang="en-US" sz="4800">
                <a:solidFill>
                  <a:srgbClr val="000000"/>
                </a:solidFill>
                <a:latin typeface="Arial"/>
                <a:ea typeface="Arial"/>
                <a:cs typeface="Arial"/>
                <a:sym typeface="Arial"/>
              </a:rPr>
              <a:t>Enhanced Resistance to Detection</a:t>
            </a:r>
          </a:p>
          <a:p>
            <a:pPr algn="l" marL="1036320" indent="-518160" lvl="1">
              <a:lnSpc>
                <a:spcPts val="5759"/>
              </a:lnSpc>
              <a:spcBef>
                <a:spcPct val="0"/>
              </a:spcBef>
              <a:buAutoNum type="arabicPeriod" startAt="1"/>
            </a:pPr>
            <a:r>
              <a:rPr lang="en-US" sz="4800">
                <a:solidFill>
                  <a:srgbClr val="000000"/>
                </a:solidFill>
                <a:latin typeface="Arial"/>
                <a:ea typeface="Arial"/>
                <a:cs typeface="Arial"/>
                <a:sym typeface="Arial"/>
              </a:rPr>
              <a:t>Robust Error Handling &amp; Image Format Support</a:t>
            </a:r>
          </a:p>
          <a:p>
            <a:pPr algn="l" marL="1036320" indent="-518160" lvl="1">
              <a:lnSpc>
                <a:spcPts val="5759"/>
              </a:lnSpc>
              <a:spcBef>
                <a:spcPct val="0"/>
              </a:spcBef>
              <a:buAutoNum type="arabicPeriod" startAt="1"/>
            </a:pPr>
            <a:r>
              <a:rPr lang="en-US" sz="4800">
                <a:solidFill>
                  <a:srgbClr val="000000"/>
                </a:solidFill>
                <a:latin typeface="Arial"/>
                <a:ea typeface="Arial"/>
                <a:cs typeface="Arial"/>
                <a:sym typeface="Arial"/>
              </a:rPr>
              <a:t>Cross-Platform Compatibility</a:t>
            </a:r>
          </a:p>
          <a:p>
            <a:pPr algn="l">
              <a:lnSpc>
                <a:spcPts val="575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2194562" y="4149327"/>
            <a:ext cx="13948116" cy="1988344"/>
            <a:chOff x="0" y="0"/>
            <a:chExt cx="18597488" cy="2651126"/>
          </a:xfrm>
        </p:grpSpPr>
        <p:sp>
          <p:nvSpPr>
            <p:cNvPr name="Freeform 10" id="10"/>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1" id="11"/>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274360" y="837702"/>
            <a:ext cx="15773400" cy="1988345"/>
            <a:chOff x="0" y="0"/>
            <a:chExt cx="21031200" cy="2651126"/>
          </a:xfrm>
        </p:grpSpPr>
        <p:sp>
          <p:nvSpPr>
            <p:cNvPr name="Freeform 10" id="10"/>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1" id="11"/>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grpSp>
        <p:nvGrpSpPr>
          <p:cNvPr name="Group 12" id="12"/>
          <p:cNvGrpSpPr/>
          <p:nvPr/>
        </p:nvGrpSpPr>
        <p:grpSpPr>
          <a:xfrm rot="0">
            <a:off x="1257300" y="2428407"/>
            <a:ext cx="16528530" cy="7858593"/>
            <a:chOff x="0" y="0"/>
            <a:chExt cx="22038040" cy="10478124"/>
          </a:xfrm>
        </p:grpSpPr>
        <p:sp>
          <p:nvSpPr>
            <p:cNvPr name="Freeform 13" id="13"/>
            <p:cNvSpPr/>
            <p:nvPr/>
          </p:nvSpPr>
          <p:spPr>
            <a:xfrm flipH="false" flipV="false" rot="0">
              <a:off x="0" y="0"/>
              <a:ext cx="22038041" cy="10478124"/>
            </a:xfrm>
            <a:custGeom>
              <a:avLst/>
              <a:gdLst/>
              <a:ahLst/>
              <a:cxnLst/>
              <a:rect r="r" b="b" t="t" l="l"/>
              <a:pathLst>
                <a:path h="10478124" w="22038041">
                  <a:moveTo>
                    <a:pt x="0" y="0"/>
                  </a:moveTo>
                  <a:lnTo>
                    <a:pt x="22038041" y="0"/>
                  </a:lnTo>
                  <a:lnTo>
                    <a:pt x="22038041" y="10478124"/>
                  </a:lnTo>
                  <a:lnTo>
                    <a:pt x="0" y="10478124"/>
                  </a:lnTo>
                  <a:close/>
                </a:path>
              </a:pathLst>
            </a:custGeom>
            <a:solidFill>
              <a:srgbClr val="000000">
                <a:alpha val="0"/>
              </a:srgbClr>
            </a:solidFill>
          </p:spPr>
        </p:sp>
        <p:sp>
          <p:nvSpPr>
            <p:cNvPr name="TextBox 14" id="14"/>
            <p:cNvSpPr txBox="true"/>
            <p:nvPr/>
          </p:nvSpPr>
          <p:spPr>
            <a:xfrm>
              <a:off x="0" y="-95250"/>
              <a:ext cx="22038040" cy="10573374"/>
            </a:xfrm>
            <a:prstGeom prst="rect">
              <a:avLst/>
            </a:prstGeom>
          </p:spPr>
          <p:txBody>
            <a:bodyPr anchor="t" rtlCol="false" tIns="0" lIns="0" bIns="0" rIns="0"/>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pPr>
            </a:p>
            <a:p>
              <a:pPr algn="l" marL="542925" indent="-271462" lvl="1">
                <a:lnSpc>
                  <a:spcPts val="3960"/>
                </a:lnSpc>
              </a:pPr>
            </a:p>
            <a:p>
              <a:pPr algn="l" marL="542925" indent="-271462" lvl="1">
                <a:lnSpc>
                  <a:spcPts val="396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68023" y="106100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2" id="12"/>
          <p:cNvGrpSpPr/>
          <p:nvPr/>
        </p:nvGrpSpPr>
        <p:grpSpPr>
          <a:xfrm rot="0">
            <a:off x="678604" y="1856448"/>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42875"/>
              <a:ext cx="22059230" cy="9489523"/>
            </a:xfrm>
            <a:prstGeom prst="rect">
              <a:avLst/>
            </a:prstGeom>
          </p:spPr>
          <p:txBody>
            <a:bodyPr anchor="ctr" rtlCol="false" tIns="0" lIns="0" bIns="0" rIns="0"/>
            <a:lstStyle/>
            <a:p>
              <a:pPr algn="just">
                <a:lnSpc>
                  <a:spcPts val="5940"/>
                </a:lnSpc>
              </a:pPr>
              <a:r>
                <a:rPr lang="en-US" sz="4500">
                  <a:solidFill>
                    <a:srgbClr val="0F0F0F"/>
                  </a:solidFill>
                  <a:latin typeface="ITC Franklin Gothic LT"/>
                  <a:ea typeface="ITC Franklin Gothic LT"/>
                  <a:cs typeface="ITC Franklin Gothic LT"/>
                  <a:sym typeface="ITC Franklin Gothic LT"/>
                </a:rPr>
                <a:t>The problem involves securely hiding sensitive data within digital images using steganography to ensure confidentiality and prevent unauthorized access. Traditional encryption methods make data conspicuous, whereas steganography conceals its very existence. The challenge is to embed messages without noticeable distortion while enabling accurate extraction. This requires efficient encoding and decoding techniques that maintain image quality and resist unauthorized detection.</a:t>
              </a:r>
            </a:p>
            <a:p>
              <a:pPr algn="just">
                <a:lnSpc>
                  <a:spcPts val="594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2" id="12"/>
          <p:cNvGrpSpPr/>
          <p:nvPr/>
        </p:nvGrpSpPr>
        <p:grpSpPr>
          <a:xfrm rot="0">
            <a:off x="662507" y="1631067"/>
            <a:ext cx="17420228" cy="8345960"/>
            <a:chOff x="0" y="0"/>
            <a:chExt cx="23226970" cy="11127946"/>
          </a:xfrm>
        </p:grpSpPr>
        <p:sp>
          <p:nvSpPr>
            <p:cNvPr name="Freeform 13" id="13"/>
            <p:cNvSpPr/>
            <p:nvPr/>
          </p:nvSpPr>
          <p:spPr>
            <a:xfrm flipH="false" flipV="false" rot="0">
              <a:off x="0" y="0"/>
              <a:ext cx="23226970" cy="11127946"/>
            </a:xfrm>
            <a:custGeom>
              <a:avLst/>
              <a:gdLst/>
              <a:ahLst/>
              <a:cxnLst/>
              <a:rect r="r" b="b" t="t" l="l"/>
              <a:pathLst>
                <a:path h="11127946" w="23226970">
                  <a:moveTo>
                    <a:pt x="0" y="0"/>
                  </a:moveTo>
                  <a:lnTo>
                    <a:pt x="23226970" y="0"/>
                  </a:lnTo>
                  <a:lnTo>
                    <a:pt x="23226970" y="11127946"/>
                  </a:lnTo>
                  <a:lnTo>
                    <a:pt x="0" y="11127946"/>
                  </a:lnTo>
                  <a:close/>
                </a:path>
              </a:pathLst>
            </a:custGeom>
            <a:solidFill>
              <a:srgbClr val="000000">
                <a:alpha val="0"/>
              </a:srgbClr>
            </a:solidFill>
          </p:spPr>
        </p:sp>
        <p:sp>
          <p:nvSpPr>
            <p:cNvPr name="TextBox 14" id="14"/>
            <p:cNvSpPr txBox="true"/>
            <p:nvPr/>
          </p:nvSpPr>
          <p:spPr>
            <a:xfrm>
              <a:off x="0" y="-190500"/>
              <a:ext cx="23226970" cy="11318446"/>
            </a:xfrm>
            <a:prstGeom prst="rect">
              <a:avLst/>
            </a:prstGeom>
          </p:spPr>
          <p:txBody>
            <a:bodyPr anchor="ctr" rtlCol="false" tIns="0" lIns="0" bIns="0" rIns="0"/>
            <a:lstStyle/>
            <a:p>
              <a:pPr algn="l" marL="1306176" indent="-653088" lvl="1">
                <a:lnSpc>
                  <a:spcPts val="7985"/>
                </a:lnSpc>
                <a:buFont typeface="Arial"/>
                <a:buChar char="•"/>
              </a:pPr>
              <a:r>
                <a:rPr lang="en-US" sz="6049">
                  <a:solidFill>
                    <a:srgbClr val="404040"/>
                  </a:solidFill>
                  <a:latin typeface="ITC Franklin Gothic LT"/>
                  <a:ea typeface="ITC Franklin Gothic LT"/>
                  <a:cs typeface="ITC Franklin Gothic LT"/>
                  <a:sym typeface="ITC Franklin Gothic LT"/>
                </a:rPr>
                <a:t>OPEN CV</a:t>
              </a:r>
            </a:p>
            <a:p>
              <a:pPr algn="l" marL="1306176" indent="-653088" lvl="1">
                <a:lnSpc>
                  <a:spcPts val="7985"/>
                </a:lnSpc>
                <a:buFont typeface="Arial"/>
                <a:buChar char="•"/>
              </a:pPr>
              <a:r>
                <a:rPr lang="en-US" sz="6049">
                  <a:solidFill>
                    <a:srgbClr val="404040"/>
                  </a:solidFill>
                  <a:latin typeface="ITC Franklin Gothic LT"/>
                  <a:ea typeface="ITC Franklin Gothic LT"/>
                  <a:cs typeface="ITC Franklin Gothic LT"/>
                  <a:sym typeface="ITC Franklin Gothic LT"/>
                </a:rPr>
                <a:t>PIL</a:t>
              </a:r>
            </a:p>
            <a:p>
              <a:pPr algn="l" marL="1306176" indent="-653088" lvl="1">
                <a:lnSpc>
                  <a:spcPts val="7985"/>
                </a:lnSpc>
                <a:buFont typeface="Arial"/>
                <a:buChar char="•"/>
              </a:pPr>
              <a:r>
                <a:rPr lang="en-US" sz="6049">
                  <a:solidFill>
                    <a:srgbClr val="404040"/>
                  </a:solidFill>
                  <a:latin typeface="ITC Franklin Gothic LT"/>
                  <a:ea typeface="ITC Franklin Gothic LT"/>
                  <a:cs typeface="ITC Franklin Gothic LT"/>
                  <a:sym typeface="ITC Franklin Gothic LT"/>
                </a:rPr>
                <a:t>OS</a:t>
              </a:r>
            </a:p>
            <a:p>
              <a:pPr algn="l" marL="1306176" indent="-653088" lvl="1">
                <a:lnSpc>
                  <a:spcPts val="7985"/>
                </a:lnSpc>
                <a:buFont typeface="Arial"/>
                <a:buChar char="•"/>
              </a:pPr>
              <a:r>
                <a:rPr lang="en-US" sz="6049">
                  <a:solidFill>
                    <a:srgbClr val="404040"/>
                  </a:solidFill>
                  <a:latin typeface="ITC Franklin Gothic LT"/>
                  <a:ea typeface="ITC Franklin Gothic LT"/>
                  <a:cs typeface="ITC Franklin Gothic LT"/>
                  <a:sym typeface="ITC Franklin Gothic LT"/>
                </a:rPr>
                <a:t>NUMPY</a:t>
              </a:r>
            </a:p>
          </p:txBody>
        </p:sp>
      </p:grpSp>
      <p:sp>
        <p:nvSpPr>
          <p:cNvPr name="TextBox 15" id="15"/>
          <p:cNvSpPr txBox="true"/>
          <p:nvPr/>
        </p:nvSpPr>
        <p:spPr>
          <a:xfrm rot="0">
            <a:off x="1703174" y="2314698"/>
            <a:ext cx="3488234" cy="819150"/>
          </a:xfrm>
          <a:prstGeom prst="rect">
            <a:avLst/>
          </a:prstGeom>
        </p:spPr>
        <p:txBody>
          <a:bodyPr anchor="t" rtlCol="false" tIns="0" lIns="0" bIns="0" rIns="0">
            <a:spAutoFit/>
          </a:bodyPr>
          <a:lstStyle/>
          <a:p>
            <a:pPr algn="ctr">
              <a:lnSpc>
                <a:spcPts val="5759"/>
              </a:lnSpc>
              <a:spcBef>
                <a:spcPct val="0"/>
              </a:spcBef>
            </a:pPr>
            <a:r>
              <a:rPr lang="en-US" b="true" sz="4800">
                <a:solidFill>
                  <a:srgbClr val="000000"/>
                </a:solidFill>
                <a:latin typeface="Arial Bold"/>
                <a:ea typeface="Arial Bold"/>
                <a:cs typeface="Arial Bold"/>
                <a:sym typeface="Arial Bold"/>
              </a:rPr>
              <a:t>LIBRARIES:</a:t>
            </a:r>
          </a:p>
        </p:txBody>
      </p:sp>
      <p:sp>
        <p:nvSpPr>
          <p:cNvPr name="TextBox 16" id="16"/>
          <p:cNvSpPr txBox="true"/>
          <p:nvPr/>
        </p:nvSpPr>
        <p:spPr>
          <a:xfrm rot="0">
            <a:off x="9658981" y="2314698"/>
            <a:ext cx="3589437" cy="819150"/>
          </a:xfrm>
          <a:prstGeom prst="rect">
            <a:avLst/>
          </a:prstGeom>
        </p:spPr>
        <p:txBody>
          <a:bodyPr anchor="t" rtlCol="false" tIns="0" lIns="0" bIns="0" rIns="0">
            <a:spAutoFit/>
          </a:bodyPr>
          <a:lstStyle/>
          <a:p>
            <a:pPr algn="ctr">
              <a:lnSpc>
                <a:spcPts val="5759"/>
              </a:lnSpc>
              <a:spcBef>
                <a:spcPct val="0"/>
              </a:spcBef>
            </a:pPr>
            <a:r>
              <a:rPr lang="en-US" b="true" sz="4800">
                <a:solidFill>
                  <a:srgbClr val="000000"/>
                </a:solidFill>
                <a:latin typeface="Arial Bold"/>
                <a:ea typeface="Arial Bold"/>
                <a:cs typeface="Arial Bold"/>
                <a:sym typeface="Arial Bold"/>
              </a:rPr>
              <a:t>PLATFORM:</a:t>
            </a:r>
          </a:p>
        </p:txBody>
      </p:sp>
      <p:sp>
        <p:nvSpPr>
          <p:cNvPr name="TextBox 17" id="17"/>
          <p:cNvSpPr txBox="true"/>
          <p:nvPr/>
        </p:nvSpPr>
        <p:spPr>
          <a:xfrm rot="0">
            <a:off x="9590743" y="3600573"/>
            <a:ext cx="3725912" cy="819150"/>
          </a:xfrm>
          <a:prstGeom prst="rect">
            <a:avLst/>
          </a:prstGeom>
        </p:spPr>
        <p:txBody>
          <a:bodyPr anchor="t" rtlCol="false" tIns="0" lIns="0" bIns="0" rIns="0">
            <a:spAutoFit/>
          </a:bodyPr>
          <a:lstStyle/>
          <a:p>
            <a:pPr algn="ctr">
              <a:lnSpc>
                <a:spcPts val="5759"/>
              </a:lnSpc>
              <a:spcBef>
                <a:spcPct val="0"/>
              </a:spcBef>
            </a:pPr>
            <a:r>
              <a:rPr lang="en-US" sz="4800">
                <a:solidFill>
                  <a:srgbClr val="000000"/>
                </a:solidFill>
                <a:latin typeface="Arial"/>
                <a:ea typeface="Arial"/>
                <a:cs typeface="Arial"/>
                <a:sym typeface="Arial"/>
              </a:rPr>
              <a:t>PYTHON IDE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6" y="1157595"/>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95250"/>
              <a:ext cx="22059232" cy="1155842"/>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Wow factors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33350"/>
              <a:ext cx="22059230" cy="9479998"/>
            </a:xfrm>
            <a:prstGeom prst="rect">
              <a:avLst/>
            </a:prstGeom>
          </p:spPr>
          <p:txBody>
            <a:bodyPr anchor="ctr" rtlCol="false" tIns="0" lIns="0" bIns="0" rIns="0"/>
            <a:lstStyle/>
            <a:p>
              <a:pPr algn="just">
                <a:lnSpc>
                  <a:spcPts val="5411"/>
                </a:lnSpc>
              </a:pPr>
              <a:r>
                <a:rPr lang="en-US" sz="4099">
                  <a:solidFill>
                    <a:srgbClr val="0F0F0F"/>
                  </a:solidFill>
                  <a:latin typeface="ITC Franklin Gothic LT"/>
                  <a:ea typeface="ITC Franklin Gothic LT"/>
                  <a:cs typeface="ITC Franklin Gothic LT"/>
                  <a:sym typeface="ITC Franklin Gothic LT"/>
                </a:rPr>
                <a:t>What Makes This Project Stand Out?</a:t>
              </a:r>
            </a:p>
            <a:p>
              <a:pPr algn="just">
                <a:lnSpc>
                  <a:spcPts val="5411"/>
                </a:lnSpc>
              </a:pPr>
            </a:p>
            <a:p>
              <a:pPr algn="just" marL="885182" indent="-442591" lvl="1">
                <a:lnSpc>
                  <a:spcPts val="5411"/>
                </a:lnSpc>
                <a:buAutoNum type="arabicPeriod" startAt="1"/>
              </a:pPr>
              <a:r>
                <a:rPr lang="en-US" sz="4099">
                  <a:solidFill>
                    <a:srgbClr val="0F0F0F"/>
                  </a:solidFill>
                  <a:latin typeface="ITC Franklin Gothic LT"/>
                  <a:ea typeface="ITC Franklin Gothic LT"/>
                  <a:cs typeface="ITC Franklin Gothic LT"/>
                  <a:sym typeface="ITC Franklin Gothic LT"/>
                </a:rPr>
                <a:t>Seamless User Experience in Google Colab</a:t>
              </a:r>
            </a:p>
            <a:p>
              <a:pPr algn="just" marL="885182" indent="-442591" lvl="1">
                <a:lnSpc>
                  <a:spcPts val="5411"/>
                </a:lnSpc>
                <a:buAutoNum type="arabicPeriod" startAt="1"/>
              </a:pPr>
              <a:r>
                <a:rPr lang="en-US" sz="4099">
                  <a:solidFill>
                    <a:srgbClr val="0F0F0F"/>
                  </a:solidFill>
                  <a:latin typeface="ITC Franklin Gothic LT"/>
                  <a:ea typeface="ITC Franklin Gothic LT"/>
                  <a:cs typeface="ITC Franklin Gothic LT"/>
                  <a:sym typeface="ITC Franklin Gothic LT"/>
                </a:rPr>
                <a:t>Password-Protected Decryption</a:t>
              </a:r>
            </a:p>
            <a:p>
              <a:pPr algn="just" marL="885182" indent="-442591" lvl="1">
                <a:lnSpc>
                  <a:spcPts val="5411"/>
                </a:lnSpc>
                <a:buAutoNum type="arabicPeriod" startAt="1"/>
              </a:pPr>
              <a:r>
                <a:rPr lang="en-US" sz="4099">
                  <a:solidFill>
                    <a:srgbClr val="0F0F0F"/>
                  </a:solidFill>
                  <a:latin typeface="ITC Franklin Gothic LT"/>
                  <a:ea typeface="ITC Franklin Gothic LT"/>
                  <a:cs typeface="ITC Franklin Gothic LT"/>
                  <a:sym typeface="ITC Franklin Gothic LT"/>
                </a:rPr>
                <a:t>No Need for Message Length Input</a:t>
              </a:r>
            </a:p>
            <a:p>
              <a:pPr algn="just" marL="885182" indent="-442591" lvl="1">
                <a:lnSpc>
                  <a:spcPts val="5411"/>
                </a:lnSpc>
                <a:buAutoNum type="arabicPeriod" startAt="1"/>
              </a:pPr>
              <a:r>
                <a:rPr lang="en-US" sz="4099">
                  <a:solidFill>
                    <a:srgbClr val="0F0F0F"/>
                  </a:solidFill>
                  <a:latin typeface="ITC Franklin Gothic LT"/>
                  <a:ea typeface="ITC Franklin Gothic LT"/>
                  <a:cs typeface="ITC Franklin Gothic LT"/>
                  <a:sym typeface="ITC Franklin Gothic LT"/>
                </a:rPr>
                <a:t>Minimal Image Distortion</a:t>
              </a:r>
            </a:p>
            <a:p>
              <a:pPr algn="just" marL="885182" indent="-442591" lvl="1">
                <a:lnSpc>
                  <a:spcPts val="5411"/>
                </a:lnSpc>
                <a:buAutoNum type="arabicPeriod" startAt="1"/>
              </a:pPr>
              <a:r>
                <a:rPr lang="en-US" sz="4099">
                  <a:solidFill>
                    <a:srgbClr val="0F0F0F"/>
                  </a:solidFill>
                  <a:latin typeface="ITC Franklin Gothic LT"/>
                  <a:ea typeface="ITC Franklin Gothic LT"/>
                  <a:cs typeface="ITC Franklin Gothic LT"/>
                  <a:sym typeface="ITC Franklin Gothic LT"/>
                </a:rPr>
                <a:t>Lightweight and Efficient</a:t>
              </a:r>
            </a:p>
            <a:p>
              <a:pPr algn="just">
                <a:lnSpc>
                  <a:spcPts val="5411"/>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End users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42875"/>
              <a:ext cx="22059230" cy="9489523"/>
            </a:xfrm>
            <a:prstGeom prst="rect">
              <a:avLst/>
            </a:prstGeom>
          </p:spPr>
          <p:txBody>
            <a:bodyPr anchor="ctr" rtlCol="false" tIns="0" lIns="0" bIns="0" rIns="0"/>
            <a:lstStyle/>
            <a:p>
              <a:pPr algn="l">
                <a:lnSpc>
                  <a:spcPts val="6005"/>
                </a:lnSpc>
              </a:pPr>
            </a:p>
            <a:p>
              <a:pPr algn="l" marL="823427" indent="-411714" lvl="1">
                <a:lnSpc>
                  <a:spcPts val="6005"/>
                </a:lnSpc>
                <a:buFont typeface="Arial"/>
                <a:buChar char="•"/>
              </a:pPr>
              <a:r>
                <a:rPr lang="en-US" sz="4549">
                  <a:solidFill>
                    <a:srgbClr val="404040"/>
                  </a:solidFill>
                  <a:latin typeface="ITC Franklin Gothic LT"/>
                  <a:ea typeface="ITC Franklin Gothic LT"/>
                  <a:cs typeface="ITC Franklin Gothic LT"/>
                  <a:sym typeface="ITC Franklin Gothic LT"/>
                </a:rPr>
                <a:t>Cybersecurity Professionals</a:t>
              </a:r>
            </a:p>
            <a:p>
              <a:pPr algn="l" marL="823427" indent="-411714" lvl="1">
                <a:lnSpc>
                  <a:spcPts val="6005"/>
                </a:lnSpc>
                <a:buFont typeface="Arial"/>
                <a:buChar char="•"/>
              </a:pPr>
              <a:r>
                <a:rPr lang="en-US" sz="4549">
                  <a:solidFill>
                    <a:srgbClr val="404040"/>
                  </a:solidFill>
                  <a:latin typeface="ITC Franklin Gothic LT"/>
                  <a:ea typeface="ITC Franklin Gothic LT"/>
                  <a:cs typeface="ITC Franklin Gothic LT"/>
                  <a:sym typeface="ITC Franklin Gothic LT"/>
                </a:rPr>
                <a:t>Journalists &amp; Whistleblowers</a:t>
              </a:r>
            </a:p>
            <a:p>
              <a:pPr algn="l" marL="823427" indent="-411714" lvl="1">
                <a:lnSpc>
                  <a:spcPts val="6005"/>
                </a:lnSpc>
                <a:buFont typeface="Arial"/>
                <a:buChar char="•"/>
              </a:pPr>
              <a:r>
                <a:rPr lang="en-US" sz="4549">
                  <a:solidFill>
                    <a:srgbClr val="404040"/>
                  </a:solidFill>
                  <a:latin typeface="ITC Franklin Gothic LT"/>
                  <a:ea typeface="ITC Franklin Gothic LT"/>
                  <a:cs typeface="ITC Franklin Gothic LT"/>
                  <a:sym typeface="ITC Franklin Gothic LT"/>
                </a:rPr>
                <a:t>Government &amp; Military Agencies</a:t>
              </a:r>
            </a:p>
            <a:p>
              <a:pPr algn="l" marL="823427" indent="-411714" lvl="1">
                <a:lnSpc>
                  <a:spcPts val="6005"/>
                </a:lnSpc>
                <a:buFont typeface="Arial"/>
                <a:buChar char="•"/>
              </a:pPr>
              <a:r>
                <a:rPr lang="en-US" sz="4549">
                  <a:solidFill>
                    <a:srgbClr val="404040"/>
                  </a:solidFill>
                  <a:latin typeface="ITC Franklin Gothic LT"/>
                  <a:ea typeface="ITC Franklin Gothic LT"/>
                  <a:cs typeface="ITC Franklin Gothic LT"/>
                  <a:sym typeface="ITC Franklin Gothic LT"/>
                </a:rPr>
                <a:t>Researchers &amp; Academicians</a:t>
              </a:r>
            </a:p>
            <a:p>
              <a:pPr algn="l" marL="823427" indent="-411714" lvl="1">
                <a:lnSpc>
                  <a:spcPts val="6005"/>
                </a:lnSpc>
                <a:buFont typeface="Arial"/>
                <a:buChar char="•"/>
              </a:pPr>
              <a:r>
                <a:rPr lang="en-US" sz="4549">
                  <a:solidFill>
                    <a:srgbClr val="404040"/>
                  </a:solidFill>
                  <a:latin typeface="ITC Franklin Gothic LT"/>
                  <a:ea typeface="ITC Franklin Gothic LT"/>
                  <a:cs typeface="ITC Franklin Gothic LT"/>
                  <a:sym typeface="ITC Franklin Gothic LT"/>
                </a:rPr>
                <a:t>General Users Concerned About Privacy</a:t>
              </a:r>
            </a:p>
            <a:p>
              <a:pPr algn="l">
                <a:lnSpc>
                  <a:spcPts val="6005"/>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76200"/>
              <a:ext cx="22059230" cy="9422848"/>
            </a:xfrm>
            <a:prstGeom prst="rect">
              <a:avLst/>
            </a:prstGeom>
          </p:spPr>
          <p:txBody>
            <a:bodyPr anchor="ctr" rtlCol="false" tIns="0" lIns="0" bIns="0" rIns="0"/>
            <a:lstStyle/>
            <a:p>
              <a:pPr algn="l">
                <a:lnSpc>
                  <a:spcPts val="3366"/>
                </a:lnSpc>
              </a:pPr>
            </a:p>
          </p:txBody>
        </p:sp>
      </p:grpSp>
      <p:sp>
        <p:nvSpPr>
          <p:cNvPr name="Freeform 15" id="15"/>
          <p:cNvSpPr/>
          <p:nvPr/>
        </p:nvSpPr>
        <p:spPr>
          <a:xfrm flipH="false" flipV="false" rot="0">
            <a:off x="4448849" y="1848678"/>
            <a:ext cx="10391861" cy="3086881"/>
          </a:xfrm>
          <a:custGeom>
            <a:avLst/>
            <a:gdLst/>
            <a:ahLst/>
            <a:cxnLst/>
            <a:rect r="r" b="b" t="t" l="l"/>
            <a:pathLst>
              <a:path h="3086881" w="10391861">
                <a:moveTo>
                  <a:pt x="0" y="0"/>
                </a:moveTo>
                <a:lnTo>
                  <a:pt x="10391861" y="0"/>
                </a:lnTo>
                <a:lnTo>
                  <a:pt x="10391861" y="3086881"/>
                </a:lnTo>
                <a:lnTo>
                  <a:pt x="0" y="3086881"/>
                </a:lnTo>
                <a:lnTo>
                  <a:pt x="0" y="0"/>
                </a:lnTo>
                <a:close/>
              </a:path>
            </a:pathLst>
          </a:custGeom>
          <a:blipFill>
            <a:blip r:embed="rId3"/>
            <a:stretch>
              <a:fillRect l="0" t="0" r="0" b="0"/>
            </a:stretch>
          </a:blipFill>
        </p:spPr>
      </p:sp>
      <p:sp>
        <p:nvSpPr>
          <p:cNvPr name="Freeform 16" id="16"/>
          <p:cNvSpPr/>
          <p:nvPr/>
        </p:nvSpPr>
        <p:spPr>
          <a:xfrm flipH="false" flipV="false" rot="0">
            <a:off x="871788" y="5164159"/>
            <a:ext cx="10136609" cy="3068493"/>
          </a:xfrm>
          <a:custGeom>
            <a:avLst/>
            <a:gdLst/>
            <a:ahLst/>
            <a:cxnLst/>
            <a:rect r="r" b="b" t="t" l="l"/>
            <a:pathLst>
              <a:path h="3068493" w="10136609">
                <a:moveTo>
                  <a:pt x="0" y="0"/>
                </a:moveTo>
                <a:lnTo>
                  <a:pt x="10136609" y="0"/>
                </a:lnTo>
                <a:lnTo>
                  <a:pt x="10136609" y="3068494"/>
                </a:lnTo>
                <a:lnTo>
                  <a:pt x="0" y="3068494"/>
                </a:lnTo>
                <a:lnTo>
                  <a:pt x="0" y="0"/>
                </a:lnTo>
                <a:close/>
              </a:path>
            </a:pathLst>
          </a:custGeom>
          <a:blipFill>
            <a:blip r:embed="rId4"/>
            <a:stretch>
              <a:fillRect l="0" t="0" r="0" b="0"/>
            </a:stretch>
          </a:blipFill>
        </p:spPr>
      </p:sp>
      <p:sp>
        <p:nvSpPr>
          <p:cNvPr name="Freeform 17" id="17"/>
          <p:cNvSpPr/>
          <p:nvPr/>
        </p:nvSpPr>
        <p:spPr>
          <a:xfrm flipH="false" flipV="false" rot="0">
            <a:off x="11341986" y="6414649"/>
            <a:ext cx="5229872" cy="1818003"/>
          </a:xfrm>
          <a:custGeom>
            <a:avLst/>
            <a:gdLst/>
            <a:ahLst/>
            <a:cxnLst/>
            <a:rect r="r" b="b" t="t" l="l"/>
            <a:pathLst>
              <a:path h="1818003" w="5229872">
                <a:moveTo>
                  <a:pt x="0" y="0"/>
                </a:moveTo>
                <a:lnTo>
                  <a:pt x="5229872" y="0"/>
                </a:lnTo>
                <a:lnTo>
                  <a:pt x="5229872" y="1818004"/>
                </a:lnTo>
                <a:lnTo>
                  <a:pt x="0" y="1818004"/>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Conclusion</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76200"/>
              <a:ext cx="22059230" cy="9422848"/>
            </a:xfrm>
            <a:prstGeom prst="rect">
              <a:avLst/>
            </a:prstGeom>
          </p:spPr>
          <p:txBody>
            <a:bodyPr anchor="ctr" rtlCol="false" tIns="0" lIns="0" bIns="0" rIns="0"/>
            <a:lstStyle/>
            <a:p>
              <a:pPr algn="l">
                <a:lnSpc>
                  <a:spcPts val="3366"/>
                </a:lnSpc>
              </a:pPr>
            </a:p>
            <a:p>
              <a:pPr algn="just">
                <a:lnSpc>
                  <a:spcPts val="4949"/>
                </a:lnSpc>
              </a:pPr>
              <a:r>
                <a:rPr lang="en-US" sz="3749">
                  <a:solidFill>
                    <a:srgbClr val="404040"/>
                  </a:solidFill>
                  <a:latin typeface="ITC Franklin Gothic LT"/>
                  <a:ea typeface="ITC Franklin Gothic LT"/>
                  <a:cs typeface="ITC Franklin Gothic LT"/>
                  <a:sym typeface="ITC Franklin Gothic LT"/>
                </a:rPr>
                <a:t>This project successfully implements secure data hiding in images using steganography, ensuring confidentiality and unauthorized access prevention. By leveraging Google Colab, OpenCV, and NumPy, it provides an efficient, password-protected encryption and decryption system. The approach ensures minimal image distortion while maintaining ease of use, making it suitable for secure communication and data protection. This project demonstrates the practicality of steganography in modern cybersecurity applications. </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GitHub Link</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23825"/>
              <a:ext cx="22059230" cy="9470473"/>
            </a:xfrm>
            <a:prstGeom prst="rect">
              <a:avLst/>
            </a:prstGeom>
          </p:spPr>
          <p:txBody>
            <a:bodyPr anchor="ctr" rtlCol="false" tIns="0" lIns="0" bIns="0" rIns="0"/>
            <a:lstStyle/>
            <a:p>
              <a:pPr algn="ctr">
                <a:lnSpc>
                  <a:spcPts val="5213"/>
                </a:lnSpc>
              </a:pPr>
              <a:r>
                <a:rPr lang="en-US" sz="3949">
                  <a:solidFill>
                    <a:srgbClr val="1CADE4"/>
                  </a:solidFill>
                  <a:latin typeface="ITC Franklin Gothic LT"/>
                  <a:ea typeface="ITC Franklin Gothic LT"/>
                  <a:cs typeface="ITC Franklin Gothic LT"/>
                  <a:sym typeface="ITC Franklin Gothic LT"/>
                </a:rPr>
                <a:t>https://github.com/swati454/project_aicte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DAGgORJ0MHo</dc:identifier>
  <dcterms:modified xsi:type="dcterms:W3CDTF">2011-08-01T06:04:30Z</dcterms:modified>
  <cp:revision>1</cp:revision>
  <dc:title>AICTE PPT .pptx</dc:title>
</cp:coreProperties>
</file>