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5" r:id="rId6"/>
    <p:sldId id="260" r:id="rId7"/>
    <p:sldId id="261" r:id="rId8"/>
    <p:sldId id="266" r:id="rId9"/>
    <p:sldId id="262" r:id="rId10"/>
    <p:sldId id="267" r:id="rId11"/>
    <p:sldId id="269" r:id="rId12"/>
    <p:sldId id="263" r:id="rId13"/>
    <p:sldId id="271" r:id="rId14"/>
    <p:sldId id="272" r:id="rId15"/>
    <p:sldId id="273" r:id="rId16"/>
    <p:sldId id="274" r:id="rId17"/>
    <p:sldId id="275" r:id="rId18"/>
    <p:sldId id="276" r:id="rId19"/>
    <p:sldId id="277" r:id="rId20"/>
    <p:sldId id="278" r:id="rId21"/>
    <p:sldId id="279" r:id="rId22"/>
    <p:sldId id="280" r:id="rId23"/>
    <p:sldId id="27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5D2FA1-C601-4B3F-8CB1-BD8C1591880C}" type="datetimeFigureOut">
              <a:rPr lang="en-US" smtClean="0"/>
              <a:t>8/20/2019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92BE372-D0CB-4A9A-9228-58E04AC2F2DC}" type="slidenum">
              <a:rPr lang="en-US" smtClean="0"/>
              <a:t>‹#›</a:t>
            </a:fld>
            <a:endParaRPr lang="en-US"/>
          </a:p>
        </p:txBody>
      </p:sp>
    </p:spTree>
    <p:extLst>
      <p:ext uri="{BB962C8B-B14F-4D97-AF65-F5344CB8AC3E}">
        <p14:creationId xmlns:p14="http://schemas.microsoft.com/office/powerpoint/2010/main" val="2277734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5D2FA1-C601-4B3F-8CB1-BD8C1591880C}" type="datetimeFigureOut">
              <a:rPr lang="en-US" smtClean="0"/>
              <a:t>8/20/2019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92BE372-D0CB-4A9A-9228-58E04AC2F2DC}" type="slidenum">
              <a:rPr lang="en-US" smtClean="0"/>
              <a:t>‹#›</a:t>
            </a:fld>
            <a:endParaRPr lang="en-US"/>
          </a:p>
        </p:txBody>
      </p:sp>
    </p:spTree>
    <p:extLst>
      <p:ext uri="{BB962C8B-B14F-4D97-AF65-F5344CB8AC3E}">
        <p14:creationId xmlns:p14="http://schemas.microsoft.com/office/powerpoint/2010/main" val="354278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5D2FA1-C601-4B3F-8CB1-BD8C1591880C}" type="datetimeFigureOut">
              <a:rPr lang="en-US" smtClean="0"/>
              <a:t>8/20/2019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92BE372-D0CB-4A9A-9228-58E04AC2F2DC}"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45318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C5D2FA1-C601-4B3F-8CB1-BD8C1591880C}" type="datetimeFigureOut">
              <a:rPr lang="en-US" smtClean="0"/>
              <a:t>8/20/2019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92BE372-D0CB-4A9A-9228-58E04AC2F2DC}" type="slidenum">
              <a:rPr lang="en-US" smtClean="0"/>
              <a:t>‹#›</a:t>
            </a:fld>
            <a:endParaRPr lang="en-US"/>
          </a:p>
        </p:txBody>
      </p:sp>
    </p:spTree>
    <p:extLst>
      <p:ext uri="{BB962C8B-B14F-4D97-AF65-F5344CB8AC3E}">
        <p14:creationId xmlns:p14="http://schemas.microsoft.com/office/powerpoint/2010/main" val="8663875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C5D2FA1-C601-4B3F-8CB1-BD8C1591880C}" type="datetimeFigureOut">
              <a:rPr lang="en-US" smtClean="0"/>
              <a:t>8/20/2019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92BE372-D0CB-4A9A-9228-58E04AC2F2DC}"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399379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C5D2FA1-C601-4B3F-8CB1-BD8C1591880C}" type="datetimeFigureOut">
              <a:rPr lang="en-US" smtClean="0"/>
              <a:t>8/20/2019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92BE372-D0CB-4A9A-9228-58E04AC2F2DC}" type="slidenum">
              <a:rPr lang="en-US" smtClean="0"/>
              <a:t>‹#›</a:t>
            </a:fld>
            <a:endParaRPr lang="en-US"/>
          </a:p>
        </p:txBody>
      </p:sp>
    </p:spTree>
    <p:extLst>
      <p:ext uri="{BB962C8B-B14F-4D97-AF65-F5344CB8AC3E}">
        <p14:creationId xmlns:p14="http://schemas.microsoft.com/office/powerpoint/2010/main" val="32018198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5D2FA1-C601-4B3F-8CB1-BD8C1591880C}" type="datetimeFigureOut">
              <a:rPr lang="en-US" smtClean="0"/>
              <a:t>8/20/2019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92BE372-D0CB-4A9A-9228-58E04AC2F2DC}" type="slidenum">
              <a:rPr lang="en-US" smtClean="0"/>
              <a:t>‹#›</a:t>
            </a:fld>
            <a:endParaRPr lang="en-US"/>
          </a:p>
        </p:txBody>
      </p:sp>
    </p:spTree>
    <p:extLst>
      <p:ext uri="{BB962C8B-B14F-4D97-AF65-F5344CB8AC3E}">
        <p14:creationId xmlns:p14="http://schemas.microsoft.com/office/powerpoint/2010/main" val="41769310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5D2FA1-C601-4B3F-8CB1-BD8C1591880C}" type="datetimeFigureOut">
              <a:rPr lang="en-US" smtClean="0"/>
              <a:t>8/20/2019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92BE372-D0CB-4A9A-9228-58E04AC2F2DC}" type="slidenum">
              <a:rPr lang="en-US" smtClean="0"/>
              <a:t>‹#›</a:t>
            </a:fld>
            <a:endParaRPr lang="en-US"/>
          </a:p>
        </p:txBody>
      </p:sp>
    </p:spTree>
    <p:extLst>
      <p:ext uri="{BB962C8B-B14F-4D97-AF65-F5344CB8AC3E}">
        <p14:creationId xmlns:p14="http://schemas.microsoft.com/office/powerpoint/2010/main" val="3633796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5D2FA1-C601-4B3F-8CB1-BD8C1591880C}" type="datetimeFigureOut">
              <a:rPr lang="en-US" smtClean="0"/>
              <a:t>8/20/2019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92BE372-D0CB-4A9A-9228-58E04AC2F2DC}" type="slidenum">
              <a:rPr lang="en-US" smtClean="0"/>
              <a:t>‹#›</a:t>
            </a:fld>
            <a:endParaRPr lang="en-US"/>
          </a:p>
        </p:txBody>
      </p:sp>
    </p:spTree>
    <p:extLst>
      <p:ext uri="{BB962C8B-B14F-4D97-AF65-F5344CB8AC3E}">
        <p14:creationId xmlns:p14="http://schemas.microsoft.com/office/powerpoint/2010/main" val="3926922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5D2FA1-C601-4B3F-8CB1-BD8C1591880C}" type="datetimeFigureOut">
              <a:rPr lang="en-US" smtClean="0"/>
              <a:t>8/20/2019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92BE372-D0CB-4A9A-9228-58E04AC2F2DC}" type="slidenum">
              <a:rPr lang="en-US" smtClean="0"/>
              <a:t>‹#›</a:t>
            </a:fld>
            <a:endParaRPr lang="en-US"/>
          </a:p>
        </p:txBody>
      </p:sp>
    </p:spTree>
    <p:extLst>
      <p:ext uri="{BB962C8B-B14F-4D97-AF65-F5344CB8AC3E}">
        <p14:creationId xmlns:p14="http://schemas.microsoft.com/office/powerpoint/2010/main" val="3573092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5D2FA1-C601-4B3F-8CB1-BD8C1591880C}" type="datetimeFigureOut">
              <a:rPr lang="en-US" smtClean="0"/>
              <a:t>8/20/2019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92BE372-D0CB-4A9A-9228-58E04AC2F2DC}" type="slidenum">
              <a:rPr lang="en-US" smtClean="0"/>
              <a:t>‹#›</a:t>
            </a:fld>
            <a:endParaRPr lang="en-US"/>
          </a:p>
        </p:txBody>
      </p:sp>
    </p:spTree>
    <p:extLst>
      <p:ext uri="{BB962C8B-B14F-4D97-AF65-F5344CB8AC3E}">
        <p14:creationId xmlns:p14="http://schemas.microsoft.com/office/powerpoint/2010/main" val="3663792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5D2FA1-C601-4B3F-8CB1-BD8C1591880C}" type="datetimeFigureOut">
              <a:rPr lang="en-US" smtClean="0"/>
              <a:t>8/20/2019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92BE372-D0CB-4A9A-9228-58E04AC2F2DC}" type="slidenum">
              <a:rPr lang="en-US" smtClean="0"/>
              <a:t>‹#›</a:t>
            </a:fld>
            <a:endParaRPr lang="en-US"/>
          </a:p>
        </p:txBody>
      </p:sp>
    </p:spTree>
    <p:extLst>
      <p:ext uri="{BB962C8B-B14F-4D97-AF65-F5344CB8AC3E}">
        <p14:creationId xmlns:p14="http://schemas.microsoft.com/office/powerpoint/2010/main" val="4005738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5D2FA1-C601-4B3F-8CB1-BD8C1591880C}" type="datetimeFigureOut">
              <a:rPr lang="en-US" smtClean="0"/>
              <a:t>8/20/2019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92BE372-D0CB-4A9A-9228-58E04AC2F2DC}" type="slidenum">
              <a:rPr lang="en-US" smtClean="0"/>
              <a:t>‹#›</a:t>
            </a:fld>
            <a:endParaRPr lang="en-US"/>
          </a:p>
        </p:txBody>
      </p:sp>
    </p:spTree>
    <p:extLst>
      <p:ext uri="{BB962C8B-B14F-4D97-AF65-F5344CB8AC3E}">
        <p14:creationId xmlns:p14="http://schemas.microsoft.com/office/powerpoint/2010/main" val="2506647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5D2FA1-C601-4B3F-8CB1-BD8C1591880C}" type="datetimeFigureOut">
              <a:rPr lang="en-US" smtClean="0"/>
              <a:t>8/20/2019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92BE372-D0CB-4A9A-9228-58E04AC2F2DC}" type="slidenum">
              <a:rPr lang="en-US" smtClean="0"/>
              <a:t>‹#›</a:t>
            </a:fld>
            <a:endParaRPr lang="en-US"/>
          </a:p>
        </p:txBody>
      </p:sp>
    </p:spTree>
    <p:extLst>
      <p:ext uri="{BB962C8B-B14F-4D97-AF65-F5344CB8AC3E}">
        <p14:creationId xmlns:p14="http://schemas.microsoft.com/office/powerpoint/2010/main" val="808604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5D2FA1-C601-4B3F-8CB1-BD8C1591880C}" type="datetimeFigureOut">
              <a:rPr lang="en-US" smtClean="0"/>
              <a:t>8/20/2019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92BE372-D0CB-4A9A-9228-58E04AC2F2DC}" type="slidenum">
              <a:rPr lang="en-US" smtClean="0"/>
              <a:t>‹#›</a:t>
            </a:fld>
            <a:endParaRPr lang="en-US"/>
          </a:p>
        </p:txBody>
      </p:sp>
    </p:spTree>
    <p:extLst>
      <p:ext uri="{BB962C8B-B14F-4D97-AF65-F5344CB8AC3E}">
        <p14:creationId xmlns:p14="http://schemas.microsoft.com/office/powerpoint/2010/main" val="536353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5D2FA1-C601-4B3F-8CB1-BD8C1591880C}" type="datetimeFigureOut">
              <a:rPr lang="en-US" smtClean="0"/>
              <a:t>8/20/2019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92BE372-D0CB-4A9A-9228-58E04AC2F2DC}" type="slidenum">
              <a:rPr lang="en-US" smtClean="0"/>
              <a:t>‹#›</a:t>
            </a:fld>
            <a:endParaRPr lang="en-US"/>
          </a:p>
        </p:txBody>
      </p:sp>
    </p:spTree>
    <p:extLst>
      <p:ext uri="{BB962C8B-B14F-4D97-AF65-F5344CB8AC3E}">
        <p14:creationId xmlns:p14="http://schemas.microsoft.com/office/powerpoint/2010/main" val="1894288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C5D2FA1-C601-4B3F-8CB1-BD8C1591880C}" type="datetimeFigureOut">
              <a:rPr lang="en-US" smtClean="0"/>
              <a:t>8/20/2019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92BE372-D0CB-4A9A-9228-58E04AC2F2DC}" type="slidenum">
              <a:rPr lang="en-US" smtClean="0"/>
              <a:t>‹#›</a:t>
            </a:fld>
            <a:endParaRPr lang="en-US"/>
          </a:p>
        </p:txBody>
      </p:sp>
    </p:spTree>
    <p:extLst>
      <p:ext uri="{BB962C8B-B14F-4D97-AF65-F5344CB8AC3E}">
        <p14:creationId xmlns:p14="http://schemas.microsoft.com/office/powerpoint/2010/main" val="41128336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98595" y="3273355"/>
            <a:ext cx="8915399" cy="2262781"/>
          </a:xfrm>
        </p:spPr>
        <p:txBody>
          <a:bodyPr>
            <a:normAutofit/>
          </a:bodyPr>
          <a:lstStyle/>
          <a:p>
            <a:r>
              <a:rPr lang="en-US" sz="6600" dirty="0"/>
              <a:t>Analysis On Telecom Churn Case Study</a:t>
            </a:r>
          </a:p>
        </p:txBody>
      </p:sp>
      <p:sp>
        <p:nvSpPr>
          <p:cNvPr id="3" name="Subtitle 2"/>
          <p:cNvSpPr>
            <a:spLocks noGrp="1"/>
          </p:cNvSpPr>
          <p:nvPr>
            <p:ph type="subTitle" idx="1"/>
          </p:nvPr>
        </p:nvSpPr>
        <p:spPr>
          <a:xfrm>
            <a:off x="9215021" y="5607158"/>
            <a:ext cx="2876365" cy="1126283"/>
          </a:xfrm>
        </p:spPr>
        <p:txBody>
          <a:bodyPr>
            <a:normAutofit/>
          </a:bodyPr>
          <a:lstStyle/>
          <a:p>
            <a:r>
              <a:rPr lang="en-US" sz="2800" dirty="0"/>
              <a:t>By:</a:t>
            </a:r>
          </a:p>
          <a:p>
            <a:r>
              <a:rPr lang="en-US" sz="2800" dirty="0"/>
              <a:t>Swati Kumari</a:t>
            </a:r>
          </a:p>
        </p:txBody>
      </p:sp>
    </p:spTree>
    <p:extLst>
      <p:ext uri="{BB962C8B-B14F-4D97-AF65-F5344CB8AC3E}">
        <p14:creationId xmlns:p14="http://schemas.microsoft.com/office/powerpoint/2010/main" val="790211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a:t>Conclusion to Factor affecting churn rate(Question 1)</a:t>
            </a:r>
          </a:p>
        </p:txBody>
      </p:sp>
      <p:sp>
        <p:nvSpPr>
          <p:cNvPr id="3" name="Content Placeholder 2"/>
          <p:cNvSpPr>
            <a:spLocks noGrp="1"/>
          </p:cNvSpPr>
          <p:nvPr>
            <p:ph idx="1"/>
          </p:nvPr>
        </p:nvSpPr>
        <p:spPr>
          <a:xfrm>
            <a:off x="2314005" y="2210539"/>
            <a:ext cx="8915400" cy="3604335"/>
          </a:xfrm>
        </p:spPr>
        <p:txBody>
          <a:bodyPr vert="horz" lIns="91440" tIns="45720" rIns="91440" bIns="45720" rtlCol="0">
            <a:noAutofit/>
          </a:bodyPr>
          <a:lstStyle/>
          <a:p>
            <a:r>
              <a:rPr lang="en-US" dirty="0"/>
              <a:t>Family bundles should be rolled out for families with 7 unique subscriber.</a:t>
            </a:r>
          </a:p>
          <a:p>
            <a:r>
              <a:rPr lang="en-US" dirty="0"/>
              <a:t>Special offer should be given to customers who make retention calls, at the earliest as per their grievances.</a:t>
            </a:r>
          </a:p>
          <a:p>
            <a:r>
              <a:rPr lang="en-US" dirty="0"/>
              <a:t> Special plans should be rolled out for people with Asian Ethnicity.</a:t>
            </a:r>
          </a:p>
          <a:p>
            <a:r>
              <a:rPr lang="en-US" dirty="0"/>
              <a:t>Special plans should be rolled out for customers located in Northwest/Rocky Mountain area and South Florida area.</a:t>
            </a:r>
          </a:p>
          <a:p>
            <a:pPr lvl="1">
              <a:buFont typeface="Wingdings" panose="05000000000000000000" pitchFamily="2" charset="2"/>
              <a:buChar char="Ø"/>
            </a:pPr>
            <a:endParaRPr lang="en-US" sz="1400" dirty="0"/>
          </a:p>
        </p:txBody>
      </p:sp>
    </p:spTree>
    <p:extLst>
      <p:ext uri="{BB962C8B-B14F-4D97-AF65-F5344CB8AC3E}">
        <p14:creationId xmlns:p14="http://schemas.microsoft.com/office/powerpoint/2010/main" val="2342176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6151" y="464311"/>
            <a:ext cx="8911687" cy="654274"/>
          </a:xfrm>
        </p:spPr>
        <p:txBody>
          <a:bodyPr/>
          <a:lstStyle/>
          <a:p>
            <a:pPr algn="ctr"/>
            <a:r>
              <a:rPr lang="en-US" u="sng" dirty="0"/>
              <a:t>Question 2(a)…</a:t>
            </a:r>
          </a:p>
        </p:txBody>
      </p:sp>
      <p:sp>
        <p:nvSpPr>
          <p:cNvPr id="3" name="Content Placeholder 2"/>
          <p:cNvSpPr>
            <a:spLocks noGrp="1"/>
          </p:cNvSpPr>
          <p:nvPr>
            <p:ph idx="1"/>
          </p:nvPr>
        </p:nvSpPr>
        <p:spPr>
          <a:xfrm>
            <a:off x="2166150" y="1309367"/>
            <a:ext cx="9800949" cy="5388834"/>
          </a:xfrm>
        </p:spPr>
        <p:txBody>
          <a:bodyPr vert="horz" lIns="91440" tIns="45720" rIns="91440" bIns="45720" rtlCol="0">
            <a:noAutofit/>
          </a:bodyPr>
          <a:lstStyle/>
          <a:p>
            <a:pPr marL="0" indent="0">
              <a:buNone/>
            </a:pPr>
            <a:r>
              <a:rPr lang="en-US" sz="1100" dirty="0">
                <a:solidFill>
                  <a:srgbClr val="C00000"/>
                </a:solidFill>
              </a:rPr>
              <a:t>Validation of survey findings. a) Whether "cost and billing" and "network and service quality" are important factors influencing churn behavior? b) Are data usage connectivity issues turning out to be costly? In other words, is it leading to churn?  </a:t>
            </a:r>
          </a:p>
          <a:p>
            <a:r>
              <a:rPr lang="en-US" sz="1100" dirty="0">
                <a:solidFill>
                  <a:schemeClr val="tx1"/>
                </a:solidFill>
              </a:rPr>
              <a:t>The following variable explain “cost and billing”:</a:t>
            </a:r>
          </a:p>
          <a:p>
            <a:pPr lvl="1">
              <a:buFont typeface="Wingdings" panose="05000000000000000000" pitchFamily="2" charset="2"/>
              <a:buChar char="Ø"/>
            </a:pPr>
            <a:r>
              <a:rPr lang="en-US" sz="1100" i="1" dirty="0">
                <a:solidFill>
                  <a:schemeClr val="accent5">
                    <a:lumMod val="50000"/>
                  </a:schemeClr>
                </a:solidFill>
              </a:rPr>
              <a:t>totmrc_Mean – </a:t>
            </a:r>
            <a:r>
              <a:rPr lang="en-US" sz="1100" dirty="0">
                <a:solidFill>
                  <a:schemeClr val="tx1"/>
                </a:solidFill>
              </a:rPr>
              <a:t>Mean total monthly recurring charge, representing cost to customer.</a:t>
            </a:r>
          </a:p>
          <a:p>
            <a:pPr lvl="1">
              <a:buFont typeface="Wingdings" panose="05000000000000000000" pitchFamily="2" charset="2"/>
              <a:buChar char="Ø"/>
            </a:pPr>
            <a:r>
              <a:rPr lang="en-US" sz="1100" i="1" dirty="0" err="1">
                <a:solidFill>
                  <a:schemeClr val="accent5">
                    <a:lumMod val="50000"/>
                  </a:schemeClr>
                </a:solidFill>
              </a:rPr>
              <a:t>rev_Range</a:t>
            </a:r>
            <a:r>
              <a:rPr lang="en-US" sz="1100" i="1" dirty="0">
                <a:solidFill>
                  <a:schemeClr val="accent5">
                    <a:lumMod val="50000"/>
                  </a:schemeClr>
                </a:solidFill>
              </a:rPr>
              <a:t> </a:t>
            </a:r>
            <a:r>
              <a:rPr lang="en-US" sz="1100" dirty="0">
                <a:solidFill>
                  <a:schemeClr val="tx1"/>
                </a:solidFill>
              </a:rPr>
              <a:t>– range of revenue(charge amount), representing billing amount</a:t>
            </a:r>
          </a:p>
          <a:p>
            <a:pPr lvl="1">
              <a:buFont typeface="Wingdings" panose="05000000000000000000" pitchFamily="2" charset="2"/>
              <a:buChar char="Ø"/>
            </a:pPr>
            <a:r>
              <a:rPr lang="en-US" sz="1100" i="1" dirty="0" err="1">
                <a:solidFill>
                  <a:schemeClr val="accent5">
                    <a:lumMod val="50000"/>
                  </a:schemeClr>
                </a:solidFill>
              </a:rPr>
              <a:t>ovrrev_Mean</a:t>
            </a:r>
            <a:r>
              <a:rPr lang="en-US" sz="1100" i="1" dirty="0">
                <a:solidFill>
                  <a:schemeClr val="accent5">
                    <a:lumMod val="50000"/>
                  </a:schemeClr>
                </a:solidFill>
              </a:rPr>
              <a:t> </a:t>
            </a:r>
            <a:r>
              <a:rPr lang="en-US" sz="1100" dirty="0">
                <a:solidFill>
                  <a:schemeClr val="tx1"/>
                </a:solidFill>
              </a:rPr>
              <a:t>–Mean overage revenue, representing overage revenue earned from customers after billing the same to them.</a:t>
            </a:r>
          </a:p>
          <a:p>
            <a:pPr lvl="1">
              <a:buFont typeface="Wingdings" panose="05000000000000000000" pitchFamily="2" charset="2"/>
              <a:buChar char="Ø"/>
            </a:pPr>
            <a:r>
              <a:rPr lang="en-US" sz="1100" i="1" dirty="0" err="1">
                <a:solidFill>
                  <a:schemeClr val="accent5">
                    <a:lumMod val="50000"/>
                  </a:schemeClr>
                </a:solidFill>
              </a:rPr>
              <a:t>totrev</a:t>
            </a:r>
            <a:r>
              <a:rPr lang="en-US" sz="1100" dirty="0">
                <a:solidFill>
                  <a:schemeClr val="tx1"/>
                </a:solidFill>
              </a:rPr>
              <a:t> – Total revenue earned from customers.</a:t>
            </a:r>
          </a:p>
          <a:p>
            <a:r>
              <a:rPr lang="en-US" sz="1100" dirty="0">
                <a:solidFill>
                  <a:schemeClr val="tx1"/>
                </a:solidFill>
              </a:rPr>
              <a:t>The following variable explain “network and service quality”:</a:t>
            </a:r>
          </a:p>
          <a:p>
            <a:pPr lvl="1">
              <a:buFont typeface="Wingdings" panose="05000000000000000000" pitchFamily="2" charset="2"/>
              <a:buChar char="Ø"/>
            </a:pPr>
            <a:r>
              <a:rPr lang="en-US" sz="1100" i="1" dirty="0" err="1">
                <a:solidFill>
                  <a:schemeClr val="accent5">
                    <a:lumMod val="50000"/>
                  </a:schemeClr>
                </a:solidFill>
              </a:rPr>
              <a:t>mou_Range</a:t>
            </a:r>
            <a:r>
              <a:rPr lang="en-US" sz="1100" i="1" dirty="0">
                <a:solidFill>
                  <a:schemeClr val="accent5">
                    <a:lumMod val="50000"/>
                  </a:schemeClr>
                </a:solidFill>
              </a:rPr>
              <a:t>- Range of number of minutes of use.</a:t>
            </a:r>
          </a:p>
          <a:p>
            <a:pPr lvl="1">
              <a:buFont typeface="Wingdings" panose="05000000000000000000" pitchFamily="2" charset="2"/>
              <a:buChar char="Ø"/>
            </a:pPr>
            <a:r>
              <a:rPr lang="en-US" sz="1100" i="1" dirty="0" err="1">
                <a:solidFill>
                  <a:schemeClr val="accent5">
                    <a:lumMod val="50000"/>
                  </a:schemeClr>
                </a:solidFill>
              </a:rPr>
              <a:t>change_mou</a:t>
            </a:r>
            <a:r>
              <a:rPr lang="en-US" sz="1100" i="1" dirty="0">
                <a:solidFill>
                  <a:schemeClr val="accent5">
                    <a:lumMod val="50000"/>
                  </a:schemeClr>
                </a:solidFill>
              </a:rPr>
              <a:t> – Percentage change in monthly minutes of use vs previous three month average</a:t>
            </a:r>
          </a:p>
          <a:p>
            <a:pPr lvl="1">
              <a:buFont typeface="Wingdings" panose="05000000000000000000" pitchFamily="2" charset="2"/>
              <a:buChar char="Ø"/>
            </a:pPr>
            <a:r>
              <a:rPr lang="en-US" sz="1100" i="1" dirty="0" err="1">
                <a:solidFill>
                  <a:schemeClr val="accent5">
                    <a:lumMod val="50000"/>
                  </a:schemeClr>
                </a:solidFill>
              </a:rPr>
              <a:t>drop_blk_Mean</a:t>
            </a:r>
            <a:r>
              <a:rPr lang="en-US" sz="1100" i="1" dirty="0">
                <a:solidFill>
                  <a:schemeClr val="accent5">
                    <a:lumMod val="50000"/>
                  </a:schemeClr>
                </a:solidFill>
              </a:rPr>
              <a:t>-</a:t>
            </a:r>
            <a:r>
              <a:rPr lang="en-US" sz="1100" dirty="0"/>
              <a:t> Mean number of dropped or blocked calls </a:t>
            </a:r>
          </a:p>
          <a:p>
            <a:pPr lvl="1">
              <a:buFont typeface="Wingdings" panose="05000000000000000000" pitchFamily="2" charset="2"/>
              <a:buChar char="Ø"/>
            </a:pPr>
            <a:r>
              <a:rPr lang="en-US" sz="1100" i="1" dirty="0" err="1">
                <a:solidFill>
                  <a:schemeClr val="accent5">
                    <a:lumMod val="50000"/>
                  </a:schemeClr>
                </a:solidFill>
              </a:rPr>
              <a:t>drop_vce_Range</a:t>
            </a:r>
            <a:r>
              <a:rPr lang="en-US" sz="1100" i="1" dirty="0">
                <a:solidFill>
                  <a:schemeClr val="accent5">
                    <a:lumMod val="50000"/>
                  </a:schemeClr>
                </a:solidFill>
              </a:rPr>
              <a:t> </a:t>
            </a:r>
            <a:r>
              <a:rPr lang="en-US" sz="1100" dirty="0"/>
              <a:t>- Range of number of dropped (failed) voice calls</a:t>
            </a:r>
          </a:p>
          <a:p>
            <a:pPr lvl="1">
              <a:buFont typeface="Wingdings" panose="05000000000000000000" pitchFamily="2" charset="2"/>
              <a:buChar char="Ø"/>
            </a:pPr>
            <a:r>
              <a:rPr lang="en-US" sz="1100" i="1" dirty="0" err="1">
                <a:solidFill>
                  <a:schemeClr val="accent5">
                    <a:lumMod val="50000"/>
                  </a:schemeClr>
                </a:solidFill>
              </a:rPr>
              <a:t>mou_opkv_Range</a:t>
            </a:r>
            <a:r>
              <a:rPr lang="en-US" sz="1100" i="1" dirty="0">
                <a:solidFill>
                  <a:schemeClr val="accent5">
                    <a:lumMod val="50000"/>
                  </a:schemeClr>
                </a:solidFill>
              </a:rPr>
              <a:t> </a:t>
            </a:r>
            <a:r>
              <a:rPr lang="en-US" sz="1100" dirty="0"/>
              <a:t>- Range of unrounded minutes of use of off-peak voice calls </a:t>
            </a:r>
          </a:p>
          <a:p>
            <a:pPr lvl="1">
              <a:buFont typeface="Wingdings" panose="05000000000000000000" pitchFamily="2" charset="2"/>
              <a:buChar char="Ø"/>
            </a:pPr>
            <a:r>
              <a:rPr lang="en-US" sz="1100" i="1" dirty="0" err="1">
                <a:solidFill>
                  <a:schemeClr val="accent5">
                    <a:lumMod val="50000"/>
                  </a:schemeClr>
                </a:solidFill>
              </a:rPr>
              <a:t>iwylis_vce_Mean</a:t>
            </a:r>
            <a:r>
              <a:rPr lang="en-US" sz="1100" dirty="0"/>
              <a:t>- Mean number of inbound wireless to wireless voice calls </a:t>
            </a:r>
          </a:p>
          <a:p>
            <a:pPr lvl="1">
              <a:buFont typeface="Wingdings" panose="05000000000000000000" pitchFamily="2" charset="2"/>
              <a:buChar char="Ø"/>
            </a:pPr>
            <a:r>
              <a:rPr lang="en-US" sz="1100" i="1" dirty="0" err="1">
                <a:solidFill>
                  <a:schemeClr val="accent5">
                    <a:lumMod val="50000"/>
                  </a:schemeClr>
                </a:solidFill>
              </a:rPr>
              <a:t>avgqty</a:t>
            </a:r>
            <a:r>
              <a:rPr lang="en-US" sz="1100" i="1" dirty="0">
                <a:solidFill>
                  <a:schemeClr val="accent5">
                    <a:lumMod val="50000"/>
                  </a:schemeClr>
                </a:solidFill>
              </a:rPr>
              <a:t> </a:t>
            </a:r>
            <a:r>
              <a:rPr lang="en-US" sz="1100" dirty="0"/>
              <a:t>- Average monthly number of calls over the life of the customer </a:t>
            </a:r>
          </a:p>
          <a:p>
            <a:pPr lvl="1">
              <a:buFont typeface="Wingdings" panose="05000000000000000000" pitchFamily="2" charset="2"/>
              <a:buChar char="Ø"/>
            </a:pPr>
            <a:r>
              <a:rPr lang="en-US" sz="1100" i="1" dirty="0">
                <a:solidFill>
                  <a:schemeClr val="accent5">
                    <a:lumMod val="50000"/>
                  </a:schemeClr>
                </a:solidFill>
              </a:rPr>
              <a:t>avg6mou</a:t>
            </a:r>
            <a:r>
              <a:rPr lang="en-US" sz="1100" dirty="0"/>
              <a:t>- Average monthly minutes of use over the previous six months </a:t>
            </a:r>
          </a:p>
          <a:p>
            <a:pPr lvl="1">
              <a:buFont typeface="Wingdings" panose="05000000000000000000" pitchFamily="2" charset="2"/>
              <a:buChar char="Ø"/>
            </a:pPr>
            <a:r>
              <a:rPr lang="en-US" sz="1100" i="1" dirty="0">
                <a:solidFill>
                  <a:schemeClr val="accent5">
                    <a:lumMod val="50000"/>
                  </a:schemeClr>
                </a:solidFill>
              </a:rPr>
              <a:t>retdays_1_1 </a:t>
            </a:r>
            <a:r>
              <a:rPr lang="en-US" sz="1100" dirty="0"/>
              <a:t>- Number of days since last retention call  with value more than 0</a:t>
            </a:r>
          </a:p>
          <a:p>
            <a:pPr lvl="1">
              <a:buFont typeface="Wingdings" panose="05000000000000000000" pitchFamily="2" charset="2"/>
              <a:buChar char="Ø"/>
            </a:pPr>
            <a:r>
              <a:rPr lang="en-US" sz="1100" i="1" dirty="0" err="1">
                <a:solidFill>
                  <a:schemeClr val="accent5">
                    <a:lumMod val="50000"/>
                  </a:schemeClr>
                </a:solidFill>
              </a:rPr>
              <a:t>complete_mean</a:t>
            </a:r>
            <a:r>
              <a:rPr lang="en-US" sz="1100" i="1" dirty="0">
                <a:solidFill>
                  <a:schemeClr val="accent5">
                    <a:lumMod val="50000"/>
                  </a:schemeClr>
                </a:solidFill>
              </a:rPr>
              <a:t> </a:t>
            </a:r>
            <a:r>
              <a:rPr lang="en-US" sz="1100" dirty="0"/>
              <a:t>– Mean number of completed calls.</a:t>
            </a:r>
            <a:endParaRPr lang="en-US" sz="1100" dirty="0">
              <a:solidFill>
                <a:schemeClr val="tx1"/>
              </a:solidFill>
            </a:endParaRPr>
          </a:p>
        </p:txBody>
      </p:sp>
    </p:spTree>
    <p:extLst>
      <p:ext uri="{BB962C8B-B14F-4D97-AF65-F5344CB8AC3E}">
        <p14:creationId xmlns:p14="http://schemas.microsoft.com/office/powerpoint/2010/main" val="1709508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93972"/>
          </a:xfrm>
        </p:spPr>
        <p:txBody>
          <a:bodyPr>
            <a:normAutofit fontScale="90000"/>
          </a:bodyPr>
          <a:lstStyle/>
          <a:p>
            <a:r>
              <a:rPr lang="en-US" sz="2800" dirty="0">
                <a:solidFill>
                  <a:schemeClr val="tx1"/>
                </a:solidFill>
              </a:rPr>
              <a:t>Beta coefficient of Variables which affect “cost and billing" and "network and service quality"</a:t>
            </a:r>
          </a:p>
        </p:txBody>
      </p:sp>
      <p:graphicFrame>
        <p:nvGraphicFramePr>
          <p:cNvPr id="4" name="Content Placeholder 3">
            <a:extLst>
              <a:ext uri="{FF2B5EF4-FFF2-40B4-BE49-F238E27FC236}">
                <a16:creationId xmlns:a16="http://schemas.microsoft.com/office/drawing/2014/main" id="{7BDD1017-AF53-4BDA-AF7A-6877E65EFB48}"/>
              </a:ext>
            </a:extLst>
          </p:cNvPr>
          <p:cNvGraphicFramePr>
            <a:graphicFrameLocks noGrp="1"/>
          </p:cNvGraphicFramePr>
          <p:nvPr>
            <p:ph idx="1"/>
            <p:extLst>
              <p:ext uri="{D42A27DB-BD31-4B8C-83A1-F6EECF244321}">
                <p14:modId xmlns:p14="http://schemas.microsoft.com/office/powerpoint/2010/main" val="3910468001"/>
              </p:ext>
            </p:extLst>
          </p:nvPr>
        </p:nvGraphicFramePr>
        <p:xfrm>
          <a:off x="2340638" y="1671961"/>
          <a:ext cx="7452176" cy="4728840"/>
        </p:xfrm>
        <a:graphic>
          <a:graphicData uri="http://schemas.openxmlformats.org/drawingml/2006/table">
            <a:tbl>
              <a:tblPr firstRow="1" bandRow="1">
                <a:tableStyleId>{5C22544A-7EE6-4342-B048-85BDC9FD1C3A}</a:tableStyleId>
              </a:tblPr>
              <a:tblGrid>
                <a:gridCol w="869745">
                  <a:extLst>
                    <a:ext uri="{9D8B030D-6E8A-4147-A177-3AD203B41FA5}">
                      <a16:colId xmlns:a16="http://schemas.microsoft.com/office/drawing/2014/main" val="3214655016"/>
                    </a:ext>
                  </a:extLst>
                </a:gridCol>
                <a:gridCol w="3279194">
                  <a:extLst>
                    <a:ext uri="{9D8B030D-6E8A-4147-A177-3AD203B41FA5}">
                      <a16:colId xmlns:a16="http://schemas.microsoft.com/office/drawing/2014/main" val="369184365"/>
                    </a:ext>
                  </a:extLst>
                </a:gridCol>
                <a:gridCol w="3303237">
                  <a:extLst>
                    <a:ext uri="{9D8B030D-6E8A-4147-A177-3AD203B41FA5}">
                      <a16:colId xmlns:a16="http://schemas.microsoft.com/office/drawing/2014/main" val="2368935479"/>
                    </a:ext>
                  </a:extLst>
                </a:gridCol>
              </a:tblGrid>
              <a:tr h="315256">
                <a:tc>
                  <a:txBody>
                    <a:bodyPr/>
                    <a:lstStyle/>
                    <a:p>
                      <a:pPr algn="ctr"/>
                      <a:r>
                        <a:rPr lang="en-US" sz="1400" dirty="0" err="1"/>
                        <a:t>Sl</a:t>
                      </a:r>
                      <a:r>
                        <a:rPr lang="en-US" sz="1400" dirty="0"/>
                        <a:t> No.</a:t>
                      </a:r>
                      <a:endParaRPr lang="en-GB" sz="1400" dirty="0"/>
                    </a:p>
                  </a:txBody>
                  <a:tcPr/>
                </a:tc>
                <a:tc>
                  <a:txBody>
                    <a:bodyPr/>
                    <a:lstStyle/>
                    <a:p>
                      <a:pPr algn="ctr"/>
                      <a:r>
                        <a:rPr lang="en-US" sz="1400" dirty="0"/>
                        <a:t>Variables</a:t>
                      </a:r>
                      <a:endParaRPr lang="en-GB" sz="1400" dirty="0"/>
                    </a:p>
                  </a:txBody>
                  <a:tcPr/>
                </a:tc>
                <a:tc>
                  <a:txBody>
                    <a:bodyPr/>
                    <a:lstStyle/>
                    <a:p>
                      <a:pPr algn="ctr"/>
                      <a:r>
                        <a:rPr lang="en-US" sz="1400" dirty="0"/>
                        <a:t>Coefficient</a:t>
                      </a:r>
                      <a:endParaRPr lang="en-GB" sz="1400" dirty="0"/>
                    </a:p>
                  </a:txBody>
                  <a:tcPr/>
                </a:tc>
                <a:extLst>
                  <a:ext uri="{0D108BD9-81ED-4DB2-BD59-A6C34878D82A}">
                    <a16:rowId xmlns:a16="http://schemas.microsoft.com/office/drawing/2014/main" val="2723306943"/>
                  </a:ext>
                </a:extLst>
              </a:tr>
              <a:tr h="315256">
                <a:tc>
                  <a:txBody>
                    <a:bodyPr/>
                    <a:lstStyle/>
                    <a:p>
                      <a:pPr algn="ctr"/>
                      <a:r>
                        <a:rPr lang="en-US" sz="1400" dirty="0"/>
                        <a:t>1</a:t>
                      </a:r>
                      <a:endParaRPr lang="en-GB" sz="1400" dirty="0"/>
                    </a:p>
                  </a:txBody>
                  <a:tcPr/>
                </a:tc>
                <a:tc>
                  <a:txBody>
                    <a:bodyPr/>
                    <a:lstStyle/>
                    <a:p>
                      <a:pPr algn="ctr"/>
                      <a:r>
                        <a:rPr lang="en-GB" sz="1400" dirty="0"/>
                        <a:t>totmrc_Mean</a:t>
                      </a:r>
                    </a:p>
                  </a:txBody>
                  <a:tcPr/>
                </a:tc>
                <a:tc>
                  <a:txBody>
                    <a:bodyPr/>
                    <a:lstStyle/>
                    <a:p>
                      <a:pPr algn="ctr"/>
                      <a:r>
                        <a:rPr lang="en-US" sz="1400" dirty="0"/>
                        <a:t>-0.0054361</a:t>
                      </a:r>
                      <a:endParaRPr lang="en-GB" sz="1400" dirty="0"/>
                    </a:p>
                  </a:txBody>
                  <a:tcPr/>
                </a:tc>
                <a:extLst>
                  <a:ext uri="{0D108BD9-81ED-4DB2-BD59-A6C34878D82A}">
                    <a16:rowId xmlns:a16="http://schemas.microsoft.com/office/drawing/2014/main" val="2355740762"/>
                  </a:ext>
                </a:extLst>
              </a:tr>
              <a:tr h="315256">
                <a:tc>
                  <a:txBody>
                    <a:bodyPr/>
                    <a:lstStyle/>
                    <a:p>
                      <a:pPr algn="ctr"/>
                      <a:r>
                        <a:rPr lang="en-US" sz="1400" dirty="0"/>
                        <a:t>2</a:t>
                      </a:r>
                      <a:endParaRPr lang="en-GB" sz="1400" dirty="0"/>
                    </a:p>
                  </a:txBody>
                  <a:tcPr/>
                </a:tc>
                <a:tc>
                  <a:txBody>
                    <a:bodyPr/>
                    <a:lstStyle/>
                    <a:p>
                      <a:pPr algn="ctr"/>
                      <a:r>
                        <a:rPr lang="en-GB" sz="1400" dirty="0" err="1"/>
                        <a:t>rev_Range</a:t>
                      </a:r>
                      <a:endParaRPr lang="en-GB" sz="1400" dirty="0"/>
                    </a:p>
                  </a:txBody>
                  <a:tcPr/>
                </a:tc>
                <a:tc>
                  <a:txBody>
                    <a:bodyPr/>
                    <a:lstStyle/>
                    <a:p>
                      <a:pPr algn="ctr"/>
                      <a:r>
                        <a:rPr lang="en-US" sz="1400" dirty="0"/>
                        <a:t>0.00204211</a:t>
                      </a:r>
                      <a:endParaRPr lang="en-GB" sz="1400" dirty="0"/>
                    </a:p>
                  </a:txBody>
                  <a:tcPr/>
                </a:tc>
                <a:extLst>
                  <a:ext uri="{0D108BD9-81ED-4DB2-BD59-A6C34878D82A}">
                    <a16:rowId xmlns:a16="http://schemas.microsoft.com/office/drawing/2014/main" val="385867002"/>
                  </a:ext>
                </a:extLst>
              </a:tr>
              <a:tr h="315256">
                <a:tc>
                  <a:txBody>
                    <a:bodyPr/>
                    <a:lstStyle/>
                    <a:p>
                      <a:pPr algn="ctr"/>
                      <a:r>
                        <a:rPr lang="en-US" sz="1400" dirty="0"/>
                        <a:t>3</a:t>
                      </a:r>
                      <a:endParaRPr lang="en-GB" sz="1400" dirty="0"/>
                    </a:p>
                  </a:txBody>
                  <a:tcPr/>
                </a:tc>
                <a:tc>
                  <a:txBody>
                    <a:bodyPr/>
                    <a:lstStyle/>
                    <a:p>
                      <a:pPr algn="ctr"/>
                      <a:r>
                        <a:rPr lang="en-GB" sz="1400" dirty="0" err="1"/>
                        <a:t>ovrrev_Mean</a:t>
                      </a:r>
                      <a:endParaRPr lang="en-GB" sz="1400" dirty="0"/>
                    </a:p>
                  </a:txBody>
                  <a:tcPr/>
                </a:tc>
                <a:tc>
                  <a:txBody>
                    <a:bodyPr/>
                    <a:lstStyle/>
                    <a:p>
                      <a:pPr algn="ctr"/>
                      <a:r>
                        <a:rPr lang="en-US" sz="1400" dirty="0"/>
                        <a:t>.00708352</a:t>
                      </a:r>
                      <a:endParaRPr lang="en-GB" sz="1400" dirty="0"/>
                    </a:p>
                  </a:txBody>
                  <a:tcPr/>
                </a:tc>
                <a:extLst>
                  <a:ext uri="{0D108BD9-81ED-4DB2-BD59-A6C34878D82A}">
                    <a16:rowId xmlns:a16="http://schemas.microsoft.com/office/drawing/2014/main" val="789947224"/>
                  </a:ext>
                </a:extLst>
              </a:tr>
              <a:tr h="315256">
                <a:tc>
                  <a:txBody>
                    <a:bodyPr/>
                    <a:lstStyle/>
                    <a:p>
                      <a:pPr algn="ctr"/>
                      <a:r>
                        <a:rPr lang="en-US" sz="1400" dirty="0"/>
                        <a:t>4</a:t>
                      </a:r>
                      <a:endParaRPr lang="en-GB" sz="1400" dirty="0"/>
                    </a:p>
                  </a:txBody>
                  <a:tcPr/>
                </a:tc>
                <a:tc>
                  <a:txBody>
                    <a:bodyPr/>
                    <a:lstStyle/>
                    <a:p>
                      <a:pPr algn="ctr"/>
                      <a:r>
                        <a:rPr lang="en-GB" sz="1400" dirty="0" err="1"/>
                        <a:t>totrev</a:t>
                      </a:r>
                      <a:endParaRPr lang="en-GB" sz="1400" dirty="0"/>
                    </a:p>
                  </a:txBody>
                  <a:tcPr/>
                </a:tc>
                <a:tc>
                  <a:txBody>
                    <a:bodyPr/>
                    <a:lstStyle/>
                    <a:p>
                      <a:pPr algn="ctr"/>
                      <a:r>
                        <a:rPr lang="en-US" sz="1400" dirty="0"/>
                        <a:t>0.00025529</a:t>
                      </a:r>
                      <a:endParaRPr lang="en-GB" sz="1400" dirty="0"/>
                    </a:p>
                  </a:txBody>
                  <a:tcPr/>
                </a:tc>
                <a:extLst>
                  <a:ext uri="{0D108BD9-81ED-4DB2-BD59-A6C34878D82A}">
                    <a16:rowId xmlns:a16="http://schemas.microsoft.com/office/drawing/2014/main" val="3508145091"/>
                  </a:ext>
                </a:extLst>
              </a:tr>
              <a:tr h="315256">
                <a:tc>
                  <a:txBody>
                    <a:bodyPr/>
                    <a:lstStyle/>
                    <a:p>
                      <a:pPr algn="ctr"/>
                      <a:r>
                        <a:rPr lang="en-US" sz="1400" dirty="0"/>
                        <a:t>5</a:t>
                      </a:r>
                      <a:endParaRPr lang="en-GB" sz="1400" dirty="0"/>
                    </a:p>
                  </a:txBody>
                  <a:tcPr/>
                </a:tc>
                <a:tc>
                  <a:txBody>
                    <a:bodyPr/>
                    <a:lstStyle/>
                    <a:p>
                      <a:pPr algn="ctr"/>
                      <a:r>
                        <a:rPr lang="en-GB" sz="1400" dirty="0" err="1"/>
                        <a:t>mou_Range</a:t>
                      </a:r>
                      <a:endParaRPr lang="en-GB" sz="1400" dirty="0"/>
                    </a:p>
                  </a:txBody>
                  <a:tcPr/>
                </a:tc>
                <a:tc>
                  <a:txBody>
                    <a:bodyPr/>
                    <a:lstStyle/>
                    <a:p>
                      <a:pPr algn="ctr"/>
                      <a:r>
                        <a:rPr lang="en-US" sz="1400" dirty="0"/>
                        <a:t>0.00031322</a:t>
                      </a:r>
                      <a:endParaRPr lang="en-GB" sz="1400" dirty="0"/>
                    </a:p>
                  </a:txBody>
                  <a:tcPr/>
                </a:tc>
                <a:extLst>
                  <a:ext uri="{0D108BD9-81ED-4DB2-BD59-A6C34878D82A}">
                    <a16:rowId xmlns:a16="http://schemas.microsoft.com/office/drawing/2014/main" val="3517492376"/>
                  </a:ext>
                </a:extLst>
              </a:tr>
              <a:tr h="315256">
                <a:tc>
                  <a:txBody>
                    <a:bodyPr/>
                    <a:lstStyle/>
                    <a:p>
                      <a:pPr algn="ctr"/>
                      <a:r>
                        <a:rPr lang="en-US" sz="1400" dirty="0"/>
                        <a:t>6</a:t>
                      </a:r>
                      <a:endParaRPr lang="en-GB" sz="1400" dirty="0"/>
                    </a:p>
                  </a:txBody>
                  <a:tcPr/>
                </a:tc>
                <a:tc>
                  <a:txBody>
                    <a:bodyPr/>
                    <a:lstStyle/>
                    <a:p>
                      <a:pPr algn="ctr"/>
                      <a:r>
                        <a:rPr lang="en-GB" sz="1400" dirty="0" err="1"/>
                        <a:t>change_mou</a:t>
                      </a:r>
                      <a:endParaRPr lang="en-GB" sz="1400" dirty="0"/>
                    </a:p>
                  </a:txBody>
                  <a:tcPr/>
                </a:tc>
                <a:tc>
                  <a:txBody>
                    <a:bodyPr/>
                    <a:lstStyle/>
                    <a:p>
                      <a:pPr algn="ctr"/>
                      <a:r>
                        <a:rPr lang="en-US" sz="1400" dirty="0"/>
                        <a:t>-0.00065085</a:t>
                      </a:r>
                      <a:endParaRPr lang="en-GB" sz="1400" dirty="0"/>
                    </a:p>
                  </a:txBody>
                  <a:tcPr/>
                </a:tc>
                <a:extLst>
                  <a:ext uri="{0D108BD9-81ED-4DB2-BD59-A6C34878D82A}">
                    <a16:rowId xmlns:a16="http://schemas.microsoft.com/office/drawing/2014/main" val="468692550"/>
                  </a:ext>
                </a:extLst>
              </a:tr>
              <a:tr h="315256">
                <a:tc>
                  <a:txBody>
                    <a:bodyPr/>
                    <a:lstStyle/>
                    <a:p>
                      <a:pPr algn="ctr"/>
                      <a:r>
                        <a:rPr lang="en-US" sz="1400" dirty="0"/>
                        <a:t>7</a:t>
                      </a:r>
                      <a:endParaRPr lang="en-GB" sz="1400" dirty="0"/>
                    </a:p>
                  </a:txBody>
                  <a:tcPr/>
                </a:tc>
                <a:tc>
                  <a:txBody>
                    <a:bodyPr/>
                    <a:lstStyle/>
                    <a:p>
                      <a:pPr algn="ctr"/>
                      <a:r>
                        <a:rPr lang="en-GB" sz="1400" dirty="0" err="1"/>
                        <a:t>drop_blk_Mean</a:t>
                      </a:r>
                      <a:endParaRPr lang="en-GB" sz="1400" dirty="0"/>
                    </a:p>
                  </a:txBody>
                  <a:tcPr/>
                </a:tc>
                <a:tc>
                  <a:txBody>
                    <a:bodyPr/>
                    <a:lstStyle/>
                    <a:p>
                      <a:pPr algn="ctr"/>
                      <a:r>
                        <a:rPr lang="en-US" sz="1400" dirty="0"/>
                        <a:t>0.00773124</a:t>
                      </a:r>
                      <a:endParaRPr lang="en-GB" sz="1400" dirty="0"/>
                    </a:p>
                  </a:txBody>
                  <a:tcPr/>
                </a:tc>
                <a:extLst>
                  <a:ext uri="{0D108BD9-81ED-4DB2-BD59-A6C34878D82A}">
                    <a16:rowId xmlns:a16="http://schemas.microsoft.com/office/drawing/2014/main" val="117279448"/>
                  </a:ext>
                </a:extLst>
              </a:tr>
              <a:tr h="315256">
                <a:tc>
                  <a:txBody>
                    <a:bodyPr/>
                    <a:lstStyle/>
                    <a:p>
                      <a:pPr algn="ctr"/>
                      <a:r>
                        <a:rPr lang="en-US" sz="1400" dirty="0"/>
                        <a:t>8</a:t>
                      </a:r>
                      <a:endParaRPr lang="en-GB" sz="1400" dirty="0"/>
                    </a:p>
                  </a:txBody>
                  <a:tcPr/>
                </a:tc>
                <a:tc>
                  <a:txBody>
                    <a:bodyPr/>
                    <a:lstStyle/>
                    <a:p>
                      <a:pPr algn="ctr"/>
                      <a:r>
                        <a:rPr lang="en-GB" sz="1400" dirty="0" err="1"/>
                        <a:t>drop_vce_Range</a:t>
                      </a:r>
                      <a:endParaRPr lang="en-GB" sz="1400" dirty="0"/>
                    </a:p>
                  </a:txBody>
                  <a:tcPr/>
                </a:tc>
                <a:tc>
                  <a:txBody>
                    <a:bodyPr/>
                    <a:lstStyle/>
                    <a:p>
                      <a:pPr algn="ctr"/>
                      <a:r>
                        <a:rPr lang="en-US" sz="1400" dirty="0"/>
                        <a:t>0.01794881</a:t>
                      </a:r>
                      <a:endParaRPr lang="en-GB" sz="1400" dirty="0"/>
                    </a:p>
                  </a:txBody>
                  <a:tcPr/>
                </a:tc>
                <a:extLst>
                  <a:ext uri="{0D108BD9-81ED-4DB2-BD59-A6C34878D82A}">
                    <a16:rowId xmlns:a16="http://schemas.microsoft.com/office/drawing/2014/main" val="1377361200"/>
                  </a:ext>
                </a:extLst>
              </a:tr>
              <a:tr h="315256">
                <a:tc>
                  <a:txBody>
                    <a:bodyPr/>
                    <a:lstStyle/>
                    <a:p>
                      <a:pPr algn="ctr"/>
                      <a:r>
                        <a:rPr lang="en-US" sz="1400" dirty="0"/>
                        <a:t>9</a:t>
                      </a:r>
                      <a:endParaRPr lang="en-GB" sz="1400" dirty="0"/>
                    </a:p>
                  </a:txBody>
                  <a:tcPr/>
                </a:tc>
                <a:tc>
                  <a:txBody>
                    <a:bodyPr/>
                    <a:lstStyle/>
                    <a:p>
                      <a:pPr algn="ctr"/>
                      <a:r>
                        <a:rPr lang="en-GB" sz="1400" dirty="0" err="1"/>
                        <a:t>mou_opkv_Range</a:t>
                      </a:r>
                      <a:endParaRPr lang="en-GB" sz="1400" dirty="0"/>
                    </a:p>
                  </a:txBody>
                  <a:tcPr/>
                </a:tc>
                <a:tc>
                  <a:txBody>
                    <a:bodyPr/>
                    <a:lstStyle/>
                    <a:p>
                      <a:pPr algn="ctr"/>
                      <a:r>
                        <a:rPr lang="en-US" sz="1400" dirty="0"/>
                        <a:t>-0.00107342</a:t>
                      </a:r>
                      <a:endParaRPr lang="en-GB" sz="1400" dirty="0"/>
                    </a:p>
                  </a:txBody>
                  <a:tcPr/>
                </a:tc>
                <a:extLst>
                  <a:ext uri="{0D108BD9-81ED-4DB2-BD59-A6C34878D82A}">
                    <a16:rowId xmlns:a16="http://schemas.microsoft.com/office/drawing/2014/main" val="662021902"/>
                  </a:ext>
                </a:extLst>
              </a:tr>
              <a:tr h="315256">
                <a:tc>
                  <a:txBody>
                    <a:bodyPr/>
                    <a:lstStyle/>
                    <a:p>
                      <a:pPr algn="ctr"/>
                      <a:r>
                        <a:rPr lang="en-US" sz="1400" dirty="0"/>
                        <a:t>10</a:t>
                      </a:r>
                      <a:endParaRPr lang="en-GB" sz="1400" dirty="0"/>
                    </a:p>
                  </a:txBody>
                  <a:tcPr/>
                </a:tc>
                <a:tc>
                  <a:txBody>
                    <a:bodyPr/>
                    <a:lstStyle/>
                    <a:p>
                      <a:pPr algn="ctr"/>
                      <a:r>
                        <a:rPr lang="en-GB" sz="1400" dirty="0" err="1"/>
                        <a:t>iwylis_vce_Mean</a:t>
                      </a:r>
                      <a:endParaRPr lang="en-GB" sz="1400" dirty="0"/>
                    </a:p>
                  </a:txBody>
                  <a:tcPr/>
                </a:tc>
                <a:tc>
                  <a:txBody>
                    <a:bodyPr/>
                    <a:lstStyle/>
                    <a:p>
                      <a:pPr algn="ctr"/>
                      <a:r>
                        <a:rPr lang="en-US" sz="1400" dirty="0"/>
                        <a:t>-0.01490930</a:t>
                      </a:r>
                      <a:endParaRPr lang="en-GB" sz="1400" dirty="0"/>
                    </a:p>
                  </a:txBody>
                  <a:tcPr/>
                </a:tc>
                <a:extLst>
                  <a:ext uri="{0D108BD9-81ED-4DB2-BD59-A6C34878D82A}">
                    <a16:rowId xmlns:a16="http://schemas.microsoft.com/office/drawing/2014/main" val="3667762684"/>
                  </a:ext>
                </a:extLst>
              </a:tr>
              <a:tr h="315256">
                <a:tc>
                  <a:txBody>
                    <a:bodyPr/>
                    <a:lstStyle/>
                    <a:p>
                      <a:pPr algn="ctr"/>
                      <a:r>
                        <a:rPr lang="en-US" sz="1400" dirty="0"/>
                        <a:t>11</a:t>
                      </a:r>
                      <a:endParaRPr lang="en-GB" sz="1400" dirty="0"/>
                    </a:p>
                  </a:txBody>
                  <a:tcPr/>
                </a:tc>
                <a:tc>
                  <a:txBody>
                    <a:bodyPr/>
                    <a:lstStyle/>
                    <a:p>
                      <a:pPr algn="ctr"/>
                      <a:r>
                        <a:rPr lang="en-GB" sz="1400" dirty="0" err="1"/>
                        <a:t>avgqty</a:t>
                      </a:r>
                      <a:endParaRPr lang="en-GB" sz="1400" dirty="0"/>
                    </a:p>
                  </a:txBody>
                  <a:tcPr/>
                </a:tc>
                <a:tc>
                  <a:txBody>
                    <a:bodyPr/>
                    <a:lstStyle/>
                    <a:p>
                      <a:pPr algn="ctr"/>
                      <a:r>
                        <a:rPr lang="en-US" sz="1400" dirty="0"/>
                        <a:t>0.00119192</a:t>
                      </a:r>
                      <a:endParaRPr lang="en-GB" sz="1400" dirty="0"/>
                    </a:p>
                  </a:txBody>
                  <a:tcPr/>
                </a:tc>
                <a:extLst>
                  <a:ext uri="{0D108BD9-81ED-4DB2-BD59-A6C34878D82A}">
                    <a16:rowId xmlns:a16="http://schemas.microsoft.com/office/drawing/2014/main" val="259155805"/>
                  </a:ext>
                </a:extLst>
              </a:tr>
              <a:tr h="315256">
                <a:tc>
                  <a:txBody>
                    <a:bodyPr/>
                    <a:lstStyle/>
                    <a:p>
                      <a:pPr algn="ctr"/>
                      <a:r>
                        <a:rPr lang="en-US" sz="1400" dirty="0"/>
                        <a:t>12</a:t>
                      </a:r>
                      <a:endParaRPr lang="en-GB" sz="1400" dirty="0"/>
                    </a:p>
                  </a:txBody>
                  <a:tcPr/>
                </a:tc>
                <a:tc>
                  <a:txBody>
                    <a:bodyPr/>
                    <a:lstStyle/>
                    <a:p>
                      <a:pPr algn="ctr"/>
                      <a:r>
                        <a:rPr lang="en-GB" sz="1400" dirty="0"/>
                        <a:t>avg6mou</a:t>
                      </a:r>
                    </a:p>
                  </a:txBody>
                  <a:tcPr/>
                </a:tc>
                <a:tc>
                  <a:txBody>
                    <a:bodyPr/>
                    <a:lstStyle/>
                    <a:p>
                      <a:pPr algn="ctr"/>
                      <a:r>
                        <a:rPr lang="en-US" sz="1400" dirty="0"/>
                        <a:t>-0.00025408</a:t>
                      </a:r>
                      <a:endParaRPr lang="en-GB" sz="1400" dirty="0"/>
                    </a:p>
                  </a:txBody>
                  <a:tcPr/>
                </a:tc>
                <a:extLst>
                  <a:ext uri="{0D108BD9-81ED-4DB2-BD59-A6C34878D82A}">
                    <a16:rowId xmlns:a16="http://schemas.microsoft.com/office/drawing/2014/main" val="3557487755"/>
                  </a:ext>
                </a:extLst>
              </a:tr>
              <a:tr h="315256">
                <a:tc>
                  <a:txBody>
                    <a:bodyPr/>
                    <a:lstStyle/>
                    <a:p>
                      <a:pPr algn="ctr"/>
                      <a:r>
                        <a:rPr lang="en-US" sz="1400" dirty="0"/>
                        <a:t>13</a:t>
                      </a:r>
                      <a:endParaRPr lang="en-GB" sz="1400" dirty="0"/>
                    </a:p>
                  </a:txBody>
                  <a:tcPr/>
                </a:tc>
                <a:tc>
                  <a:txBody>
                    <a:bodyPr/>
                    <a:lstStyle/>
                    <a:p>
                      <a:pPr algn="ctr"/>
                      <a:r>
                        <a:rPr lang="en-GB" sz="1400" dirty="0"/>
                        <a:t>retdays_1_1</a:t>
                      </a:r>
                    </a:p>
                  </a:txBody>
                  <a:tcPr/>
                </a:tc>
                <a:tc>
                  <a:txBody>
                    <a:bodyPr/>
                    <a:lstStyle/>
                    <a:p>
                      <a:pPr algn="ctr"/>
                      <a:r>
                        <a:rPr lang="en-US" sz="1400" dirty="0"/>
                        <a:t>067110966</a:t>
                      </a:r>
                      <a:endParaRPr lang="en-GB" sz="1400" dirty="0"/>
                    </a:p>
                  </a:txBody>
                  <a:tcPr/>
                </a:tc>
                <a:extLst>
                  <a:ext uri="{0D108BD9-81ED-4DB2-BD59-A6C34878D82A}">
                    <a16:rowId xmlns:a16="http://schemas.microsoft.com/office/drawing/2014/main" val="2402889281"/>
                  </a:ext>
                </a:extLst>
              </a:tr>
              <a:tr h="315256">
                <a:tc>
                  <a:txBody>
                    <a:bodyPr/>
                    <a:lstStyle/>
                    <a:p>
                      <a:pPr algn="ctr"/>
                      <a:r>
                        <a:rPr lang="en-US" sz="1400" dirty="0"/>
                        <a:t>14</a:t>
                      </a:r>
                      <a:endParaRPr lang="en-GB" sz="14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400" dirty="0" err="1"/>
                        <a:t>complete_mean</a:t>
                      </a:r>
                      <a:endParaRPr lang="en-GB" sz="1400" dirty="0"/>
                    </a:p>
                  </a:txBody>
                  <a:tcPr/>
                </a:tc>
                <a:tc>
                  <a:txBody>
                    <a:bodyPr/>
                    <a:lstStyle/>
                    <a:p>
                      <a:pPr algn="ctr"/>
                      <a:r>
                        <a:rPr lang="en-US" sz="1400" dirty="0"/>
                        <a:t>-0.00172849</a:t>
                      </a:r>
                      <a:endParaRPr lang="en-GB" sz="1400" dirty="0"/>
                    </a:p>
                  </a:txBody>
                  <a:tcPr/>
                </a:tc>
                <a:extLst>
                  <a:ext uri="{0D108BD9-81ED-4DB2-BD59-A6C34878D82A}">
                    <a16:rowId xmlns:a16="http://schemas.microsoft.com/office/drawing/2014/main" val="2013326421"/>
                  </a:ext>
                </a:extLst>
              </a:tr>
            </a:tbl>
          </a:graphicData>
        </a:graphic>
      </p:graphicFrame>
    </p:spTree>
    <p:extLst>
      <p:ext uri="{BB962C8B-B14F-4D97-AF65-F5344CB8AC3E}">
        <p14:creationId xmlns:p14="http://schemas.microsoft.com/office/powerpoint/2010/main" val="3638070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D4DD3-B805-4104-89DB-3906C398FA0C}"/>
              </a:ext>
            </a:extLst>
          </p:cNvPr>
          <p:cNvSpPr>
            <a:spLocks noGrp="1"/>
          </p:cNvSpPr>
          <p:nvPr>
            <p:ph type="title"/>
          </p:nvPr>
        </p:nvSpPr>
        <p:spPr/>
        <p:txBody>
          <a:bodyPr/>
          <a:lstStyle/>
          <a:p>
            <a:r>
              <a:rPr lang="en-US" dirty="0"/>
              <a:t>Conclusion to Part (a)…</a:t>
            </a:r>
            <a:endParaRPr lang="en-GB" dirty="0"/>
          </a:p>
        </p:txBody>
      </p:sp>
      <p:sp>
        <p:nvSpPr>
          <p:cNvPr id="3" name="Content Placeholder 2">
            <a:extLst>
              <a:ext uri="{FF2B5EF4-FFF2-40B4-BE49-F238E27FC236}">
                <a16:creationId xmlns:a16="http://schemas.microsoft.com/office/drawing/2014/main" id="{9C4123CB-1BBC-4F48-975D-0F58038DFD40}"/>
              </a:ext>
            </a:extLst>
          </p:cNvPr>
          <p:cNvSpPr>
            <a:spLocks noGrp="1"/>
          </p:cNvSpPr>
          <p:nvPr>
            <p:ph idx="1"/>
          </p:nvPr>
        </p:nvSpPr>
        <p:spPr/>
        <p:txBody>
          <a:bodyPr>
            <a:normAutofit lnSpcReduction="10000"/>
          </a:bodyPr>
          <a:lstStyle/>
          <a:p>
            <a:r>
              <a:rPr lang="en-US" dirty="0"/>
              <a:t>The variables which explain “cost and billing”, have 0% impact on churn. So it seems “cost and billing” is not very important factors here, influencing churn behavior at Mobicom.</a:t>
            </a:r>
          </a:p>
          <a:p>
            <a:endParaRPr lang="en-US" dirty="0"/>
          </a:p>
          <a:p>
            <a:r>
              <a:rPr lang="en-US" dirty="0"/>
              <a:t>The Variable which explain “Network and Service quality”, except retdays_1_1, all variables have 0% impact and retdays_1_1 has 67.11% impact on churn.</a:t>
            </a:r>
          </a:p>
          <a:p>
            <a:pPr lvl="1">
              <a:buFont typeface="Wingdings" panose="05000000000000000000" pitchFamily="2" charset="2"/>
              <a:buChar char="Ø"/>
            </a:pPr>
            <a:r>
              <a:rPr lang="en-US" dirty="0"/>
              <a:t>So retdays_1_1 is very important factor influencing churn rate</a:t>
            </a:r>
          </a:p>
          <a:p>
            <a:pPr lvl="1">
              <a:buFont typeface="Wingdings" panose="05000000000000000000" pitchFamily="2" charset="2"/>
              <a:buChar char="Ø"/>
            </a:pPr>
            <a:r>
              <a:rPr lang="en-US" dirty="0"/>
              <a:t>With the increase in number of days since a customer makes a retention call, the customer’s chances of churning is very high.</a:t>
            </a:r>
          </a:p>
          <a:p>
            <a:pPr lvl="1">
              <a:buFont typeface="Wingdings" panose="05000000000000000000" pitchFamily="2" charset="2"/>
              <a:buChar char="Ø"/>
            </a:pPr>
            <a:r>
              <a:rPr lang="en-US" dirty="0"/>
              <a:t>This could probably be because their grievances are not being catered to properly. These customers should be paid more attention and special offers should be made to them depending upon their grievances. </a:t>
            </a:r>
          </a:p>
        </p:txBody>
      </p:sp>
    </p:spTree>
    <p:extLst>
      <p:ext uri="{BB962C8B-B14F-4D97-AF65-F5344CB8AC3E}">
        <p14:creationId xmlns:p14="http://schemas.microsoft.com/office/powerpoint/2010/main" val="2814301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B93E2-AF59-434E-A6B0-ACD365CAF86F}"/>
              </a:ext>
            </a:extLst>
          </p:cNvPr>
          <p:cNvSpPr>
            <a:spLocks noGrp="1"/>
          </p:cNvSpPr>
          <p:nvPr>
            <p:ph type="title"/>
          </p:nvPr>
        </p:nvSpPr>
        <p:spPr>
          <a:xfrm>
            <a:off x="2592925" y="526456"/>
            <a:ext cx="8911687" cy="1280890"/>
          </a:xfrm>
        </p:spPr>
        <p:txBody>
          <a:bodyPr/>
          <a:lstStyle/>
          <a:p>
            <a:r>
              <a:rPr lang="en-US" dirty="0"/>
              <a:t>Question 2(b)…</a:t>
            </a:r>
            <a:endParaRPr lang="en-GB" dirty="0"/>
          </a:p>
        </p:txBody>
      </p:sp>
      <p:sp>
        <p:nvSpPr>
          <p:cNvPr id="3" name="Content Placeholder 2">
            <a:extLst>
              <a:ext uri="{FF2B5EF4-FFF2-40B4-BE49-F238E27FC236}">
                <a16:creationId xmlns:a16="http://schemas.microsoft.com/office/drawing/2014/main" id="{BA6659AC-8CB1-43DF-B5D6-37CE33C18837}"/>
              </a:ext>
            </a:extLst>
          </p:cNvPr>
          <p:cNvSpPr>
            <a:spLocks noGrp="1"/>
          </p:cNvSpPr>
          <p:nvPr>
            <p:ph idx="1"/>
          </p:nvPr>
        </p:nvSpPr>
        <p:spPr>
          <a:xfrm>
            <a:off x="2592925" y="1264555"/>
            <a:ext cx="8915400" cy="5491352"/>
          </a:xfrm>
        </p:spPr>
        <p:txBody>
          <a:bodyPr>
            <a:normAutofit/>
          </a:bodyPr>
          <a:lstStyle/>
          <a:p>
            <a:pPr marL="0" indent="0">
              <a:buNone/>
            </a:pPr>
            <a:r>
              <a:rPr lang="en-US" dirty="0">
                <a:solidFill>
                  <a:srgbClr val="C00000"/>
                </a:solidFill>
              </a:rPr>
              <a:t>Validation of survey findings. b) Are data usage connectivity issues turning out to be costly? In other words, is it leading to churn?  </a:t>
            </a:r>
          </a:p>
          <a:p>
            <a:r>
              <a:rPr lang="en-US" dirty="0"/>
              <a:t>The following variables express data usage connectivity:</a:t>
            </a:r>
          </a:p>
          <a:p>
            <a:pPr lvl="1">
              <a:buFont typeface="Wingdings" panose="05000000000000000000" pitchFamily="2" charset="2"/>
              <a:buChar char="Ø"/>
            </a:pPr>
            <a:r>
              <a:rPr lang="en-US" i="1" dirty="0" err="1">
                <a:solidFill>
                  <a:schemeClr val="accent5">
                    <a:lumMod val="50000"/>
                  </a:schemeClr>
                </a:solidFill>
              </a:rPr>
              <a:t>comp_dat_mean</a:t>
            </a:r>
            <a:r>
              <a:rPr lang="en-US" i="1" dirty="0">
                <a:solidFill>
                  <a:schemeClr val="accent5">
                    <a:lumMod val="50000"/>
                  </a:schemeClr>
                </a:solidFill>
              </a:rPr>
              <a:t> </a:t>
            </a:r>
            <a:r>
              <a:rPr lang="en-US" dirty="0"/>
              <a:t>- Mean no. of completed data calls. </a:t>
            </a:r>
          </a:p>
          <a:p>
            <a:pPr lvl="1">
              <a:buFont typeface="Wingdings" panose="05000000000000000000" pitchFamily="2" charset="2"/>
              <a:buChar char="Ø"/>
            </a:pPr>
            <a:r>
              <a:rPr lang="en-US" i="1" dirty="0" err="1">
                <a:solidFill>
                  <a:schemeClr val="accent5">
                    <a:lumMod val="50000"/>
                  </a:schemeClr>
                </a:solidFill>
              </a:rPr>
              <a:t>plcd_dat_mean</a:t>
            </a:r>
            <a:r>
              <a:rPr lang="en-US" i="1" dirty="0">
                <a:solidFill>
                  <a:schemeClr val="accent5">
                    <a:lumMod val="50000"/>
                  </a:schemeClr>
                </a:solidFill>
              </a:rPr>
              <a:t> </a:t>
            </a:r>
            <a:r>
              <a:rPr lang="en-US" dirty="0"/>
              <a:t>- Mean number of attempted data calls placed</a:t>
            </a:r>
          </a:p>
          <a:p>
            <a:pPr lvl="1">
              <a:buFont typeface="Wingdings" panose="05000000000000000000" pitchFamily="2" charset="2"/>
              <a:buChar char="Ø"/>
            </a:pPr>
            <a:r>
              <a:rPr lang="en-US" i="1" dirty="0" err="1">
                <a:solidFill>
                  <a:schemeClr val="accent5">
                    <a:lumMod val="50000"/>
                  </a:schemeClr>
                </a:solidFill>
              </a:rPr>
              <a:t>opk_dat_mean</a:t>
            </a:r>
            <a:r>
              <a:rPr lang="en-US" i="1" dirty="0">
                <a:solidFill>
                  <a:schemeClr val="accent5">
                    <a:lumMod val="50000"/>
                  </a:schemeClr>
                </a:solidFill>
              </a:rPr>
              <a:t> </a:t>
            </a:r>
            <a:r>
              <a:rPr lang="en-US" dirty="0"/>
              <a:t>- Mean number of off-peak data calls</a:t>
            </a:r>
          </a:p>
          <a:p>
            <a:pPr lvl="1">
              <a:buFont typeface="Wingdings" panose="05000000000000000000" pitchFamily="2" charset="2"/>
              <a:buChar char="Ø"/>
            </a:pPr>
            <a:r>
              <a:rPr lang="en-US" i="1" dirty="0" err="1">
                <a:solidFill>
                  <a:schemeClr val="accent5">
                    <a:lumMod val="50000"/>
                  </a:schemeClr>
                </a:solidFill>
              </a:rPr>
              <a:t>blck_dat_mean</a:t>
            </a:r>
            <a:r>
              <a:rPr lang="en-US" i="1" dirty="0">
                <a:solidFill>
                  <a:schemeClr val="accent5">
                    <a:lumMod val="50000"/>
                  </a:schemeClr>
                </a:solidFill>
              </a:rPr>
              <a:t> </a:t>
            </a:r>
            <a:r>
              <a:rPr lang="en-US" dirty="0"/>
              <a:t>- Mean no. of blocked / failed data calls</a:t>
            </a:r>
          </a:p>
          <a:p>
            <a:pPr lvl="1">
              <a:buFont typeface="Wingdings" panose="05000000000000000000" pitchFamily="2" charset="2"/>
              <a:buChar char="Ø"/>
            </a:pPr>
            <a:r>
              <a:rPr lang="en-US" i="1" dirty="0" err="1">
                <a:solidFill>
                  <a:schemeClr val="accent5">
                    <a:lumMod val="50000"/>
                  </a:schemeClr>
                </a:solidFill>
              </a:rPr>
              <a:t>datovr_Mean</a:t>
            </a:r>
            <a:r>
              <a:rPr lang="en-US" i="1" dirty="0">
                <a:solidFill>
                  <a:schemeClr val="accent5">
                    <a:lumMod val="50000"/>
                  </a:schemeClr>
                </a:solidFill>
              </a:rPr>
              <a:t> </a:t>
            </a:r>
            <a:r>
              <a:rPr lang="en-US" dirty="0"/>
              <a:t>- Mean revenue of data overage. </a:t>
            </a:r>
          </a:p>
          <a:p>
            <a:pPr lvl="1">
              <a:buFont typeface="Wingdings" panose="05000000000000000000" pitchFamily="2" charset="2"/>
              <a:buChar char="Ø"/>
            </a:pPr>
            <a:r>
              <a:rPr lang="en-US" i="1" dirty="0" err="1">
                <a:solidFill>
                  <a:schemeClr val="accent5">
                    <a:lumMod val="50000"/>
                  </a:schemeClr>
                </a:solidFill>
              </a:rPr>
              <a:t>datovr_Range</a:t>
            </a:r>
            <a:r>
              <a:rPr lang="en-US" i="1" dirty="0">
                <a:solidFill>
                  <a:schemeClr val="accent5">
                    <a:lumMod val="50000"/>
                  </a:schemeClr>
                </a:solidFill>
              </a:rPr>
              <a:t> </a:t>
            </a:r>
            <a:r>
              <a:rPr lang="en-US" dirty="0"/>
              <a:t>- Range of revenue of data overage</a:t>
            </a:r>
          </a:p>
          <a:p>
            <a:pPr lvl="1">
              <a:buFont typeface="Wingdings" panose="05000000000000000000" pitchFamily="2" charset="2"/>
              <a:buChar char="Ø"/>
            </a:pPr>
            <a:r>
              <a:rPr lang="en-US" i="1" dirty="0" err="1">
                <a:solidFill>
                  <a:schemeClr val="accent5">
                    <a:lumMod val="50000"/>
                  </a:schemeClr>
                </a:solidFill>
              </a:rPr>
              <a:t>drop_dat_mean</a:t>
            </a:r>
            <a:r>
              <a:rPr lang="en-US" i="1" dirty="0">
                <a:solidFill>
                  <a:schemeClr val="accent5">
                    <a:lumMod val="50000"/>
                  </a:schemeClr>
                </a:solidFill>
              </a:rPr>
              <a:t> </a:t>
            </a:r>
            <a:r>
              <a:rPr lang="en-US" dirty="0"/>
              <a:t>- Mean no. of dropped / failed data calls</a:t>
            </a:r>
          </a:p>
          <a:p>
            <a:r>
              <a:rPr lang="en-US" dirty="0"/>
              <a:t>Command:</a:t>
            </a:r>
          </a:p>
          <a:p>
            <a:pPr lvl="1">
              <a:buFont typeface="Wingdings" panose="05000000000000000000" pitchFamily="2" charset="2"/>
              <a:buChar char="Ø"/>
            </a:pPr>
            <a:r>
              <a:rPr lang="en-US" i="1" dirty="0">
                <a:solidFill>
                  <a:schemeClr val="accent5">
                    <a:lumMod val="50000"/>
                  </a:schemeClr>
                </a:solidFill>
              </a:rPr>
              <a:t>quantile(</a:t>
            </a:r>
            <a:r>
              <a:rPr lang="en-US" i="1" dirty="0" err="1">
                <a:solidFill>
                  <a:schemeClr val="accent5">
                    <a:lumMod val="50000"/>
                  </a:schemeClr>
                </a:solidFill>
              </a:rPr>
              <a:t>data$</a:t>
            </a:r>
            <a:r>
              <a:rPr lang="en-US" b="1" i="1" dirty="0" err="1">
                <a:solidFill>
                  <a:schemeClr val="accent5">
                    <a:lumMod val="50000"/>
                  </a:schemeClr>
                </a:solidFill>
              </a:rPr>
              <a:t>plcd_dat_mean</a:t>
            </a:r>
            <a:r>
              <a:rPr lang="en-US" i="1" dirty="0" err="1">
                <a:solidFill>
                  <a:schemeClr val="accent5">
                    <a:lumMod val="50000"/>
                  </a:schemeClr>
                </a:solidFill>
              </a:rPr>
              <a:t>,prob</a:t>
            </a:r>
            <a:r>
              <a:rPr lang="en-US" i="1" dirty="0">
                <a:solidFill>
                  <a:schemeClr val="accent5">
                    <a:lumMod val="50000"/>
                  </a:schemeClr>
                </a:solidFill>
              </a:rPr>
              <a:t>=c(0.10,0.20,0.30,0.40,0.50,0.60,0.70,0.80,0.82,0.84,0.85,0.90,1),na.rm=TRUE)</a:t>
            </a:r>
          </a:p>
          <a:p>
            <a:pPr marL="457200" lvl="1" indent="0">
              <a:buNone/>
            </a:pPr>
            <a:r>
              <a:rPr lang="en-US" dirty="0"/>
              <a:t>Similarly all variables can be processed to create quantile.</a:t>
            </a:r>
          </a:p>
        </p:txBody>
      </p:sp>
    </p:spTree>
    <p:extLst>
      <p:ext uri="{BB962C8B-B14F-4D97-AF65-F5344CB8AC3E}">
        <p14:creationId xmlns:p14="http://schemas.microsoft.com/office/powerpoint/2010/main" val="3946649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DDADC-6960-4CD9-B5B5-BB2DAAB0AC12}"/>
              </a:ext>
            </a:extLst>
          </p:cNvPr>
          <p:cNvSpPr>
            <a:spLocks noGrp="1"/>
          </p:cNvSpPr>
          <p:nvPr>
            <p:ph type="title"/>
          </p:nvPr>
        </p:nvSpPr>
        <p:spPr/>
        <p:txBody>
          <a:bodyPr/>
          <a:lstStyle/>
          <a:p>
            <a:r>
              <a:rPr lang="en-US" dirty="0"/>
              <a:t>Conclusion to part(b)…</a:t>
            </a:r>
            <a:endParaRPr lang="en-GB" dirty="0"/>
          </a:p>
        </p:txBody>
      </p:sp>
      <p:sp>
        <p:nvSpPr>
          <p:cNvPr id="3" name="Content Placeholder 2">
            <a:extLst>
              <a:ext uri="{FF2B5EF4-FFF2-40B4-BE49-F238E27FC236}">
                <a16:creationId xmlns:a16="http://schemas.microsoft.com/office/drawing/2014/main" id="{CF4170F4-FA76-4F4B-9606-21E701AE79D6}"/>
              </a:ext>
            </a:extLst>
          </p:cNvPr>
          <p:cNvSpPr>
            <a:spLocks noGrp="1"/>
          </p:cNvSpPr>
          <p:nvPr>
            <p:ph idx="1"/>
          </p:nvPr>
        </p:nvSpPr>
        <p:spPr/>
        <p:txBody>
          <a:bodyPr>
            <a:normAutofit fontScale="92500" lnSpcReduction="10000"/>
          </a:bodyPr>
          <a:lstStyle/>
          <a:p>
            <a:r>
              <a:rPr lang="en-US" dirty="0"/>
              <a:t>The Data Quality Report for all the above variables show that only 10% to 15% customers are actually making data calls or using the internet. This could be a matter of concern since the global market survey report shows "Subscribers who have switched operators in recent months reported two key information sources in their decision</a:t>
            </a:r>
          </a:p>
          <a:p>
            <a:pPr lvl="1">
              <a:buFont typeface="Wingdings" panose="05000000000000000000" pitchFamily="2" charset="2"/>
              <a:buChar char="Ø"/>
            </a:pPr>
            <a:r>
              <a:rPr lang="en-US" dirty="0"/>
              <a:t>The Internet </a:t>
            </a:r>
          </a:p>
          <a:p>
            <a:pPr lvl="1">
              <a:buFont typeface="Wingdings" panose="05000000000000000000" pitchFamily="2" charset="2"/>
              <a:buChar char="Ø"/>
            </a:pPr>
            <a:r>
              <a:rPr lang="en-US" dirty="0"/>
              <a:t>Recommendation of family and friends.</a:t>
            </a:r>
          </a:p>
          <a:p>
            <a:r>
              <a:rPr lang="en-US" dirty="0"/>
              <a:t>In this case it seems customers are not really using the internet. So it would be good to work towards attaining more customers to use data and also towards proving quality network connectivity and service for maximum customer satisfaction and reduce Churn. Since there is not enough usable data for the above variables they are not showing any influence on the Churn behavior at Mobicom.</a:t>
            </a:r>
            <a:endParaRPr lang="en-GB" dirty="0"/>
          </a:p>
        </p:txBody>
      </p:sp>
    </p:spTree>
    <p:extLst>
      <p:ext uri="{BB962C8B-B14F-4D97-AF65-F5344CB8AC3E}">
        <p14:creationId xmlns:p14="http://schemas.microsoft.com/office/powerpoint/2010/main" val="471314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266D5-6E80-4192-AB8B-FFDD9CAD3EFB}"/>
              </a:ext>
            </a:extLst>
          </p:cNvPr>
          <p:cNvSpPr>
            <a:spLocks noGrp="1"/>
          </p:cNvSpPr>
          <p:nvPr>
            <p:ph type="title"/>
          </p:nvPr>
        </p:nvSpPr>
        <p:spPr/>
        <p:txBody>
          <a:bodyPr/>
          <a:lstStyle/>
          <a:p>
            <a:r>
              <a:rPr lang="en-US" dirty="0"/>
              <a:t>Question 3…</a:t>
            </a:r>
            <a:endParaRPr lang="en-GB" dirty="0"/>
          </a:p>
        </p:txBody>
      </p:sp>
      <p:sp>
        <p:nvSpPr>
          <p:cNvPr id="3" name="Content Placeholder 2">
            <a:extLst>
              <a:ext uri="{FF2B5EF4-FFF2-40B4-BE49-F238E27FC236}">
                <a16:creationId xmlns:a16="http://schemas.microsoft.com/office/drawing/2014/main" id="{F2E1FD40-6EBB-43D4-9AA3-65A13B8C8656}"/>
              </a:ext>
            </a:extLst>
          </p:cNvPr>
          <p:cNvSpPr>
            <a:spLocks noGrp="1"/>
          </p:cNvSpPr>
          <p:nvPr>
            <p:ph idx="1"/>
          </p:nvPr>
        </p:nvSpPr>
        <p:spPr>
          <a:xfrm>
            <a:off x="2589212" y="1793289"/>
            <a:ext cx="8915400" cy="4117933"/>
          </a:xfrm>
        </p:spPr>
        <p:txBody>
          <a:bodyPr vert="horz" lIns="91440" tIns="45720" rIns="91440" bIns="45720" rtlCol="0">
            <a:normAutofit lnSpcReduction="10000"/>
          </a:bodyPr>
          <a:lstStyle/>
          <a:p>
            <a:pPr marL="0" indent="0">
              <a:buNone/>
            </a:pPr>
            <a:r>
              <a:rPr lang="en-US" dirty="0">
                <a:solidFill>
                  <a:srgbClr val="C00000"/>
                </a:solidFill>
              </a:rPr>
              <a:t>Would you recommend rate plan migration as proactive retention strategy?</a:t>
            </a:r>
          </a:p>
          <a:p>
            <a:r>
              <a:rPr lang="en-US" dirty="0"/>
              <a:t>Variable </a:t>
            </a:r>
            <a:r>
              <a:rPr lang="en-US" i="1" dirty="0" err="1"/>
              <a:t>ovrrev_mean</a:t>
            </a:r>
            <a:r>
              <a:rPr lang="en-US" i="1" dirty="0"/>
              <a:t> </a:t>
            </a:r>
            <a:r>
              <a:rPr lang="en-US" dirty="0"/>
              <a:t>has beta coefficient of 0.00708352. </a:t>
            </a:r>
          </a:p>
          <a:p>
            <a:r>
              <a:rPr lang="en-US" dirty="0"/>
              <a:t>var </a:t>
            </a:r>
            <a:r>
              <a:rPr lang="en-US" i="1" dirty="0" err="1"/>
              <a:t>ovrrev_mean</a:t>
            </a:r>
            <a:r>
              <a:rPr lang="en-US" i="1" dirty="0"/>
              <a:t> </a:t>
            </a:r>
            <a:r>
              <a:rPr lang="en-US" dirty="0"/>
              <a:t>= DATOVR_MEAN + VCEOVR_MEAN i.e. 'Mean overage revenue' </a:t>
            </a:r>
          </a:p>
          <a:p>
            <a:r>
              <a:rPr lang="en-US" dirty="0"/>
              <a:t>It is the sum of data and voice overage revenues representing the overage revenue earned from customers after billing the same to them. </a:t>
            </a:r>
          </a:p>
          <a:p>
            <a:r>
              <a:rPr lang="en-US" dirty="0"/>
              <a:t>The Beta coefficient is not showing a strong impact of overage billing as an influencer of churn behavior. </a:t>
            </a:r>
          </a:p>
          <a:p>
            <a:r>
              <a:rPr lang="en-US" dirty="0"/>
              <a:t>This might be a matter of concern for few individual customers and they could be catered to on case to case basis. </a:t>
            </a:r>
          </a:p>
          <a:p>
            <a:r>
              <a:rPr lang="en-US" dirty="0"/>
              <a:t>But overall rate plan migration as a proactive retention strategy might not help much at Mobicom.</a:t>
            </a:r>
            <a:endParaRPr lang="en-GB" dirty="0"/>
          </a:p>
        </p:txBody>
      </p:sp>
    </p:spTree>
    <p:extLst>
      <p:ext uri="{BB962C8B-B14F-4D97-AF65-F5344CB8AC3E}">
        <p14:creationId xmlns:p14="http://schemas.microsoft.com/office/powerpoint/2010/main" val="1214774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B40F9-ED0C-4C52-B5F6-AB0950BA3A1C}"/>
              </a:ext>
            </a:extLst>
          </p:cNvPr>
          <p:cNvSpPr>
            <a:spLocks noGrp="1"/>
          </p:cNvSpPr>
          <p:nvPr>
            <p:ph type="title"/>
          </p:nvPr>
        </p:nvSpPr>
        <p:spPr/>
        <p:txBody>
          <a:bodyPr/>
          <a:lstStyle/>
          <a:p>
            <a:r>
              <a:rPr lang="en-US" dirty="0"/>
              <a:t>Question 4…</a:t>
            </a:r>
            <a:endParaRPr lang="en-GB" dirty="0"/>
          </a:p>
        </p:txBody>
      </p:sp>
      <p:sp>
        <p:nvSpPr>
          <p:cNvPr id="3" name="Content Placeholder 2">
            <a:extLst>
              <a:ext uri="{FF2B5EF4-FFF2-40B4-BE49-F238E27FC236}">
                <a16:creationId xmlns:a16="http://schemas.microsoft.com/office/drawing/2014/main" id="{7E7ABCA2-0105-4F76-802F-C680B7DE047A}"/>
              </a:ext>
            </a:extLst>
          </p:cNvPr>
          <p:cNvSpPr>
            <a:spLocks noGrp="1"/>
          </p:cNvSpPr>
          <p:nvPr>
            <p:ph idx="1"/>
          </p:nvPr>
        </p:nvSpPr>
        <p:spPr>
          <a:xfrm>
            <a:off x="2686866" y="1615736"/>
            <a:ext cx="8915400" cy="5023455"/>
          </a:xfrm>
        </p:spPr>
        <p:txBody>
          <a:bodyPr>
            <a:normAutofit lnSpcReduction="10000"/>
          </a:bodyPr>
          <a:lstStyle/>
          <a:p>
            <a:pPr marL="0" indent="0">
              <a:buNone/>
            </a:pPr>
            <a:r>
              <a:rPr lang="en-US" dirty="0">
                <a:solidFill>
                  <a:srgbClr val="C00000"/>
                </a:solidFill>
              </a:rPr>
              <a:t>What would be your recommendation on how to use this churn model for prioritization of customer for a proactive retention campaigns in the future</a:t>
            </a:r>
          </a:p>
          <a:p>
            <a:r>
              <a:rPr lang="en-US" dirty="0"/>
              <a:t>Gains Chart</a:t>
            </a:r>
          </a:p>
          <a:p>
            <a:pPr lvl="1">
              <a:buFont typeface="Wingdings" panose="05000000000000000000" pitchFamily="2" charset="2"/>
              <a:buChar char="Ø"/>
            </a:pPr>
            <a:r>
              <a:rPr lang="en-US" i="1" dirty="0">
                <a:solidFill>
                  <a:schemeClr val="accent5">
                    <a:lumMod val="50000"/>
                  </a:schemeClr>
                </a:solidFill>
              </a:rPr>
              <a:t>library(gains)</a:t>
            </a:r>
          </a:p>
          <a:p>
            <a:pPr lvl="1">
              <a:buFont typeface="Wingdings" panose="05000000000000000000" pitchFamily="2" charset="2"/>
              <a:buChar char="Ø"/>
            </a:pPr>
            <a:r>
              <a:rPr lang="en-US" i="1" dirty="0">
                <a:solidFill>
                  <a:schemeClr val="accent5">
                    <a:lumMod val="50000"/>
                  </a:schemeClr>
                </a:solidFill>
              </a:rPr>
              <a:t>gains(</a:t>
            </a:r>
            <a:r>
              <a:rPr lang="en-US" i="1" dirty="0" err="1">
                <a:solidFill>
                  <a:schemeClr val="accent5">
                    <a:lumMod val="50000"/>
                  </a:schemeClr>
                </a:solidFill>
              </a:rPr>
              <a:t>test$churn,predict</a:t>
            </a:r>
            <a:r>
              <a:rPr lang="en-US" i="1" dirty="0">
                <a:solidFill>
                  <a:schemeClr val="accent5">
                    <a:lumMod val="50000"/>
                  </a:schemeClr>
                </a:solidFill>
              </a:rPr>
              <a:t>(mod5,type="response",</a:t>
            </a:r>
            <a:r>
              <a:rPr lang="en-US" i="1" dirty="0" err="1">
                <a:solidFill>
                  <a:schemeClr val="accent5">
                    <a:lumMod val="50000"/>
                  </a:schemeClr>
                </a:solidFill>
              </a:rPr>
              <a:t>newdata</a:t>
            </a:r>
            <a:r>
              <a:rPr lang="en-US" i="1" dirty="0">
                <a:solidFill>
                  <a:schemeClr val="accent5">
                    <a:lumMod val="50000"/>
                  </a:schemeClr>
                </a:solidFill>
              </a:rPr>
              <a:t>=test),groups = 10)</a:t>
            </a:r>
          </a:p>
          <a:p>
            <a:pPr marL="457200" lvl="1" indent="0">
              <a:buNone/>
            </a:pPr>
            <a:endParaRPr lang="en-US" dirty="0"/>
          </a:p>
          <a:p>
            <a:r>
              <a:rPr lang="en-US" dirty="0"/>
              <a:t>The Gains Chart shows that the top 20% of the probabilities contain 29.3% customers that are highly likely to churn.</a:t>
            </a:r>
          </a:p>
          <a:p>
            <a:endParaRPr lang="en-US" dirty="0"/>
          </a:p>
          <a:p>
            <a:r>
              <a:rPr lang="en-US" dirty="0"/>
              <a:t>Selecting Customers with high churn rate</a:t>
            </a:r>
          </a:p>
          <a:p>
            <a:pPr lvl="1">
              <a:buFont typeface="Wingdings" panose="05000000000000000000" pitchFamily="2" charset="2"/>
              <a:buChar char="Ø"/>
            </a:pPr>
            <a:r>
              <a:rPr lang="en-US" i="1" dirty="0" err="1">
                <a:solidFill>
                  <a:schemeClr val="accent5">
                    <a:lumMod val="50000"/>
                  </a:schemeClr>
                </a:solidFill>
              </a:rPr>
              <a:t>test$prob</a:t>
            </a:r>
            <a:r>
              <a:rPr lang="en-US" i="1" dirty="0">
                <a:solidFill>
                  <a:schemeClr val="accent5">
                    <a:lumMod val="50000"/>
                  </a:schemeClr>
                </a:solidFill>
              </a:rPr>
              <a:t>&lt;-predict(mod5,type="response",</a:t>
            </a:r>
            <a:r>
              <a:rPr lang="en-US" i="1" dirty="0" err="1">
                <a:solidFill>
                  <a:schemeClr val="accent5">
                    <a:lumMod val="50000"/>
                  </a:schemeClr>
                </a:solidFill>
              </a:rPr>
              <a:t>newdata</a:t>
            </a:r>
            <a:r>
              <a:rPr lang="en-US" i="1" dirty="0">
                <a:solidFill>
                  <a:schemeClr val="accent5">
                    <a:lumMod val="50000"/>
                  </a:schemeClr>
                </a:solidFill>
              </a:rPr>
              <a:t>=test)</a:t>
            </a:r>
          </a:p>
          <a:p>
            <a:pPr lvl="1">
              <a:buFont typeface="Wingdings" panose="05000000000000000000" pitchFamily="2" charset="2"/>
              <a:buChar char="Ø"/>
            </a:pPr>
            <a:r>
              <a:rPr lang="en-US" i="1" dirty="0">
                <a:solidFill>
                  <a:schemeClr val="accent5">
                    <a:lumMod val="50000"/>
                  </a:schemeClr>
                </a:solidFill>
              </a:rPr>
              <a:t>quantile(</a:t>
            </a:r>
            <a:r>
              <a:rPr lang="en-US" i="1" dirty="0" err="1">
                <a:solidFill>
                  <a:schemeClr val="accent5">
                    <a:lumMod val="50000"/>
                  </a:schemeClr>
                </a:solidFill>
              </a:rPr>
              <a:t>test$prob,prob</a:t>
            </a:r>
            <a:r>
              <a:rPr lang="en-US" i="1" dirty="0">
                <a:solidFill>
                  <a:schemeClr val="accent5">
                    <a:lumMod val="50000"/>
                  </a:schemeClr>
                </a:solidFill>
              </a:rPr>
              <a:t>=c(0.10,0.20,0.30,0.40,0.50,0.60,0.70,0.80,0.90,1))</a:t>
            </a:r>
          </a:p>
          <a:p>
            <a:endParaRPr lang="en-US" dirty="0"/>
          </a:p>
          <a:p>
            <a:r>
              <a:rPr lang="en-US" dirty="0"/>
              <a:t>Top 20% of the probabilities lie between 0.3036880 and 0.7358838</a:t>
            </a:r>
          </a:p>
        </p:txBody>
      </p:sp>
    </p:spTree>
    <p:extLst>
      <p:ext uri="{BB962C8B-B14F-4D97-AF65-F5344CB8AC3E}">
        <p14:creationId xmlns:p14="http://schemas.microsoft.com/office/powerpoint/2010/main" val="1644005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B40F9-ED0C-4C52-B5F6-AB0950BA3A1C}"/>
              </a:ext>
            </a:extLst>
          </p:cNvPr>
          <p:cNvSpPr>
            <a:spLocks noGrp="1"/>
          </p:cNvSpPr>
          <p:nvPr>
            <p:ph type="title"/>
          </p:nvPr>
        </p:nvSpPr>
        <p:spPr>
          <a:xfrm>
            <a:off x="2592925" y="624110"/>
            <a:ext cx="8911687" cy="831828"/>
          </a:xfrm>
        </p:spPr>
        <p:txBody>
          <a:bodyPr/>
          <a:lstStyle/>
          <a:p>
            <a:r>
              <a:rPr lang="en-US" dirty="0"/>
              <a:t>Question 4 </a:t>
            </a:r>
            <a:r>
              <a:rPr lang="en-US" dirty="0" err="1"/>
              <a:t>cont</a:t>
            </a:r>
            <a:r>
              <a:rPr lang="en-US" dirty="0"/>
              <a:t>…</a:t>
            </a:r>
            <a:endParaRPr lang="en-GB" dirty="0"/>
          </a:p>
        </p:txBody>
      </p:sp>
      <p:sp>
        <p:nvSpPr>
          <p:cNvPr id="3" name="Content Placeholder 2">
            <a:extLst>
              <a:ext uri="{FF2B5EF4-FFF2-40B4-BE49-F238E27FC236}">
                <a16:creationId xmlns:a16="http://schemas.microsoft.com/office/drawing/2014/main" id="{7E7ABCA2-0105-4F76-802F-C680B7DE047A}"/>
              </a:ext>
            </a:extLst>
          </p:cNvPr>
          <p:cNvSpPr>
            <a:spLocks noGrp="1"/>
          </p:cNvSpPr>
          <p:nvPr>
            <p:ph idx="1"/>
          </p:nvPr>
        </p:nvSpPr>
        <p:spPr>
          <a:xfrm>
            <a:off x="2686866" y="1615736"/>
            <a:ext cx="8915400" cy="5023455"/>
          </a:xfrm>
        </p:spPr>
        <p:txBody>
          <a:bodyPr>
            <a:normAutofit fontScale="92500" lnSpcReduction="10000"/>
          </a:bodyPr>
          <a:lstStyle/>
          <a:p>
            <a:r>
              <a:rPr lang="en-US" dirty="0"/>
              <a:t>Applying cutoff value to predict customers who Will Churn</a:t>
            </a:r>
          </a:p>
          <a:p>
            <a:pPr lvl="1">
              <a:buFont typeface="Wingdings" panose="05000000000000000000" pitchFamily="2" charset="2"/>
              <a:buChar char="Ø"/>
            </a:pPr>
            <a:r>
              <a:rPr lang="en-US" i="1" dirty="0">
                <a:solidFill>
                  <a:schemeClr val="accent5">
                    <a:lumMod val="50000"/>
                  </a:schemeClr>
                </a:solidFill>
              </a:rPr>
              <a:t>pred4&lt;-predict(mod5, type="response", </a:t>
            </a:r>
            <a:r>
              <a:rPr lang="en-US" i="1" dirty="0" err="1">
                <a:solidFill>
                  <a:schemeClr val="accent5">
                    <a:lumMod val="50000"/>
                  </a:schemeClr>
                </a:solidFill>
              </a:rPr>
              <a:t>newdata</a:t>
            </a:r>
            <a:r>
              <a:rPr lang="en-US" i="1" dirty="0">
                <a:solidFill>
                  <a:schemeClr val="accent5">
                    <a:lumMod val="50000"/>
                  </a:schemeClr>
                </a:solidFill>
              </a:rPr>
              <a:t>=test)</a:t>
            </a:r>
          </a:p>
          <a:p>
            <a:pPr lvl="1">
              <a:buFont typeface="Wingdings" panose="05000000000000000000" pitchFamily="2" charset="2"/>
              <a:buChar char="Ø"/>
            </a:pPr>
            <a:r>
              <a:rPr lang="en-US" i="1" dirty="0">
                <a:solidFill>
                  <a:schemeClr val="accent5">
                    <a:lumMod val="50000"/>
                  </a:schemeClr>
                </a:solidFill>
              </a:rPr>
              <a:t>pred4&lt;-</a:t>
            </a:r>
            <a:r>
              <a:rPr lang="en-US" i="1" dirty="0" err="1">
                <a:solidFill>
                  <a:schemeClr val="accent5">
                    <a:lumMod val="50000"/>
                  </a:schemeClr>
                </a:solidFill>
              </a:rPr>
              <a:t>ifelse</a:t>
            </a:r>
            <a:r>
              <a:rPr lang="en-US" i="1" dirty="0">
                <a:solidFill>
                  <a:schemeClr val="accent5">
                    <a:lumMod val="50000"/>
                  </a:schemeClr>
                </a:solidFill>
              </a:rPr>
              <a:t>(pred4&gt;=0.3036880 , 1, 0)</a:t>
            </a:r>
          </a:p>
          <a:p>
            <a:pPr lvl="1">
              <a:buFont typeface="Wingdings" panose="05000000000000000000" pitchFamily="2" charset="2"/>
              <a:buChar char="Ø"/>
            </a:pPr>
            <a:r>
              <a:rPr lang="en-US" i="1" dirty="0">
                <a:solidFill>
                  <a:schemeClr val="accent5">
                    <a:lumMod val="50000"/>
                  </a:schemeClr>
                </a:solidFill>
              </a:rPr>
              <a:t>table(pred4,test$churn)</a:t>
            </a:r>
          </a:p>
          <a:p>
            <a:pPr lvl="1">
              <a:buFont typeface="Wingdings" panose="05000000000000000000" pitchFamily="2" charset="2"/>
              <a:buChar char="Ø"/>
            </a:pPr>
            <a:endParaRPr lang="en-US" i="1" dirty="0">
              <a:solidFill>
                <a:schemeClr val="accent5">
                  <a:lumMod val="50000"/>
                </a:schemeClr>
              </a:solidFill>
            </a:endParaRPr>
          </a:p>
          <a:p>
            <a:pPr lvl="1">
              <a:buFont typeface="Wingdings" panose="05000000000000000000" pitchFamily="2" charset="2"/>
              <a:buChar char="Ø"/>
            </a:pPr>
            <a:r>
              <a:rPr lang="en-US" i="1" dirty="0">
                <a:solidFill>
                  <a:schemeClr val="accent5">
                    <a:lumMod val="50000"/>
                  </a:schemeClr>
                </a:solidFill>
              </a:rPr>
              <a:t>Targeted&lt;-test[</a:t>
            </a:r>
            <a:r>
              <a:rPr lang="en-US" i="1" dirty="0" err="1">
                <a:solidFill>
                  <a:schemeClr val="accent5">
                    <a:lumMod val="50000"/>
                  </a:schemeClr>
                </a:solidFill>
              </a:rPr>
              <a:t>test$prob</a:t>
            </a:r>
            <a:r>
              <a:rPr lang="en-US" i="1" dirty="0">
                <a:solidFill>
                  <a:schemeClr val="accent5">
                    <a:lumMod val="50000"/>
                  </a:schemeClr>
                </a:solidFill>
              </a:rPr>
              <a:t>&gt; 0.3036880 &amp; </a:t>
            </a:r>
            <a:r>
              <a:rPr lang="en-US" i="1" dirty="0" err="1">
                <a:solidFill>
                  <a:schemeClr val="accent5">
                    <a:lumMod val="50000"/>
                  </a:schemeClr>
                </a:solidFill>
              </a:rPr>
              <a:t>test$prob</a:t>
            </a:r>
            <a:r>
              <a:rPr lang="en-US" i="1" dirty="0">
                <a:solidFill>
                  <a:schemeClr val="accent5">
                    <a:lumMod val="50000"/>
                  </a:schemeClr>
                </a:solidFill>
              </a:rPr>
              <a:t>&lt;=0.7358838 &amp; </a:t>
            </a:r>
            <a:r>
              <a:rPr lang="en-US" i="1" dirty="0" err="1">
                <a:solidFill>
                  <a:schemeClr val="accent5">
                    <a:lumMod val="50000"/>
                  </a:schemeClr>
                </a:solidFill>
              </a:rPr>
              <a:t>test$churn</a:t>
            </a:r>
            <a:r>
              <a:rPr lang="en-US" i="1" dirty="0">
                <a:solidFill>
                  <a:schemeClr val="accent5">
                    <a:lumMod val="50000"/>
                  </a:schemeClr>
                </a:solidFill>
              </a:rPr>
              <a:t>=="1","Customer_ID"]</a:t>
            </a:r>
          </a:p>
          <a:p>
            <a:pPr lvl="1">
              <a:buFont typeface="Wingdings" panose="05000000000000000000" pitchFamily="2" charset="2"/>
              <a:buChar char="Ø"/>
            </a:pPr>
            <a:r>
              <a:rPr lang="en-US" i="1" dirty="0">
                <a:solidFill>
                  <a:schemeClr val="accent5">
                    <a:lumMod val="50000"/>
                  </a:schemeClr>
                </a:solidFill>
              </a:rPr>
              <a:t>Targeted&lt;-</a:t>
            </a:r>
            <a:r>
              <a:rPr lang="en-US" i="1" dirty="0" err="1">
                <a:solidFill>
                  <a:schemeClr val="accent5">
                    <a:lumMod val="50000"/>
                  </a:schemeClr>
                </a:solidFill>
              </a:rPr>
              <a:t>as.data.frame</a:t>
            </a:r>
            <a:r>
              <a:rPr lang="en-US" i="1" dirty="0">
                <a:solidFill>
                  <a:schemeClr val="accent5">
                    <a:lumMod val="50000"/>
                  </a:schemeClr>
                </a:solidFill>
              </a:rPr>
              <a:t>(Targeted)</a:t>
            </a:r>
          </a:p>
          <a:p>
            <a:pPr lvl="1">
              <a:buFont typeface="Wingdings" panose="05000000000000000000" pitchFamily="2" charset="2"/>
              <a:buChar char="Ø"/>
            </a:pPr>
            <a:r>
              <a:rPr lang="en-US" i="1" dirty="0" err="1">
                <a:solidFill>
                  <a:schemeClr val="accent5">
                    <a:lumMod val="50000"/>
                  </a:schemeClr>
                </a:solidFill>
              </a:rPr>
              <a:t>nrow</a:t>
            </a:r>
            <a:r>
              <a:rPr lang="en-US" i="1" dirty="0">
                <a:solidFill>
                  <a:schemeClr val="accent5">
                    <a:lumMod val="50000"/>
                  </a:schemeClr>
                </a:solidFill>
              </a:rPr>
              <a:t>(Targeted)</a:t>
            </a:r>
          </a:p>
          <a:p>
            <a:pPr lvl="1">
              <a:buFont typeface="Wingdings" panose="05000000000000000000" pitchFamily="2" charset="2"/>
              <a:buChar char="Ø"/>
            </a:pPr>
            <a:endParaRPr lang="en-US" i="1" dirty="0">
              <a:solidFill>
                <a:schemeClr val="accent5">
                  <a:lumMod val="50000"/>
                </a:schemeClr>
              </a:solidFill>
            </a:endParaRPr>
          </a:p>
          <a:p>
            <a:pPr lvl="1">
              <a:buFont typeface="Wingdings" panose="05000000000000000000" pitchFamily="2" charset="2"/>
              <a:buChar char="Ø"/>
            </a:pPr>
            <a:r>
              <a:rPr lang="en-US" i="1" dirty="0">
                <a:solidFill>
                  <a:schemeClr val="accent5">
                    <a:lumMod val="50000"/>
                  </a:schemeClr>
                </a:solidFill>
              </a:rPr>
              <a:t>write.csv(</a:t>
            </a:r>
            <a:r>
              <a:rPr lang="en-US" i="1" dirty="0" err="1">
                <a:solidFill>
                  <a:schemeClr val="accent5">
                    <a:lumMod val="50000"/>
                  </a:schemeClr>
                </a:solidFill>
              </a:rPr>
              <a:t>Targeted,“C</a:t>
            </a:r>
            <a:r>
              <a:rPr lang="en-US" i="1" dirty="0">
                <a:solidFill>
                  <a:schemeClr val="accent5">
                    <a:lumMod val="50000"/>
                  </a:schemeClr>
                </a:solidFill>
              </a:rPr>
              <a:t>:\\Jig18218\\</a:t>
            </a:r>
            <a:r>
              <a:rPr lang="en-US" i="1" dirty="0" err="1">
                <a:solidFill>
                  <a:schemeClr val="accent5">
                    <a:lumMod val="50000"/>
                  </a:schemeClr>
                </a:solidFill>
              </a:rPr>
              <a:t>capston</a:t>
            </a:r>
            <a:r>
              <a:rPr lang="en-US" i="1" dirty="0">
                <a:solidFill>
                  <a:schemeClr val="accent5">
                    <a:lumMod val="50000"/>
                  </a:schemeClr>
                </a:solidFill>
              </a:rPr>
              <a:t> project\\Target_Customers.csv", </a:t>
            </a:r>
            <a:r>
              <a:rPr lang="en-US" i="1" dirty="0" err="1">
                <a:solidFill>
                  <a:schemeClr val="accent5">
                    <a:lumMod val="50000"/>
                  </a:schemeClr>
                </a:solidFill>
              </a:rPr>
              <a:t>row.names</a:t>
            </a:r>
            <a:r>
              <a:rPr lang="en-US" i="1" dirty="0">
                <a:solidFill>
                  <a:schemeClr val="accent5">
                    <a:lumMod val="50000"/>
                  </a:schemeClr>
                </a:solidFill>
              </a:rPr>
              <a:t> = F)</a:t>
            </a:r>
          </a:p>
          <a:p>
            <a:endParaRPr lang="en-US" dirty="0"/>
          </a:p>
          <a:p>
            <a:r>
              <a:rPr lang="en-US" dirty="0"/>
              <a:t>This model can be used to predict customers with high probability of Churn and extract the target list using their "Customer ID".</a:t>
            </a:r>
          </a:p>
        </p:txBody>
      </p:sp>
    </p:spTree>
    <p:extLst>
      <p:ext uri="{BB962C8B-B14F-4D97-AF65-F5344CB8AC3E}">
        <p14:creationId xmlns:p14="http://schemas.microsoft.com/office/powerpoint/2010/main" val="2276340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FC67D-F7B7-41CD-A934-5C55516A5E8C}"/>
              </a:ext>
            </a:extLst>
          </p:cNvPr>
          <p:cNvSpPr>
            <a:spLocks noGrp="1"/>
          </p:cNvSpPr>
          <p:nvPr>
            <p:ph type="title"/>
          </p:nvPr>
        </p:nvSpPr>
        <p:spPr/>
        <p:txBody>
          <a:bodyPr/>
          <a:lstStyle/>
          <a:p>
            <a:r>
              <a:rPr lang="en-US" dirty="0"/>
              <a:t>Question 5…</a:t>
            </a:r>
            <a:endParaRPr lang="en-GB" dirty="0"/>
          </a:p>
        </p:txBody>
      </p:sp>
      <p:sp>
        <p:nvSpPr>
          <p:cNvPr id="3" name="Content Placeholder 2">
            <a:extLst>
              <a:ext uri="{FF2B5EF4-FFF2-40B4-BE49-F238E27FC236}">
                <a16:creationId xmlns:a16="http://schemas.microsoft.com/office/drawing/2014/main" id="{DD8A5E23-B5B9-4BAF-81A8-D34F55A2CA0F}"/>
              </a:ext>
            </a:extLst>
          </p:cNvPr>
          <p:cNvSpPr>
            <a:spLocks noGrp="1"/>
          </p:cNvSpPr>
          <p:nvPr>
            <p:ph idx="1"/>
          </p:nvPr>
        </p:nvSpPr>
        <p:spPr>
          <a:xfrm>
            <a:off x="2589211" y="1438182"/>
            <a:ext cx="9120435" cy="5282213"/>
          </a:xfrm>
        </p:spPr>
        <p:txBody>
          <a:bodyPr>
            <a:normAutofit fontScale="77500" lnSpcReduction="20000"/>
          </a:bodyPr>
          <a:lstStyle/>
          <a:p>
            <a:pPr marL="0" indent="0">
              <a:buNone/>
            </a:pPr>
            <a:r>
              <a:rPr lang="en-US" dirty="0">
                <a:solidFill>
                  <a:srgbClr val="C00000"/>
                </a:solidFill>
              </a:rPr>
              <a:t>What would be the target segments for proactive retention campaigns? Falling ARPU forecast is also a concern and therefore, Mobicom would like to save their high revenue customers besides managing churn. Given a budget constraint of a contact list of 20% of the subscriber pool, which subscribers should prioritized if "revenue saves" is also a priority besides controlling churn. In other words, controlling churn is the primary objective and revenue saves is the secondary objective.</a:t>
            </a:r>
          </a:p>
          <a:p>
            <a:endParaRPr lang="en-US" dirty="0"/>
          </a:p>
          <a:p>
            <a:pPr lvl="1">
              <a:buFont typeface="Wingdings" panose="05000000000000000000" pitchFamily="2" charset="2"/>
              <a:buChar char="Ø"/>
            </a:pPr>
            <a:r>
              <a:rPr lang="en-US" sz="1800" i="1" dirty="0">
                <a:solidFill>
                  <a:schemeClr val="accent5">
                    <a:lumMod val="50000"/>
                  </a:schemeClr>
                </a:solidFill>
              </a:rPr>
              <a:t>pred5&lt;-predict(mod5, type="response", </a:t>
            </a:r>
            <a:r>
              <a:rPr lang="en-US" sz="1800" i="1" dirty="0" err="1">
                <a:solidFill>
                  <a:schemeClr val="accent5">
                    <a:lumMod val="50000"/>
                  </a:schemeClr>
                </a:solidFill>
              </a:rPr>
              <a:t>newdata</a:t>
            </a:r>
            <a:r>
              <a:rPr lang="en-US" sz="1800" i="1" dirty="0">
                <a:solidFill>
                  <a:schemeClr val="accent5">
                    <a:lumMod val="50000"/>
                  </a:schemeClr>
                </a:solidFill>
              </a:rPr>
              <a:t>=test)</a:t>
            </a:r>
          </a:p>
          <a:p>
            <a:pPr lvl="1">
              <a:buFont typeface="Wingdings" panose="05000000000000000000" pitchFamily="2" charset="2"/>
              <a:buChar char="Ø"/>
            </a:pPr>
            <a:r>
              <a:rPr lang="en-US" sz="1800" i="1" dirty="0" err="1">
                <a:solidFill>
                  <a:schemeClr val="accent5">
                    <a:lumMod val="50000"/>
                  </a:schemeClr>
                </a:solidFill>
              </a:rPr>
              <a:t>test$prob</a:t>
            </a:r>
            <a:r>
              <a:rPr lang="en-US" sz="1800" i="1" dirty="0">
                <a:solidFill>
                  <a:schemeClr val="accent5">
                    <a:lumMod val="50000"/>
                  </a:schemeClr>
                </a:solidFill>
              </a:rPr>
              <a:t>&lt;-predict(mod5,type="response",</a:t>
            </a:r>
            <a:r>
              <a:rPr lang="en-US" sz="1800" i="1" dirty="0" err="1">
                <a:solidFill>
                  <a:schemeClr val="accent5">
                    <a:lumMod val="50000"/>
                  </a:schemeClr>
                </a:solidFill>
              </a:rPr>
              <a:t>newdata</a:t>
            </a:r>
            <a:r>
              <a:rPr lang="en-US" sz="1800" i="1" dirty="0">
                <a:solidFill>
                  <a:schemeClr val="accent5">
                    <a:lumMod val="50000"/>
                  </a:schemeClr>
                </a:solidFill>
              </a:rPr>
              <a:t>=test)</a:t>
            </a:r>
          </a:p>
          <a:p>
            <a:pPr lvl="1">
              <a:buFont typeface="Wingdings" panose="05000000000000000000" pitchFamily="2" charset="2"/>
              <a:buChar char="Ø"/>
            </a:pPr>
            <a:r>
              <a:rPr lang="en-US" sz="1800" i="1" dirty="0">
                <a:solidFill>
                  <a:schemeClr val="accent5">
                    <a:lumMod val="50000"/>
                  </a:schemeClr>
                </a:solidFill>
              </a:rPr>
              <a:t>quantile(</a:t>
            </a:r>
            <a:r>
              <a:rPr lang="en-US" sz="1800" i="1" dirty="0" err="1">
                <a:solidFill>
                  <a:schemeClr val="accent5">
                    <a:lumMod val="50000"/>
                  </a:schemeClr>
                </a:solidFill>
              </a:rPr>
              <a:t>test$prob,prob</a:t>
            </a:r>
            <a:r>
              <a:rPr lang="en-US" sz="1800" i="1" dirty="0">
                <a:solidFill>
                  <a:schemeClr val="accent5">
                    <a:lumMod val="50000"/>
                  </a:schemeClr>
                </a:solidFill>
              </a:rPr>
              <a:t>=c(0.10,0.20,0.30,0.40,0.50,0.60,0.70,0.80,0.90,1))</a:t>
            </a:r>
          </a:p>
          <a:p>
            <a:pPr lvl="1">
              <a:buFont typeface="Wingdings" panose="05000000000000000000" pitchFamily="2" charset="2"/>
              <a:buChar char="Ø"/>
            </a:pPr>
            <a:r>
              <a:rPr lang="en-US" sz="1800" i="1" dirty="0">
                <a:solidFill>
                  <a:schemeClr val="accent5">
                    <a:lumMod val="50000"/>
                  </a:schemeClr>
                </a:solidFill>
              </a:rPr>
              <a:t>pred6&lt;-</a:t>
            </a:r>
            <a:r>
              <a:rPr lang="en-US" sz="1800" i="1" dirty="0" err="1">
                <a:solidFill>
                  <a:schemeClr val="accent5">
                    <a:lumMod val="50000"/>
                  </a:schemeClr>
                </a:solidFill>
              </a:rPr>
              <a:t>ifelse</a:t>
            </a:r>
            <a:r>
              <a:rPr lang="en-US" sz="1800" i="1" dirty="0">
                <a:solidFill>
                  <a:schemeClr val="accent5">
                    <a:lumMod val="50000"/>
                  </a:schemeClr>
                </a:solidFill>
              </a:rPr>
              <a:t>(pred5&lt;0.20,"Low_Score",ifelse(pred5&gt;=0.20 &amp; pred5&lt;0.30,"Medium_Score","High_Score"))</a:t>
            </a:r>
          </a:p>
          <a:p>
            <a:pPr lvl="1">
              <a:buFont typeface="Wingdings" panose="05000000000000000000" pitchFamily="2" charset="2"/>
              <a:buChar char="Ø"/>
            </a:pPr>
            <a:r>
              <a:rPr lang="en-US" sz="1800" i="1" dirty="0">
                <a:solidFill>
                  <a:schemeClr val="accent5">
                    <a:lumMod val="50000"/>
                  </a:schemeClr>
                </a:solidFill>
              </a:rPr>
              <a:t>table(pred6,test$churn)</a:t>
            </a:r>
          </a:p>
          <a:p>
            <a:pPr lvl="1">
              <a:buFont typeface="Wingdings" panose="05000000000000000000" pitchFamily="2" charset="2"/>
              <a:buChar char="Ø"/>
            </a:pPr>
            <a:endParaRPr lang="en-US" sz="1800" i="1" dirty="0">
              <a:solidFill>
                <a:schemeClr val="accent5">
                  <a:lumMod val="50000"/>
                </a:schemeClr>
              </a:solidFill>
            </a:endParaRPr>
          </a:p>
          <a:p>
            <a:pPr lvl="1">
              <a:buFont typeface="Wingdings" panose="05000000000000000000" pitchFamily="2" charset="2"/>
              <a:buChar char="Ø"/>
            </a:pPr>
            <a:r>
              <a:rPr lang="en-US" sz="1800" i="1" dirty="0">
                <a:solidFill>
                  <a:schemeClr val="accent5">
                    <a:lumMod val="50000"/>
                  </a:schemeClr>
                </a:solidFill>
              </a:rPr>
              <a:t>str(</a:t>
            </a:r>
            <a:r>
              <a:rPr lang="en-US" sz="1800" i="1" dirty="0" err="1">
                <a:solidFill>
                  <a:schemeClr val="accent5">
                    <a:lumMod val="50000"/>
                  </a:schemeClr>
                </a:solidFill>
              </a:rPr>
              <a:t>test$totrev</a:t>
            </a:r>
            <a:r>
              <a:rPr lang="en-US" sz="1800" i="1" dirty="0">
                <a:solidFill>
                  <a:schemeClr val="accent5">
                    <a:lumMod val="50000"/>
                  </a:schemeClr>
                </a:solidFill>
              </a:rPr>
              <a:t>)</a:t>
            </a:r>
          </a:p>
          <a:p>
            <a:pPr lvl="1">
              <a:buFont typeface="Wingdings" panose="05000000000000000000" pitchFamily="2" charset="2"/>
              <a:buChar char="Ø"/>
            </a:pPr>
            <a:r>
              <a:rPr lang="en-US" sz="1800" i="1" dirty="0">
                <a:solidFill>
                  <a:schemeClr val="accent5">
                    <a:lumMod val="50000"/>
                  </a:schemeClr>
                </a:solidFill>
              </a:rPr>
              <a:t>quantile(</a:t>
            </a:r>
            <a:r>
              <a:rPr lang="en-US" sz="1800" i="1" dirty="0" err="1">
                <a:solidFill>
                  <a:schemeClr val="accent5">
                    <a:lumMod val="50000"/>
                  </a:schemeClr>
                </a:solidFill>
              </a:rPr>
              <a:t>test$totrev,prob</a:t>
            </a:r>
            <a:r>
              <a:rPr lang="en-US" sz="1800" i="1" dirty="0">
                <a:solidFill>
                  <a:schemeClr val="accent5">
                    <a:lumMod val="50000"/>
                  </a:schemeClr>
                </a:solidFill>
              </a:rPr>
              <a:t>=c(0.10,0.20,0.30,0.40,0.50,0.60,0.70,0.80,0.90,1))</a:t>
            </a:r>
          </a:p>
          <a:p>
            <a:pPr lvl="1">
              <a:buFont typeface="Wingdings" panose="05000000000000000000" pitchFamily="2" charset="2"/>
              <a:buChar char="Ø"/>
            </a:pPr>
            <a:r>
              <a:rPr lang="en-US" sz="1800" i="1" dirty="0" err="1">
                <a:solidFill>
                  <a:schemeClr val="accent5">
                    <a:lumMod val="50000"/>
                  </a:schemeClr>
                </a:solidFill>
              </a:rPr>
              <a:t>Revenue_Levels</a:t>
            </a:r>
            <a:r>
              <a:rPr lang="en-US" sz="1800" i="1" dirty="0">
                <a:solidFill>
                  <a:schemeClr val="accent5">
                    <a:lumMod val="50000"/>
                  </a:schemeClr>
                </a:solidFill>
              </a:rPr>
              <a:t>&lt;-</a:t>
            </a:r>
            <a:r>
              <a:rPr lang="en-US" sz="1800" i="1" dirty="0" err="1">
                <a:solidFill>
                  <a:schemeClr val="accent5">
                    <a:lumMod val="50000"/>
                  </a:schemeClr>
                </a:solidFill>
              </a:rPr>
              <a:t>ifelse</a:t>
            </a:r>
            <a:r>
              <a:rPr lang="en-US" sz="1800" i="1" dirty="0">
                <a:solidFill>
                  <a:schemeClr val="accent5">
                    <a:lumMod val="50000"/>
                  </a:schemeClr>
                </a:solidFill>
              </a:rPr>
              <a:t>(</a:t>
            </a:r>
            <a:r>
              <a:rPr lang="en-US" sz="1800" i="1" dirty="0" err="1">
                <a:solidFill>
                  <a:schemeClr val="accent5">
                    <a:lumMod val="50000"/>
                  </a:schemeClr>
                </a:solidFill>
              </a:rPr>
              <a:t>test$totrev</a:t>
            </a:r>
            <a:r>
              <a:rPr lang="en-US" sz="1800" i="1" dirty="0">
                <a:solidFill>
                  <a:schemeClr val="accent5">
                    <a:lumMod val="50000"/>
                  </a:schemeClr>
                </a:solidFill>
              </a:rPr>
              <a:t>&lt;670.660,"Low_Revenue",ifelse(</a:t>
            </a:r>
            <a:r>
              <a:rPr lang="en-US" sz="1800" i="1" dirty="0" err="1">
                <a:solidFill>
                  <a:schemeClr val="accent5">
                    <a:lumMod val="50000"/>
                  </a:schemeClr>
                </a:solidFill>
              </a:rPr>
              <a:t>test$totrev</a:t>
            </a:r>
            <a:r>
              <a:rPr lang="en-US" sz="1800" i="1" dirty="0">
                <a:solidFill>
                  <a:schemeClr val="accent5">
                    <a:lumMod val="50000"/>
                  </a:schemeClr>
                </a:solidFill>
              </a:rPr>
              <a:t>&gt;=670.660 &amp; </a:t>
            </a:r>
          </a:p>
          <a:p>
            <a:pPr marL="457200" lvl="1" indent="0">
              <a:buNone/>
            </a:pPr>
            <a:r>
              <a:rPr lang="en-US" sz="1800" i="1" dirty="0">
                <a:solidFill>
                  <a:schemeClr val="accent5">
                    <a:lumMod val="50000"/>
                  </a:schemeClr>
                </a:solidFill>
              </a:rPr>
              <a:t>     </a:t>
            </a:r>
            <a:r>
              <a:rPr lang="en-US" sz="1800" i="1" dirty="0" err="1">
                <a:solidFill>
                  <a:schemeClr val="accent5">
                    <a:lumMod val="50000"/>
                  </a:schemeClr>
                </a:solidFill>
              </a:rPr>
              <a:t>test$totrev</a:t>
            </a:r>
            <a:r>
              <a:rPr lang="en-US" sz="1800" i="1" dirty="0">
                <a:solidFill>
                  <a:schemeClr val="accent5">
                    <a:lumMod val="50000"/>
                  </a:schemeClr>
                </a:solidFill>
              </a:rPr>
              <a:t>&lt;1034.281,"Medium_Revenue","High_Revenue"))</a:t>
            </a:r>
          </a:p>
          <a:p>
            <a:pPr lvl="1">
              <a:buFont typeface="Wingdings" panose="05000000000000000000" pitchFamily="2" charset="2"/>
              <a:buChar char="Ø"/>
            </a:pPr>
            <a:r>
              <a:rPr lang="en-US" sz="1800" i="1" dirty="0">
                <a:solidFill>
                  <a:schemeClr val="accent5">
                    <a:lumMod val="50000"/>
                  </a:schemeClr>
                </a:solidFill>
              </a:rPr>
              <a:t>table(</a:t>
            </a:r>
            <a:r>
              <a:rPr lang="en-US" sz="1800" i="1" dirty="0" err="1">
                <a:solidFill>
                  <a:schemeClr val="accent5">
                    <a:lumMod val="50000"/>
                  </a:schemeClr>
                </a:solidFill>
              </a:rPr>
              <a:t>Revenue_Levels</a:t>
            </a:r>
            <a:r>
              <a:rPr lang="en-US" sz="1800" i="1" dirty="0">
                <a:solidFill>
                  <a:schemeClr val="accent5">
                    <a:lumMod val="50000"/>
                  </a:schemeClr>
                </a:solidFill>
              </a:rPr>
              <a:t>)</a:t>
            </a:r>
          </a:p>
          <a:p>
            <a:pPr lvl="1">
              <a:buFont typeface="Wingdings" panose="05000000000000000000" pitchFamily="2" charset="2"/>
              <a:buChar char="Ø"/>
            </a:pPr>
            <a:r>
              <a:rPr lang="en-GB" sz="1800" i="1" dirty="0">
                <a:solidFill>
                  <a:schemeClr val="accent5">
                    <a:lumMod val="50000"/>
                  </a:schemeClr>
                </a:solidFill>
              </a:rPr>
              <a:t>table(pred6,Revenue_Levels)</a:t>
            </a:r>
          </a:p>
        </p:txBody>
      </p:sp>
    </p:spTree>
    <p:extLst>
      <p:ext uri="{BB962C8B-B14F-4D97-AF65-F5344CB8AC3E}">
        <p14:creationId xmlns:p14="http://schemas.microsoft.com/office/powerpoint/2010/main" val="1601573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4451" y="632988"/>
            <a:ext cx="8911687" cy="1280890"/>
          </a:xfrm>
        </p:spPr>
        <p:txBody>
          <a:bodyPr/>
          <a:lstStyle/>
          <a:p>
            <a:r>
              <a:rPr lang="en-US" u="sng" dirty="0"/>
              <a:t>Summary</a:t>
            </a:r>
            <a:r>
              <a:rPr lang="en-US" dirty="0"/>
              <a:t>:-</a:t>
            </a:r>
          </a:p>
        </p:txBody>
      </p:sp>
      <p:sp>
        <p:nvSpPr>
          <p:cNvPr id="3" name="Content Placeholder 2"/>
          <p:cNvSpPr>
            <a:spLocks noGrp="1"/>
          </p:cNvSpPr>
          <p:nvPr>
            <p:ph idx="1"/>
          </p:nvPr>
        </p:nvSpPr>
        <p:spPr>
          <a:xfrm>
            <a:off x="2264451" y="1669002"/>
            <a:ext cx="8915400" cy="4980373"/>
          </a:xfrm>
        </p:spPr>
        <p:txBody>
          <a:bodyPr>
            <a:normAutofit fontScale="70000" lnSpcReduction="20000"/>
          </a:bodyPr>
          <a:lstStyle/>
          <a:p>
            <a:r>
              <a:rPr lang="en-US" sz="2500" dirty="0"/>
              <a:t>MOBICOM, is a telecommunication company which provide mobile network services to the customers.</a:t>
            </a:r>
          </a:p>
          <a:p>
            <a:r>
              <a:rPr lang="en-US" sz="2500" dirty="0"/>
              <a:t>According to Industry survey report , Mobicom is concerned about the market environment of rising churn rates and declining ARPU, and it will hit them harder than competitors as churn rate at Mobicom is relatively high.  .</a:t>
            </a:r>
          </a:p>
          <a:p>
            <a:r>
              <a:rPr lang="en-US" sz="2500" dirty="0"/>
              <a:t>Management team wants to focus on increasing minutes of usage(MOU), rate plan migration and building strategy among others.</a:t>
            </a:r>
          </a:p>
          <a:p>
            <a:r>
              <a:rPr lang="en-US" sz="2500" dirty="0"/>
              <a:t>The agenda of this case study is to find which factor affects churn rate.</a:t>
            </a:r>
          </a:p>
          <a:p>
            <a:pPr marL="0" indent="0">
              <a:buNone/>
            </a:pPr>
            <a:endParaRPr lang="en-US" sz="2500" dirty="0"/>
          </a:p>
          <a:p>
            <a:r>
              <a:rPr lang="en-US" sz="2500" dirty="0"/>
              <a:t>Data available includes:</a:t>
            </a:r>
          </a:p>
          <a:p>
            <a:pPr lvl="1">
              <a:buFont typeface="Courier New" panose="02070309020205020404" pitchFamily="49" charset="0"/>
              <a:buChar char="o"/>
            </a:pPr>
            <a:r>
              <a:rPr lang="en-US" sz="2200" dirty="0"/>
              <a:t>Customer Information: age, location , customer family details, number of active subscriber in household.</a:t>
            </a:r>
          </a:p>
          <a:p>
            <a:pPr lvl="1">
              <a:buFont typeface="Courier New" panose="02070309020205020404" pitchFamily="49" charset="0"/>
              <a:buChar char="o"/>
            </a:pPr>
            <a:r>
              <a:rPr lang="en-US" sz="2200" dirty="0"/>
              <a:t>Minutes of Use: mean number of monthly minutes of use, range of minutes of use etc.</a:t>
            </a:r>
          </a:p>
          <a:p>
            <a:pPr lvl="1">
              <a:buFont typeface="Courier New" panose="02070309020205020404" pitchFamily="49" charset="0"/>
              <a:buChar char="o"/>
            </a:pPr>
            <a:r>
              <a:rPr lang="en-US" sz="2200" dirty="0"/>
              <a:t>Total Revenue by customer</a:t>
            </a:r>
          </a:p>
          <a:p>
            <a:pPr lvl="1">
              <a:buFont typeface="Courier New" panose="02070309020205020404" pitchFamily="49" charset="0"/>
              <a:buChar char="o"/>
            </a:pPr>
            <a:r>
              <a:rPr lang="en-US" sz="2200" dirty="0"/>
              <a:t>Total number of months in service</a:t>
            </a:r>
          </a:p>
          <a:p>
            <a:pPr lvl="1">
              <a:buFont typeface="Courier New" panose="02070309020205020404" pitchFamily="49" charset="0"/>
              <a:buChar char="o"/>
            </a:pPr>
            <a:r>
              <a:rPr lang="en-US" sz="2200" dirty="0"/>
              <a:t>Mean overage revenue by customer</a:t>
            </a:r>
          </a:p>
          <a:p>
            <a:pPr lvl="1">
              <a:buFont typeface="Courier New" panose="02070309020205020404" pitchFamily="49" charset="0"/>
              <a:buChar char="o"/>
            </a:pPr>
            <a:r>
              <a:rPr lang="en-US" sz="2200" dirty="0"/>
              <a:t>Number of days since last retention call </a:t>
            </a:r>
          </a:p>
        </p:txBody>
      </p:sp>
    </p:spTree>
    <p:extLst>
      <p:ext uri="{BB962C8B-B14F-4D97-AF65-F5344CB8AC3E}">
        <p14:creationId xmlns:p14="http://schemas.microsoft.com/office/powerpoint/2010/main" val="9624167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FC67D-F7B7-41CD-A934-5C55516A5E8C}"/>
              </a:ext>
            </a:extLst>
          </p:cNvPr>
          <p:cNvSpPr>
            <a:spLocks noGrp="1"/>
          </p:cNvSpPr>
          <p:nvPr>
            <p:ph type="title"/>
          </p:nvPr>
        </p:nvSpPr>
        <p:spPr>
          <a:xfrm>
            <a:off x="2592925" y="624110"/>
            <a:ext cx="8911687" cy="814072"/>
          </a:xfrm>
        </p:spPr>
        <p:txBody>
          <a:bodyPr/>
          <a:lstStyle/>
          <a:p>
            <a:r>
              <a:rPr lang="en-US" dirty="0"/>
              <a:t>Question 5 </a:t>
            </a:r>
            <a:r>
              <a:rPr lang="en-US" dirty="0" err="1"/>
              <a:t>cont</a:t>
            </a:r>
            <a:r>
              <a:rPr lang="en-US" dirty="0"/>
              <a:t>…</a:t>
            </a:r>
            <a:endParaRPr lang="en-GB" dirty="0"/>
          </a:p>
        </p:txBody>
      </p:sp>
      <p:sp>
        <p:nvSpPr>
          <p:cNvPr id="3" name="Content Placeholder 2">
            <a:extLst>
              <a:ext uri="{FF2B5EF4-FFF2-40B4-BE49-F238E27FC236}">
                <a16:creationId xmlns:a16="http://schemas.microsoft.com/office/drawing/2014/main" id="{DD8A5E23-B5B9-4BAF-81A8-D34F55A2CA0F}"/>
              </a:ext>
            </a:extLst>
          </p:cNvPr>
          <p:cNvSpPr>
            <a:spLocks noGrp="1"/>
          </p:cNvSpPr>
          <p:nvPr>
            <p:ph idx="1"/>
          </p:nvPr>
        </p:nvSpPr>
        <p:spPr>
          <a:xfrm>
            <a:off x="2589211" y="1438182"/>
            <a:ext cx="9120435" cy="5282213"/>
          </a:xfrm>
        </p:spPr>
        <p:txBody>
          <a:bodyPr>
            <a:normAutofit/>
          </a:bodyPr>
          <a:lstStyle/>
          <a:p>
            <a:r>
              <a:rPr lang="en-US" dirty="0"/>
              <a:t>This table can be used to select the levels of customers to be targeted.</a:t>
            </a:r>
          </a:p>
          <a:p>
            <a:endParaRPr lang="en-US" dirty="0"/>
          </a:p>
          <a:p>
            <a:endParaRPr lang="en-US" dirty="0"/>
          </a:p>
          <a:p>
            <a:endParaRPr lang="en-US" dirty="0"/>
          </a:p>
          <a:p>
            <a:endParaRPr lang="en-US" dirty="0"/>
          </a:p>
          <a:p>
            <a:endParaRPr lang="en-US" dirty="0"/>
          </a:p>
          <a:p>
            <a:endParaRPr lang="en-US" dirty="0"/>
          </a:p>
          <a:p>
            <a:r>
              <a:rPr lang="en-US" dirty="0"/>
              <a:t>There are 1679 customer with high revenue have probability of high churn.</a:t>
            </a:r>
          </a:p>
          <a:p>
            <a:r>
              <a:rPr lang="en-US" dirty="0"/>
              <a:t>There are 1368 customer with medium revenue have probability of high churn.</a:t>
            </a:r>
          </a:p>
          <a:p>
            <a:r>
              <a:rPr lang="en-US" dirty="0"/>
              <a:t>There are 2308 customer with high revenue have probability of medium churn.</a:t>
            </a:r>
          </a:p>
          <a:p>
            <a:r>
              <a:rPr lang="en-US" dirty="0"/>
              <a:t>So these three levels of customers should be targeted.</a:t>
            </a:r>
          </a:p>
          <a:p>
            <a:pPr marL="0" indent="0">
              <a:buNone/>
            </a:pPr>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812E6071-0AD3-431B-A669-4C6D0F327D2F}"/>
              </a:ext>
            </a:extLst>
          </p:cNvPr>
          <p:cNvGraphicFramePr>
            <a:graphicFrameLocks noGrp="1"/>
          </p:cNvGraphicFramePr>
          <p:nvPr>
            <p:extLst>
              <p:ext uri="{D42A27DB-BD31-4B8C-83A1-F6EECF244321}">
                <p14:modId xmlns:p14="http://schemas.microsoft.com/office/powerpoint/2010/main" val="2108401397"/>
              </p:ext>
            </p:extLst>
          </p:nvPr>
        </p:nvGraphicFramePr>
        <p:xfrm>
          <a:off x="2589211" y="2033561"/>
          <a:ext cx="8128000" cy="1752600"/>
        </p:xfrm>
        <a:graphic>
          <a:graphicData uri="http://schemas.openxmlformats.org/drawingml/2006/table">
            <a:tbl>
              <a:tblPr firstRow="1" bandRow="1">
                <a:tableStyleId>{5C22544A-7EE6-4342-B048-85BDC9FD1C3A}</a:tableStyleId>
              </a:tblPr>
              <a:tblGrid>
                <a:gridCol w="2213608">
                  <a:extLst>
                    <a:ext uri="{9D8B030D-6E8A-4147-A177-3AD203B41FA5}">
                      <a16:colId xmlns:a16="http://schemas.microsoft.com/office/drawing/2014/main" val="2995604105"/>
                    </a:ext>
                  </a:extLst>
                </a:gridCol>
                <a:gridCol w="1917577">
                  <a:extLst>
                    <a:ext uri="{9D8B030D-6E8A-4147-A177-3AD203B41FA5}">
                      <a16:colId xmlns:a16="http://schemas.microsoft.com/office/drawing/2014/main" val="551339025"/>
                    </a:ext>
                  </a:extLst>
                </a:gridCol>
                <a:gridCol w="2183907">
                  <a:extLst>
                    <a:ext uri="{9D8B030D-6E8A-4147-A177-3AD203B41FA5}">
                      <a16:colId xmlns:a16="http://schemas.microsoft.com/office/drawing/2014/main" val="1470492498"/>
                    </a:ext>
                  </a:extLst>
                </a:gridCol>
                <a:gridCol w="1812908">
                  <a:extLst>
                    <a:ext uri="{9D8B030D-6E8A-4147-A177-3AD203B41FA5}">
                      <a16:colId xmlns:a16="http://schemas.microsoft.com/office/drawing/2014/main" val="3247792881"/>
                    </a:ext>
                  </a:extLst>
                </a:gridCol>
              </a:tblGrid>
              <a:tr h="370840">
                <a:tc>
                  <a:txBody>
                    <a:bodyPr/>
                    <a:lstStyle/>
                    <a:p>
                      <a:r>
                        <a:rPr lang="en-US" dirty="0" err="1"/>
                        <a:t>Probality</a:t>
                      </a:r>
                      <a:r>
                        <a:rPr lang="en-US" dirty="0"/>
                        <a:t> of churn (Score)/Revenue</a:t>
                      </a:r>
                      <a:endParaRPr lang="en-GB" dirty="0"/>
                    </a:p>
                  </a:txBody>
                  <a:tcPr/>
                </a:tc>
                <a:tc>
                  <a:txBody>
                    <a:bodyPr/>
                    <a:lstStyle/>
                    <a:p>
                      <a:r>
                        <a:rPr lang="en-US" dirty="0" err="1"/>
                        <a:t>Low_Revenue</a:t>
                      </a:r>
                      <a:endParaRPr lang="en-GB" dirty="0"/>
                    </a:p>
                  </a:txBody>
                  <a:tcPr/>
                </a:tc>
                <a:tc>
                  <a:txBody>
                    <a:bodyPr/>
                    <a:lstStyle/>
                    <a:p>
                      <a:r>
                        <a:rPr lang="en-US" dirty="0" err="1"/>
                        <a:t>Medium_Revenue</a:t>
                      </a:r>
                      <a:endParaRPr lang="en-GB" dirty="0"/>
                    </a:p>
                  </a:txBody>
                  <a:tcPr/>
                </a:tc>
                <a:tc>
                  <a:txBody>
                    <a:bodyPr/>
                    <a:lstStyle/>
                    <a:p>
                      <a:r>
                        <a:rPr lang="en-US" dirty="0" err="1"/>
                        <a:t>High_Revenue</a:t>
                      </a:r>
                      <a:endParaRPr lang="en-GB" dirty="0"/>
                    </a:p>
                  </a:txBody>
                  <a:tcPr/>
                </a:tc>
                <a:extLst>
                  <a:ext uri="{0D108BD9-81ED-4DB2-BD59-A6C34878D82A}">
                    <a16:rowId xmlns:a16="http://schemas.microsoft.com/office/drawing/2014/main" val="1197094532"/>
                  </a:ext>
                </a:extLst>
              </a:tr>
              <a:tr h="370840">
                <a:tc>
                  <a:txBody>
                    <a:bodyPr/>
                    <a:lstStyle/>
                    <a:p>
                      <a:r>
                        <a:rPr lang="en-US" dirty="0" err="1"/>
                        <a:t>Low_Score</a:t>
                      </a:r>
                      <a:endParaRPr lang="en-GB" dirty="0"/>
                    </a:p>
                  </a:txBody>
                  <a:tcPr/>
                </a:tc>
                <a:tc>
                  <a:txBody>
                    <a:bodyPr/>
                    <a:lstStyle/>
                    <a:p>
                      <a:r>
                        <a:rPr lang="en-US" dirty="0"/>
                        <a:t>3043</a:t>
                      </a:r>
                      <a:endParaRPr lang="en-GB" dirty="0"/>
                    </a:p>
                  </a:txBody>
                  <a:tcPr/>
                </a:tc>
                <a:tc>
                  <a:txBody>
                    <a:bodyPr/>
                    <a:lstStyle/>
                    <a:p>
                      <a:r>
                        <a:rPr lang="en-US" dirty="0"/>
                        <a:t>2018</a:t>
                      </a:r>
                      <a:endParaRPr lang="en-GB" dirty="0"/>
                    </a:p>
                  </a:txBody>
                  <a:tcPr/>
                </a:tc>
                <a:tc>
                  <a:txBody>
                    <a:bodyPr/>
                    <a:lstStyle/>
                    <a:p>
                      <a:r>
                        <a:rPr lang="en-US" dirty="0"/>
                        <a:t>1740</a:t>
                      </a:r>
                      <a:endParaRPr lang="en-GB" dirty="0"/>
                    </a:p>
                  </a:txBody>
                  <a:tcPr/>
                </a:tc>
                <a:extLst>
                  <a:ext uri="{0D108BD9-81ED-4DB2-BD59-A6C34878D82A}">
                    <a16:rowId xmlns:a16="http://schemas.microsoft.com/office/drawing/2014/main" val="1768750285"/>
                  </a:ext>
                </a:extLst>
              </a:tr>
              <a:tr h="370840">
                <a:tc>
                  <a:txBody>
                    <a:bodyPr/>
                    <a:lstStyle/>
                    <a:p>
                      <a:r>
                        <a:rPr lang="en-US" dirty="0" err="1"/>
                        <a:t>Medium_Score</a:t>
                      </a:r>
                      <a:endParaRPr lang="en-GB" dirty="0"/>
                    </a:p>
                  </a:txBody>
                  <a:tcPr/>
                </a:tc>
                <a:tc>
                  <a:txBody>
                    <a:bodyPr/>
                    <a:lstStyle/>
                    <a:p>
                      <a:r>
                        <a:rPr lang="en-US" dirty="0"/>
                        <a:t>3649</a:t>
                      </a:r>
                      <a:endParaRPr lang="en-GB" dirty="0"/>
                    </a:p>
                  </a:txBody>
                  <a:tcPr/>
                </a:tc>
                <a:tc>
                  <a:txBody>
                    <a:bodyPr/>
                    <a:lstStyle/>
                    <a:p>
                      <a:r>
                        <a:rPr lang="en-US" dirty="0"/>
                        <a:t>2537</a:t>
                      </a:r>
                      <a:endParaRPr lang="en-GB" dirty="0"/>
                    </a:p>
                  </a:txBody>
                  <a:tcPr/>
                </a:tc>
                <a:tc>
                  <a:txBody>
                    <a:bodyPr/>
                    <a:lstStyle/>
                    <a:p>
                      <a:r>
                        <a:rPr lang="en-US" dirty="0">
                          <a:solidFill>
                            <a:srgbClr val="00B050"/>
                          </a:solidFill>
                        </a:rPr>
                        <a:t>2308</a:t>
                      </a:r>
                      <a:endParaRPr lang="en-GB" dirty="0">
                        <a:solidFill>
                          <a:srgbClr val="00B050"/>
                        </a:solidFill>
                      </a:endParaRPr>
                    </a:p>
                  </a:txBody>
                  <a:tcPr/>
                </a:tc>
                <a:extLst>
                  <a:ext uri="{0D108BD9-81ED-4DB2-BD59-A6C34878D82A}">
                    <a16:rowId xmlns:a16="http://schemas.microsoft.com/office/drawing/2014/main" val="1669200590"/>
                  </a:ext>
                </a:extLst>
              </a:tr>
              <a:tr h="370840">
                <a:tc>
                  <a:txBody>
                    <a:bodyPr/>
                    <a:lstStyle/>
                    <a:p>
                      <a:r>
                        <a:rPr lang="en-US" dirty="0" err="1"/>
                        <a:t>High_Score</a:t>
                      </a:r>
                      <a:endParaRPr lang="en-GB" dirty="0"/>
                    </a:p>
                  </a:txBody>
                  <a:tcPr/>
                </a:tc>
                <a:tc>
                  <a:txBody>
                    <a:bodyPr/>
                    <a:lstStyle/>
                    <a:p>
                      <a:r>
                        <a:rPr lang="en-US" dirty="0"/>
                        <a:t>1074</a:t>
                      </a:r>
                      <a:endParaRPr lang="en-GB" dirty="0"/>
                    </a:p>
                  </a:txBody>
                  <a:tcPr/>
                </a:tc>
                <a:tc>
                  <a:txBody>
                    <a:bodyPr/>
                    <a:lstStyle/>
                    <a:p>
                      <a:r>
                        <a:rPr lang="en-US" dirty="0">
                          <a:solidFill>
                            <a:srgbClr val="00B050"/>
                          </a:solidFill>
                        </a:rPr>
                        <a:t>1368</a:t>
                      </a:r>
                      <a:endParaRPr lang="en-GB" dirty="0">
                        <a:solidFill>
                          <a:srgbClr val="00B050"/>
                        </a:solidFill>
                      </a:endParaRPr>
                    </a:p>
                  </a:txBody>
                  <a:tcPr/>
                </a:tc>
                <a:tc>
                  <a:txBody>
                    <a:bodyPr/>
                    <a:lstStyle/>
                    <a:p>
                      <a:r>
                        <a:rPr lang="en-US" dirty="0">
                          <a:solidFill>
                            <a:srgbClr val="00B050"/>
                          </a:solidFill>
                        </a:rPr>
                        <a:t>1679</a:t>
                      </a:r>
                      <a:endParaRPr lang="en-GB" dirty="0">
                        <a:solidFill>
                          <a:srgbClr val="00B050"/>
                        </a:solidFill>
                      </a:endParaRPr>
                    </a:p>
                  </a:txBody>
                  <a:tcPr/>
                </a:tc>
                <a:extLst>
                  <a:ext uri="{0D108BD9-81ED-4DB2-BD59-A6C34878D82A}">
                    <a16:rowId xmlns:a16="http://schemas.microsoft.com/office/drawing/2014/main" val="2758914266"/>
                  </a:ext>
                </a:extLst>
              </a:tr>
            </a:tbl>
          </a:graphicData>
        </a:graphic>
      </p:graphicFrame>
    </p:spTree>
    <p:extLst>
      <p:ext uri="{BB962C8B-B14F-4D97-AF65-F5344CB8AC3E}">
        <p14:creationId xmlns:p14="http://schemas.microsoft.com/office/powerpoint/2010/main" val="1133172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FC67D-F7B7-41CD-A934-5C55516A5E8C}"/>
              </a:ext>
            </a:extLst>
          </p:cNvPr>
          <p:cNvSpPr>
            <a:spLocks noGrp="1"/>
          </p:cNvSpPr>
          <p:nvPr>
            <p:ph type="title"/>
          </p:nvPr>
        </p:nvSpPr>
        <p:spPr>
          <a:xfrm>
            <a:off x="2592925" y="624110"/>
            <a:ext cx="8911687" cy="814072"/>
          </a:xfrm>
        </p:spPr>
        <p:txBody>
          <a:bodyPr/>
          <a:lstStyle/>
          <a:p>
            <a:r>
              <a:rPr lang="en-US" dirty="0"/>
              <a:t>Question 5 </a:t>
            </a:r>
            <a:r>
              <a:rPr lang="en-US" dirty="0" err="1"/>
              <a:t>cont</a:t>
            </a:r>
            <a:r>
              <a:rPr lang="en-US" dirty="0"/>
              <a:t>…</a:t>
            </a:r>
            <a:endParaRPr lang="en-GB" dirty="0"/>
          </a:p>
        </p:txBody>
      </p:sp>
      <p:sp>
        <p:nvSpPr>
          <p:cNvPr id="3" name="Content Placeholder 2">
            <a:extLst>
              <a:ext uri="{FF2B5EF4-FFF2-40B4-BE49-F238E27FC236}">
                <a16:creationId xmlns:a16="http://schemas.microsoft.com/office/drawing/2014/main" id="{DD8A5E23-B5B9-4BAF-81A8-D34F55A2CA0F}"/>
              </a:ext>
            </a:extLst>
          </p:cNvPr>
          <p:cNvSpPr>
            <a:spLocks noGrp="1"/>
          </p:cNvSpPr>
          <p:nvPr>
            <p:ph idx="1"/>
          </p:nvPr>
        </p:nvSpPr>
        <p:spPr>
          <a:xfrm>
            <a:off x="2488550" y="1602419"/>
            <a:ext cx="9120435" cy="5282213"/>
          </a:xfrm>
        </p:spPr>
        <p:txBody>
          <a:bodyPr>
            <a:normAutofit/>
          </a:bodyPr>
          <a:lstStyle/>
          <a:p>
            <a:r>
              <a:rPr lang="en-US" dirty="0"/>
              <a:t>The targeted customer can be selected by following methods:</a:t>
            </a:r>
          </a:p>
          <a:p>
            <a:endParaRPr lang="en-US" dirty="0"/>
          </a:p>
          <a:p>
            <a:pPr lvl="1">
              <a:buFont typeface="Wingdings" panose="05000000000000000000" pitchFamily="2" charset="2"/>
              <a:buChar char="Ø"/>
            </a:pPr>
            <a:r>
              <a:rPr lang="en-US" i="1" dirty="0" err="1">
                <a:solidFill>
                  <a:schemeClr val="accent5">
                    <a:lumMod val="50000"/>
                  </a:schemeClr>
                </a:solidFill>
              </a:rPr>
              <a:t>test$prob_levels</a:t>
            </a:r>
            <a:r>
              <a:rPr lang="en-US" i="1" dirty="0">
                <a:solidFill>
                  <a:schemeClr val="accent5">
                    <a:lumMod val="50000"/>
                  </a:schemeClr>
                </a:solidFill>
              </a:rPr>
              <a:t>&lt;-</a:t>
            </a:r>
            <a:r>
              <a:rPr lang="en-US" i="1" dirty="0" err="1">
                <a:solidFill>
                  <a:schemeClr val="accent5">
                    <a:lumMod val="50000"/>
                  </a:schemeClr>
                </a:solidFill>
              </a:rPr>
              <a:t>ifelse</a:t>
            </a:r>
            <a:r>
              <a:rPr lang="en-US" i="1" dirty="0">
                <a:solidFill>
                  <a:schemeClr val="accent5">
                    <a:lumMod val="50000"/>
                  </a:schemeClr>
                </a:solidFill>
              </a:rPr>
              <a:t>(pred5&lt;0.20,"Low_Score",ifelse(pred5&gt;=0.20 &amp; pred5&lt;0.30,"Medium_Score","High_Score"))</a:t>
            </a:r>
          </a:p>
          <a:p>
            <a:pPr lvl="1">
              <a:buFont typeface="Wingdings" panose="05000000000000000000" pitchFamily="2" charset="2"/>
              <a:buChar char="Ø"/>
            </a:pPr>
            <a:r>
              <a:rPr lang="en-US" i="1" dirty="0" err="1">
                <a:solidFill>
                  <a:schemeClr val="accent5">
                    <a:lumMod val="50000"/>
                  </a:schemeClr>
                </a:solidFill>
              </a:rPr>
              <a:t>test$Revenue_Levels</a:t>
            </a:r>
            <a:r>
              <a:rPr lang="en-US" i="1" dirty="0">
                <a:solidFill>
                  <a:schemeClr val="accent5">
                    <a:lumMod val="50000"/>
                  </a:schemeClr>
                </a:solidFill>
              </a:rPr>
              <a:t>&lt;-</a:t>
            </a:r>
            <a:r>
              <a:rPr lang="en-US" i="1" dirty="0" err="1">
                <a:solidFill>
                  <a:schemeClr val="accent5">
                    <a:lumMod val="50000"/>
                  </a:schemeClr>
                </a:solidFill>
              </a:rPr>
              <a:t>ifelse</a:t>
            </a:r>
            <a:r>
              <a:rPr lang="en-US" i="1" dirty="0">
                <a:solidFill>
                  <a:schemeClr val="accent5">
                    <a:lumMod val="50000"/>
                  </a:schemeClr>
                </a:solidFill>
              </a:rPr>
              <a:t>(</a:t>
            </a:r>
            <a:r>
              <a:rPr lang="en-US" i="1" dirty="0" err="1">
                <a:solidFill>
                  <a:schemeClr val="accent5">
                    <a:lumMod val="50000"/>
                  </a:schemeClr>
                </a:solidFill>
              </a:rPr>
              <a:t>test$totrev</a:t>
            </a:r>
            <a:r>
              <a:rPr lang="en-US" i="1" dirty="0">
                <a:solidFill>
                  <a:schemeClr val="accent5">
                    <a:lumMod val="50000"/>
                  </a:schemeClr>
                </a:solidFill>
              </a:rPr>
              <a:t>&lt;670.660,"Low_Revenue",ifelse(</a:t>
            </a:r>
            <a:r>
              <a:rPr lang="en-US" i="1" dirty="0" err="1">
                <a:solidFill>
                  <a:schemeClr val="accent5">
                    <a:lumMod val="50000"/>
                  </a:schemeClr>
                </a:solidFill>
              </a:rPr>
              <a:t>test$totrev</a:t>
            </a:r>
            <a:r>
              <a:rPr lang="en-US" i="1" dirty="0">
                <a:solidFill>
                  <a:schemeClr val="accent5">
                    <a:lumMod val="50000"/>
                  </a:schemeClr>
                </a:solidFill>
              </a:rPr>
              <a:t>&gt;=670.660 &amp; </a:t>
            </a:r>
            <a:r>
              <a:rPr lang="en-US" i="1" dirty="0" err="1">
                <a:solidFill>
                  <a:schemeClr val="accent5">
                    <a:lumMod val="50000"/>
                  </a:schemeClr>
                </a:solidFill>
              </a:rPr>
              <a:t>test$totrev</a:t>
            </a:r>
            <a:r>
              <a:rPr lang="en-US" i="1" dirty="0">
                <a:solidFill>
                  <a:schemeClr val="accent5">
                    <a:lumMod val="50000"/>
                  </a:schemeClr>
                </a:solidFill>
              </a:rPr>
              <a:t>&lt;1034.281,"Medium_Revenue","High_Revenue"))</a:t>
            </a:r>
          </a:p>
          <a:p>
            <a:pPr lvl="1">
              <a:buFont typeface="Wingdings" panose="05000000000000000000" pitchFamily="2" charset="2"/>
              <a:buChar char="Ø"/>
            </a:pPr>
            <a:r>
              <a:rPr lang="en-US" i="1" dirty="0">
                <a:solidFill>
                  <a:schemeClr val="accent5">
                    <a:lumMod val="50000"/>
                  </a:schemeClr>
                </a:solidFill>
              </a:rPr>
              <a:t>Targeted1&lt;-test[</a:t>
            </a:r>
            <a:r>
              <a:rPr lang="en-US" i="1" dirty="0" err="1">
                <a:solidFill>
                  <a:schemeClr val="accent5">
                    <a:lumMod val="50000"/>
                  </a:schemeClr>
                </a:solidFill>
              </a:rPr>
              <a:t>test$prob_levels</a:t>
            </a:r>
            <a:r>
              <a:rPr lang="en-US" i="1" dirty="0">
                <a:solidFill>
                  <a:schemeClr val="accent5">
                    <a:lumMod val="50000"/>
                  </a:schemeClr>
                </a:solidFill>
              </a:rPr>
              <a:t>=="</a:t>
            </a:r>
            <a:r>
              <a:rPr lang="en-US" i="1" dirty="0" err="1">
                <a:solidFill>
                  <a:schemeClr val="accent5">
                    <a:lumMod val="50000"/>
                  </a:schemeClr>
                </a:solidFill>
              </a:rPr>
              <a:t>High_Score</a:t>
            </a:r>
            <a:r>
              <a:rPr lang="en-US" i="1" dirty="0">
                <a:solidFill>
                  <a:schemeClr val="accent5">
                    <a:lumMod val="50000"/>
                  </a:schemeClr>
                </a:solidFill>
              </a:rPr>
              <a:t>" &amp; </a:t>
            </a:r>
            <a:r>
              <a:rPr lang="en-US" i="1" dirty="0" err="1">
                <a:solidFill>
                  <a:schemeClr val="accent5">
                    <a:lumMod val="50000"/>
                  </a:schemeClr>
                </a:solidFill>
              </a:rPr>
              <a:t>test$Revenue_Levels</a:t>
            </a:r>
            <a:r>
              <a:rPr lang="en-US" i="1" dirty="0">
                <a:solidFill>
                  <a:schemeClr val="accent5">
                    <a:lumMod val="50000"/>
                  </a:schemeClr>
                </a:solidFill>
              </a:rPr>
              <a:t>=="High_Revenue","</a:t>
            </a:r>
            <a:r>
              <a:rPr lang="en-US" i="1" dirty="0" err="1">
                <a:solidFill>
                  <a:schemeClr val="accent5">
                    <a:lumMod val="50000"/>
                  </a:schemeClr>
                </a:solidFill>
              </a:rPr>
              <a:t>Customer_ID</a:t>
            </a:r>
            <a:r>
              <a:rPr lang="en-US" i="1" dirty="0">
                <a:solidFill>
                  <a:schemeClr val="accent5">
                    <a:lumMod val="50000"/>
                  </a:schemeClr>
                </a:solidFill>
              </a:rPr>
              <a:t>"]</a:t>
            </a:r>
          </a:p>
          <a:p>
            <a:pPr lvl="1">
              <a:buFont typeface="Wingdings" panose="05000000000000000000" pitchFamily="2" charset="2"/>
              <a:buChar char="Ø"/>
            </a:pPr>
            <a:r>
              <a:rPr lang="en-US" i="1" dirty="0">
                <a:solidFill>
                  <a:schemeClr val="accent5">
                    <a:lumMod val="50000"/>
                  </a:schemeClr>
                </a:solidFill>
              </a:rPr>
              <a:t>Targeted1&lt;-</a:t>
            </a:r>
            <a:r>
              <a:rPr lang="en-US" i="1" dirty="0" err="1">
                <a:solidFill>
                  <a:schemeClr val="accent5">
                    <a:lumMod val="50000"/>
                  </a:schemeClr>
                </a:solidFill>
              </a:rPr>
              <a:t>as.data.frame</a:t>
            </a:r>
            <a:r>
              <a:rPr lang="en-US" i="1" dirty="0">
                <a:solidFill>
                  <a:schemeClr val="accent5">
                    <a:lumMod val="50000"/>
                  </a:schemeClr>
                </a:solidFill>
              </a:rPr>
              <a:t>(Targeted1)</a:t>
            </a:r>
          </a:p>
          <a:p>
            <a:pPr lvl="1">
              <a:buFont typeface="Wingdings" panose="05000000000000000000" pitchFamily="2" charset="2"/>
              <a:buChar char="Ø"/>
            </a:pPr>
            <a:r>
              <a:rPr lang="en-US" i="1" dirty="0" err="1">
                <a:solidFill>
                  <a:schemeClr val="accent5">
                    <a:lumMod val="50000"/>
                  </a:schemeClr>
                </a:solidFill>
              </a:rPr>
              <a:t>nrow</a:t>
            </a:r>
            <a:r>
              <a:rPr lang="en-US" i="1" dirty="0">
                <a:solidFill>
                  <a:schemeClr val="accent5">
                    <a:lumMod val="50000"/>
                  </a:schemeClr>
                </a:solidFill>
              </a:rPr>
              <a:t>(Targeted1)</a:t>
            </a:r>
          </a:p>
          <a:p>
            <a:pPr lvl="1">
              <a:buFont typeface="Wingdings" panose="05000000000000000000" pitchFamily="2" charset="2"/>
              <a:buChar char="Ø"/>
            </a:pPr>
            <a:r>
              <a:rPr lang="en-US" i="1" dirty="0">
                <a:solidFill>
                  <a:schemeClr val="accent5">
                    <a:lumMod val="50000"/>
                  </a:schemeClr>
                </a:solidFill>
              </a:rPr>
              <a:t>write.csv(Targeted1," C:\\Jig18218\\capston project \\High_Revenue_Target_Customers.csv",row.names = F)</a:t>
            </a:r>
          </a:p>
          <a:p>
            <a:pPr marL="0" indent="0">
              <a:buNone/>
            </a:pPr>
            <a:endParaRPr lang="en-US" dirty="0"/>
          </a:p>
        </p:txBody>
      </p:sp>
    </p:spTree>
    <p:extLst>
      <p:ext uri="{BB962C8B-B14F-4D97-AF65-F5344CB8AC3E}">
        <p14:creationId xmlns:p14="http://schemas.microsoft.com/office/powerpoint/2010/main" val="8720115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FC67D-F7B7-41CD-A934-5C55516A5E8C}"/>
              </a:ext>
            </a:extLst>
          </p:cNvPr>
          <p:cNvSpPr>
            <a:spLocks noGrp="1"/>
          </p:cNvSpPr>
          <p:nvPr>
            <p:ph type="title"/>
          </p:nvPr>
        </p:nvSpPr>
        <p:spPr>
          <a:xfrm>
            <a:off x="2592925" y="624110"/>
            <a:ext cx="8911687" cy="814072"/>
          </a:xfrm>
        </p:spPr>
        <p:txBody>
          <a:bodyPr/>
          <a:lstStyle/>
          <a:p>
            <a:r>
              <a:rPr lang="en-US" dirty="0"/>
              <a:t>Overall Conclusion:</a:t>
            </a:r>
            <a:endParaRPr lang="en-GB" dirty="0"/>
          </a:p>
        </p:txBody>
      </p:sp>
      <p:sp>
        <p:nvSpPr>
          <p:cNvPr id="3" name="Content Placeholder 2">
            <a:extLst>
              <a:ext uri="{FF2B5EF4-FFF2-40B4-BE49-F238E27FC236}">
                <a16:creationId xmlns:a16="http://schemas.microsoft.com/office/drawing/2014/main" id="{DD8A5E23-B5B9-4BAF-81A8-D34F55A2CA0F}"/>
              </a:ext>
            </a:extLst>
          </p:cNvPr>
          <p:cNvSpPr>
            <a:spLocks noGrp="1"/>
          </p:cNvSpPr>
          <p:nvPr>
            <p:ph idx="1"/>
          </p:nvPr>
        </p:nvSpPr>
        <p:spPr>
          <a:xfrm>
            <a:off x="2592925" y="1797728"/>
            <a:ext cx="9120435" cy="4904913"/>
          </a:xfrm>
        </p:spPr>
        <p:txBody>
          <a:bodyPr>
            <a:normAutofit/>
          </a:bodyPr>
          <a:lstStyle/>
          <a:p>
            <a:r>
              <a:rPr lang="en-US" dirty="0"/>
              <a:t>Company should roll out family bundles for families with 7 unique subscribers. </a:t>
            </a:r>
          </a:p>
          <a:p>
            <a:r>
              <a:rPr lang="en-US" dirty="0"/>
              <a:t>Asian Ethnicity People should be offered special plan as per their call requirement(Ex. include plans for international calls to certain country.)</a:t>
            </a:r>
          </a:p>
          <a:p>
            <a:r>
              <a:rPr lang="en-US" dirty="0"/>
              <a:t>Special plans should be launched for customers located in Northwest/Rocky Mountain area and South Florida Area.</a:t>
            </a:r>
          </a:p>
          <a:p>
            <a:r>
              <a:rPr lang="en-US" dirty="0"/>
              <a:t>It is very important for company to encourage users to use Internet services as it is major reason for customer migration.</a:t>
            </a:r>
          </a:p>
          <a:p>
            <a:r>
              <a:rPr lang="en-US" dirty="0"/>
              <a:t>Company should bring new plans and special offers for customers who makes retention calls at the earliest as per their requirement.</a:t>
            </a:r>
          </a:p>
          <a:p>
            <a:r>
              <a:rPr lang="en-US" dirty="0"/>
              <a:t>Customer with high overage revenue and higher churn rate should be targeted on priority.</a:t>
            </a:r>
          </a:p>
        </p:txBody>
      </p:sp>
    </p:spTree>
    <p:extLst>
      <p:ext uri="{BB962C8B-B14F-4D97-AF65-F5344CB8AC3E}">
        <p14:creationId xmlns:p14="http://schemas.microsoft.com/office/powerpoint/2010/main" val="12778327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CA924-A426-4017-A7FA-DDE033F8EF22}"/>
              </a:ext>
            </a:extLst>
          </p:cNvPr>
          <p:cNvSpPr>
            <a:spLocks noGrp="1"/>
          </p:cNvSpPr>
          <p:nvPr>
            <p:ph type="title"/>
          </p:nvPr>
        </p:nvSpPr>
        <p:spPr>
          <a:xfrm>
            <a:off x="1640156" y="1873188"/>
            <a:ext cx="8911687" cy="3236651"/>
          </a:xfrm>
        </p:spPr>
        <p:txBody>
          <a:bodyPr>
            <a:normAutofit/>
          </a:bodyPr>
          <a:lstStyle/>
          <a:p>
            <a:pPr algn="ctr"/>
            <a:r>
              <a:rPr lang="en-US" sz="6600" dirty="0"/>
              <a:t>Thank You </a:t>
            </a:r>
            <a:endParaRPr lang="en-GB" sz="6600" dirty="0"/>
          </a:p>
        </p:txBody>
      </p:sp>
    </p:spTree>
    <p:extLst>
      <p:ext uri="{BB962C8B-B14F-4D97-AF65-F5344CB8AC3E}">
        <p14:creationId xmlns:p14="http://schemas.microsoft.com/office/powerpoint/2010/main" val="3456539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3188" y="624110"/>
            <a:ext cx="9836459" cy="1280890"/>
          </a:xfrm>
        </p:spPr>
        <p:txBody>
          <a:bodyPr>
            <a:normAutofit/>
          </a:bodyPr>
          <a:lstStyle/>
          <a:p>
            <a:pPr algn="ctr"/>
            <a:r>
              <a:rPr lang="en-US" u="sng" dirty="0"/>
              <a:t>Step 1- Analysis of Telecom Churn Dataset</a:t>
            </a:r>
          </a:p>
        </p:txBody>
      </p:sp>
      <p:sp>
        <p:nvSpPr>
          <p:cNvPr id="3" name="Content Placeholder 2"/>
          <p:cNvSpPr>
            <a:spLocks noGrp="1"/>
          </p:cNvSpPr>
          <p:nvPr>
            <p:ph idx="1"/>
          </p:nvPr>
        </p:nvSpPr>
        <p:spPr>
          <a:xfrm>
            <a:off x="2074307" y="2206387"/>
            <a:ext cx="8915400" cy="4027503"/>
          </a:xfrm>
        </p:spPr>
        <p:txBody>
          <a:bodyPr>
            <a:normAutofit/>
          </a:bodyPr>
          <a:lstStyle/>
          <a:p>
            <a:pPr lvl="1">
              <a:buFont typeface="Wingdings" panose="05000000000000000000" pitchFamily="2" charset="2"/>
              <a:buChar char="Ø"/>
            </a:pPr>
            <a:r>
              <a:rPr lang="en-US" sz="1800" dirty="0"/>
              <a:t>Dataset has 81 variables and 66297 customer details.</a:t>
            </a:r>
          </a:p>
          <a:p>
            <a:pPr lvl="1">
              <a:buFont typeface="Wingdings" panose="05000000000000000000" pitchFamily="2" charset="2"/>
              <a:buChar char="Ø"/>
            </a:pPr>
            <a:r>
              <a:rPr lang="en-US" sz="1800" dirty="0"/>
              <a:t>According to data quality report, data contains missing values, and outliers.</a:t>
            </a:r>
          </a:p>
          <a:p>
            <a:pPr lvl="1">
              <a:buFont typeface="Wingdings" panose="05000000000000000000" pitchFamily="2" charset="2"/>
              <a:buChar char="Ø"/>
            </a:pPr>
            <a:r>
              <a:rPr lang="en-US" sz="1800" dirty="0"/>
              <a:t>Before analysis of dataset, we need to do data exploration and data preparation.</a:t>
            </a:r>
          </a:p>
          <a:p>
            <a:pPr lvl="1">
              <a:buFont typeface="Wingdings" panose="05000000000000000000" pitchFamily="2" charset="2"/>
              <a:buChar char="Ø"/>
            </a:pPr>
            <a:r>
              <a:rPr lang="en-US" sz="1800" dirty="0"/>
              <a:t>Variables having more than 20% missing values has been ignored.</a:t>
            </a:r>
          </a:p>
        </p:txBody>
      </p:sp>
    </p:spTree>
    <p:extLst>
      <p:ext uri="{BB962C8B-B14F-4D97-AF65-F5344CB8AC3E}">
        <p14:creationId xmlns:p14="http://schemas.microsoft.com/office/powerpoint/2010/main" val="1661598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0038" y="2266024"/>
            <a:ext cx="10515600" cy="3967865"/>
          </a:xfrm>
        </p:spPr>
        <p:txBody>
          <a:bodyPr>
            <a:noAutofit/>
          </a:bodyPr>
          <a:lstStyle/>
          <a:p>
            <a:pPr lvl="1">
              <a:buFont typeface="Wingdings" panose="05000000000000000000" pitchFamily="2" charset="2"/>
              <a:buChar char="Ø"/>
            </a:pPr>
            <a:r>
              <a:rPr lang="en-US" sz="1800" dirty="0"/>
              <a:t>Variable Profiling for Continuous Variable</a:t>
            </a:r>
          </a:p>
          <a:p>
            <a:pPr lvl="2">
              <a:buFont typeface="Courier New" panose="02070309020205020404" pitchFamily="49" charset="0"/>
              <a:buChar char="o"/>
            </a:pPr>
            <a:r>
              <a:rPr lang="en-US" sz="1800" dirty="0"/>
              <a:t>Variable profiling has been achieved by decile binning of all continuous variables and removing variables from dataset which has less than 4 decile.</a:t>
            </a:r>
          </a:p>
          <a:p>
            <a:pPr lvl="2">
              <a:buFont typeface="Courier New" panose="02070309020205020404" pitchFamily="49" charset="0"/>
              <a:buChar char="o"/>
            </a:pPr>
            <a:r>
              <a:rPr lang="en-US" sz="1800" dirty="0"/>
              <a:t>Again Decile binning is used to find out event rate (churn rate).</a:t>
            </a:r>
          </a:p>
          <a:p>
            <a:pPr lvl="1">
              <a:buFont typeface="Wingdings" panose="05000000000000000000" pitchFamily="2" charset="2"/>
              <a:buChar char="Ø"/>
            </a:pPr>
            <a:r>
              <a:rPr lang="en-US" sz="1800" dirty="0"/>
              <a:t>Variable Profiling for Categorical Variable</a:t>
            </a:r>
          </a:p>
          <a:p>
            <a:pPr lvl="2">
              <a:buFont typeface="Courier New" panose="02070309020205020404" pitchFamily="49" charset="0"/>
              <a:buChar char="o"/>
            </a:pPr>
            <a:r>
              <a:rPr lang="en-US" sz="1800" dirty="0"/>
              <a:t>Decile binning of all categorical variables are done and removed the variables which have large number of levels.</a:t>
            </a:r>
          </a:p>
          <a:p>
            <a:pPr lvl="1">
              <a:buFont typeface="Wingdings" panose="05000000000000000000" pitchFamily="2" charset="2"/>
              <a:buChar char="Ø"/>
            </a:pPr>
            <a:r>
              <a:rPr lang="en-US" sz="1800" dirty="0"/>
              <a:t>Data Transformation</a:t>
            </a:r>
          </a:p>
          <a:p>
            <a:pPr lvl="2">
              <a:buFont typeface="Courier New" panose="02070309020205020404" pitchFamily="49" charset="0"/>
              <a:buChar char="o"/>
            </a:pPr>
            <a:r>
              <a:rPr lang="en-US" sz="1800" i="1" dirty="0"/>
              <a:t>plcd_attempt_mean</a:t>
            </a:r>
            <a:r>
              <a:rPr lang="en-US" sz="1800" dirty="0"/>
              <a:t>(Attempted number of calls) and </a:t>
            </a:r>
            <a:r>
              <a:rPr lang="en-US" sz="1800" i="1" dirty="0"/>
              <a:t>complete_mean</a:t>
            </a:r>
            <a:r>
              <a:rPr lang="en-US" sz="1800" dirty="0"/>
              <a:t>(completed number of call) are two new variable added in dataset</a:t>
            </a:r>
          </a:p>
        </p:txBody>
      </p:sp>
      <p:sp>
        <p:nvSpPr>
          <p:cNvPr id="4" name="Title 1">
            <a:extLst>
              <a:ext uri="{FF2B5EF4-FFF2-40B4-BE49-F238E27FC236}">
                <a16:creationId xmlns:a16="http://schemas.microsoft.com/office/drawing/2014/main" id="{EE1C19DA-3714-4A56-A9AA-2DD6A2344718}"/>
              </a:ext>
            </a:extLst>
          </p:cNvPr>
          <p:cNvSpPr>
            <a:spLocks noGrp="1"/>
          </p:cNvSpPr>
          <p:nvPr>
            <p:ph type="title"/>
          </p:nvPr>
        </p:nvSpPr>
        <p:spPr>
          <a:xfrm>
            <a:off x="2592925" y="624110"/>
            <a:ext cx="8911687" cy="920605"/>
          </a:xfrm>
        </p:spPr>
        <p:txBody>
          <a:bodyPr/>
          <a:lstStyle/>
          <a:p>
            <a:r>
              <a:rPr lang="en-US" dirty="0"/>
              <a:t>Step 2 – Data Exploration</a:t>
            </a:r>
          </a:p>
        </p:txBody>
      </p:sp>
    </p:spTree>
    <p:extLst>
      <p:ext uri="{BB962C8B-B14F-4D97-AF65-F5344CB8AC3E}">
        <p14:creationId xmlns:p14="http://schemas.microsoft.com/office/powerpoint/2010/main" val="3320620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FF0AC-91B8-416E-A723-D4AF6CFD785A}"/>
              </a:ext>
            </a:extLst>
          </p:cNvPr>
          <p:cNvSpPr>
            <a:spLocks noGrp="1"/>
          </p:cNvSpPr>
          <p:nvPr>
            <p:ph type="title"/>
          </p:nvPr>
        </p:nvSpPr>
        <p:spPr/>
        <p:txBody>
          <a:bodyPr/>
          <a:lstStyle/>
          <a:p>
            <a:r>
              <a:rPr lang="en-US" dirty="0"/>
              <a:t>Step 3 – Data Preparation</a:t>
            </a:r>
            <a:br>
              <a:rPr lang="en-US" dirty="0"/>
            </a:br>
            <a:endParaRPr lang="en-GB" dirty="0"/>
          </a:p>
        </p:txBody>
      </p:sp>
      <p:sp>
        <p:nvSpPr>
          <p:cNvPr id="3" name="Content Placeholder 2">
            <a:extLst>
              <a:ext uri="{FF2B5EF4-FFF2-40B4-BE49-F238E27FC236}">
                <a16:creationId xmlns:a16="http://schemas.microsoft.com/office/drawing/2014/main" id="{A8FC78A2-CB74-427A-BC50-53F6BA3F5EEC}"/>
              </a:ext>
            </a:extLst>
          </p:cNvPr>
          <p:cNvSpPr>
            <a:spLocks noGrp="1"/>
          </p:cNvSpPr>
          <p:nvPr>
            <p:ph idx="1"/>
          </p:nvPr>
        </p:nvSpPr>
        <p:spPr>
          <a:xfrm>
            <a:off x="2154206" y="2320032"/>
            <a:ext cx="8915400" cy="3777622"/>
          </a:xfrm>
        </p:spPr>
        <p:txBody>
          <a:bodyPr vert="horz" lIns="91440" tIns="45720" rIns="91440" bIns="45720" rtlCol="0">
            <a:noAutofit/>
          </a:bodyPr>
          <a:lstStyle/>
          <a:p>
            <a:pPr lvl="1">
              <a:buFont typeface="Wingdings" panose="05000000000000000000" pitchFamily="2" charset="2"/>
              <a:buChar char="Ø"/>
            </a:pPr>
            <a:r>
              <a:rPr lang="en-US" sz="1800" dirty="0"/>
              <a:t>Outlier Treatment </a:t>
            </a:r>
          </a:p>
          <a:p>
            <a:pPr lvl="2">
              <a:buFont typeface="Courier New" panose="02070309020205020404" pitchFamily="49" charset="0"/>
              <a:buChar char="o"/>
            </a:pPr>
            <a:r>
              <a:rPr lang="en-US" sz="1800" dirty="0"/>
              <a:t>Outlier Treatment is done by boxplot method and imputed by mean</a:t>
            </a:r>
          </a:p>
          <a:p>
            <a:pPr lvl="1">
              <a:buFont typeface="Wingdings" panose="05000000000000000000" pitchFamily="2" charset="2"/>
              <a:buChar char="Ø"/>
            </a:pPr>
            <a:r>
              <a:rPr lang="en-US" sz="1800" dirty="0"/>
              <a:t>Missing Value Imputation</a:t>
            </a:r>
          </a:p>
          <a:p>
            <a:pPr lvl="2">
              <a:buFont typeface="Courier New" panose="02070309020205020404" pitchFamily="49" charset="0"/>
              <a:buChar char="o"/>
            </a:pPr>
            <a:r>
              <a:rPr lang="en-US" sz="1800" dirty="0"/>
              <a:t>The variable which has large NA values deleted from dataset.</a:t>
            </a:r>
          </a:p>
          <a:p>
            <a:pPr lvl="2">
              <a:buFont typeface="Courier New" panose="02070309020205020404" pitchFamily="49" charset="0"/>
              <a:buChar char="o"/>
            </a:pPr>
            <a:r>
              <a:rPr lang="en-US" sz="1800" dirty="0"/>
              <a:t>Some NA value of each variable is imputed by mean.</a:t>
            </a:r>
          </a:p>
          <a:p>
            <a:pPr lvl="2">
              <a:buFont typeface="Courier New" panose="02070309020205020404" pitchFamily="49" charset="0"/>
              <a:buChar char="o"/>
            </a:pPr>
            <a:r>
              <a:rPr lang="en-US" sz="1800" dirty="0"/>
              <a:t>For the variables with a few missing values, imputation can be made by observing the event rate.</a:t>
            </a:r>
          </a:p>
          <a:p>
            <a:pPr lvl="1">
              <a:buFont typeface="Wingdings" panose="05000000000000000000" pitchFamily="2" charset="2"/>
              <a:buChar char="Ø"/>
            </a:pPr>
            <a:r>
              <a:rPr lang="en-US" sz="1800" dirty="0"/>
              <a:t>Converted some variable to factor variable and created dummy variable.</a:t>
            </a:r>
          </a:p>
          <a:p>
            <a:endParaRPr lang="en-GB" dirty="0"/>
          </a:p>
        </p:txBody>
      </p:sp>
    </p:spTree>
    <p:extLst>
      <p:ext uri="{BB962C8B-B14F-4D97-AF65-F5344CB8AC3E}">
        <p14:creationId xmlns:p14="http://schemas.microsoft.com/office/powerpoint/2010/main" val="2534397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 4 – Logistic Regression Model Building</a:t>
            </a:r>
            <a:br>
              <a:rPr lang="en-US" dirty="0"/>
            </a:br>
            <a:endParaRPr lang="en-US" dirty="0"/>
          </a:p>
        </p:txBody>
      </p:sp>
      <p:sp>
        <p:nvSpPr>
          <p:cNvPr id="3" name="Content Placeholder 2"/>
          <p:cNvSpPr>
            <a:spLocks noGrp="1"/>
          </p:cNvSpPr>
          <p:nvPr>
            <p:ph idx="1"/>
          </p:nvPr>
        </p:nvSpPr>
        <p:spPr>
          <a:xfrm>
            <a:off x="2305126" y="2337787"/>
            <a:ext cx="9102679" cy="3777622"/>
          </a:xfrm>
        </p:spPr>
        <p:txBody>
          <a:bodyPr vert="horz" lIns="91440" tIns="45720" rIns="91440" bIns="45720" rtlCol="0">
            <a:noAutofit/>
          </a:bodyPr>
          <a:lstStyle/>
          <a:p>
            <a:pPr lvl="1">
              <a:buFont typeface="Wingdings" panose="05000000000000000000" pitchFamily="2" charset="2"/>
              <a:buChar char="Ø"/>
            </a:pPr>
            <a:r>
              <a:rPr lang="en-US" sz="1800" dirty="0"/>
              <a:t>Data is split into training and test samples(70% Training Data and 30% Test Data)</a:t>
            </a:r>
          </a:p>
          <a:p>
            <a:pPr lvl="1">
              <a:buFont typeface="Wingdings" panose="05000000000000000000" pitchFamily="2" charset="2"/>
              <a:buChar char="Ø"/>
            </a:pPr>
            <a:r>
              <a:rPr lang="en-US" sz="1800" dirty="0"/>
              <a:t>Built logistic regression model.</a:t>
            </a:r>
          </a:p>
          <a:p>
            <a:pPr lvl="1">
              <a:buFont typeface="Wingdings" panose="05000000000000000000" pitchFamily="2" charset="2"/>
              <a:buChar char="Ø"/>
            </a:pPr>
            <a:r>
              <a:rPr lang="en-US" sz="1800" dirty="0"/>
              <a:t>Created dummy variable for each factor variable with significant level.</a:t>
            </a:r>
          </a:p>
          <a:p>
            <a:pPr lvl="1">
              <a:buFont typeface="Wingdings" panose="05000000000000000000" pitchFamily="2" charset="2"/>
              <a:buChar char="Ø"/>
            </a:pPr>
            <a:r>
              <a:rPr lang="en-US" sz="1800" dirty="0"/>
              <a:t>Re-run model with significant variable.</a:t>
            </a:r>
          </a:p>
          <a:p>
            <a:pPr lvl="1">
              <a:buFont typeface="Wingdings" panose="05000000000000000000" pitchFamily="2" charset="2"/>
              <a:buChar char="Ø"/>
            </a:pPr>
            <a:r>
              <a:rPr lang="en-US" sz="1800" dirty="0"/>
              <a:t>Checked significant model with multi-collinearity using </a:t>
            </a:r>
            <a:r>
              <a:rPr lang="en-US" sz="1800" dirty="0" err="1"/>
              <a:t>vif</a:t>
            </a:r>
            <a:r>
              <a:rPr lang="en-US" sz="1800" dirty="0"/>
              <a:t>(mod5) method.</a:t>
            </a:r>
          </a:p>
          <a:p>
            <a:pPr lvl="2">
              <a:buFont typeface="Courier New" panose="02070309020205020404" pitchFamily="49" charset="0"/>
              <a:buChar char="o"/>
            </a:pPr>
            <a:r>
              <a:rPr lang="en-US" sz="1800" dirty="0" err="1"/>
              <a:t>Vif</a:t>
            </a:r>
            <a:r>
              <a:rPr lang="en-US" sz="1800" dirty="0"/>
              <a:t> value of all variable of significant variable should be less than 5%.</a:t>
            </a:r>
          </a:p>
          <a:p>
            <a:pPr lvl="2">
              <a:buFont typeface="Courier New" panose="02070309020205020404" pitchFamily="49" charset="0"/>
              <a:buChar char="o"/>
            </a:pPr>
            <a:r>
              <a:rPr lang="en-US" sz="1800" dirty="0"/>
              <a:t>So the significant variables are not collinear to each other</a:t>
            </a:r>
          </a:p>
          <a:p>
            <a:pPr lvl="1">
              <a:buFont typeface="Wingdings" panose="05000000000000000000" pitchFamily="2" charset="2"/>
              <a:buChar char="Ø"/>
            </a:pPr>
            <a:r>
              <a:rPr lang="en-US" sz="1800" dirty="0"/>
              <a:t>Checked confidence interval of significant model.</a:t>
            </a:r>
          </a:p>
          <a:p>
            <a:pPr lvl="1">
              <a:buFont typeface="Wingdings" panose="05000000000000000000" pitchFamily="2" charset="2"/>
              <a:buChar char="Ø"/>
            </a:pPr>
            <a:endParaRPr lang="en-US" sz="1800" dirty="0"/>
          </a:p>
        </p:txBody>
      </p:sp>
    </p:spTree>
    <p:extLst>
      <p:ext uri="{BB962C8B-B14F-4D97-AF65-F5344CB8AC3E}">
        <p14:creationId xmlns:p14="http://schemas.microsoft.com/office/powerpoint/2010/main" val="1330799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053770"/>
          </a:xfrm>
        </p:spPr>
        <p:txBody>
          <a:bodyPr/>
          <a:lstStyle/>
          <a:p>
            <a:r>
              <a:rPr lang="en-US" dirty="0"/>
              <a:t>Step 5- Model Testing</a:t>
            </a:r>
          </a:p>
        </p:txBody>
      </p:sp>
      <p:sp>
        <p:nvSpPr>
          <p:cNvPr id="3" name="Content Placeholder 2"/>
          <p:cNvSpPr>
            <a:spLocks noGrp="1"/>
          </p:cNvSpPr>
          <p:nvPr>
            <p:ph idx="1"/>
          </p:nvPr>
        </p:nvSpPr>
        <p:spPr>
          <a:xfrm>
            <a:off x="2145328" y="1318246"/>
            <a:ext cx="9599829" cy="5331129"/>
          </a:xfrm>
        </p:spPr>
        <p:txBody>
          <a:bodyPr vert="horz" lIns="91440" tIns="45720" rIns="91440" bIns="45720" rtlCol="0">
            <a:noAutofit/>
          </a:bodyPr>
          <a:lstStyle/>
          <a:p>
            <a:pPr lvl="1">
              <a:buFont typeface="Wingdings" panose="05000000000000000000" pitchFamily="2" charset="2"/>
              <a:buChar char="Ø"/>
            </a:pPr>
            <a:r>
              <a:rPr lang="en-US" sz="1300" dirty="0"/>
              <a:t>Performance matrix</a:t>
            </a:r>
          </a:p>
          <a:p>
            <a:pPr lvl="2">
              <a:buFont typeface="Courier New" panose="02070309020205020404" pitchFamily="49" charset="0"/>
              <a:buChar char="o"/>
            </a:pPr>
            <a:r>
              <a:rPr lang="en-US" sz="1300" dirty="0"/>
              <a:t>With the help of kappa matrix and confusion matrix checked the performance of model</a:t>
            </a:r>
          </a:p>
          <a:p>
            <a:pPr lvl="2">
              <a:buFont typeface="Courier New" panose="02070309020205020404" pitchFamily="49" charset="0"/>
              <a:buChar char="o"/>
            </a:pPr>
            <a:r>
              <a:rPr lang="en-US" sz="1300" dirty="0"/>
              <a:t> Evaluated kappa value of model is </a:t>
            </a:r>
            <a:r>
              <a:rPr lang="en-US" sz="1300" i="1" dirty="0"/>
              <a:t>0.145</a:t>
            </a:r>
          </a:p>
          <a:p>
            <a:pPr lvl="2">
              <a:buFont typeface="Courier New" panose="02070309020205020404" pitchFamily="49" charset="0"/>
              <a:buChar char="o"/>
            </a:pPr>
            <a:r>
              <a:rPr lang="en-US" sz="1300" dirty="0"/>
              <a:t>From confusion matrix, accuracy of model is found about </a:t>
            </a:r>
            <a:r>
              <a:rPr lang="en-US" sz="1300" i="1" dirty="0"/>
              <a:t>67.18%.</a:t>
            </a:r>
          </a:p>
          <a:p>
            <a:pPr lvl="2">
              <a:buFont typeface="Courier New" panose="02070309020205020404" pitchFamily="49" charset="0"/>
              <a:buChar char="o"/>
            </a:pPr>
            <a:r>
              <a:rPr lang="en-US" sz="1300" dirty="0"/>
              <a:t>Here it is observed that the model is predicting 11221 customer who didn’t churn, which is consistent with actual data of customer who didn’t churn. There was an error of 3593 customers.</a:t>
            </a:r>
          </a:p>
          <a:p>
            <a:pPr lvl="2">
              <a:buFont typeface="Courier New" panose="02070309020205020404" pitchFamily="49" charset="0"/>
              <a:buChar char="o"/>
            </a:pPr>
            <a:r>
              <a:rPr lang="en-US" sz="1300" dirty="0"/>
              <a:t>The model has predicted 1823 customers churned and misclassifying 2779 customers as didn’t churn who are actually churned.</a:t>
            </a:r>
          </a:p>
          <a:p>
            <a:pPr lvl="1">
              <a:buFont typeface="Wingdings" panose="05000000000000000000" pitchFamily="2" charset="2"/>
              <a:buChar char="Ø"/>
            </a:pPr>
            <a:r>
              <a:rPr lang="en-US" sz="1300" dirty="0"/>
              <a:t>ROCR curve</a:t>
            </a:r>
          </a:p>
          <a:p>
            <a:pPr lvl="2">
              <a:buFont typeface="Courier New" panose="02070309020205020404" pitchFamily="49" charset="0"/>
              <a:buChar char="o"/>
            </a:pPr>
            <a:r>
              <a:rPr lang="en-US" sz="1300" dirty="0"/>
              <a:t> The </a:t>
            </a:r>
            <a:r>
              <a:rPr lang="en-US" sz="1300" i="1" dirty="0" err="1"/>
              <a:t>auc</a:t>
            </a:r>
            <a:r>
              <a:rPr lang="en-US" sz="1300" dirty="0"/>
              <a:t>(area under ROCR curve) is 0.5767956 which is more than 0.50. </a:t>
            </a:r>
          </a:p>
          <a:p>
            <a:pPr lvl="2">
              <a:buFont typeface="Courier New" panose="02070309020205020404" pitchFamily="49" charset="0"/>
              <a:buChar char="o"/>
            </a:pPr>
            <a:r>
              <a:rPr lang="en-US" sz="1300" dirty="0"/>
              <a:t>Also the curve seems to be well above the Grey line.</a:t>
            </a:r>
          </a:p>
          <a:p>
            <a:pPr lvl="2">
              <a:buFont typeface="Courier New" panose="02070309020205020404" pitchFamily="49" charset="0"/>
              <a:buChar char="o"/>
            </a:pPr>
            <a:r>
              <a:rPr lang="en-US" sz="1300" dirty="0"/>
              <a:t>So the model seems to be okay and is acceptable.</a:t>
            </a:r>
          </a:p>
          <a:p>
            <a:pPr lvl="1">
              <a:buFont typeface="Wingdings" panose="05000000000000000000" pitchFamily="2" charset="2"/>
              <a:buChar char="Ø"/>
            </a:pPr>
            <a:r>
              <a:rPr lang="en-US" sz="1300" dirty="0"/>
              <a:t>Gains Chart</a:t>
            </a:r>
          </a:p>
          <a:p>
            <a:pPr lvl="2">
              <a:buFont typeface="Courier New" panose="02070309020205020404" pitchFamily="49" charset="0"/>
              <a:buChar char="o"/>
            </a:pPr>
            <a:r>
              <a:rPr lang="en-US" sz="1300" dirty="0"/>
              <a:t>The Gains Chart shows that the top 30% of the probabilities contain 42.2% customers that are likely to churn.</a:t>
            </a:r>
          </a:p>
          <a:p>
            <a:pPr lvl="2">
              <a:buFont typeface="Courier New" panose="02070309020205020404" pitchFamily="49" charset="0"/>
              <a:buChar char="o"/>
            </a:pPr>
            <a:r>
              <a:rPr lang="en-US" sz="1300" dirty="0"/>
              <a:t>Top 40% of the probability scores lie between 0.2505593 and 0.7358838</a:t>
            </a:r>
          </a:p>
          <a:p>
            <a:pPr lvl="2">
              <a:buFont typeface="Courier New" panose="02070309020205020404" pitchFamily="49" charset="0"/>
              <a:buChar char="o"/>
            </a:pPr>
            <a:r>
              <a:rPr lang="en-US" sz="1300" dirty="0"/>
              <a:t>This probability can be used to extract the data of customers who are highly likely to churn.</a:t>
            </a:r>
          </a:p>
          <a:p>
            <a:pPr lvl="2">
              <a:buFont typeface="Courier New" panose="02070309020205020404" pitchFamily="49" charset="0"/>
              <a:buChar char="o"/>
            </a:pPr>
            <a:endParaRPr lang="en-US" sz="1300" dirty="0"/>
          </a:p>
          <a:p>
            <a:pPr lvl="2">
              <a:buFont typeface="Courier New" panose="02070309020205020404" pitchFamily="49" charset="0"/>
              <a:buChar char="o"/>
            </a:pPr>
            <a:endParaRPr lang="en-US" sz="1300" dirty="0"/>
          </a:p>
          <a:p>
            <a:pPr lvl="2">
              <a:buFont typeface="Courier New" panose="02070309020205020404" pitchFamily="49" charset="0"/>
              <a:buChar char="o"/>
            </a:pPr>
            <a:endParaRPr lang="en-US" sz="1300" dirty="0"/>
          </a:p>
        </p:txBody>
      </p:sp>
    </p:spTree>
    <p:extLst>
      <p:ext uri="{BB962C8B-B14F-4D97-AF65-F5344CB8AC3E}">
        <p14:creationId xmlns:p14="http://schemas.microsoft.com/office/powerpoint/2010/main" val="3285975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17" y="1387590"/>
            <a:ext cx="8911687" cy="1280890"/>
          </a:xfrm>
        </p:spPr>
        <p:txBody>
          <a:bodyPr/>
          <a:lstStyle/>
          <a:p>
            <a:pPr algn="ctr"/>
            <a:r>
              <a:rPr lang="en-US" dirty="0"/>
              <a:t>Top Line Questions of Interest to Senior Management</a:t>
            </a:r>
          </a:p>
        </p:txBody>
      </p:sp>
    </p:spTree>
    <p:extLst>
      <p:ext uri="{BB962C8B-B14F-4D97-AF65-F5344CB8AC3E}">
        <p14:creationId xmlns:p14="http://schemas.microsoft.com/office/powerpoint/2010/main" val="2030199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a:t>Question 1…</a:t>
            </a:r>
          </a:p>
        </p:txBody>
      </p:sp>
      <p:sp>
        <p:nvSpPr>
          <p:cNvPr id="3" name="Content Placeholder 2"/>
          <p:cNvSpPr>
            <a:spLocks noGrp="1"/>
          </p:cNvSpPr>
          <p:nvPr>
            <p:ph idx="1"/>
          </p:nvPr>
        </p:nvSpPr>
        <p:spPr>
          <a:xfrm>
            <a:off x="2358393" y="1540189"/>
            <a:ext cx="8915400" cy="1280890"/>
          </a:xfrm>
        </p:spPr>
        <p:txBody>
          <a:bodyPr vert="horz" lIns="91440" tIns="45720" rIns="91440" bIns="45720" rtlCol="0">
            <a:noAutofit/>
          </a:bodyPr>
          <a:lstStyle/>
          <a:p>
            <a:pPr marL="0" indent="0">
              <a:buNone/>
            </a:pPr>
            <a:r>
              <a:rPr lang="en-US" dirty="0">
                <a:solidFill>
                  <a:srgbClr val="C00000"/>
                </a:solidFill>
              </a:rPr>
              <a:t>What are the top five factors driving likelihood of churn at Mobicom?</a:t>
            </a:r>
          </a:p>
          <a:p>
            <a:r>
              <a:rPr lang="en-US" dirty="0">
                <a:solidFill>
                  <a:schemeClr val="tx1"/>
                </a:solidFill>
              </a:rPr>
              <a:t>From the final model(mod5) top 5 factor affecting churn rate are: </a:t>
            </a:r>
          </a:p>
          <a:p>
            <a:pPr marL="0" indent="0">
              <a:buNone/>
            </a:pPr>
            <a:r>
              <a:rPr lang="en-US" dirty="0">
                <a:solidFill>
                  <a:schemeClr val="tx1"/>
                </a:solidFill>
              </a:rPr>
              <a:t>	</a:t>
            </a:r>
            <a:r>
              <a:rPr lang="en-US" i="1" dirty="0">
                <a:solidFill>
                  <a:schemeClr val="accent5">
                    <a:lumMod val="50000"/>
                  </a:schemeClr>
                </a:solidFill>
              </a:rPr>
              <a:t>head(sort(mod5$coefficients,decreasing=T),10)</a:t>
            </a:r>
          </a:p>
          <a:p>
            <a:pPr marL="0" indent="0">
              <a:buNone/>
            </a:pPr>
            <a:endParaRPr lang="en-US" i="1" dirty="0">
              <a:solidFill>
                <a:schemeClr val="accent5">
                  <a:lumMod val="50000"/>
                </a:schemeClr>
              </a:solidFill>
            </a:endParaRPr>
          </a:p>
          <a:p>
            <a:pPr marL="0" indent="0">
              <a:buNone/>
            </a:pPr>
            <a:endParaRPr lang="en-US" i="1" dirty="0">
              <a:solidFill>
                <a:schemeClr val="tx1"/>
              </a:solidFill>
            </a:endParaRPr>
          </a:p>
          <a:p>
            <a:pPr marL="0" indent="0">
              <a:buNone/>
            </a:pPr>
            <a:endParaRPr lang="en-US" dirty="0">
              <a:solidFill>
                <a:schemeClr val="tx1"/>
              </a:solidFill>
            </a:endParaRPr>
          </a:p>
        </p:txBody>
      </p:sp>
      <p:graphicFrame>
        <p:nvGraphicFramePr>
          <p:cNvPr id="4" name="Table 3">
            <a:extLst>
              <a:ext uri="{FF2B5EF4-FFF2-40B4-BE49-F238E27FC236}">
                <a16:creationId xmlns:a16="http://schemas.microsoft.com/office/drawing/2014/main" id="{E1B15E96-37F4-4BC2-98D6-564427230822}"/>
              </a:ext>
            </a:extLst>
          </p:cNvPr>
          <p:cNvGraphicFramePr>
            <a:graphicFrameLocks noGrp="1"/>
          </p:cNvGraphicFramePr>
          <p:nvPr>
            <p:extLst>
              <p:ext uri="{D42A27DB-BD31-4B8C-83A1-F6EECF244321}">
                <p14:modId xmlns:p14="http://schemas.microsoft.com/office/powerpoint/2010/main" val="1901999824"/>
              </p:ext>
            </p:extLst>
          </p:nvPr>
        </p:nvGraphicFramePr>
        <p:xfrm>
          <a:off x="2592925" y="3063370"/>
          <a:ext cx="8983557" cy="3302000"/>
        </p:xfrm>
        <a:graphic>
          <a:graphicData uri="http://schemas.openxmlformats.org/drawingml/2006/table">
            <a:tbl>
              <a:tblPr firstRow="1" bandRow="1">
                <a:tableStyleId>{5C22544A-7EE6-4342-B048-85BDC9FD1C3A}</a:tableStyleId>
              </a:tblPr>
              <a:tblGrid>
                <a:gridCol w="863918">
                  <a:extLst>
                    <a:ext uri="{9D8B030D-6E8A-4147-A177-3AD203B41FA5}">
                      <a16:colId xmlns:a16="http://schemas.microsoft.com/office/drawing/2014/main" val="1926400822"/>
                    </a:ext>
                  </a:extLst>
                </a:gridCol>
                <a:gridCol w="2102211">
                  <a:extLst>
                    <a:ext uri="{9D8B030D-6E8A-4147-A177-3AD203B41FA5}">
                      <a16:colId xmlns:a16="http://schemas.microsoft.com/office/drawing/2014/main" val="1549038052"/>
                    </a:ext>
                  </a:extLst>
                </a:gridCol>
                <a:gridCol w="1451293">
                  <a:extLst>
                    <a:ext uri="{9D8B030D-6E8A-4147-A177-3AD203B41FA5}">
                      <a16:colId xmlns:a16="http://schemas.microsoft.com/office/drawing/2014/main" val="3489964049"/>
                    </a:ext>
                  </a:extLst>
                </a:gridCol>
                <a:gridCol w="4566135">
                  <a:extLst>
                    <a:ext uri="{9D8B030D-6E8A-4147-A177-3AD203B41FA5}">
                      <a16:colId xmlns:a16="http://schemas.microsoft.com/office/drawing/2014/main" val="3933702548"/>
                    </a:ext>
                  </a:extLst>
                </a:gridCol>
              </a:tblGrid>
              <a:tr h="370840">
                <a:tc>
                  <a:txBody>
                    <a:bodyPr/>
                    <a:lstStyle/>
                    <a:p>
                      <a:r>
                        <a:rPr lang="en-US" dirty="0" err="1"/>
                        <a:t>Sl</a:t>
                      </a:r>
                      <a:r>
                        <a:rPr lang="en-US" dirty="0"/>
                        <a:t> No.</a:t>
                      </a:r>
                      <a:endParaRPr lang="en-GB" dirty="0"/>
                    </a:p>
                  </a:txBody>
                  <a:tcPr/>
                </a:tc>
                <a:tc>
                  <a:txBody>
                    <a:bodyPr/>
                    <a:lstStyle/>
                    <a:p>
                      <a:r>
                        <a:rPr lang="en-US" dirty="0"/>
                        <a:t>Variable</a:t>
                      </a:r>
                      <a:endParaRPr lang="en-GB" dirty="0"/>
                    </a:p>
                  </a:txBody>
                  <a:tcPr/>
                </a:tc>
                <a:tc>
                  <a:txBody>
                    <a:bodyPr/>
                    <a:lstStyle/>
                    <a:p>
                      <a:r>
                        <a:rPr lang="en-US" dirty="0"/>
                        <a:t>Coefficient</a:t>
                      </a:r>
                      <a:endParaRPr lang="en-GB" dirty="0"/>
                    </a:p>
                  </a:txBody>
                  <a:tcPr/>
                </a:tc>
                <a:tc>
                  <a:txBody>
                    <a:bodyPr/>
                    <a:lstStyle/>
                    <a:p>
                      <a:r>
                        <a:rPr lang="en-US" dirty="0"/>
                        <a:t>Description</a:t>
                      </a:r>
                      <a:endParaRPr lang="en-GB" dirty="0"/>
                    </a:p>
                  </a:txBody>
                  <a:tcPr/>
                </a:tc>
                <a:extLst>
                  <a:ext uri="{0D108BD9-81ED-4DB2-BD59-A6C34878D82A}">
                    <a16:rowId xmlns:a16="http://schemas.microsoft.com/office/drawing/2014/main" val="2381392323"/>
                  </a:ext>
                </a:extLst>
              </a:tr>
              <a:tr h="370840">
                <a:tc>
                  <a:txBody>
                    <a:bodyPr/>
                    <a:lstStyle/>
                    <a:p>
                      <a:r>
                        <a:rPr lang="en-US" sz="1600" dirty="0"/>
                        <a:t>1</a:t>
                      </a:r>
                      <a:endParaRPr lang="en-GB" sz="1600" dirty="0"/>
                    </a:p>
                  </a:txBody>
                  <a:tcPr/>
                </a:tc>
                <a:tc>
                  <a:txBody>
                    <a:bodyPr/>
                    <a:lstStyle/>
                    <a:p>
                      <a:r>
                        <a:rPr lang="en-US" sz="1600" dirty="0"/>
                        <a:t>uniqsubs_7</a:t>
                      </a:r>
                      <a:endParaRPr lang="en-GB" sz="1600" dirty="0"/>
                    </a:p>
                  </a:txBody>
                  <a:tcPr/>
                </a:tc>
                <a:tc>
                  <a:txBody>
                    <a:bodyPr/>
                    <a:lstStyle/>
                    <a:p>
                      <a:r>
                        <a:rPr lang="en-US" sz="1600" dirty="0"/>
                        <a:t>0.7193651</a:t>
                      </a:r>
                      <a:endParaRPr lang="en-GB" sz="1600" dirty="0"/>
                    </a:p>
                  </a:txBody>
                  <a:tcPr/>
                </a:tc>
                <a:tc>
                  <a:txBody>
                    <a:bodyPr/>
                    <a:lstStyle/>
                    <a:p>
                      <a:r>
                        <a:rPr lang="en-US" sz="1600" dirty="0"/>
                        <a:t>Number of unique subscriber in the house hold with level 7</a:t>
                      </a:r>
                      <a:endParaRPr lang="en-GB" sz="1600" dirty="0"/>
                    </a:p>
                  </a:txBody>
                  <a:tcPr/>
                </a:tc>
                <a:extLst>
                  <a:ext uri="{0D108BD9-81ED-4DB2-BD59-A6C34878D82A}">
                    <a16:rowId xmlns:a16="http://schemas.microsoft.com/office/drawing/2014/main" val="1316626458"/>
                  </a:ext>
                </a:extLst>
              </a:tr>
              <a:tr h="370840">
                <a:tc>
                  <a:txBody>
                    <a:bodyPr/>
                    <a:lstStyle/>
                    <a:p>
                      <a:r>
                        <a:rPr lang="en-US" sz="1600" dirty="0"/>
                        <a:t>2</a:t>
                      </a:r>
                      <a:endParaRPr lang="en-GB" sz="1600" dirty="0"/>
                    </a:p>
                  </a:txBody>
                  <a:tcPr/>
                </a:tc>
                <a:tc>
                  <a:txBody>
                    <a:bodyPr/>
                    <a:lstStyle/>
                    <a:p>
                      <a:r>
                        <a:rPr lang="en-US" sz="1600" dirty="0"/>
                        <a:t>retdays_1_1</a:t>
                      </a:r>
                      <a:endParaRPr lang="en-GB" sz="1600" dirty="0"/>
                    </a:p>
                  </a:txBody>
                  <a:tcPr/>
                </a:tc>
                <a:tc>
                  <a:txBody>
                    <a:bodyPr/>
                    <a:lstStyle/>
                    <a:p>
                      <a:r>
                        <a:rPr lang="en-US" sz="1600" dirty="0"/>
                        <a:t>0.6711097</a:t>
                      </a:r>
                      <a:endParaRPr lang="en-GB" sz="1600" dirty="0"/>
                    </a:p>
                  </a:txBody>
                  <a:tcPr/>
                </a:tc>
                <a:tc>
                  <a:txBody>
                    <a:bodyPr/>
                    <a:lstStyle/>
                    <a:p>
                      <a:r>
                        <a:rPr lang="en-US" sz="1600" dirty="0"/>
                        <a:t>Number of days since last retention call with value more than 0</a:t>
                      </a:r>
                      <a:endParaRPr lang="en-GB" sz="1600" dirty="0"/>
                    </a:p>
                  </a:txBody>
                  <a:tcPr/>
                </a:tc>
                <a:extLst>
                  <a:ext uri="{0D108BD9-81ED-4DB2-BD59-A6C34878D82A}">
                    <a16:rowId xmlns:a16="http://schemas.microsoft.com/office/drawing/2014/main" val="1631995183"/>
                  </a:ext>
                </a:extLst>
              </a:tr>
              <a:tr h="370840">
                <a:tc>
                  <a:txBody>
                    <a:bodyPr/>
                    <a:lstStyle/>
                    <a:p>
                      <a:r>
                        <a:rPr lang="en-US" sz="1600" dirty="0"/>
                        <a:t>3</a:t>
                      </a:r>
                      <a:endParaRPr lang="en-GB" sz="1600" dirty="0"/>
                    </a:p>
                  </a:txBody>
                  <a:tcPr/>
                </a:tc>
                <a:tc>
                  <a:txBody>
                    <a:bodyPr/>
                    <a:lstStyle/>
                    <a:p>
                      <a:r>
                        <a:rPr lang="en-US" sz="1600" dirty="0" err="1"/>
                        <a:t>ethnic_O</a:t>
                      </a:r>
                      <a:endParaRPr lang="en-GB" sz="1600" dirty="0"/>
                    </a:p>
                  </a:txBody>
                  <a:tcPr/>
                </a:tc>
                <a:tc>
                  <a:txBody>
                    <a:bodyPr/>
                    <a:lstStyle/>
                    <a:p>
                      <a:r>
                        <a:rPr lang="en-US" sz="1600" dirty="0"/>
                        <a:t>0.3140477</a:t>
                      </a:r>
                      <a:endParaRPr lang="en-GB" sz="1600" dirty="0"/>
                    </a:p>
                  </a:txBody>
                  <a:tcPr/>
                </a:tc>
                <a:tc>
                  <a:txBody>
                    <a:bodyPr/>
                    <a:lstStyle/>
                    <a:p>
                      <a:r>
                        <a:rPr lang="en-US" sz="1600" dirty="0"/>
                        <a:t>Ethnicity roll-up code with level O(Asian)</a:t>
                      </a:r>
                      <a:endParaRPr lang="en-GB" sz="1600" dirty="0"/>
                    </a:p>
                  </a:txBody>
                  <a:tcPr/>
                </a:tc>
                <a:extLst>
                  <a:ext uri="{0D108BD9-81ED-4DB2-BD59-A6C34878D82A}">
                    <a16:rowId xmlns:a16="http://schemas.microsoft.com/office/drawing/2014/main" val="1803127797"/>
                  </a:ext>
                </a:extLst>
              </a:tr>
              <a:tr h="370840">
                <a:tc>
                  <a:txBody>
                    <a:bodyPr/>
                    <a:lstStyle/>
                    <a:p>
                      <a:r>
                        <a:rPr lang="en-US" sz="1600" dirty="0"/>
                        <a:t>4</a:t>
                      </a:r>
                      <a:endParaRPr lang="en-GB" sz="1600" dirty="0"/>
                    </a:p>
                  </a:txBody>
                  <a:tcPr/>
                </a:tc>
                <a:tc>
                  <a:txBody>
                    <a:bodyPr/>
                    <a:lstStyle/>
                    <a:p>
                      <a:r>
                        <a:rPr lang="en-US" sz="1600" dirty="0" err="1"/>
                        <a:t>areaNORTHWEST_ROCKY_MOUNTAIN_AREA</a:t>
                      </a:r>
                      <a:endParaRPr lang="en-GB" sz="1600" dirty="0"/>
                    </a:p>
                  </a:txBody>
                  <a:tcPr/>
                </a:tc>
                <a:tc>
                  <a:txBody>
                    <a:bodyPr/>
                    <a:lstStyle/>
                    <a:p>
                      <a:r>
                        <a:rPr lang="en-US" sz="1600" dirty="0"/>
                        <a:t>0.2689002</a:t>
                      </a:r>
                      <a:endParaRPr lang="en-GB" sz="1600" dirty="0"/>
                    </a:p>
                  </a:txBody>
                  <a:tcPr/>
                </a:tc>
                <a:tc>
                  <a:txBody>
                    <a:bodyPr/>
                    <a:lstStyle/>
                    <a:p>
                      <a:r>
                        <a:rPr lang="en-US" sz="1600" dirty="0"/>
                        <a:t>Northwest Rocky Mountain area.</a:t>
                      </a:r>
                      <a:endParaRPr lang="en-GB" sz="1600" dirty="0"/>
                    </a:p>
                  </a:txBody>
                  <a:tcPr/>
                </a:tc>
                <a:extLst>
                  <a:ext uri="{0D108BD9-81ED-4DB2-BD59-A6C34878D82A}">
                    <a16:rowId xmlns:a16="http://schemas.microsoft.com/office/drawing/2014/main" val="1019890406"/>
                  </a:ext>
                </a:extLst>
              </a:tr>
              <a:tr h="370840">
                <a:tc>
                  <a:txBody>
                    <a:bodyPr/>
                    <a:lstStyle/>
                    <a:p>
                      <a:r>
                        <a:rPr lang="en-US" sz="1600" dirty="0"/>
                        <a:t>5</a:t>
                      </a:r>
                      <a:endParaRPr lang="en-GB" sz="1600" dirty="0"/>
                    </a:p>
                  </a:txBody>
                  <a:tcPr/>
                </a:tc>
                <a:tc>
                  <a:txBody>
                    <a:bodyPr/>
                    <a:lstStyle/>
                    <a:p>
                      <a:r>
                        <a:rPr lang="en-US" sz="1600" dirty="0" err="1"/>
                        <a:t>areaSOUTH_FLORIDA_AREA</a:t>
                      </a:r>
                      <a:endParaRPr lang="en-GB" sz="1600" dirty="0"/>
                    </a:p>
                  </a:txBody>
                  <a:tcPr/>
                </a:tc>
                <a:tc>
                  <a:txBody>
                    <a:bodyPr/>
                    <a:lstStyle/>
                    <a:p>
                      <a:r>
                        <a:rPr lang="en-US" sz="1600" dirty="0"/>
                        <a:t>0.2611169</a:t>
                      </a:r>
                      <a:endParaRPr lang="en-GB" sz="1600" dirty="0"/>
                    </a:p>
                  </a:txBody>
                  <a:tcPr/>
                </a:tc>
                <a:tc>
                  <a:txBody>
                    <a:bodyPr/>
                    <a:lstStyle/>
                    <a:p>
                      <a:r>
                        <a:rPr lang="en-US" sz="1600" dirty="0"/>
                        <a:t>South Florida area.</a:t>
                      </a:r>
                      <a:endParaRPr lang="en-GB" sz="1600" dirty="0"/>
                    </a:p>
                  </a:txBody>
                  <a:tcPr/>
                </a:tc>
                <a:extLst>
                  <a:ext uri="{0D108BD9-81ED-4DB2-BD59-A6C34878D82A}">
                    <a16:rowId xmlns:a16="http://schemas.microsoft.com/office/drawing/2014/main" val="606064813"/>
                  </a:ext>
                </a:extLst>
              </a:tr>
            </a:tbl>
          </a:graphicData>
        </a:graphic>
      </p:graphicFrame>
    </p:spTree>
    <p:extLst>
      <p:ext uri="{BB962C8B-B14F-4D97-AF65-F5344CB8AC3E}">
        <p14:creationId xmlns:p14="http://schemas.microsoft.com/office/powerpoint/2010/main" val="273702204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802</TotalTime>
  <Words>2690</Words>
  <Application>Microsoft Office PowerPoint</Application>
  <PresentationFormat>Widescreen</PresentationFormat>
  <Paragraphs>281</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Century Gothic</vt:lpstr>
      <vt:lpstr>Courier New</vt:lpstr>
      <vt:lpstr>Wingdings</vt:lpstr>
      <vt:lpstr>Wingdings 3</vt:lpstr>
      <vt:lpstr>Wisp</vt:lpstr>
      <vt:lpstr>Analysis On Telecom Churn Case Study</vt:lpstr>
      <vt:lpstr>Summary:-</vt:lpstr>
      <vt:lpstr>Step 1- Analysis of Telecom Churn Dataset</vt:lpstr>
      <vt:lpstr>Step 2 – Data Exploration</vt:lpstr>
      <vt:lpstr>Step 3 – Data Preparation </vt:lpstr>
      <vt:lpstr>Step 4 – Logistic Regression Model Building </vt:lpstr>
      <vt:lpstr>Step 5- Model Testing</vt:lpstr>
      <vt:lpstr>Top Line Questions of Interest to Senior Management</vt:lpstr>
      <vt:lpstr>Question 1…</vt:lpstr>
      <vt:lpstr>Conclusion to Factor affecting churn rate(Question 1)</vt:lpstr>
      <vt:lpstr>Question 2(a)…</vt:lpstr>
      <vt:lpstr>Beta coefficient of Variables which affect “cost and billing" and "network and service quality"</vt:lpstr>
      <vt:lpstr>Conclusion to Part (a)…</vt:lpstr>
      <vt:lpstr>Question 2(b)…</vt:lpstr>
      <vt:lpstr>Conclusion to part(b)…</vt:lpstr>
      <vt:lpstr>Question 3…</vt:lpstr>
      <vt:lpstr>Question 4…</vt:lpstr>
      <vt:lpstr>Question 4 cont…</vt:lpstr>
      <vt:lpstr>Question 5…</vt:lpstr>
      <vt:lpstr>Question 5 cont…</vt:lpstr>
      <vt:lpstr>Question 5 cont…</vt:lpstr>
      <vt:lpstr>Overall 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dc:title>
  <dc:creator>Amit</dc:creator>
  <cp:lastModifiedBy>Anand, Amit</cp:lastModifiedBy>
  <cp:revision>79</cp:revision>
  <dcterms:created xsi:type="dcterms:W3CDTF">2019-08-13T06:51:53Z</dcterms:created>
  <dcterms:modified xsi:type="dcterms:W3CDTF">2019-08-19T23:23:27Z</dcterms:modified>
</cp:coreProperties>
</file>