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78" r:id="rId5"/>
    <p:sldId id="279" r:id="rId6"/>
    <p:sldId id="277" r:id="rId7"/>
    <p:sldId id="285" r:id="rId8"/>
    <p:sldId id="286" r:id="rId9"/>
    <p:sldId id="287" r:id="rId10"/>
    <p:sldId id="288" r:id="rId11"/>
    <p:sldId id="302" r:id="rId12"/>
    <p:sldId id="303" r:id="rId13"/>
    <p:sldId id="304" r:id="rId14"/>
    <p:sldId id="289" r:id="rId15"/>
    <p:sldId id="290" r:id="rId16"/>
    <p:sldId id="291" r:id="rId17"/>
    <p:sldId id="292" r:id="rId18"/>
    <p:sldId id="306" r:id="rId19"/>
    <p:sldId id="295" r:id="rId20"/>
    <p:sldId id="297" r:id="rId21"/>
    <p:sldId id="307" r:id="rId22"/>
    <p:sldId id="301" r:id="rId23"/>
    <p:sldId id="300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3867" autoAdjust="0"/>
  </p:normalViewPr>
  <p:slideViewPr>
    <p:cSldViewPr snapToGrid="0">
      <p:cViewPr varScale="1">
        <p:scale>
          <a:sx n="63" d="100"/>
          <a:sy n="63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79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11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want to recommend a movie to user X – we will find the group of similar users as X (</a:t>
            </a:r>
            <a:r>
              <a:rPr lang="en-US" dirty="0" err="1"/>
              <a:t>neighbourhood</a:t>
            </a:r>
            <a:r>
              <a:rPr lang="en-US" dirty="0"/>
              <a:t> of user X)</a:t>
            </a:r>
          </a:p>
          <a:p>
            <a:r>
              <a:rPr lang="en-US" dirty="0"/>
              <a:t>We will find other movies liked by the set of users and recommend the movies to 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1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matrix between users…</a:t>
            </a:r>
          </a:p>
          <a:p>
            <a:r>
              <a:rPr lang="en-US" dirty="0"/>
              <a:t>Jaccard similarity – it ignores the rating value …hence not used in this scenario</a:t>
            </a:r>
          </a:p>
          <a:p>
            <a:r>
              <a:rPr lang="en-US" dirty="0"/>
              <a:t>cosine similarity – cos of the angle between A and B.. Problem is it treat missing rating as negative</a:t>
            </a:r>
          </a:p>
          <a:p>
            <a:r>
              <a:rPr lang="en-US" dirty="0"/>
              <a:t>Centered cosine similarity: normalizing ratings by subtracting the row means/ </a:t>
            </a:r>
            <a:r>
              <a:rPr lang="en-US" dirty="0" err="1"/>
              <a:t>avg</a:t>
            </a:r>
            <a:r>
              <a:rPr lang="en-US" dirty="0"/>
              <a:t> rating of user</a:t>
            </a:r>
          </a:p>
          <a:p>
            <a:r>
              <a:rPr lang="en-US" dirty="0"/>
              <a:t>Cos(A,B)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7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4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1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74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47317F-C87A-4D9C-A72E-89C67FDA2C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F31F9-8C96-4D43-9B36-20F6B6FE66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43C5F-7AA1-409B-BD18-44E928CE30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259649"/>
            <a:ext cx="7628209" cy="1116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252CC1-04C4-47A3-AFEA-5022A689C8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6259649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123720"/>
            <a:ext cx="7628209" cy="4087014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Movie Recommender system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OPIM5894 Data Science with Python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19431" y="1507414"/>
            <a:ext cx="3611287" cy="3703320"/>
          </a:xfrm>
          <a:ln w="57150">
            <a:noFill/>
          </a:ln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Team: </a:t>
            </a:r>
            <a:r>
              <a:rPr lang="en-US" sz="3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Pybots</a:t>
            </a:r>
            <a:endParaRPr lang="en-US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Gaurav Vijay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Prachi Gupta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Ravi Srivastava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Karpagam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Swati Arora</a:t>
            </a:r>
          </a:p>
          <a:p>
            <a:endParaRPr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5C306-AF20-40AA-A8FB-EE7D24D5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1C21-F5C5-4C0B-8541-28304490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C59C-964F-4FAD-9CDB-B60441C8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0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Popularity Based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F3457-BB00-4585-AAF7-F8B4C756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11/30/2017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F671-C73A-44BB-A5C3-2BF8EDC7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UCONN School of Business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5562-F479-4A14-A625-BD894824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0ED68-23C2-4998-B8A2-E2CBF624B25B}"/>
              </a:ext>
            </a:extLst>
          </p:cNvPr>
          <p:cNvSpPr txBox="1"/>
          <p:nvPr/>
        </p:nvSpPr>
        <p:spPr>
          <a:xfrm>
            <a:off x="417534" y="2041742"/>
            <a:ext cx="112608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Popularity based approach works by recommending the movies which are liked by most number of users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By calculating the count of users who rated the movie and then sorting the user count based on Movie ID,  we derived the most popular movies to be recommended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popular =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df.groupby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MovieID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')['Rating’ ].count()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most_popular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pd.DataFrame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popular.sort_values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(ascending=False))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Limitations: No personalized Recommendations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0BB5E-8303-456C-AC65-68DB7F4D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784" y="3083093"/>
            <a:ext cx="3369502" cy="26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 : User Based</a:t>
            </a:r>
            <a:endParaRPr lang="en-US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90F5B8-0B0F-47A2-8E09-A3B790E75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4124" y="1992602"/>
            <a:ext cx="5420995" cy="38793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BC2DE-C728-4312-9E61-BE7F1B7B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11/30/2017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6D2B7-4607-4261-AEBC-D786B3A4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UCONN School of Business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D9E4-1A5C-407D-ADEE-E4DA8E4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3A525-F892-4A36-8EEA-57ABE6AD8F0C}"/>
              </a:ext>
            </a:extLst>
          </p:cNvPr>
          <p:cNvSpPr txBox="1"/>
          <p:nvPr/>
        </p:nvSpPr>
        <p:spPr>
          <a:xfrm>
            <a:off x="581192" y="2140720"/>
            <a:ext cx="5581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 other users recommendations (ratings) to judge item’s utility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Key is to find users/user groups whose interests match with the current user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Advantage: Don’t require any knowledge about the product themselves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More users, more ratings: better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2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6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12319"/>
          </a:xfrm>
        </p:spPr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Similarity Matrix</a:t>
            </a:r>
            <a:endParaRPr lang="en-US" sz="4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B10AFE-D2A1-45DB-83EF-D3F851FFE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94902"/>
                <a:ext cx="11029615" cy="3963898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Jaccard Similarity: 										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Sim(A,B) =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|r</a:t>
                </a:r>
                <a:r>
                  <a: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∩ r</a:t>
                </a:r>
                <a:r>
                  <a: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| / |r</a:t>
                </a:r>
                <a:r>
                  <a: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∪ r</a:t>
                </a:r>
                <a:r>
                  <a: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Sim(A,B) = 1/5 , Sim(A,C) = 2/4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Cosine Similarity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	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Sim(A,B) = cos(r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,r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. 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Sim(A,B) = 0.38 , Sim(A,C) = 0.32       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Centered cosine similarity</a:t>
                </a:r>
              </a:p>
              <a:p>
                <a:pPr marL="324000" lvl="1" indent="0">
                  <a:buNone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Normalizing the ratings by subtracting the row mean and then calculating the Cosine Similarity</a:t>
                </a:r>
              </a:p>
              <a:p>
                <a:pPr marL="324000" lvl="1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Average rating of each user is 0, positive means user like the movie , negative means user dislike the movie</a:t>
                </a:r>
              </a:p>
              <a:p>
                <a:pPr marL="324000" lvl="1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Sim(A,B) = 0.09 , Sim(A,C) = - 0.56	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B10AFE-D2A1-45DB-83EF-D3F851FFE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94902"/>
                <a:ext cx="11029615" cy="3963898"/>
              </a:xfrm>
              <a:blipFill>
                <a:blip r:embed="rId3"/>
                <a:stretch>
                  <a:fillRect l="-221" t="-1538" b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BC2DE-C728-4312-9E61-BE7F1B7B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6D2B7-4607-4261-AEBC-D786B3A4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D9E4-1A5C-407D-ADEE-E4DA8E4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B22E14-FB37-4981-85D7-C5753ADB9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607" y="2035993"/>
            <a:ext cx="6134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 : User Based Algorithm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0AFE-D2A1-45DB-83EF-D3F851FF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8968"/>
            <a:ext cx="5405951" cy="414284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Ratings Dataset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Utility Matrix for data with User ID as rows and Movie ID as columns with each row containing the rating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Normalize the resulting matrix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Replace null values with 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 Cosine Similarity and sort the values in descending order to find similar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the top 10 users and the movies they watched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 the best rated movies by the Users Similar to User 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BC2DE-C728-4312-9E61-BE7F1B7B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6D2B7-4607-4261-AEBC-D786B3A4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D9E4-1A5C-407D-ADEE-E4DA8E4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9D1C5-C1CB-46B9-9DA3-A4F5B31EB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3" y="1911351"/>
            <a:ext cx="5777144" cy="39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1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 :Item Based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0AFE-D2A1-45DB-83EF-D3F851FF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9301"/>
            <a:ext cx="11029615" cy="3819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 Problems With User Based: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Scalability: The computation increases as the number of users increases. User-based methods work fine for thousands of users, but scalability gets to be a problem when we have a million users.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Sparsity: Most recommendation systems have many users and many products but the average user rates a small fraction of the total products.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Item-based filtering: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Identifies products that are most similar to each other.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Combines that with a user's rating of items to generate a recommendation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Need to Store all ratings.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2A4F-F02E-4690-ADD3-8F222B93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A480-6BD1-4796-B3F0-25177D2F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2F7F-E2B7-4E51-8CB0-343D31DC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0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34D9-02D9-482D-B737-F005203A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80" y="702155"/>
            <a:ext cx="11029616" cy="1152843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Slope One Algorithm for Item based : Deviation Matrix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34D3-050D-488C-BBB4-FAD2D7CB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9665"/>
            <a:ext cx="11029615" cy="3828466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C0FA-4A40-4FDE-97FF-D6BC3B7F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11/30/2017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2DA02-B236-45DF-85D5-2CAD5CAF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UCONN School of Business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2CD9-9E7B-41EF-A57E-E1658CFF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DC0252-AFA4-4158-AE7F-F727615A8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3" y="4066932"/>
            <a:ext cx="9115425" cy="1133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418AD4-2F66-49E5-B824-5C16AEA6F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3" y="2316754"/>
            <a:ext cx="5501774" cy="16724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655438-2C9E-4B8F-B6C8-B42BA93BC6CA}"/>
              </a:ext>
            </a:extLst>
          </p:cNvPr>
          <p:cNvSpPr txBox="1"/>
          <p:nvPr/>
        </p:nvSpPr>
        <p:spPr>
          <a:xfrm>
            <a:off x="717193" y="193032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Ratings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B5F35-3EF5-47C3-8DAC-F483158D2453}"/>
              </a:ext>
            </a:extLst>
          </p:cNvPr>
          <p:cNvSpPr txBox="1"/>
          <p:nvPr/>
        </p:nvSpPr>
        <p:spPr>
          <a:xfrm>
            <a:off x="6435286" y="185499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Deviation 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22331-6FD6-438E-B7DD-3DD6725991AA}"/>
              </a:ext>
            </a:extLst>
          </p:cNvPr>
          <p:cNvSpPr txBox="1"/>
          <p:nvPr/>
        </p:nvSpPr>
        <p:spPr>
          <a:xfrm>
            <a:off x="717193" y="55376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2E6A8-6602-4BB3-9133-6E52E9DBA70B}"/>
              </a:ext>
            </a:extLst>
          </p:cNvPr>
          <p:cNvSpPr txBox="1"/>
          <p:nvPr/>
        </p:nvSpPr>
        <p:spPr>
          <a:xfrm>
            <a:off x="809558" y="5375406"/>
            <a:ext cx="923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Dev(Toy Story, Jumanji): An Average User Rated Toy Story 2 Times Better Than  Jumanji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1F8B46-040A-4ED2-8073-DDA263DD0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478" y="2363374"/>
            <a:ext cx="4833080" cy="16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3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081" y="549049"/>
            <a:ext cx="11029616" cy="1211668"/>
          </a:xfrm>
        </p:spPr>
        <p:txBody>
          <a:bodyPr anchor="t">
            <a:no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Slope One Algorithm for Item Based Predictions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0AFE-D2A1-45DB-83EF-D3F851FF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25057"/>
            <a:ext cx="11029615" cy="367830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F48D2-3F5E-41CC-90B6-6C434DE3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2772-AC58-4528-91FC-EBC3E72E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UCONN School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A9BB-1030-4EB7-AB9D-08561B3F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77038-6962-47E8-BDE2-CA1E1C876596}"/>
              </a:ext>
            </a:extLst>
          </p:cNvPr>
          <p:cNvSpPr txBox="1"/>
          <p:nvPr/>
        </p:nvSpPr>
        <p:spPr>
          <a:xfrm>
            <a:off x="4402495" y="5893159"/>
            <a:ext cx="263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P(Swati, Nixon): 3.375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DBE15D-5E5D-41E0-AEF9-C625EEDD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99" y="1946372"/>
            <a:ext cx="4552950" cy="552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5F3E03-59D0-4031-9937-DCD045D6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8" y="4705901"/>
            <a:ext cx="9601200" cy="1238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C6B3FF-BC4B-4898-AA42-DE0FE4BBB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889" y="3125904"/>
            <a:ext cx="4543425" cy="13850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3FE154-DF62-4684-B05A-D90B494666FE}"/>
              </a:ext>
            </a:extLst>
          </p:cNvPr>
          <p:cNvSpPr txBox="1"/>
          <p:nvPr/>
        </p:nvSpPr>
        <p:spPr>
          <a:xfrm>
            <a:off x="709126" y="2756572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Rating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F6CB7-2830-4D60-AA79-B37C097939AD}"/>
              </a:ext>
            </a:extLst>
          </p:cNvPr>
          <p:cNvSpPr txBox="1"/>
          <p:nvPr/>
        </p:nvSpPr>
        <p:spPr>
          <a:xfrm>
            <a:off x="6003670" y="2711481"/>
            <a:ext cx="239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 Deviation Matrix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7A9E3C-2848-49ED-920E-9EEF382B6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96" y="3158452"/>
            <a:ext cx="4736841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8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0AFE-D2A1-45DB-83EF-D3F851FF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71700"/>
            <a:ext cx="11029615" cy="37801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Divided the Data into Training (900K Rows) &amp; Test (100K Rows).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Trained our Model to create a Deviation Matrix using Slope 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Made Predictions on Test 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Calculated RMSE and MAE by comparing the actual rating and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predicted rating.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RMSE: 0.002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MAE: 0.71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Recommended Top 5 Movies which user has not Watched Before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856B0-92B3-4D13-8D70-E12D37B6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E029B-CB2D-496B-A40B-AF1D97BD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583CB-D6FB-40D9-BB4F-A7B09B1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A4BCF-4B97-45C2-BDA1-1281CFFD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726" y="2871858"/>
            <a:ext cx="4238625" cy="2876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4D3ED-CB04-45A8-97B1-8D53638AA174}"/>
              </a:ext>
            </a:extLst>
          </p:cNvPr>
          <p:cNvSpPr txBox="1"/>
          <p:nvPr/>
        </p:nvSpPr>
        <p:spPr>
          <a:xfrm>
            <a:off x="7498402" y="2416114"/>
            <a:ext cx="478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 5 Movies Recommended to User 2965 </a:t>
            </a:r>
          </a:p>
        </p:txBody>
      </p:sp>
    </p:spTree>
    <p:extLst>
      <p:ext uri="{BB962C8B-B14F-4D97-AF65-F5344CB8AC3E}">
        <p14:creationId xmlns:p14="http://schemas.microsoft.com/office/powerpoint/2010/main" val="70513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C1A3-B98D-4A9F-9277-82C57DC8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1073349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Based Filtering : How it is Different?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18D6-31C2-47B7-A107-190CC6AD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1B2E2-3ABE-4154-87B2-7DB23672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UCONN School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FEB8-64DD-4348-8B41-114EB085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690B39-D213-4165-991E-F2DF7BEF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2" y="2262515"/>
            <a:ext cx="6286500" cy="35917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1C5E13-D53A-4CA1-B7C6-D638022D3C8D}"/>
              </a:ext>
            </a:extLst>
          </p:cNvPr>
          <p:cNvSpPr/>
          <p:nvPr/>
        </p:nvSpPr>
        <p:spPr>
          <a:xfrm>
            <a:off x="-894309" y="2263259"/>
            <a:ext cx="223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solves this problem as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418B0-90D1-45BB-968E-76816E6718CB}"/>
              </a:ext>
            </a:extLst>
          </p:cNvPr>
          <p:cNvSpPr txBox="1"/>
          <p:nvPr/>
        </p:nvSpPr>
        <p:spPr>
          <a:xfrm>
            <a:off x="7605951" y="2377440"/>
            <a:ext cx="4004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Cold Start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method  - New item will not be recommended.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6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65E1-20B7-4D09-A531-7D03369E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Based Filtering Recommendation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7656-8841-47FD-A281-D4AF1DE6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63045-9DA4-4FE0-902B-08BC0D8307E8}"/>
              </a:ext>
            </a:extLst>
          </p:cNvPr>
          <p:cNvSpPr txBox="1"/>
          <p:nvPr/>
        </p:nvSpPr>
        <p:spPr>
          <a:xfrm>
            <a:off x="5290685" y="2129613"/>
            <a:ext cx="63131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Filtering 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Assumed each user is independent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 fantasy novels to people who liked fantasy novels in the past</a:t>
            </a:r>
          </a:p>
          <a:p>
            <a:pPr lvl="0">
              <a:buClr>
                <a:schemeClr val="accent2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do we need: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Item information – genre, star cast 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profile – preferences, rating, past purchase behavior</a:t>
            </a: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task: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 user preferences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and recommend items "similar" to user preferences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6D848-FAF0-439E-B2C2-3EBCB09B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82" y="2018094"/>
            <a:ext cx="3933825" cy="393804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CD6E2-EF6E-4CAF-895D-9549808E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5B64-1FCD-40A9-884A-DE9E1848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6088"/>
            <a:ext cx="11029615" cy="4241494"/>
          </a:xfrm>
          <a:ln w="57150">
            <a:noFill/>
          </a:ln>
        </p:spPr>
        <p:txBody>
          <a:bodyPr anchor="t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Recommender System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Description and Exploration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Popularity Based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Collaborative Filtering – User Based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Collaborative Filtering – Item Based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Based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1108-D8FB-4C5E-A0FE-DEFAA5E1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11/30/2017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A3C8-112B-4750-82C7-729FA548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UCONN School of Business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71BAE-ABE5-4404-9BFB-11F51528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77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20E91E-F888-40BA-A449-7B18C80F2E35}"/>
              </a:ext>
            </a:extLst>
          </p:cNvPr>
          <p:cNvSpPr txBox="1"/>
          <p:nvPr/>
        </p:nvSpPr>
        <p:spPr>
          <a:xfrm>
            <a:off x="642613" y="603413"/>
            <a:ext cx="10726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Based Algorithm : Step 1- Profile Generation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2E6B9-B53E-4003-898D-0B739FA4A658}"/>
              </a:ext>
            </a:extLst>
          </p:cNvPr>
          <p:cNvSpPr txBox="1"/>
          <p:nvPr/>
        </p:nvSpPr>
        <p:spPr>
          <a:xfrm>
            <a:off x="485775" y="2190750"/>
            <a:ext cx="9648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Structured Data – Obtained from database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Unstructured Data – reviews, tags or textual properties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Tf-Idf can be used for relative feature importance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of the model is generated in the vector space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3658D-5BF4-4FCA-A43B-F94A7454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46" y="2048037"/>
            <a:ext cx="4391025" cy="359172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EA4E5-DF0E-4DDC-B850-72C44FC5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668B4-CFA0-4079-A2C0-7C7BA01A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B1F0BE-68B6-4E1B-9003-89A7B7E6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3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20E91E-F888-40BA-A449-7B18C80F2E35}"/>
              </a:ext>
            </a:extLst>
          </p:cNvPr>
          <p:cNvSpPr txBox="1"/>
          <p:nvPr/>
        </p:nvSpPr>
        <p:spPr>
          <a:xfrm>
            <a:off x="642613" y="603413"/>
            <a:ext cx="10726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Based Algorithm : Step 2- User Profile Generation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3E245-D1BA-4552-A5AC-BF53F0911384}"/>
              </a:ext>
            </a:extLst>
          </p:cNvPr>
          <p:cNvSpPr txBox="1"/>
          <p:nvPr/>
        </p:nvSpPr>
        <p:spPr>
          <a:xfrm>
            <a:off x="855172" y="3588637"/>
            <a:ext cx="507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Item Matrix =  (# of movies) * (# of features)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DE0E2-83C6-4FB6-9A59-DE321189018F}"/>
              </a:ext>
            </a:extLst>
          </p:cNvPr>
          <p:cNvSpPr txBox="1"/>
          <p:nvPr/>
        </p:nvSpPr>
        <p:spPr>
          <a:xfrm>
            <a:off x="771204" y="2242877"/>
            <a:ext cx="498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 Rating Matrix = (# of users) * (# of movies)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D0DC9-A07D-4DAF-86A2-8115F53D1F63}"/>
              </a:ext>
            </a:extLst>
          </p:cNvPr>
          <p:cNvSpPr txBox="1"/>
          <p:nvPr/>
        </p:nvSpPr>
        <p:spPr>
          <a:xfrm>
            <a:off x="176212" y="4985197"/>
            <a:ext cx="550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User Profile = Item Matrix (dot multiply) Rating Matrix</a:t>
            </a:r>
          </a:p>
          <a:p>
            <a:endParaRPr lang="en-U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	Output = (# of user) * (# of features</a:t>
            </a: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B369D7-AC48-4FBC-940B-CC5728C4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11" y="3429000"/>
            <a:ext cx="5075639" cy="1292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D3B74A-C24C-40E4-A1CF-8CA3F68AF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11" y="1954675"/>
            <a:ext cx="4981576" cy="1213467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EC46F6F-85BB-48EB-8A06-322E80CF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BB0CF7F-303D-4CC6-8836-D3849F50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84A2F57-44F3-401C-94FB-B835709B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0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5AB62-4B76-4C55-A1B3-19BED240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11/30/2017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EB0BE-E863-4177-BF7A-7ABEA7C5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UCONN School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6C12-E97B-479A-AB5B-ABB72C98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F7D7C-8E78-427D-ABFA-07CB3ACF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254" y="1960530"/>
            <a:ext cx="6610350" cy="22301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E2AE98-976D-433D-AF19-DE7AACC8D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254" y="4309878"/>
            <a:ext cx="6610350" cy="19716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FA3085-B395-4726-A690-544971F6C5FA}"/>
              </a:ext>
            </a:extLst>
          </p:cNvPr>
          <p:cNvSpPr txBox="1"/>
          <p:nvPr/>
        </p:nvSpPr>
        <p:spPr>
          <a:xfrm>
            <a:off x="581192" y="788263"/>
            <a:ext cx="1072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 : Context Based Recommendation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AB2F92-FAE2-4CC0-8925-CC860B95B4F4}"/>
              </a:ext>
            </a:extLst>
          </p:cNvPr>
          <p:cNvSpPr txBox="1"/>
          <p:nvPr/>
        </p:nvSpPr>
        <p:spPr>
          <a:xfrm>
            <a:off x="330507" y="2129570"/>
            <a:ext cx="4682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Context – present state of the user</a:t>
            </a:r>
          </a:p>
          <a:p>
            <a:pPr>
              <a:buClr>
                <a:schemeClr val="accent2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Physical Context – Time , Place , Day</a:t>
            </a:r>
          </a:p>
          <a:p>
            <a:pPr>
              <a:buClr>
                <a:schemeClr val="accent2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Social Context – Presence and role of other people around the user </a:t>
            </a:r>
          </a:p>
          <a:p>
            <a:pPr>
              <a:buClr>
                <a:schemeClr val="accent2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Context – Device used to access the system Modal Context – Mood, Goal , Experience</a:t>
            </a:r>
          </a:p>
        </p:txBody>
      </p:sp>
    </p:spTree>
    <p:extLst>
      <p:ext uri="{BB962C8B-B14F-4D97-AF65-F5344CB8AC3E}">
        <p14:creationId xmlns:p14="http://schemas.microsoft.com/office/powerpoint/2010/main" val="304687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5AB62-4B76-4C55-A1B3-19BED240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EB0BE-E863-4177-BF7A-7ABEA7C5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6C12-E97B-479A-AB5B-ABB72C98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62CB8-06CC-4E73-9866-4BB249C5D9A7}"/>
              </a:ext>
            </a:extLst>
          </p:cNvPr>
          <p:cNvSpPr txBox="1"/>
          <p:nvPr/>
        </p:nvSpPr>
        <p:spPr>
          <a:xfrm>
            <a:off x="439388" y="1992582"/>
            <a:ext cx="1011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Tail Problem</a:t>
            </a:r>
          </a:p>
          <a:p>
            <a:pPr>
              <a:buClr>
                <a:schemeClr val="accent2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small set of popular items out of a much larger set get recommended and others are left out</a:t>
            </a:r>
          </a:p>
          <a:p>
            <a:pPr>
              <a:buClr>
                <a:schemeClr val="accent2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was based on needs in brick and mortar stores where space was limited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2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2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to long tail</a:t>
            </a:r>
          </a:p>
          <a:p>
            <a:pPr>
              <a:buClr>
                <a:schemeClr val="accent2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online world, where space is no constraint, we should look at less popular items and match</a:t>
            </a:r>
          </a:p>
          <a:p>
            <a:pPr>
              <a:buClr>
                <a:schemeClr val="accent2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them with users based on preferences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6F237-E70A-4657-ABF7-3AA1DFBC586A}"/>
              </a:ext>
            </a:extLst>
          </p:cNvPr>
          <p:cNvSpPr txBox="1"/>
          <p:nvPr/>
        </p:nvSpPr>
        <p:spPr>
          <a:xfrm>
            <a:off x="652138" y="826413"/>
            <a:ext cx="1072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the Research 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6557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03D2EF-20BB-4CA1-B5F3-0F1C5011EE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55469-EF3B-4CAE-B462-AABD93B6A9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8C480-1939-4BD9-8E0D-78FA0FE9D7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507414"/>
            <a:ext cx="11164275" cy="3903332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0EA4-9358-4B52-B17E-BA982A3D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11/30/2017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4994-7E95-470A-BF0F-96040D13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UCONN School of Business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E425-F4AC-40E3-A6D9-1E013DAD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0AFE-D2A1-45DB-83EF-D3F851FFE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digital camera should I buy? 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best holiday for me and my family? 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the best investment for supporting the education of my children? 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movie should I rent? 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web sites will I find interesting?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book should I buy for my next vacation? 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degree and university are the best for my future?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DB8CE-35C4-4EE0-A828-ED0264D7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11/30/2017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4796-C512-47F6-9A74-DEA6740C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UCONN School of Business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EB778-88F3-4DD2-ABB0-63694CE6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RS?</a:t>
            </a:r>
            <a:endParaRPr lang="en-US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0AFE-D2A1-45DB-83EF-D3F851FF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89848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that automatically predicts how a user will like an item based on: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Past behavior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Relations to other users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Item similarity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DB8CE-35C4-4EE0-A828-ED0264D7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11/30/2017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4796-C512-47F6-9A74-DEA6740C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UCONN School of Business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EB778-88F3-4DD2-ABB0-63694CE6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7344104A-99FE-4B78-9255-2C660F0E7230}"/>
              </a:ext>
            </a:extLst>
          </p:cNvPr>
          <p:cNvGrpSpPr>
            <a:grpSpLocks/>
          </p:cNvGrpSpPr>
          <p:nvPr/>
        </p:nvGrpSpPr>
        <p:grpSpPr bwMode="auto">
          <a:xfrm>
            <a:off x="8410575" y="2247488"/>
            <a:ext cx="3521698" cy="3459848"/>
            <a:chOff x="2218810" y="1339924"/>
            <a:chExt cx="5715000" cy="5331602"/>
          </a:xfrm>
        </p:grpSpPr>
        <p:pic>
          <p:nvPicPr>
            <p:cNvPr id="9" name="Picture 2" descr="showcase2.jpg">
              <a:extLst>
                <a:ext uri="{FF2B5EF4-FFF2-40B4-BE49-F238E27FC236}">
                  <a16:creationId xmlns:a16="http://schemas.microsoft.com/office/drawing/2014/main" id="{A1C0EE39-F7F8-4075-BB67-A4108A752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810" y="1339924"/>
              <a:ext cx="5715000" cy="440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DE8608F-A3AA-48DC-B4C2-DDDB02F36FD5}"/>
                </a:ext>
              </a:extLst>
            </p:cNvPr>
            <p:cNvSpPr/>
            <p:nvPr/>
          </p:nvSpPr>
          <p:spPr bwMode="auto">
            <a:xfrm rot="1942812">
              <a:off x="6572748" y="4868373"/>
              <a:ext cx="1060558" cy="1803153"/>
            </a:xfrm>
            <a:prstGeom prst="triangle">
              <a:avLst/>
            </a:prstGeom>
            <a:solidFill>
              <a:schemeClr val="bg1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06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0AFE-D2A1-45DB-83EF-D3F851FF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5000"/>
            <a:ext cx="11029615" cy="395379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Netflix: 2/3 rented movies are from recommendation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News: 38% more click-through are due to recommendation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Amazon: 35% sales are from recommendation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Enhance user experience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Assist users in finding information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Reduce search and navigation time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Increase productivity 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Increase credibility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Mutually beneficial proposition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DB8CE-35C4-4EE0-A828-ED0264D7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11/30/2017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4796-C512-47F6-9A74-DEA6740C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UCONN School of Business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EB778-88F3-4DD2-ABB0-63694CE6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87E7A-8670-4D4C-BB8D-92355295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986268"/>
            <a:ext cx="5617581" cy="29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RS</a:t>
            </a:r>
            <a:endParaRPr lang="en-US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1EF23-D620-4B0A-8026-E649CDB1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11/30/2017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B8258-5FCF-4F7D-9C39-CE552CE2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UCONN School of Business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E9C06-7C2A-478E-A110-57F5BFBC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9A0117-CC24-4A0F-B3F4-6C93250CF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8384"/>
            <a:ext cx="11029615" cy="424746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buFontTx/>
              <a:buNone/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Two broad types: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Content based RS</a:t>
            </a:r>
          </a:p>
          <a:p>
            <a:pPr marL="914400" lvl="1" indent="-457200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Recommend items similar to those users preferred in the past</a:t>
            </a:r>
          </a:p>
          <a:p>
            <a:pPr marL="914400" lvl="1" indent="-457200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User profiling is the key</a:t>
            </a:r>
          </a:p>
          <a:p>
            <a:pPr marL="914400" lvl="1" indent="-457200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Items/content usually denoted by keywords</a:t>
            </a:r>
          </a:p>
          <a:p>
            <a:pPr marL="914400" lvl="1" indent="-457200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Matching “user preferences” with “item characteristics” … works for textual information</a:t>
            </a:r>
          </a:p>
          <a:p>
            <a:pPr marL="914400" lvl="1" indent="-457200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Vector Space Model widely used 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Collaborative RS (User Based and Item Based)</a:t>
            </a:r>
          </a:p>
          <a:p>
            <a:pPr lvl="1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other users recommendations (ratings) to judge item’s utility</a:t>
            </a:r>
          </a:p>
          <a:p>
            <a:pPr lvl="1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Key is to find users/user groups whose interests match with the current user</a:t>
            </a:r>
          </a:p>
          <a:p>
            <a:pPr lvl="1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Vector Space model widely used (directions of vectors are user specified ratings)</a:t>
            </a:r>
          </a:p>
          <a:p>
            <a:pPr lvl="1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More users, more ratings: better results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9AA1386E-D756-4B9A-925E-A319DAAC9209}"/>
              </a:ext>
            </a:extLst>
          </p:cNvPr>
          <p:cNvSpPr txBox="1">
            <a:spLocks/>
          </p:cNvSpPr>
          <p:nvPr/>
        </p:nvSpPr>
        <p:spPr>
          <a:xfrm>
            <a:off x="581192" y="2273508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en-US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0AFE-D2A1-45DB-83EF-D3F851FFE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dataset used was from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MovieLens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Database – For simplicity, we used the dataset with over 1 million ratings from 6040 users on 3883 movies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Ratings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Movie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F4CE1-C7FC-4DD9-A54A-13F2A2CC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11/30/2017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008B-3A9B-4344-B178-893DAE98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UCONN School of Business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763E-9782-4346-870C-40E72080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4A7FB8-E3BE-4473-8785-9662DA185C76}"/>
              </a:ext>
            </a:extLst>
          </p:cNvPr>
          <p:cNvGraphicFramePr>
            <a:graphicFrameLocks noGrp="1"/>
          </p:cNvGraphicFramePr>
          <p:nvPr/>
        </p:nvGraphicFramePr>
        <p:xfrm>
          <a:off x="99234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10879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5630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27350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35347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752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07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40A008-4C61-4029-961A-A15B759F1401}"/>
              </a:ext>
            </a:extLst>
          </p:cNvPr>
          <p:cNvGraphicFramePr>
            <a:graphicFrameLocks noGrp="1"/>
          </p:cNvGraphicFramePr>
          <p:nvPr/>
        </p:nvGraphicFramePr>
        <p:xfrm>
          <a:off x="992340" y="4078960"/>
          <a:ext cx="650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10879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5630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27350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353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MovieID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07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5D551F-2E7E-48C1-8B5E-D26C0BFAB573}"/>
              </a:ext>
            </a:extLst>
          </p:cNvPr>
          <p:cNvGraphicFramePr>
            <a:graphicFrameLocks noGrp="1"/>
          </p:cNvGraphicFramePr>
          <p:nvPr/>
        </p:nvGraphicFramePr>
        <p:xfrm>
          <a:off x="992340" y="491434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10879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5630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2735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MovieID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09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endParaRPr lang="en-US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0AFE-D2A1-45DB-83EF-D3F851FFE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Users have rated movies from 1-5            There are a total of 18 Genres for 3883 Movies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F4CE1-C7FC-4DD9-A54A-13F2A2CC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11/30/2017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008B-3A9B-4344-B178-893DAE98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UCONN School of Business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763E-9782-4346-870C-40E72080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C6C02F-2747-4D44-8B20-1852D6DC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41" y="2730674"/>
            <a:ext cx="3995347" cy="312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62EB70-6BB2-4A51-AB60-9D07DBEF2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688" y="2637662"/>
            <a:ext cx="7189119" cy="319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0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9FF4DB-1EC5-4B96-99FF-E737D7849040}"/>
              </a:ext>
            </a:extLst>
          </p:cNvPr>
          <p:cNvSpPr/>
          <p:nvPr/>
        </p:nvSpPr>
        <p:spPr>
          <a:xfrm>
            <a:off x="728860" y="3247698"/>
            <a:ext cx="10734282" cy="2704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0AFE-D2A1-45DB-83EF-D3F851FF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6588"/>
            <a:ext cx="11029615" cy="395221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over 1 million user ratings given by 6040 users for 3706 movies (Total- 3883 movies)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were more than one genre for many movies in the database and we split the data to populate a new genre data frame which contains 18 movie genre columns for all the movies (1 if the movie belongs to that genre, else 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F4CE1-C7FC-4DD9-A54A-13F2A2CC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11/30/2017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008B-3A9B-4344-B178-893DAE98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UCONN School of Business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763E-9782-4346-870C-40E72080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FC8B8-7D1C-498B-B1D0-8C934EF9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59" y="3366266"/>
            <a:ext cx="4871841" cy="2466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CE273E-121C-47C1-ACC4-569ED6102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3429000"/>
            <a:ext cx="2321675" cy="2466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3E99B4-F53D-4F60-8389-625EBF4D9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042" y="3550215"/>
            <a:ext cx="2937596" cy="22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939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Web4137</Template>
  <TotalTime>2274</TotalTime>
  <Words>1444</Words>
  <Application>Microsoft Office PowerPoint</Application>
  <PresentationFormat>Widescreen</PresentationFormat>
  <Paragraphs>294</Paragraphs>
  <Slides>24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华文中宋</vt:lpstr>
      <vt:lpstr>Arial</vt:lpstr>
      <vt:lpstr>Calibri</vt:lpstr>
      <vt:lpstr>Cambria Math</vt:lpstr>
      <vt:lpstr>Gill Sans MT</vt:lpstr>
      <vt:lpstr>Wingdings</vt:lpstr>
      <vt:lpstr>Wingdings 2</vt:lpstr>
      <vt:lpstr>Dividend</vt:lpstr>
      <vt:lpstr>Movie Recommender system    Final Project OPIM5894 Data Science with Python</vt:lpstr>
      <vt:lpstr>Contents</vt:lpstr>
      <vt:lpstr>Overview</vt:lpstr>
      <vt:lpstr>What Is RS?</vt:lpstr>
      <vt:lpstr>Why RS?</vt:lpstr>
      <vt:lpstr>Types of RS</vt:lpstr>
      <vt:lpstr>Data Description</vt:lpstr>
      <vt:lpstr>Data Exploration</vt:lpstr>
      <vt:lpstr>Data Preprocessing</vt:lpstr>
      <vt:lpstr>Popularity Based </vt:lpstr>
      <vt:lpstr>Collaborative Filtering : User Based</vt:lpstr>
      <vt:lpstr>Similarity Matrix</vt:lpstr>
      <vt:lpstr>Collaborative Filtering : User Based Algorithm</vt:lpstr>
      <vt:lpstr>Collaborative Filtering :Item Based</vt:lpstr>
      <vt:lpstr>Weighted Slope One Algorithm for Item based : Deviation Matrix</vt:lpstr>
      <vt:lpstr>Weighted Slope One Algorithm for Item Based Predictions</vt:lpstr>
      <vt:lpstr>Evaluation</vt:lpstr>
      <vt:lpstr>Content Based Filtering : How it is Different?</vt:lpstr>
      <vt:lpstr>Content Based Filtering Recommendation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</dc:title>
  <dc:creator>Swati Arora</dc:creator>
  <cp:lastModifiedBy>Swati Arora</cp:lastModifiedBy>
  <cp:revision>87</cp:revision>
  <dcterms:created xsi:type="dcterms:W3CDTF">2017-11-28T15:58:29Z</dcterms:created>
  <dcterms:modified xsi:type="dcterms:W3CDTF">2017-11-30T21:58:40Z</dcterms:modified>
</cp:coreProperties>
</file>