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1"/>
  </p:sldMasterIdLst>
  <p:notesMasterIdLst>
    <p:notesMasterId r:id="rId20"/>
  </p:notesMasterIdLst>
  <p:handoutMasterIdLst>
    <p:handoutMasterId r:id="rId21"/>
  </p:handoutMasterIdLst>
  <p:sldIdLst>
    <p:sldId id="270" r:id="rId2"/>
    <p:sldId id="275" r:id="rId3"/>
    <p:sldId id="268" r:id="rId4"/>
    <p:sldId id="285" r:id="rId5"/>
    <p:sldId id="297" r:id="rId6"/>
    <p:sldId id="296" r:id="rId7"/>
    <p:sldId id="274" r:id="rId8"/>
    <p:sldId id="287" r:id="rId9"/>
    <p:sldId id="293" r:id="rId10"/>
    <p:sldId id="288" r:id="rId11"/>
    <p:sldId id="289" r:id="rId12"/>
    <p:sldId id="290" r:id="rId13"/>
    <p:sldId id="291" r:id="rId14"/>
    <p:sldId id="292" r:id="rId15"/>
    <p:sldId id="300" r:id="rId16"/>
    <p:sldId id="301" r:id="rId17"/>
    <p:sldId id="295" r:id="rId18"/>
    <p:sldId id="29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C48"/>
    <a:srgbClr val="2C2D39"/>
    <a:srgbClr val="242630"/>
    <a:srgbClr val="2A1F43"/>
    <a:srgbClr val="0C1B43"/>
    <a:srgbClr val="000000"/>
    <a:srgbClr val="1D2225"/>
    <a:srgbClr val="F8F8F8"/>
    <a:srgbClr val="363C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256" autoAdjust="0"/>
  </p:normalViewPr>
  <p:slideViewPr>
    <p:cSldViewPr snapToGrid="0" snapToObjects="1">
      <p:cViewPr varScale="1">
        <p:scale>
          <a:sx n="86" d="100"/>
          <a:sy n="86" d="100"/>
        </p:scale>
        <p:origin x="514" y="67"/>
      </p:cViewPr>
      <p:guideLst/>
    </p:cSldViewPr>
  </p:slideViewPr>
  <p:notesTextViewPr>
    <p:cViewPr>
      <p:scale>
        <a:sx n="1" d="1"/>
        <a:sy n="1" d="1"/>
      </p:scale>
      <p:origin x="0" y="0"/>
    </p:cViewPr>
  </p:notesTextViewPr>
  <p:notesViewPr>
    <p:cSldViewPr snapToGrid="0" snapToObjects="1">
      <p:cViewPr varScale="1">
        <p:scale>
          <a:sx n="60" d="100"/>
          <a:sy n="60" d="100"/>
        </p:scale>
        <p:origin x="2424"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B138B2-18CD-1D41-89B0-ADB5F3BA92A3}" type="datetimeFigureOut">
              <a:rPr lang="en-US" smtClean="0"/>
              <a:t>5/20/2021</a:t>
            </a:fld>
            <a:endParaRPr lang="en-US" dirty="0"/>
          </a:p>
        </p:txBody>
      </p:sp>
      <p:sp>
        <p:nvSpPr>
          <p:cNvPr id="4" name="Footer Placeholder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7D167-9BB5-2048-9DDA-7DF8E5D94DC9}" type="slidenum">
              <a:rPr lang="en-US" smtClean="0"/>
              <a:t>‹#›</a:t>
            </a:fld>
            <a:endParaRPr lang="en-US" dirty="0"/>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7A355-8776-CB43-838E-ED9EE2F8390B}" type="datetimeFigureOut">
              <a:rPr lang="en-US" smtClean="0"/>
              <a:t>5/20/2021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03FA8-A3F3-7640-B13D-36C73B3E5587}" type="slidenum">
              <a:rPr lang="en-US" smtClean="0"/>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6">
            <a:alpha val="30000"/>
          </a:schemeClr>
        </a:solidFill>
        <a:effectLst/>
      </p:bgPr>
    </p:bg>
    <p:spTree>
      <p:nvGrpSpPr>
        <p:cNvPr id="1" name=""/>
        <p:cNvGrpSpPr/>
        <p:nvPr/>
      </p:nvGrpSpPr>
      <p:grpSpPr>
        <a:xfrm>
          <a:off x="0" y="0"/>
          <a:ext cx="0" cy="0"/>
          <a:chOff x="0" y="0"/>
          <a:chExt cx="0" cy="0"/>
        </a:xfrm>
      </p:grpSpPr>
      <p:sp>
        <p:nvSpPr>
          <p:cNvPr id="13" name="Freeform: Shape 20">
            <a:extLst>
              <a:ext uri="{FF2B5EF4-FFF2-40B4-BE49-F238E27FC236}">
                <a16:creationId xmlns:a16="http://schemas.microsoft.com/office/drawing/2014/main" id="{63B165D0-0594-9843-A653-74260F146AE5}"/>
              </a:ext>
            </a:extLst>
          </p:cNvPr>
          <p:cNvSpPr/>
          <p:nvPr userDrawn="1"/>
        </p:nvSpPr>
        <p:spPr>
          <a:xfrm rot="10800000">
            <a:off x="4516427" y="1"/>
            <a:ext cx="7675573" cy="2322894"/>
          </a:xfrm>
          <a:custGeom>
            <a:avLst/>
            <a:gdLst>
              <a:gd name="connsiteX0" fmla="*/ 3447958 w 5216859"/>
              <a:gd name="connsiteY0" fmla="*/ 463 h 1478847"/>
              <a:gd name="connsiteX1" fmla="*/ 3570648 w 5216859"/>
              <a:gd name="connsiteY1" fmla="*/ 11997 h 1478847"/>
              <a:gd name="connsiteX2" fmla="*/ 4142148 w 5216859"/>
              <a:gd name="connsiteY2" fmla="*/ 850197 h 1478847"/>
              <a:gd name="connsiteX3" fmla="*/ 4942248 w 5216859"/>
              <a:gd name="connsiteY3" fmla="*/ 1174047 h 1478847"/>
              <a:gd name="connsiteX4" fmla="*/ 5164151 w 5216859"/>
              <a:gd name="connsiteY4" fmla="*/ 1405605 h 1478847"/>
              <a:gd name="connsiteX5" fmla="*/ 5216859 w 5216859"/>
              <a:gd name="connsiteY5" fmla="*/ 1478847 h 1478847"/>
              <a:gd name="connsiteX6" fmla="*/ 0 w 5216859"/>
              <a:gd name="connsiteY6" fmla="*/ 1478847 h 1478847"/>
              <a:gd name="connsiteX7" fmla="*/ 28985 w 5216859"/>
              <a:gd name="connsiteY7" fmla="*/ 1403243 h 1478847"/>
              <a:gd name="connsiteX8" fmla="*/ 560748 w 5216859"/>
              <a:gd name="connsiteY8" fmla="*/ 640647 h 1478847"/>
              <a:gd name="connsiteX9" fmla="*/ 2294298 w 5216859"/>
              <a:gd name="connsiteY9" fmla="*/ 373947 h 1478847"/>
              <a:gd name="connsiteX10" fmla="*/ 3447958 w 5216859"/>
              <a:gd name="connsiteY10" fmla="*/ 463 h 1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6859" h="1478847">
                <a:moveTo>
                  <a:pt x="3447958" y="463"/>
                </a:moveTo>
                <a:cubicBezTo>
                  <a:pt x="3491174" y="-1348"/>
                  <a:pt x="3532151" y="2075"/>
                  <a:pt x="3570648" y="11997"/>
                </a:cubicBezTo>
                <a:cubicBezTo>
                  <a:pt x="3878623" y="91372"/>
                  <a:pt x="3913548" y="656522"/>
                  <a:pt x="4142148" y="850197"/>
                </a:cubicBezTo>
                <a:cubicBezTo>
                  <a:pt x="4370748" y="1043872"/>
                  <a:pt x="4739048" y="1031172"/>
                  <a:pt x="4942248" y="1174047"/>
                </a:cubicBezTo>
                <a:cubicBezTo>
                  <a:pt x="5018448" y="1227625"/>
                  <a:pt x="5096434" y="1316029"/>
                  <a:pt x="5164151" y="1405605"/>
                </a:cubicBezTo>
                <a:lnTo>
                  <a:pt x="5216859" y="1478847"/>
                </a:lnTo>
                <a:lnTo>
                  <a:pt x="0" y="1478847"/>
                </a:lnTo>
                <a:lnTo>
                  <a:pt x="28985" y="1403243"/>
                </a:lnTo>
                <a:cubicBezTo>
                  <a:pt x="121408" y="1159760"/>
                  <a:pt x="267854" y="793047"/>
                  <a:pt x="560748" y="640647"/>
                </a:cubicBezTo>
                <a:cubicBezTo>
                  <a:pt x="951273" y="437447"/>
                  <a:pt x="1792648" y="478722"/>
                  <a:pt x="2294298" y="373947"/>
                </a:cubicBezTo>
                <a:cubicBezTo>
                  <a:pt x="2733242" y="282269"/>
                  <a:pt x="3145446" y="13138"/>
                  <a:pt x="3447958" y="463"/>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9">
            <a:extLst>
              <a:ext uri="{FF2B5EF4-FFF2-40B4-BE49-F238E27FC236}">
                <a16:creationId xmlns:a16="http://schemas.microsoft.com/office/drawing/2014/main" id="{31F8B615-0030-2047-8652-146BCEF22564}"/>
              </a:ext>
            </a:extLst>
          </p:cNvPr>
          <p:cNvSpPr/>
          <p:nvPr userDrawn="1"/>
        </p:nvSpPr>
        <p:spPr>
          <a:xfrm>
            <a:off x="0" y="3232602"/>
            <a:ext cx="7674963" cy="3625398"/>
          </a:xfrm>
          <a:custGeom>
            <a:avLst/>
            <a:gdLst>
              <a:gd name="connsiteX0" fmla="*/ 333366 w 2058995"/>
              <a:gd name="connsiteY0" fmla="*/ 940 h 972601"/>
              <a:gd name="connsiteX1" fmla="*/ 400050 w 2058995"/>
              <a:gd name="connsiteY1" fmla="*/ 1051 h 972601"/>
              <a:gd name="connsiteX2" fmla="*/ 952500 w 2058995"/>
              <a:gd name="connsiteY2" fmla="*/ 534451 h 972601"/>
              <a:gd name="connsiteX3" fmla="*/ 1924050 w 2058995"/>
              <a:gd name="connsiteY3" fmla="*/ 686851 h 972601"/>
              <a:gd name="connsiteX4" fmla="*/ 2054591 w 2058995"/>
              <a:gd name="connsiteY4" fmla="*/ 942966 h 972601"/>
              <a:gd name="connsiteX5" fmla="*/ 2058995 w 2058995"/>
              <a:gd name="connsiteY5" fmla="*/ 972601 h 972601"/>
              <a:gd name="connsiteX6" fmla="*/ 0 w 2058995"/>
              <a:gd name="connsiteY6" fmla="*/ 972601 h 972601"/>
              <a:gd name="connsiteX7" fmla="*/ 0 w 2058995"/>
              <a:gd name="connsiteY7" fmla="*/ 61952 h 972601"/>
              <a:gd name="connsiteX8" fmla="*/ 75605 w 2058995"/>
              <a:gd name="connsiteY8" fmla="*/ 42128 h 972601"/>
              <a:gd name="connsiteX9" fmla="*/ 333366 w 2058995"/>
              <a:gd name="connsiteY9" fmla="*/ 940 h 97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58995" h="972601">
                <a:moveTo>
                  <a:pt x="333366" y="940"/>
                </a:moveTo>
                <a:cubicBezTo>
                  <a:pt x="357485" y="-326"/>
                  <a:pt x="379809" y="-338"/>
                  <a:pt x="400050" y="1051"/>
                </a:cubicBezTo>
                <a:cubicBezTo>
                  <a:pt x="723900" y="23276"/>
                  <a:pt x="698500" y="420151"/>
                  <a:pt x="952500" y="534451"/>
                </a:cubicBezTo>
                <a:cubicBezTo>
                  <a:pt x="1206500" y="648751"/>
                  <a:pt x="1736725" y="556676"/>
                  <a:pt x="1924050" y="686851"/>
                </a:cubicBezTo>
                <a:cubicBezTo>
                  <a:pt x="1994297" y="735667"/>
                  <a:pt x="2033290" y="836275"/>
                  <a:pt x="2054591" y="942966"/>
                </a:cubicBezTo>
                <a:lnTo>
                  <a:pt x="2058995" y="972601"/>
                </a:lnTo>
                <a:lnTo>
                  <a:pt x="0" y="972601"/>
                </a:lnTo>
                <a:lnTo>
                  <a:pt x="0" y="61952"/>
                </a:lnTo>
                <a:lnTo>
                  <a:pt x="75605" y="42128"/>
                </a:lnTo>
                <a:cubicBezTo>
                  <a:pt x="172492" y="19804"/>
                  <a:pt x="261007" y="4735"/>
                  <a:pt x="333366" y="940"/>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Picture Placeholder 7">
            <a:extLst>
              <a:ext uri="{FF2B5EF4-FFF2-40B4-BE49-F238E27FC236}">
                <a16:creationId xmlns:a16="http://schemas.microsoft.com/office/drawing/2014/main" id="{05C21D6A-A628-2443-8075-ACD2B911C6DF}"/>
              </a:ext>
            </a:extLst>
          </p:cNvPr>
          <p:cNvSpPr>
            <a:spLocks noGrp="1"/>
          </p:cNvSpPr>
          <p:nvPr>
            <p:ph type="pic" sz="quarter" idx="14"/>
          </p:nvPr>
        </p:nvSpPr>
        <p:spPr>
          <a:xfrm>
            <a:off x="414338" y="481013"/>
            <a:ext cx="11368087" cy="5875337"/>
          </a:xfrm>
          <a:solidFill>
            <a:schemeClr val="bg1">
              <a:lumMod val="95000"/>
            </a:schemeClr>
          </a:solidFill>
        </p:spPr>
        <p:txBody>
          <a:bodyPr/>
          <a:lstStyle/>
          <a:p>
            <a:r>
              <a:rPr lang="en-US" noProof="0"/>
              <a:t>Click icon to add picture</a:t>
            </a:r>
            <a:endParaRPr lang="en-US" noProof="0" dirty="0"/>
          </a:p>
        </p:txBody>
      </p:sp>
      <p:sp>
        <p:nvSpPr>
          <p:cNvPr id="6" name="Title 1">
            <a:extLst>
              <a:ext uri="{FF2B5EF4-FFF2-40B4-BE49-F238E27FC236}">
                <a16:creationId xmlns:a16="http://schemas.microsoft.com/office/drawing/2014/main" id="{042BB51D-E7C1-3746-85E9-889CCB24F741}"/>
              </a:ext>
            </a:extLst>
          </p:cNvPr>
          <p:cNvSpPr>
            <a:spLocks noGrp="1"/>
          </p:cNvSpPr>
          <p:nvPr>
            <p:ph type="ctrTitle" hasCustomPrompt="1"/>
          </p:nvPr>
        </p:nvSpPr>
        <p:spPr>
          <a:xfrm>
            <a:off x="1701383" y="2552298"/>
            <a:ext cx="8789234" cy="1220477"/>
          </a:xfrm>
        </p:spPr>
        <p:txBody>
          <a:bodyPr anchor="b">
            <a:normAutofit/>
          </a:bodyPr>
          <a:lstStyle>
            <a:lvl1pPr marL="0" marR="0" indent="0" algn="ctr" defTabSz="914400" rtl="0" eaLnBrk="1" fontAlgn="auto" latinLnBrk="0" hangingPunct="1">
              <a:lnSpc>
                <a:spcPct val="90000"/>
              </a:lnSpc>
              <a:spcBef>
                <a:spcPct val="0"/>
              </a:spcBef>
              <a:spcAft>
                <a:spcPts val="0"/>
              </a:spcAft>
              <a:buClrTx/>
              <a:buSzTx/>
              <a:buFontTx/>
              <a:buNone/>
              <a:tabLst/>
              <a:defRPr sz="7200" b="1" i="0">
                <a:solidFill>
                  <a:schemeClr val="bg1"/>
                </a:solidFill>
                <a:latin typeface="+mj-lt"/>
                <a:ea typeface="Meiryo UI" panose="020B0604030504040204" pitchFamily="34" charset="-128"/>
              </a:defRPr>
            </a:lvl1pPr>
          </a:lstStyle>
          <a:p>
            <a:r>
              <a:rPr lang="en-US" noProof="0"/>
              <a:t>Title</a:t>
            </a:r>
          </a:p>
        </p:txBody>
      </p:sp>
      <p:sp>
        <p:nvSpPr>
          <p:cNvPr id="7" name="Subtitle 2">
            <a:extLst>
              <a:ext uri="{FF2B5EF4-FFF2-40B4-BE49-F238E27FC236}">
                <a16:creationId xmlns:a16="http://schemas.microsoft.com/office/drawing/2014/main" id="{7E016467-0564-6D4C-BF17-F4FA3991C1FD}"/>
              </a:ext>
            </a:extLst>
          </p:cNvPr>
          <p:cNvSpPr>
            <a:spLocks noGrp="1"/>
          </p:cNvSpPr>
          <p:nvPr>
            <p:ph type="subTitle" idx="1" hasCustomPrompt="1"/>
          </p:nvPr>
        </p:nvSpPr>
        <p:spPr>
          <a:xfrm>
            <a:off x="1701383" y="3919840"/>
            <a:ext cx="8789234" cy="846381"/>
          </a:xfrm>
        </p:spPr>
        <p:txBody>
          <a:bodyPr anchor="t">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i="0">
                <a:solidFill>
                  <a:schemeClr val="bg1"/>
                </a:solidFill>
                <a:latin typeface="+mn-lt"/>
                <a:ea typeface="Meiryo UI" panose="020B0604030504040204"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noProof="0" dirty="0"/>
              <a:t>Subtitle</a:t>
            </a:r>
          </a:p>
        </p:txBody>
      </p:sp>
    </p:spTree>
    <p:extLst>
      <p:ext uri="{BB962C8B-B14F-4D97-AF65-F5344CB8AC3E}">
        <p14:creationId xmlns:p14="http://schemas.microsoft.com/office/powerpoint/2010/main" val="18768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FADF1099-92E5-4749-8E94-299FD6249EFD}"/>
              </a:ext>
            </a:extLst>
          </p:cNvPr>
          <p:cNvSpPr>
            <a:spLocks/>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5" name="Rectangle 4">
            <a:extLst>
              <a:ext uri="{FF2B5EF4-FFF2-40B4-BE49-F238E27FC236}">
                <a16:creationId xmlns:a16="http://schemas.microsoft.com/office/drawing/2014/main" id="{258940EE-A100-A74F-A549-CAD4DFFD1738}"/>
              </a:ext>
            </a:extLst>
          </p:cNvPr>
          <p:cNvSpPr/>
          <p:nvPr userDrawn="1"/>
        </p:nvSpPr>
        <p:spPr>
          <a:xfrm>
            <a:off x="413825" y="483781"/>
            <a:ext cx="11364350"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451E21C1-74BE-0348-B8AE-3174A9AAA08E}"/>
              </a:ext>
            </a:extLst>
          </p:cNvPr>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 name="Straight Connector 2">
            <a:extLst>
              <a:ext uri="{FF2B5EF4-FFF2-40B4-BE49-F238E27FC236}">
                <a16:creationId xmlns:a16="http://schemas.microsoft.com/office/drawing/2014/main" id="{85852ED6-B7AC-5148-BC43-09B76E856F9F}"/>
              </a:ext>
            </a:extLst>
          </p:cNvPr>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0776AF7-97C9-4365-B2B5-E20C6BB04B41}"/>
              </a:ext>
            </a:extLst>
          </p:cNvPr>
          <p:cNvSpPr>
            <a:spLocks noGrp="1"/>
          </p:cNvSpPr>
          <p:nvPr>
            <p:ph sz="quarter" idx="10"/>
          </p:nvPr>
        </p:nvSpPr>
        <p:spPr>
          <a:xfrm>
            <a:off x="838200" y="1265238"/>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5148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ntent ">
    <p:bg>
      <p:bgPr>
        <a:solidFill>
          <a:schemeClr val="accent6">
            <a:alpha val="30000"/>
          </a:schemeClr>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FADF1099-92E5-4749-8E94-299FD6249EFD}"/>
              </a:ext>
            </a:extLst>
          </p:cNvPr>
          <p:cNvSpPr>
            <a:spLocks/>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 name="Rectangle 9">
            <a:extLst>
              <a:ext uri="{FF2B5EF4-FFF2-40B4-BE49-F238E27FC236}">
                <a16:creationId xmlns:a16="http://schemas.microsoft.com/office/drawing/2014/main" id="{33168214-BA64-4247-995E-0238E9E404F7}"/>
              </a:ext>
            </a:extLst>
          </p:cNvPr>
          <p:cNvSpPr/>
          <p:nvPr userDrawn="1"/>
        </p:nvSpPr>
        <p:spPr>
          <a:xfrm>
            <a:off x="413824" y="483781"/>
            <a:ext cx="5682176"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Picture Placeholder 14">
            <a:extLst>
              <a:ext uri="{FF2B5EF4-FFF2-40B4-BE49-F238E27FC236}">
                <a16:creationId xmlns:a16="http://schemas.microsoft.com/office/drawing/2014/main" id="{8745AAA3-09E3-4504-B3FD-611C81F41634}"/>
              </a:ext>
            </a:extLst>
          </p:cNvPr>
          <p:cNvSpPr>
            <a:spLocks noGrp="1"/>
          </p:cNvSpPr>
          <p:nvPr>
            <p:ph type="pic" sz="quarter" idx="11"/>
          </p:nvPr>
        </p:nvSpPr>
        <p:spPr>
          <a:xfrm>
            <a:off x="6655634" y="37553"/>
            <a:ext cx="5536366" cy="6820447"/>
          </a:xfrm>
          <a:custGeom>
            <a:avLst/>
            <a:gdLst>
              <a:gd name="connsiteX0" fmla="*/ 4141175 w 5285281"/>
              <a:gd name="connsiteY0" fmla="*/ 950 h 6525434"/>
              <a:gd name="connsiteX1" fmla="*/ 5222879 w 5285281"/>
              <a:gd name="connsiteY1" fmla="*/ 82101 h 6525434"/>
              <a:gd name="connsiteX2" fmla="*/ 5285281 w 5285281"/>
              <a:gd name="connsiteY2" fmla="*/ 86253 h 6525434"/>
              <a:gd name="connsiteX3" fmla="*/ 5285281 w 5285281"/>
              <a:gd name="connsiteY3" fmla="*/ 6525434 h 6525434"/>
              <a:gd name="connsiteX4" fmla="*/ 338864 w 5285281"/>
              <a:gd name="connsiteY4" fmla="*/ 6525434 h 6525434"/>
              <a:gd name="connsiteX5" fmla="*/ 355504 w 5285281"/>
              <a:gd name="connsiteY5" fmla="*/ 6284640 h 6525434"/>
              <a:gd name="connsiteX6" fmla="*/ 122536 w 5285281"/>
              <a:gd name="connsiteY6" fmla="*/ 5603772 h 6525434"/>
              <a:gd name="connsiteX7" fmla="*/ 197419 w 5285281"/>
              <a:gd name="connsiteY7" fmla="*/ 4013697 h 6525434"/>
              <a:gd name="connsiteX8" fmla="*/ 1395542 w 5285281"/>
              <a:gd name="connsiteY8" fmla="*/ 2963334 h 6525434"/>
              <a:gd name="connsiteX9" fmla="*/ 2431419 w 5285281"/>
              <a:gd name="connsiteY9" fmla="*/ 2618748 h 6525434"/>
              <a:gd name="connsiteX10" fmla="*/ 2868234 w 5285281"/>
              <a:gd name="connsiteY10" fmla="*/ 1805029 h 6525434"/>
              <a:gd name="connsiteX11" fmla="*/ 2780871 w 5285281"/>
              <a:gd name="connsiteY11" fmla="*/ 941489 h 6525434"/>
              <a:gd name="connsiteX12" fmla="*/ 3783467 w 5285281"/>
              <a:gd name="connsiteY12" fmla="*/ 36433 h 6525434"/>
              <a:gd name="connsiteX13" fmla="*/ 4141175 w 5285281"/>
              <a:gd name="connsiteY13" fmla="*/ 950 h 652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85281" h="6525434">
                <a:moveTo>
                  <a:pt x="4141175" y="950"/>
                </a:moveTo>
                <a:cubicBezTo>
                  <a:pt x="4500573" y="-8197"/>
                  <a:pt x="4864065" y="50964"/>
                  <a:pt x="5222879" y="82101"/>
                </a:cubicBezTo>
                <a:cubicBezTo>
                  <a:pt x="5243679" y="82101"/>
                  <a:pt x="5264481" y="82101"/>
                  <a:pt x="5285281" y="86253"/>
                </a:cubicBezTo>
                <a:lnTo>
                  <a:pt x="5285281" y="6525434"/>
                </a:lnTo>
                <a:cubicBezTo>
                  <a:pt x="5285281" y="6525434"/>
                  <a:pt x="5285281" y="6525434"/>
                  <a:pt x="338864" y="6525434"/>
                </a:cubicBezTo>
                <a:cubicBezTo>
                  <a:pt x="355504" y="6446553"/>
                  <a:pt x="363825" y="6363521"/>
                  <a:pt x="355504" y="6284640"/>
                </a:cubicBezTo>
                <a:cubicBezTo>
                  <a:pt x="330543" y="6043845"/>
                  <a:pt x="205739" y="5827960"/>
                  <a:pt x="122536" y="5603772"/>
                </a:cubicBezTo>
                <a:cubicBezTo>
                  <a:pt x="-64671" y="5093121"/>
                  <a:pt x="-35550" y="4503589"/>
                  <a:pt x="197419" y="4013697"/>
                </a:cubicBezTo>
                <a:cubicBezTo>
                  <a:pt x="434547" y="3523804"/>
                  <a:pt x="875523" y="3137703"/>
                  <a:pt x="1395542" y="2963334"/>
                </a:cubicBezTo>
                <a:cubicBezTo>
                  <a:pt x="1740834" y="2851240"/>
                  <a:pt x="2127728" y="2822178"/>
                  <a:pt x="2431419" y="2618748"/>
                </a:cubicBezTo>
                <a:cubicBezTo>
                  <a:pt x="2693508" y="2436077"/>
                  <a:pt x="2864074" y="2124704"/>
                  <a:pt x="2868234" y="1805029"/>
                </a:cubicBezTo>
                <a:cubicBezTo>
                  <a:pt x="2872395" y="1514414"/>
                  <a:pt x="2747590" y="1232103"/>
                  <a:pt x="2780871" y="941489"/>
                </a:cubicBezTo>
                <a:cubicBezTo>
                  <a:pt x="2834953" y="464051"/>
                  <a:pt x="3309210" y="127769"/>
                  <a:pt x="3783467" y="36433"/>
                </a:cubicBezTo>
                <a:cubicBezTo>
                  <a:pt x="3902031" y="14637"/>
                  <a:pt x="4021376" y="3999"/>
                  <a:pt x="4141175" y="950"/>
                </a:cubicBezTo>
                <a:close/>
              </a:path>
            </a:pathLst>
          </a:custGeom>
          <a:solidFill>
            <a:schemeClr val="bg2">
              <a:lumMod val="95000"/>
            </a:schemeClr>
          </a:solidFill>
        </p:spPr>
        <p:txBody>
          <a:bodyPr wrap="square" anchor="ctr">
            <a:noAutofit/>
          </a:bodyPr>
          <a:lstStyle>
            <a:lvl1pPr marL="0" indent="0" algn="ctr">
              <a:buNone/>
              <a:defRPr sz="800"/>
            </a:lvl1pPr>
          </a:lstStyle>
          <a:p>
            <a:r>
              <a:rPr lang="en-US" noProof="0"/>
              <a:t>Click icon to add picture</a:t>
            </a:r>
            <a:endParaRPr lang="en-US" noProof="0" dirty="0"/>
          </a:p>
        </p:txBody>
      </p:sp>
      <p:sp>
        <p:nvSpPr>
          <p:cNvPr id="7" name="Title 1">
            <a:extLst>
              <a:ext uri="{FF2B5EF4-FFF2-40B4-BE49-F238E27FC236}">
                <a16:creationId xmlns:a16="http://schemas.microsoft.com/office/drawing/2014/main" id="{53703B7C-2DC4-C14C-A9CA-F1D21E7FC6AF}"/>
              </a:ext>
            </a:extLst>
          </p:cNvPr>
          <p:cNvSpPr>
            <a:spLocks noGrp="1"/>
          </p:cNvSpPr>
          <p:nvPr>
            <p:ph type="title"/>
          </p:nvPr>
        </p:nvSpPr>
        <p:spPr>
          <a:xfrm>
            <a:off x="838200" y="681037"/>
            <a:ext cx="4791637"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8" name="Straight Connector 7">
            <a:extLst>
              <a:ext uri="{FF2B5EF4-FFF2-40B4-BE49-F238E27FC236}">
                <a16:creationId xmlns:a16="http://schemas.microsoft.com/office/drawing/2014/main" id="{AD28B953-BDF8-6C47-ADCD-D3EAF78963C3}"/>
              </a:ext>
            </a:extLst>
          </p:cNvPr>
          <p:cNvCxnSpPr>
            <a:cxnSpLocks/>
          </p:cNvCxnSpPr>
          <p:nvPr userDrawn="1"/>
        </p:nvCxnSpPr>
        <p:spPr>
          <a:xfrm>
            <a:off x="838200" y="1264837"/>
            <a:ext cx="4791636"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B0C521-A2C1-48E6-B26C-DFF1B4FD4227}"/>
              </a:ext>
            </a:extLst>
          </p:cNvPr>
          <p:cNvSpPr>
            <a:spLocks noGrp="1"/>
          </p:cNvSpPr>
          <p:nvPr>
            <p:ph sz="quarter" idx="12"/>
          </p:nvPr>
        </p:nvSpPr>
        <p:spPr>
          <a:xfrm>
            <a:off x="838200" y="1265238"/>
            <a:ext cx="4791637" cy="4911725"/>
          </a:xfrm>
        </p:spPr>
        <p:txBody>
          <a:bodyPr/>
          <a:lstStyle/>
          <a:p>
            <a:pPr lvl="0"/>
            <a:r>
              <a:rPr lang="en-US"/>
              <a:t>Click to edit Master text styles</a:t>
            </a:r>
          </a:p>
        </p:txBody>
      </p:sp>
    </p:spTree>
    <p:extLst>
      <p:ext uri="{BB962C8B-B14F-4D97-AF65-F5344CB8AC3E}">
        <p14:creationId xmlns:p14="http://schemas.microsoft.com/office/powerpoint/2010/main" val="354854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alpha val="30000"/>
          </a:schemeClr>
        </a:solidFill>
        <a:effectLst/>
      </p:bgPr>
    </p:bg>
    <p:spTree>
      <p:nvGrpSpPr>
        <p:cNvPr id="1" name=""/>
        <p:cNvGrpSpPr/>
        <p:nvPr/>
      </p:nvGrpSpPr>
      <p:grpSpPr>
        <a:xfrm>
          <a:off x="0" y="0"/>
          <a:ext cx="0" cy="0"/>
          <a:chOff x="0" y="0"/>
          <a:chExt cx="0" cy="0"/>
        </a:xfrm>
      </p:grpSpPr>
      <p:sp>
        <p:nvSpPr>
          <p:cNvPr id="26" name="Freeform: Shape 8">
            <a:extLst>
              <a:ext uri="{FF2B5EF4-FFF2-40B4-BE49-F238E27FC236}">
                <a16:creationId xmlns:a16="http://schemas.microsoft.com/office/drawing/2014/main" id="{94B2908E-04B3-4B40-8DDD-1667E3F93DAE}"/>
              </a:ext>
            </a:extLst>
          </p:cNvPr>
          <p:cNvSpPr/>
          <p:nvPr userDrawn="1"/>
        </p:nvSpPr>
        <p:spPr>
          <a:xfrm rot="10800000">
            <a:off x="0" y="4362449"/>
            <a:ext cx="12192000" cy="2495550"/>
          </a:xfrm>
          <a:custGeom>
            <a:avLst/>
            <a:gdLst>
              <a:gd name="connsiteX0" fmla="*/ 0 w 12192000"/>
              <a:gd name="connsiteY0" fmla="*/ 0 h 2539624"/>
              <a:gd name="connsiteX1" fmla="*/ 12192000 w 12192000"/>
              <a:gd name="connsiteY1" fmla="*/ 0 h 2539624"/>
              <a:gd name="connsiteX2" fmla="*/ 12192000 w 12192000"/>
              <a:gd name="connsiteY2" fmla="*/ 1784674 h 2539624"/>
              <a:gd name="connsiteX3" fmla="*/ 12052232 w 12192000"/>
              <a:gd name="connsiteY3" fmla="*/ 1825247 h 2539624"/>
              <a:gd name="connsiteX4" fmla="*/ 10344150 w 12192000"/>
              <a:gd name="connsiteY4" fmla="*/ 2133600 h 2539624"/>
              <a:gd name="connsiteX5" fmla="*/ 7181850 w 12192000"/>
              <a:gd name="connsiteY5" fmla="*/ 1809750 h 2539624"/>
              <a:gd name="connsiteX6" fmla="*/ 2724150 w 12192000"/>
              <a:gd name="connsiteY6" fmla="*/ 2533650 h 2539624"/>
              <a:gd name="connsiteX7" fmla="*/ 64443 w 12192000"/>
              <a:gd name="connsiteY7" fmla="*/ 1610320 h 2539624"/>
              <a:gd name="connsiteX8" fmla="*/ 0 w 12192000"/>
              <a:gd name="connsiteY8" fmla="*/ 1575868 h 25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539624">
                <a:moveTo>
                  <a:pt x="0" y="0"/>
                </a:moveTo>
                <a:lnTo>
                  <a:pt x="12192000" y="0"/>
                </a:lnTo>
                <a:lnTo>
                  <a:pt x="12192000" y="1784674"/>
                </a:lnTo>
                <a:lnTo>
                  <a:pt x="12052232" y="1825247"/>
                </a:lnTo>
                <a:cubicBezTo>
                  <a:pt x="11558836" y="1963688"/>
                  <a:pt x="10923588" y="2113756"/>
                  <a:pt x="10344150" y="2133600"/>
                </a:cubicBezTo>
                <a:cubicBezTo>
                  <a:pt x="9417050" y="2165350"/>
                  <a:pt x="8451850" y="1743075"/>
                  <a:pt x="7181850" y="1809750"/>
                </a:cubicBezTo>
                <a:cubicBezTo>
                  <a:pt x="5911850" y="1876425"/>
                  <a:pt x="3997325" y="2613025"/>
                  <a:pt x="2724150" y="2533650"/>
                </a:cubicBezTo>
                <a:cubicBezTo>
                  <a:pt x="1769269" y="2474119"/>
                  <a:pt x="728663" y="1962746"/>
                  <a:pt x="64443" y="1610320"/>
                </a:cubicBezTo>
                <a:lnTo>
                  <a:pt x="0" y="1575868"/>
                </a:lnTo>
                <a:close/>
              </a:path>
            </a:pathLst>
          </a:custGeom>
          <a:gradFill>
            <a:gsLst>
              <a:gs pos="0">
                <a:schemeClr val="accent1"/>
              </a:gs>
              <a:gs pos="100000">
                <a:schemeClr val="accent5">
                  <a:lumMod val="60000"/>
                  <a:lumOff val="40000"/>
                  <a:alpha val="9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258940EE-A100-A74F-A549-CAD4DFFD1738}"/>
              </a:ext>
            </a:extLst>
          </p:cNvPr>
          <p:cNvSpPr/>
          <p:nvPr userDrawn="1"/>
        </p:nvSpPr>
        <p:spPr>
          <a:xfrm>
            <a:off x="838822" y="1721223"/>
            <a:ext cx="4857421"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Text Placeholder 2">
            <a:extLst>
              <a:ext uri="{FF2B5EF4-FFF2-40B4-BE49-F238E27FC236}">
                <a16:creationId xmlns:a16="http://schemas.microsoft.com/office/drawing/2014/main" id="{525A7DB0-14F0-B341-AEBA-0DC92D001E33}"/>
              </a:ext>
            </a:extLst>
          </p:cNvPr>
          <p:cNvSpPr>
            <a:spLocks noGrp="1"/>
          </p:cNvSpPr>
          <p:nvPr>
            <p:ph type="body" idx="1"/>
          </p:nvPr>
        </p:nvSpPr>
        <p:spPr>
          <a:xfrm>
            <a:off x="1263197" y="2038570"/>
            <a:ext cx="4086146" cy="703135"/>
          </a:xfrm>
        </p:spPr>
        <p:txBody>
          <a:bodyPr lIns="91440" rIns="91440" anchor="ctr">
            <a:normAutofit/>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3" name="Rectangle 22">
            <a:extLst>
              <a:ext uri="{FF2B5EF4-FFF2-40B4-BE49-F238E27FC236}">
                <a16:creationId xmlns:a16="http://schemas.microsoft.com/office/drawing/2014/main" id="{79D42B85-1179-7D46-AE33-2B64EEFC44B2}"/>
              </a:ext>
            </a:extLst>
          </p:cNvPr>
          <p:cNvSpPr/>
          <p:nvPr userDrawn="1"/>
        </p:nvSpPr>
        <p:spPr>
          <a:xfrm>
            <a:off x="6495759" y="1721223"/>
            <a:ext cx="4858040"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Text Placeholder 2">
            <a:extLst>
              <a:ext uri="{FF2B5EF4-FFF2-40B4-BE49-F238E27FC236}">
                <a16:creationId xmlns:a16="http://schemas.microsoft.com/office/drawing/2014/main" id="{2197AEE6-BBEC-494F-985F-3855AE4B14B5}"/>
              </a:ext>
            </a:extLst>
          </p:cNvPr>
          <p:cNvSpPr>
            <a:spLocks noGrp="1"/>
          </p:cNvSpPr>
          <p:nvPr>
            <p:ph type="body" idx="11"/>
          </p:nvPr>
        </p:nvSpPr>
        <p:spPr>
          <a:xfrm>
            <a:off x="6854754" y="2038570"/>
            <a:ext cx="4086666" cy="703135"/>
          </a:xfrm>
        </p:spPr>
        <p:txBody>
          <a:bodyPr lIns="91440" rIns="91440" anchor="ctr">
            <a:normAutofit/>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Title 1">
            <a:extLst>
              <a:ext uri="{FF2B5EF4-FFF2-40B4-BE49-F238E27FC236}">
                <a16:creationId xmlns:a16="http://schemas.microsoft.com/office/drawing/2014/main" id="{C2E270DF-A15A-D547-8882-6E5797B22CEA}"/>
              </a:ext>
            </a:extLst>
          </p:cNvPr>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28" name="Straight Connector 27">
            <a:extLst>
              <a:ext uri="{FF2B5EF4-FFF2-40B4-BE49-F238E27FC236}">
                <a16:creationId xmlns:a16="http://schemas.microsoft.com/office/drawing/2014/main" id="{79B3613A-9294-EA43-9505-F156E86E6E10}"/>
              </a:ext>
            </a:extLst>
          </p:cNvPr>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2E4B45-6E8A-44C6-9117-DF2BA9812882}"/>
              </a:ext>
            </a:extLst>
          </p:cNvPr>
          <p:cNvSpPr>
            <a:spLocks noGrp="1"/>
          </p:cNvSpPr>
          <p:nvPr>
            <p:ph sz="quarter" idx="12"/>
          </p:nvPr>
        </p:nvSpPr>
        <p:spPr>
          <a:xfrm>
            <a:off x="1263195" y="2885581"/>
            <a:ext cx="4086147" cy="3102469"/>
          </a:xfrm>
        </p:spPr>
        <p:txBody>
          <a:bodyPr/>
          <a:lstStyle/>
          <a:p>
            <a:pPr lvl="0"/>
            <a:r>
              <a:rPr lang="en-US"/>
              <a:t>Click to edit Master text styles</a:t>
            </a:r>
          </a:p>
        </p:txBody>
      </p:sp>
      <p:sp>
        <p:nvSpPr>
          <p:cNvPr id="13" name="Content Placeholder 2">
            <a:extLst>
              <a:ext uri="{FF2B5EF4-FFF2-40B4-BE49-F238E27FC236}">
                <a16:creationId xmlns:a16="http://schemas.microsoft.com/office/drawing/2014/main" id="{2B29B9FA-7273-4615-BD56-12D6427D024B}"/>
              </a:ext>
            </a:extLst>
          </p:cNvPr>
          <p:cNvSpPr>
            <a:spLocks noGrp="1"/>
          </p:cNvSpPr>
          <p:nvPr>
            <p:ph sz="quarter" idx="13"/>
          </p:nvPr>
        </p:nvSpPr>
        <p:spPr>
          <a:xfrm>
            <a:off x="6861067" y="2885581"/>
            <a:ext cx="4086667" cy="3102469"/>
          </a:xfrm>
        </p:spPr>
        <p:txBody>
          <a:bodyPr/>
          <a:lstStyle/>
          <a:p>
            <a:pPr lvl="0"/>
            <a:r>
              <a:rPr lang="en-US"/>
              <a:t>Click to edit Master text styles</a:t>
            </a:r>
          </a:p>
        </p:txBody>
      </p:sp>
      <p:sp>
        <p:nvSpPr>
          <p:cNvPr id="4" name="Date Placeholder 3">
            <a:extLst>
              <a:ext uri="{FF2B5EF4-FFF2-40B4-BE49-F238E27FC236}">
                <a16:creationId xmlns:a16="http://schemas.microsoft.com/office/drawing/2014/main" id="{1A093508-506F-4731-B6DA-F6E8F8B09553}"/>
              </a:ext>
            </a:extLst>
          </p:cNvPr>
          <p:cNvSpPr>
            <a:spLocks noGrp="1"/>
          </p:cNvSpPr>
          <p:nvPr>
            <p:ph type="dt" sz="half" idx="14"/>
          </p:nvPr>
        </p:nvSpPr>
        <p:spPr/>
        <p:txBody>
          <a:bodyPr/>
          <a:lstStyle>
            <a:lvl1pPr>
              <a:defRPr>
                <a:solidFill>
                  <a:schemeClr val="bg1"/>
                </a:solidFill>
              </a:defRPr>
            </a:lvl1pPr>
          </a:lstStyle>
          <a:p>
            <a:fld id="{906A8E3A-8DBF-0542-BC99-444DCA0CC2C2}" type="datetimeFigureOut">
              <a:rPr lang="en-US" smtClean="0"/>
              <a:pPr/>
              <a:t>5/20/2021</a:t>
            </a:fld>
            <a:endParaRPr lang="en-US" dirty="0"/>
          </a:p>
        </p:txBody>
      </p:sp>
      <p:sp>
        <p:nvSpPr>
          <p:cNvPr id="6" name="Footer Placeholder 5">
            <a:extLst>
              <a:ext uri="{FF2B5EF4-FFF2-40B4-BE49-F238E27FC236}">
                <a16:creationId xmlns:a16="http://schemas.microsoft.com/office/drawing/2014/main" id="{600CFF9F-3D1C-430B-BECE-49D87C7AE905}"/>
              </a:ext>
            </a:extLst>
          </p:cNvPr>
          <p:cNvSpPr>
            <a:spLocks noGrp="1"/>
          </p:cNvSpPr>
          <p:nvPr>
            <p:ph type="ftr" sz="quarter" idx="15"/>
          </p:nvPr>
        </p:nvSpPr>
        <p:spPr/>
        <p:txBody>
          <a:bodyPr/>
          <a:lstStyle>
            <a:lvl1pPr>
              <a:defRPr>
                <a:solidFill>
                  <a:schemeClr val="bg1"/>
                </a:solidFill>
              </a:defRPr>
            </a:lvl1pPr>
          </a:lstStyle>
          <a:p>
            <a:endParaRPr lang="en-US" dirty="0"/>
          </a:p>
        </p:txBody>
      </p:sp>
      <p:sp>
        <p:nvSpPr>
          <p:cNvPr id="7" name="Slide Number Placeholder 6">
            <a:extLst>
              <a:ext uri="{FF2B5EF4-FFF2-40B4-BE49-F238E27FC236}">
                <a16:creationId xmlns:a16="http://schemas.microsoft.com/office/drawing/2014/main" id="{3CD95F5F-990E-4917-82C6-FBFD4547AFB7}"/>
              </a:ext>
            </a:extLst>
          </p:cNvPr>
          <p:cNvSpPr>
            <a:spLocks noGrp="1"/>
          </p:cNvSpPr>
          <p:nvPr>
            <p:ph type="sldNum" sz="quarter" idx="16"/>
          </p:nvPr>
        </p:nvSpPr>
        <p:spPr/>
        <p:txBody>
          <a:bodyPr/>
          <a:lstStyle>
            <a:lvl1pPr>
              <a:defRPr>
                <a:solidFill>
                  <a:schemeClr val="bg1"/>
                </a:solidFill>
              </a:defRPr>
            </a:lvl1p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2154033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Caption">
    <p:bg>
      <p:bgPr>
        <a:solidFill>
          <a:schemeClr val="accent6">
            <a:alpha val="30000"/>
          </a:schemeClr>
        </a:solidFill>
        <a:effectLst/>
      </p:bgPr>
    </p:bg>
    <p:spTree>
      <p:nvGrpSpPr>
        <p:cNvPr id="1" name=""/>
        <p:cNvGrpSpPr/>
        <p:nvPr/>
      </p:nvGrpSpPr>
      <p:grpSpPr>
        <a:xfrm>
          <a:off x="0" y="0"/>
          <a:ext cx="0" cy="0"/>
          <a:chOff x="0" y="0"/>
          <a:chExt cx="0" cy="0"/>
        </a:xfrm>
      </p:grpSpPr>
      <p:sp>
        <p:nvSpPr>
          <p:cNvPr id="8" name="Freeform: Shape 6">
            <a:extLst>
              <a:ext uri="{FF2B5EF4-FFF2-40B4-BE49-F238E27FC236}">
                <a16:creationId xmlns:a16="http://schemas.microsoft.com/office/drawing/2014/main" id="{E0728D6F-9DC1-CD49-A2D6-834724E8AF3F}"/>
              </a:ext>
            </a:extLst>
          </p:cNvPr>
          <p:cNvSpPr/>
          <p:nvPr userDrawn="1"/>
        </p:nvSpPr>
        <p:spPr>
          <a:xfrm>
            <a:off x="0" y="0"/>
            <a:ext cx="12181097" cy="4981942"/>
          </a:xfrm>
          <a:custGeom>
            <a:avLst/>
            <a:gdLst>
              <a:gd name="connsiteX0" fmla="*/ 0 w 2412595"/>
              <a:gd name="connsiteY0" fmla="*/ 0 h 1044036"/>
              <a:gd name="connsiteX1" fmla="*/ 2412595 w 2412595"/>
              <a:gd name="connsiteY1" fmla="*/ 0 h 1044036"/>
              <a:gd name="connsiteX2" fmla="*/ 2328863 w 2412595"/>
              <a:gd name="connsiteY2" fmla="*/ 69540 h 1044036"/>
              <a:gd name="connsiteX3" fmla="*/ 2000250 w 2412595"/>
              <a:gd name="connsiteY3" fmla="*/ 285750 h 1044036"/>
              <a:gd name="connsiteX4" fmla="*/ 1162050 w 2412595"/>
              <a:gd name="connsiteY4" fmla="*/ 400050 h 1044036"/>
              <a:gd name="connsiteX5" fmla="*/ 552450 w 2412595"/>
              <a:gd name="connsiteY5" fmla="*/ 952500 h 1044036"/>
              <a:gd name="connsiteX6" fmla="*/ 107640 w 2412595"/>
              <a:gd name="connsiteY6" fmla="*/ 1035825 h 1044036"/>
              <a:gd name="connsiteX7" fmla="*/ 0 w 2412595"/>
              <a:gd name="connsiteY7" fmla="*/ 1044036 h 104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2595" h="1044036">
                <a:moveTo>
                  <a:pt x="0" y="0"/>
                </a:moveTo>
                <a:lnTo>
                  <a:pt x="2412595" y="0"/>
                </a:lnTo>
                <a:lnTo>
                  <a:pt x="2328863" y="69540"/>
                </a:lnTo>
                <a:cubicBezTo>
                  <a:pt x="2215753" y="160139"/>
                  <a:pt x="2095500" y="245269"/>
                  <a:pt x="2000250" y="285750"/>
                </a:cubicBezTo>
                <a:cubicBezTo>
                  <a:pt x="1746250" y="393700"/>
                  <a:pt x="1403350" y="288925"/>
                  <a:pt x="1162050" y="400050"/>
                </a:cubicBezTo>
                <a:cubicBezTo>
                  <a:pt x="920750" y="511175"/>
                  <a:pt x="844550" y="841375"/>
                  <a:pt x="552450" y="952500"/>
                </a:cubicBezTo>
                <a:cubicBezTo>
                  <a:pt x="442913" y="994172"/>
                  <a:pt x="278904" y="1019770"/>
                  <a:pt x="107640" y="1035825"/>
                </a:cubicBezTo>
                <a:lnTo>
                  <a:pt x="0" y="1044036"/>
                </a:ln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30">
            <a:extLst>
              <a:ext uri="{FF2B5EF4-FFF2-40B4-BE49-F238E27FC236}">
                <a16:creationId xmlns:a16="http://schemas.microsoft.com/office/drawing/2014/main" id="{2120EC90-BDC2-0E4B-9A3F-97CA90AA39F1}"/>
              </a:ext>
            </a:extLst>
          </p:cNvPr>
          <p:cNvSpPr>
            <a:spLocks noGrp="1"/>
          </p:cNvSpPr>
          <p:nvPr>
            <p:ph type="pic" sz="quarter" idx="14"/>
          </p:nvPr>
        </p:nvSpPr>
        <p:spPr>
          <a:xfrm>
            <a:off x="0" y="0"/>
            <a:ext cx="9298096" cy="6858000"/>
          </a:xfrm>
          <a:custGeom>
            <a:avLst/>
            <a:gdLst>
              <a:gd name="connsiteX0" fmla="*/ 0 w 9298096"/>
              <a:gd name="connsiteY0" fmla="*/ 0 h 6858000"/>
              <a:gd name="connsiteX1" fmla="*/ 8705997 w 9298096"/>
              <a:gd name="connsiteY1" fmla="*/ 0 h 6858000"/>
              <a:gd name="connsiteX2" fmla="*/ 8676710 w 9298096"/>
              <a:gd name="connsiteY2" fmla="*/ 366601 h 6858000"/>
              <a:gd name="connsiteX3" fmla="*/ 9086747 w 9298096"/>
              <a:gd name="connsiteY3" fmla="*/ 1403199 h 6858000"/>
              <a:gd name="connsiteX4" fmla="*/ 9297958 w 9298096"/>
              <a:gd name="connsiteY4" fmla="*/ 2314162 h 6858000"/>
              <a:gd name="connsiteX5" fmla="*/ 9298096 w 9298096"/>
              <a:gd name="connsiteY5" fmla="*/ 2513013 h 6858000"/>
              <a:gd name="connsiteX6" fmla="*/ 6405563 w 9298096"/>
              <a:gd name="connsiteY6" fmla="*/ 2513013 h 6858000"/>
              <a:gd name="connsiteX7" fmla="*/ 6405563 w 9298096"/>
              <a:gd name="connsiteY7" fmla="*/ 5528005 h 6858000"/>
              <a:gd name="connsiteX8" fmla="*/ 6380081 w 9298096"/>
              <a:gd name="connsiteY8" fmla="*/ 5533593 h 6858000"/>
              <a:gd name="connsiteX9" fmla="*/ 5022973 w 9298096"/>
              <a:gd name="connsiteY9" fmla="*/ 5947798 h 6858000"/>
              <a:gd name="connsiteX10" fmla="*/ 4312498 w 9298096"/>
              <a:gd name="connsiteY10" fmla="*/ 6826871 h 6858000"/>
              <a:gd name="connsiteX11" fmla="*/ 4305141 w 9298096"/>
              <a:gd name="connsiteY11" fmla="*/ 6858000 h 6858000"/>
              <a:gd name="connsiteX12" fmla="*/ 0 w 9298096"/>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98096" h="6858000">
                <a:moveTo>
                  <a:pt x="0" y="0"/>
                </a:moveTo>
                <a:cubicBezTo>
                  <a:pt x="0" y="0"/>
                  <a:pt x="0" y="0"/>
                  <a:pt x="8705997" y="0"/>
                </a:cubicBezTo>
                <a:cubicBezTo>
                  <a:pt x="8676710" y="120093"/>
                  <a:pt x="8662063" y="246508"/>
                  <a:pt x="8676710" y="366601"/>
                </a:cubicBezTo>
                <a:cubicBezTo>
                  <a:pt x="8720642" y="733203"/>
                  <a:pt x="8940304" y="1061881"/>
                  <a:pt x="9086747" y="1403199"/>
                </a:cubicBezTo>
                <a:cubicBezTo>
                  <a:pt x="9210308" y="1694743"/>
                  <a:pt x="9280326" y="2003174"/>
                  <a:pt x="9297958" y="2314162"/>
                </a:cubicBezTo>
                <a:lnTo>
                  <a:pt x="9298096" y="2513013"/>
                </a:lnTo>
                <a:lnTo>
                  <a:pt x="6405563" y="2513013"/>
                </a:lnTo>
                <a:lnTo>
                  <a:pt x="6405563" y="5528005"/>
                </a:lnTo>
                <a:lnTo>
                  <a:pt x="6380081" y="5533593"/>
                </a:lnTo>
                <a:cubicBezTo>
                  <a:pt x="5907118" y="5632552"/>
                  <a:pt x="5423859" y="5715512"/>
                  <a:pt x="5022973" y="5947798"/>
                </a:cubicBezTo>
                <a:cubicBezTo>
                  <a:pt x="4677003" y="6156381"/>
                  <a:pt x="4421644" y="6475183"/>
                  <a:pt x="4312498" y="6826871"/>
                </a:cubicBezTo>
                <a:lnTo>
                  <a:pt x="4305141" y="6858000"/>
                </a:lnTo>
                <a:lnTo>
                  <a:pt x="0" y="6858000"/>
                </a:lnTo>
                <a:close/>
              </a:path>
            </a:pathLst>
          </a:custGeom>
          <a:solidFill>
            <a:schemeClr val="bg2">
              <a:lumMod val="95000"/>
            </a:schemeClr>
          </a:solidFill>
        </p:spPr>
        <p:txBody>
          <a:bodyPr wrap="square" anchor="ctr">
            <a:noAutofit/>
          </a:bodyPr>
          <a:lstStyle>
            <a:lvl1pPr marL="0" indent="0" algn="ctr">
              <a:buNone/>
              <a:defRPr sz="1800">
                <a:solidFill>
                  <a:schemeClr val="tx2"/>
                </a:solidFill>
              </a:defRPr>
            </a:lvl1pPr>
          </a:lstStyle>
          <a:p>
            <a:r>
              <a:rPr lang="en-US" noProof="0"/>
              <a:t>Click icon to add picture</a:t>
            </a:r>
            <a:endParaRPr lang="en-US" noProof="0" dirty="0"/>
          </a:p>
        </p:txBody>
      </p:sp>
      <p:sp>
        <p:nvSpPr>
          <p:cNvPr id="21" name="Rectangle 20">
            <a:extLst>
              <a:ext uri="{FF2B5EF4-FFF2-40B4-BE49-F238E27FC236}">
                <a16:creationId xmlns:a16="http://schemas.microsoft.com/office/drawing/2014/main" id="{F8985295-F0BC-9B4D-981C-D474C9EDECD0}"/>
              </a:ext>
            </a:extLst>
          </p:cNvPr>
          <p:cNvSpPr/>
          <p:nvPr userDrawn="1"/>
        </p:nvSpPr>
        <p:spPr>
          <a:xfrm>
            <a:off x="6405102" y="2512661"/>
            <a:ext cx="5284607" cy="4345339"/>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itle 1">
            <a:extLst>
              <a:ext uri="{FF2B5EF4-FFF2-40B4-BE49-F238E27FC236}">
                <a16:creationId xmlns:a16="http://schemas.microsoft.com/office/drawing/2014/main" id="{5CB02C94-6046-2E46-BE22-98A994B16607}"/>
              </a:ext>
            </a:extLst>
          </p:cNvPr>
          <p:cNvSpPr>
            <a:spLocks noGrp="1"/>
          </p:cNvSpPr>
          <p:nvPr>
            <p:ph type="title"/>
          </p:nvPr>
        </p:nvSpPr>
        <p:spPr>
          <a:xfrm>
            <a:off x="6767867" y="2763704"/>
            <a:ext cx="4559075"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24" name="Straight Connector 23">
            <a:extLst>
              <a:ext uri="{FF2B5EF4-FFF2-40B4-BE49-F238E27FC236}">
                <a16:creationId xmlns:a16="http://schemas.microsoft.com/office/drawing/2014/main" id="{E80620B5-CD54-A44A-A690-BB5E58FBDA77}"/>
              </a:ext>
            </a:extLst>
          </p:cNvPr>
          <p:cNvCxnSpPr>
            <a:cxnSpLocks/>
          </p:cNvCxnSpPr>
          <p:nvPr userDrawn="1"/>
        </p:nvCxnSpPr>
        <p:spPr>
          <a:xfrm>
            <a:off x="6767867" y="3347504"/>
            <a:ext cx="4443697"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933D35FF-5668-47B8-A93C-30923509CC04}"/>
              </a:ext>
            </a:extLst>
          </p:cNvPr>
          <p:cNvSpPr>
            <a:spLocks noGrp="1"/>
          </p:cNvSpPr>
          <p:nvPr>
            <p:ph sz="quarter" idx="15"/>
          </p:nvPr>
        </p:nvSpPr>
        <p:spPr>
          <a:xfrm>
            <a:off x="6767513" y="3348038"/>
            <a:ext cx="4559074" cy="3008312"/>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117143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C4EB4B-30F5-5541-B2A0-6BD04D0109C9}"/>
              </a:ext>
            </a:extLst>
          </p:cNvPr>
          <p:cNvSpPr>
            <a:spLocks noGrp="1"/>
          </p:cNvSpPr>
          <p:nvPr>
            <p:ph type="dt" sz="half" idx="10"/>
          </p:nvPr>
        </p:nvSpPr>
        <p:spPr/>
        <p:txBody>
          <a:bodyPr/>
          <a:lstStyle/>
          <a:p>
            <a:fld id="{906A8E3A-8DBF-0542-BC99-444DCA0CC2C2}" type="datetimeFigureOut">
              <a:rPr lang="en-US" smtClean="0"/>
              <a:t>5/20/2021</a:t>
            </a:fld>
            <a:endParaRPr lang="en-US" dirty="0"/>
          </a:p>
        </p:txBody>
      </p:sp>
      <p:sp>
        <p:nvSpPr>
          <p:cNvPr id="3" name="Footer Placeholder 2">
            <a:extLst>
              <a:ext uri="{FF2B5EF4-FFF2-40B4-BE49-F238E27FC236}">
                <a16:creationId xmlns:a16="http://schemas.microsoft.com/office/drawing/2014/main" id="{72D97956-7D4F-5346-B8DD-3653B600E65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D5AB29D-BA7D-E743-8CA0-6953FF72B2BC}"/>
              </a:ext>
            </a:extLst>
          </p:cNvPr>
          <p:cNvSpPr>
            <a:spLocks noGrp="1"/>
          </p:cNvSpPr>
          <p:nvPr>
            <p:ph type="sldNum" sz="quarter" idx="12"/>
          </p:nvPr>
        </p:nvSpPr>
        <p:spPr/>
        <p:txBody>
          <a:bodyPr/>
          <a:lstStyle/>
          <a:p>
            <a:fld id="{A693002F-D6EA-CF48-8F44-2316036B2B87}" type="slidenum">
              <a:rPr lang="en-US" smtClean="0"/>
              <a:t>‹#›</a:t>
            </a:fld>
            <a:endParaRPr lang="en-US" dirty="0"/>
          </a:p>
        </p:txBody>
      </p:sp>
    </p:spTree>
    <p:extLst>
      <p:ext uri="{BB962C8B-B14F-4D97-AF65-F5344CB8AC3E}">
        <p14:creationId xmlns:p14="http://schemas.microsoft.com/office/powerpoint/2010/main" val="4112999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alpha val="3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9B7248-6025-0744-9C6E-BC6F9FDBD5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84367D3-6495-C045-872D-F4C6CB656C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5CC2195-E771-AB42-B5A7-7832D8F418C4}"/>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800">
                <a:solidFill>
                  <a:schemeClr val="tx1">
                    <a:tint val="75000"/>
                  </a:schemeClr>
                </a:solidFill>
              </a:defRPr>
            </a:lvl1pPr>
          </a:lstStyle>
          <a:p>
            <a:fld id="{906A8E3A-8DBF-0542-BC99-444DCA0CC2C2}" type="datetimeFigureOut">
              <a:rPr lang="en-US" smtClean="0"/>
              <a:pPr/>
              <a:t>5/20/2021</a:t>
            </a:fld>
            <a:endParaRPr lang="en-US" dirty="0"/>
          </a:p>
        </p:txBody>
      </p:sp>
      <p:sp>
        <p:nvSpPr>
          <p:cNvPr id="5" name="Footer Placeholder 4">
            <a:extLst>
              <a:ext uri="{FF2B5EF4-FFF2-40B4-BE49-F238E27FC236}">
                <a16:creationId xmlns:a16="http://schemas.microsoft.com/office/drawing/2014/main" id="{737F28BA-DFC0-3946-9FE9-DE388CB020C0}"/>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DDF77CB-EF35-DF4C-95FE-31419B6CA9E6}"/>
              </a:ext>
            </a:extLst>
          </p:cNvPr>
          <p:cNvSpPr>
            <a:spLocks noGrp="1"/>
          </p:cNvSpPr>
          <p:nvPr>
            <p:ph type="sldNum" sz="quarter" idx="4"/>
          </p:nvPr>
        </p:nvSpPr>
        <p:spPr>
          <a:xfrm>
            <a:off x="10936940" y="6492875"/>
            <a:ext cx="416859" cy="228600"/>
          </a:xfrm>
          <a:prstGeom prst="rect">
            <a:avLst/>
          </a:prstGeom>
        </p:spPr>
        <p:txBody>
          <a:bodyPr vert="horz" lIns="91440" tIns="45720" rIns="91440" bIns="45720" rtlCol="0" anchor="ctr"/>
          <a:lstStyle>
            <a:lvl1pPr algn="r">
              <a:defRPr sz="800">
                <a:solidFill>
                  <a:schemeClr val="tx1">
                    <a:tint val="75000"/>
                  </a:schemeClr>
                </a:solidFill>
              </a:defRPr>
            </a:lvl1p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206674529"/>
      </p:ext>
    </p:extLst>
  </p:cSld>
  <p:clrMap bg1="lt1" tx1="dk1" bg2="lt2" tx2="dk2" accent1="accent1" accent2="accent2" accent3="accent3" accent4="accent4" accent5="accent5" accent6="accent6" hlink="hlink" folHlink="folHlink"/>
  <p:sldLayoutIdLst>
    <p:sldLayoutId id="2147483681" r:id="rId1"/>
    <p:sldLayoutId id="2147483683" r:id="rId2"/>
    <p:sldLayoutId id="2147483682" r:id="rId3"/>
    <p:sldLayoutId id="2147483687" r:id="rId4"/>
    <p:sldLayoutId id="2147483693" r:id="rId5"/>
    <p:sldLayoutId id="2147483676" r:id="rId6"/>
  </p:sldLayoutIdLst>
  <p:txStyles>
    <p:titleStyle>
      <a:lvl1pPr algn="l" defTabSz="914400" rtl="0" eaLnBrk="1" latinLnBrk="0" hangingPunct="1">
        <a:lnSpc>
          <a:spcPct val="90000"/>
        </a:lnSpc>
        <a:spcBef>
          <a:spcPct val="0"/>
        </a:spcBef>
        <a:buNone/>
        <a:defRPr sz="2400" b="1" kern="1200" spc="150" baseline="0">
          <a:solidFill>
            <a:schemeClr val="accent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A close up of a flowers">
            <a:extLst>
              <a:ext uri="{FF2B5EF4-FFF2-40B4-BE49-F238E27FC236}">
                <a16:creationId xmlns:a16="http://schemas.microsoft.com/office/drawing/2014/main" id="{5A8C014E-25AF-4B1A-85C4-1B34CBEC7EE8}"/>
              </a:ext>
            </a:extLst>
          </p:cNvPr>
          <p:cNvPicPr>
            <a:picLocks noGrp="1" noChangeAspect="1"/>
          </p:cNvPicPr>
          <p:nvPr>
            <p:ph type="pic" sz="quarter" idx="14"/>
          </p:nvPr>
        </p:nvPicPr>
        <p:blipFill rotWithShape="1">
          <a:blip r:embed="rId2">
            <a:alphaModFix amt="35000"/>
            <a:duotone>
              <a:schemeClr val="accent1">
                <a:shade val="45000"/>
                <a:satMod val="135000"/>
              </a:schemeClr>
              <a:prstClr val="white"/>
            </a:duotone>
            <a:extLst>
              <a:ext uri="{28A0092B-C50C-407E-A947-70E740481C1C}">
                <a14:useLocalDpi xmlns:a14="http://schemas.microsoft.com/office/drawing/2010/main"/>
              </a:ext>
            </a:extLst>
          </a:blip>
          <a:srcRect l="24" r="24"/>
          <a:stretch/>
        </p:blipFill>
        <p:spPr>
          <a:xfrm>
            <a:off x="528638" y="386315"/>
            <a:ext cx="11368087" cy="5875337"/>
          </a:xfrm>
          <a:solidFill>
            <a:schemeClr val="accent1">
              <a:lumMod val="60000"/>
              <a:lumOff val="40000"/>
            </a:schemeClr>
          </a:solidFill>
        </p:spPr>
      </p:pic>
      <p:sp>
        <p:nvSpPr>
          <p:cNvPr id="2" name="Title 1">
            <a:extLst>
              <a:ext uri="{FF2B5EF4-FFF2-40B4-BE49-F238E27FC236}">
                <a16:creationId xmlns:a16="http://schemas.microsoft.com/office/drawing/2014/main" id="{A0713B00-0A39-43C5-AFC5-797E4818C6F5}"/>
              </a:ext>
            </a:extLst>
          </p:cNvPr>
          <p:cNvSpPr>
            <a:spLocks noGrp="1"/>
          </p:cNvSpPr>
          <p:nvPr>
            <p:ph type="ctrTitle"/>
          </p:nvPr>
        </p:nvSpPr>
        <p:spPr>
          <a:xfrm>
            <a:off x="1701383" y="596348"/>
            <a:ext cx="8789234" cy="1160891"/>
          </a:xfrm>
        </p:spPr>
        <p:txBody>
          <a:bodyPr>
            <a:noAutofit/>
          </a:bodyPr>
          <a:lstStyle/>
          <a:p>
            <a:r>
              <a:rPr lang="en-US" sz="1800" dirty="0">
                <a:sym typeface="+mn-ea"/>
              </a:rPr>
              <a:t>KONKAN GYANPEETH COLLEGE OF ENGINEERING, KARJAT</a:t>
            </a:r>
            <a:br>
              <a:rPr lang="en-US" sz="1800" dirty="0">
                <a:sym typeface="+mn-ea"/>
              </a:rPr>
            </a:br>
            <a:r>
              <a:rPr lang="en-US" sz="1800" dirty="0">
                <a:sym typeface="+mn-ea"/>
              </a:rPr>
              <a:t>     Affiliated to University of Mumbai, Approved by AICTE, New Delhi.</a:t>
            </a:r>
            <a:br>
              <a:rPr lang="en-US" sz="1800" dirty="0"/>
            </a:br>
            <a:endParaRPr lang="en-IN" sz="18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4EA167BD-1212-455E-A817-459E520C1FE2}"/>
              </a:ext>
            </a:extLst>
          </p:cNvPr>
          <p:cNvSpPr>
            <a:spLocks noGrp="1"/>
          </p:cNvSpPr>
          <p:nvPr>
            <p:ph type="subTitle" idx="1"/>
          </p:nvPr>
        </p:nvSpPr>
        <p:spPr>
          <a:xfrm>
            <a:off x="1701382" y="3095624"/>
            <a:ext cx="9500017" cy="3260726"/>
          </a:xfrm>
        </p:spPr>
        <p:txBody>
          <a:bodyPr>
            <a:normAutofit/>
          </a:bodyPr>
          <a:lstStyle/>
          <a:p>
            <a:r>
              <a:rPr lang="en-US" sz="2400" i="1" u="sng" dirty="0">
                <a:effectLst>
                  <a:outerShdw blurRad="38100" dist="38100" dir="2700000" algn="tl">
                    <a:srgbClr val="000000">
                      <a:alpha val="43137"/>
                    </a:srgbClr>
                  </a:outerShdw>
                </a:effectLst>
              </a:rPr>
              <a:t>INSURANCE RENEWAL USING ANDROID</a:t>
            </a:r>
          </a:p>
          <a:p>
            <a:endParaRPr lang="en-US" sz="2400" dirty="0">
              <a:effectLst>
                <a:outerShdw blurRad="38100" dist="38100" dir="2700000" algn="tl">
                  <a:srgbClr val="000000">
                    <a:alpha val="43137"/>
                  </a:srgbClr>
                </a:outerShdw>
              </a:effectLst>
            </a:endParaRPr>
          </a:p>
          <a:p>
            <a:pPr algn="l"/>
            <a:r>
              <a:rPr lang="en-US" sz="1900" dirty="0">
                <a:effectLst>
                  <a:outerShdw blurRad="38100" dist="38100" dir="2700000" algn="tl">
                    <a:srgbClr val="000000">
                      <a:alpha val="43137"/>
                    </a:srgbClr>
                  </a:outerShdw>
                </a:effectLst>
              </a:rPr>
              <a:t>PRESENTED BY :</a:t>
            </a:r>
            <a:r>
              <a:rPr lang="en-US" sz="2400" dirty="0">
                <a:effectLst>
                  <a:outerShdw blurRad="38100" dist="38100" dir="2700000" algn="tl">
                    <a:srgbClr val="000000">
                      <a:alpha val="43137"/>
                    </a:srgbClr>
                  </a:outerShdw>
                </a:effectLst>
              </a:rPr>
              <a:t> </a:t>
            </a:r>
            <a:endParaRPr lang="en-US" sz="1800" dirty="0"/>
          </a:p>
          <a:p>
            <a:pPr marL="285750" indent="-285750" algn="l">
              <a:buFont typeface="Courier New" panose="02070309020205020404" pitchFamily="49" charset="0"/>
              <a:buChar char="o"/>
            </a:pPr>
            <a:r>
              <a:rPr lang="en-US" sz="1800" dirty="0"/>
              <a:t>SWATI BHAGAT (ROLL NO.04)</a:t>
            </a:r>
          </a:p>
          <a:p>
            <a:pPr marL="285750" indent="-285750" algn="l">
              <a:buFont typeface="Courier New" panose="02070309020205020404" pitchFamily="49" charset="0"/>
              <a:buChar char="o"/>
            </a:pPr>
            <a:r>
              <a:rPr lang="en-US" sz="1800" dirty="0"/>
              <a:t>KHUSHAL PATIL (ROLL NO.44)</a:t>
            </a:r>
          </a:p>
          <a:p>
            <a:pPr marL="285750" indent="-285750" algn="l">
              <a:buFont typeface="Courier New" panose="02070309020205020404" pitchFamily="49" charset="0"/>
              <a:buChar char="o"/>
            </a:pPr>
            <a:r>
              <a:rPr lang="en-US" sz="1800" b="1" dirty="0">
                <a:effectLst/>
                <a:ea typeface="Georgia" panose="02040502050405020303" pitchFamily="18" charset="0"/>
                <a:cs typeface="Georgia" panose="02040502050405020303" pitchFamily="18" charset="0"/>
              </a:rPr>
              <a:t>DNYANESHWARI DESAI (ROLL NO.66)</a:t>
            </a:r>
          </a:p>
          <a:p>
            <a:pPr marL="285750" indent="-285750" algn="l">
              <a:buFont typeface="Courier New" panose="02070309020205020404" pitchFamily="49" charset="0"/>
              <a:buChar char="o"/>
            </a:pPr>
            <a:r>
              <a:rPr lang="en-US" sz="1800" dirty="0">
                <a:ea typeface="Georgia" panose="02040502050405020303" pitchFamily="18" charset="0"/>
                <a:cs typeface="Georgia" panose="02040502050405020303" pitchFamily="18" charset="0"/>
              </a:rPr>
              <a:t>DIKSHA KAKPHALE (ROLL NO.26)</a:t>
            </a:r>
          </a:p>
          <a:p>
            <a:pPr algn="r"/>
            <a:r>
              <a:rPr lang="en-US" sz="1800" i="1" dirty="0">
                <a:effectLst/>
                <a:ea typeface="Georgia" panose="02040502050405020303" pitchFamily="18" charset="0"/>
                <a:cs typeface="Georgia" panose="02040502050405020303" pitchFamily="18" charset="0"/>
              </a:rPr>
              <a:t>GUIDED BY </a:t>
            </a:r>
            <a:r>
              <a:rPr lang="en-US" sz="1800" i="1" dirty="0" err="1">
                <a:ea typeface="Georgia" panose="02040502050405020303" pitchFamily="18" charset="0"/>
                <a:cs typeface="Georgia" panose="02040502050405020303" pitchFamily="18" charset="0"/>
              </a:rPr>
              <a:t>Prof.</a:t>
            </a:r>
            <a:r>
              <a:rPr lang="en-US" sz="1800" i="1" dirty="0" err="1">
                <a:effectLst/>
                <a:ea typeface="Georgia" panose="02040502050405020303" pitchFamily="18" charset="0"/>
                <a:cs typeface="Georgia" panose="02040502050405020303" pitchFamily="18" charset="0"/>
              </a:rPr>
              <a:t>M.B.ZEMSE</a:t>
            </a:r>
            <a:endParaRPr lang="en-IN" sz="1800" i="1" dirty="0">
              <a:effectLst/>
              <a:ea typeface="Georgia" panose="02040502050405020303" pitchFamily="18" charset="0"/>
              <a:cs typeface="Georgia" panose="02040502050405020303" pitchFamily="18" charset="0"/>
            </a:endParaRPr>
          </a:p>
          <a:p>
            <a:endParaRPr lang="en-IN" sz="1800" dirty="0">
              <a:solidFill>
                <a:schemeClr val="tx1"/>
              </a:solidFill>
            </a:endParaRPr>
          </a:p>
        </p:txBody>
      </p:sp>
      <p:pic>
        <p:nvPicPr>
          <p:cNvPr id="7" name="Picture 6" descr="WhatsApp Image 2020-12-14 at 9.40.02 PM">
            <a:extLst>
              <a:ext uri="{FF2B5EF4-FFF2-40B4-BE49-F238E27FC236}">
                <a16:creationId xmlns:a16="http://schemas.microsoft.com/office/drawing/2014/main" id="{0725EFEB-1F42-4D21-A6A2-5337D11BE8D2}"/>
              </a:ext>
            </a:extLst>
          </p:cNvPr>
          <p:cNvPicPr>
            <a:picLocks noChangeAspect="1"/>
          </p:cNvPicPr>
          <p:nvPr/>
        </p:nvPicPr>
        <p:blipFill>
          <a:blip r:embed="rId3"/>
          <a:stretch>
            <a:fillRect/>
          </a:stretch>
        </p:blipFill>
        <p:spPr>
          <a:xfrm>
            <a:off x="5256535" y="1636291"/>
            <a:ext cx="1413510" cy="1386840"/>
          </a:xfrm>
          <a:prstGeom prst="rect">
            <a:avLst/>
          </a:prstGeom>
        </p:spPr>
      </p:pic>
    </p:spTree>
    <p:extLst>
      <p:ext uri="{BB962C8B-B14F-4D97-AF65-F5344CB8AC3E}">
        <p14:creationId xmlns:p14="http://schemas.microsoft.com/office/powerpoint/2010/main" val="2221651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05920-40E3-4E9D-9ABF-3C31C54F83FC}"/>
              </a:ext>
            </a:extLst>
          </p:cNvPr>
          <p:cNvSpPr>
            <a:spLocks noGrp="1"/>
          </p:cNvSpPr>
          <p:nvPr>
            <p:ph type="title"/>
          </p:nvPr>
        </p:nvSpPr>
        <p:spPr/>
        <p:txBody>
          <a:bodyPr/>
          <a:lstStyle/>
          <a:p>
            <a:pPr algn="ctr"/>
            <a:r>
              <a:rPr lang="en-US" dirty="0"/>
              <a:t>‘R’ ANALYSIS</a:t>
            </a:r>
            <a:endParaRPr lang="en-IN" dirty="0"/>
          </a:p>
        </p:txBody>
      </p:sp>
      <p:graphicFrame>
        <p:nvGraphicFramePr>
          <p:cNvPr id="5" name="Table 5">
            <a:extLst>
              <a:ext uri="{FF2B5EF4-FFF2-40B4-BE49-F238E27FC236}">
                <a16:creationId xmlns:a16="http://schemas.microsoft.com/office/drawing/2014/main" id="{B34F329E-1C64-441D-AED0-BCE2DED69EA4}"/>
              </a:ext>
            </a:extLst>
          </p:cNvPr>
          <p:cNvGraphicFramePr>
            <a:graphicFrameLocks noGrp="1"/>
          </p:cNvGraphicFramePr>
          <p:nvPr>
            <p:ph sz="quarter" idx="10"/>
            <p:extLst>
              <p:ext uri="{D42A27DB-BD31-4B8C-83A1-F6EECF244321}">
                <p14:modId xmlns:p14="http://schemas.microsoft.com/office/powerpoint/2010/main" val="1777230725"/>
              </p:ext>
            </p:extLst>
          </p:nvPr>
        </p:nvGraphicFramePr>
        <p:xfrm>
          <a:off x="873303" y="1265238"/>
          <a:ext cx="10309046" cy="4067049"/>
        </p:xfrm>
        <a:graphic>
          <a:graphicData uri="http://schemas.openxmlformats.org/drawingml/2006/table">
            <a:tbl>
              <a:tblPr firstRow="1" bandRow="1">
                <a:tableStyleId>{5FD0F851-EC5A-4D38-B0AD-8093EC10F338}</a:tableStyleId>
              </a:tblPr>
              <a:tblGrid>
                <a:gridCol w="2098497">
                  <a:extLst>
                    <a:ext uri="{9D8B030D-6E8A-4147-A177-3AD203B41FA5}">
                      <a16:colId xmlns:a16="http://schemas.microsoft.com/office/drawing/2014/main" val="1028201904"/>
                    </a:ext>
                  </a:extLst>
                </a:gridCol>
                <a:gridCol w="8210549">
                  <a:extLst>
                    <a:ext uri="{9D8B030D-6E8A-4147-A177-3AD203B41FA5}">
                      <a16:colId xmlns:a16="http://schemas.microsoft.com/office/drawing/2014/main" val="3032920978"/>
                    </a:ext>
                  </a:extLst>
                </a:gridCol>
              </a:tblGrid>
              <a:tr h="558297">
                <a:tc>
                  <a:txBody>
                    <a:bodyPr/>
                    <a:lstStyle/>
                    <a:p>
                      <a:pPr algn="ctr"/>
                      <a:r>
                        <a:rPr lang="en-US" b="1" dirty="0">
                          <a:solidFill>
                            <a:schemeClr val="tx1"/>
                          </a:solidFill>
                        </a:rPr>
                        <a:t>  VARIABLE</a:t>
                      </a:r>
                      <a:endParaRPr lang="en-IN" b="1" dirty="0">
                        <a:solidFill>
                          <a:schemeClr val="tx1"/>
                        </a:solidFill>
                      </a:endParaRPr>
                    </a:p>
                  </a:txBody>
                  <a:tcPr/>
                </a:tc>
                <a:tc>
                  <a:txBody>
                    <a:bodyPr/>
                    <a:lstStyle/>
                    <a:p>
                      <a:pPr algn="ctr"/>
                      <a:r>
                        <a:rPr lang="en-US" b="1" dirty="0">
                          <a:solidFill>
                            <a:schemeClr val="tx1"/>
                          </a:solidFill>
                        </a:rPr>
                        <a:t>                 DESCRIPTIO</a:t>
                      </a:r>
                      <a:r>
                        <a:rPr lang="en-US" dirty="0">
                          <a:solidFill>
                            <a:schemeClr val="tx1"/>
                          </a:solidFill>
                        </a:rPr>
                        <a:t>N</a:t>
                      </a:r>
                      <a:endParaRPr lang="en-IN" dirty="0">
                        <a:solidFill>
                          <a:schemeClr val="tx1"/>
                        </a:solidFill>
                      </a:endParaRPr>
                    </a:p>
                  </a:txBody>
                  <a:tcPr/>
                </a:tc>
                <a:extLst>
                  <a:ext uri="{0D108BD9-81ED-4DB2-BD59-A6C34878D82A}">
                    <a16:rowId xmlns:a16="http://schemas.microsoft.com/office/drawing/2014/main" val="1743094191"/>
                  </a:ext>
                </a:extLst>
              </a:tr>
              <a:tr h="386998">
                <a:tc>
                  <a:txBody>
                    <a:bodyPr/>
                    <a:lstStyle/>
                    <a:p>
                      <a:pPr algn="ctr"/>
                      <a:r>
                        <a:rPr lang="en-US" dirty="0"/>
                        <a:t>Veh_value</a:t>
                      </a:r>
                      <a:endParaRPr lang="en-IN" dirty="0"/>
                    </a:p>
                  </a:txBody>
                  <a:tcPr/>
                </a:tc>
                <a:tc>
                  <a:txBody>
                    <a:bodyPr/>
                    <a:lstStyle/>
                    <a:p>
                      <a:pPr algn="ctr"/>
                      <a:r>
                        <a:rPr lang="en-US" dirty="0"/>
                        <a:t>Vehicle value, in 10000s</a:t>
                      </a:r>
                      <a:endParaRPr lang="en-IN" dirty="0"/>
                    </a:p>
                  </a:txBody>
                  <a:tcPr/>
                </a:tc>
                <a:extLst>
                  <a:ext uri="{0D108BD9-81ED-4DB2-BD59-A6C34878D82A}">
                    <a16:rowId xmlns:a16="http://schemas.microsoft.com/office/drawing/2014/main" val="427408679"/>
                  </a:ext>
                </a:extLst>
              </a:tr>
              <a:tr h="386998">
                <a:tc>
                  <a:txBody>
                    <a:bodyPr/>
                    <a:lstStyle/>
                    <a:p>
                      <a:pPr algn="ctr"/>
                      <a:r>
                        <a:rPr lang="en-US" dirty="0"/>
                        <a:t>exposure</a:t>
                      </a:r>
                      <a:endParaRPr lang="en-IN" dirty="0"/>
                    </a:p>
                  </a:txBody>
                  <a:tcPr/>
                </a:tc>
                <a:tc>
                  <a:txBody>
                    <a:bodyPr/>
                    <a:lstStyle/>
                    <a:p>
                      <a:pPr algn="ctr"/>
                      <a:r>
                        <a:rPr lang="en-US" dirty="0"/>
                        <a:t>Proportion of year of policy held, ranging from 0-1</a:t>
                      </a:r>
                      <a:endParaRPr lang="en-IN" dirty="0"/>
                    </a:p>
                  </a:txBody>
                  <a:tcPr/>
                </a:tc>
                <a:extLst>
                  <a:ext uri="{0D108BD9-81ED-4DB2-BD59-A6C34878D82A}">
                    <a16:rowId xmlns:a16="http://schemas.microsoft.com/office/drawing/2014/main" val="603499064"/>
                  </a:ext>
                </a:extLst>
              </a:tr>
              <a:tr h="386998">
                <a:tc>
                  <a:txBody>
                    <a:bodyPr/>
                    <a:lstStyle/>
                    <a:p>
                      <a:pPr algn="ctr"/>
                      <a:r>
                        <a:rPr lang="en-US" dirty="0"/>
                        <a:t>clm</a:t>
                      </a:r>
                      <a:endParaRPr lang="en-IN" dirty="0"/>
                    </a:p>
                  </a:txBody>
                  <a:tcPr/>
                </a:tc>
                <a:tc>
                  <a:txBody>
                    <a:bodyPr/>
                    <a:lstStyle/>
                    <a:p>
                      <a:pPr algn="ctr"/>
                      <a:r>
                        <a:rPr lang="en-US" dirty="0"/>
                        <a:t>Occurrence of claim (0=No, 1=Yes)</a:t>
                      </a:r>
                      <a:endParaRPr lang="en-IN" dirty="0"/>
                    </a:p>
                  </a:txBody>
                  <a:tcPr/>
                </a:tc>
                <a:extLst>
                  <a:ext uri="{0D108BD9-81ED-4DB2-BD59-A6C34878D82A}">
                    <a16:rowId xmlns:a16="http://schemas.microsoft.com/office/drawing/2014/main" val="1382104509"/>
                  </a:ext>
                </a:extLst>
              </a:tr>
              <a:tr h="412768">
                <a:tc>
                  <a:txBody>
                    <a:bodyPr/>
                    <a:lstStyle/>
                    <a:p>
                      <a:pPr algn="ctr"/>
                      <a:r>
                        <a:rPr lang="en-US" dirty="0"/>
                        <a:t>Num claims</a:t>
                      </a:r>
                      <a:endParaRPr lang="en-IN" dirty="0"/>
                    </a:p>
                  </a:txBody>
                  <a:tcPr/>
                </a:tc>
                <a:tc>
                  <a:txBody>
                    <a:bodyPr/>
                    <a:lstStyle/>
                    <a:p>
                      <a:pPr algn="ctr"/>
                      <a:r>
                        <a:rPr lang="en-US" dirty="0"/>
                        <a:t>Number of claims</a:t>
                      </a:r>
                      <a:endParaRPr lang="en-IN" dirty="0"/>
                    </a:p>
                  </a:txBody>
                  <a:tcPr/>
                </a:tc>
                <a:extLst>
                  <a:ext uri="{0D108BD9-81ED-4DB2-BD59-A6C34878D82A}">
                    <a16:rowId xmlns:a16="http://schemas.microsoft.com/office/drawing/2014/main" val="2362705835"/>
                  </a:ext>
                </a:extLst>
              </a:tr>
              <a:tr h="386998">
                <a:tc>
                  <a:txBody>
                    <a:bodyPr/>
                    <a:lstStyle/>
                    <a:p>
                      <a:pPr algn="ctr"/>
                      <a:r>
                        <a:rPr lang="en-US" dirty="0"/>
                        <a:t>Claim cst0</a:t>
                      </a:r>
                      <a:endParaRPr lang="en-IN" dirty="0"/>
                    </a:p>
                  </a:txBody>
                  <a:tcPr/>
                </a:tc>
                <a:tc>
                  <a:txBody>
                    <a:bodyPr/>
                    <a:lstStyle/>
                    <a:p>
                      <a:pPr algn="ctr"/>
                      <a:r>
                        <a:rPr lang="en-US" dirty="0"/>
                        <a:t>Claim amount (0 if no claim)</a:t>
                      </a:r>
                      <a:endParaRPr lang="en-IN" dirty="0"/>
                    </a:p>
                  </a:txBody>
                  <a:tcPr/>
                </a:tc>
                <a:extLst>
                  <a:ext uri="{0D108BD9-81ED-4DB2-BD59-A6C34878D82A}">
                    <a16:rowId xmlns:a16="http://schemas.microsoft.com/office/drawing/2014/main" val="2370407067"/>
                  </a:ext>
                </a:extLst>
              </a:tr>
              <a:tr h="386998">
                <a:tc>
                  <a:txBody>
                    <a:bodyPr/>
                    <a:lstStyle/>
                    <a:p>
                      <a:pPr algn="ctr"/>
                      <a:r>
                        <a:rPr lang="en-US" dirty="0"/>
                        <a:t>Veh_body</a:t>
                      </a:r>
                      <a:endParaRPr lang="en-IN" dirty="0"/>
                    </a:p>
                  </a:txBody>
                  <a:tcPr/>
                </a:tc>
                <a:tc>
                  <a:txBody>
                    <a:bodyPr/>
                    <a:lstStyle/>
                    <a:p>
                      <a:pPr algn="ctr"/>
                      <a:r>
                        <a:rPr lang="en-US" dirty="0"/>
                        <a:t>Type of vehicle body</a:t>
                      </a:r>
                      <a:endParaRPr lang="en-IN" dirty="0"/>
                    </a:p>
                  </a:txBody>
                  <a:tcPr/>
                </a:tc>
                <a:extLst>
                  <a:ext uri="{0D108BD9-81ED-4DB2-BD59-A6C34878D82A}">
                    <a16:rowId xmlns:a16="http://schemas.microsoft.com/office/drawing/2014/main" val="822848029"/>
                  </a:ext>
                </a:extLst>
              </a:tr>
              <a:tr h="386998">
                <a:tc>
                  <a:txBody>
                    <a:bodyPr/>
                    <a:lstStyle/>
                    <a:p>
                      <a:pPr algn="ctr"/>
                      <a:r>
                        <a:rPr lang="en-US" dirty="0"/>
                        <a:t>gender</a:t>
                      </a:r>
                      <a:endParaRPr lang="en-IN" dirty="0"/>
                    </a:p>
                  </a:txBody>
                  <a:tcPr/>
                </a:tc>
                <a:tc>
                  <a:txBody>
                    <a:bodyPr/>
                    <a:lstStyle/>
                    <a:p>
                      <a:pPr algn="ctr"/>
                      <a:r>
                        <a:rPr lang="en-US" dirty="0"/>
                        <a:t>Gender of driver (M,F)</a:t>
                      </a:r>
                      <a:endParaRPr lang="en-IN" dirty="0"/>
                    </a:p>
                  </a:txBody>
                  <a:tcPr/>
                </a:tc>
                <a:extLst>
                  <a:ext uri="{0D108BD9-81ED-4DB2-BD59-A6C34878D82A}">
                    <a16:rowId xmlns:a16="http://schemas.microsoft.com/office/drawing/2014/main" val="1659481675"/>
                  </a:ext>
                </a:extLst>
              </a:tr>
              <a:tr h="386998">
                <a:tc>
                  <a:txBody>
                    <a:bodyPr/>
                    <a:lstStyle/>
                    <a:p>
                      <a:pPr algn="ctr"/>
                      <a:r>
                        <a:rPr lang="en-US" dirty="0"/>
                        <a:t>area</a:t>
                      </a:r>
                      <a:endParaRPr lang="en-IN" dirty="0"/>
                    </a:p>
                  </a:txBody>
                  <a:tcPr/>
                </a:tc>
                <a:tc>
                  <a:txBody>
                    <a:bodyPr/>
                    <a:lstStyle/>
                    <a:p>
                      <a:pPr algn="ctr"/>
                      <a:r>
                        <a:rPr lang="en-US" dirty="0"/>
                        <a:t>Drivers area of residence (A,B,C,D,E,F)</a:t>
                      </a:r>
                      <a:endParaRPr lang="en-IN" dirty="0"/>
                    </a:p>
                  </a:txBody>
                  <a:tcPr/>
                </a:tc>
                <a:extLst>
                  <a:ext uri="{0D108BD9-81ED-4DB2-BD59-A6C34878D82A}">
                    <a16:rowId xmlns:a16="http://schemas.microsoft.com/office/drawing/2014/main" val="2901488187"/>
                  </a:ext>
                </a:extLst>
              </a:tr>
              <a:tr h="386998">
                <a:tc>
                  <a:txBody>
                    <a:bodyPr/>
                    <a:lstStyle/>
                    <a:p>
                      <a:pPr algn="ctr"/>
                      <a:r>
                        <a:rPr lang="en-US" dirty="0"/>
                        <a:t>agecat</a:t>
                      </a:r>
                      <a:endParaRPr lang="en-IN" dirty="0"/>
                    </a:p>
                  </a:txBody>
                  <a:tcPr/>
                </a:tc>
                <a:tc>
                  <a:txBody>
                    <a:bodyPr/>
                    <a:lstStyle/>
                    <a:p>
                      <a:pPr algn="ctr"/>
                      <a:r>
                        <a:rPr lang="en-US" dirty="0"/>
                        <a:t>Drivers age category, ordinal scale from 1(young)-6(old)</a:t>
                      </a:r>
                      <a:endParaRPr lang="en-IN" dirty="0"/>
                    </a:p>
                  </a:txBody>
                  <a:tcPr/>
                </a:tc>
                <a:extLst>
                  <a:ext uri="{0D108BD9-81ED-4DB2-BD59-A6C34878D82A}">
                    <a16:rowId xmlns:a16="http://schemas.microsoft.com/office/drawing/2014/main" val="3511632158"/>
                  </a:ext>
                </a:extLst>
              </a:tr>
            </a:tbl>
          </a:graphicData>
        </a:graphic>
      </p:graphicFrame>
      <p:sp>
        <p:nvSpPr>
          <p:cNvPr id="6" name="Rectangle 5">
            <a:extLst>
              <a:ext uri="{FF2B5EF4-FFF2-40B4-BE49-F238E27FC236}">
                <a16:creationId xmlns:a16="http://schemas.microsoft.com/office/drawing/2014/main" id="{0EABECCA-8D4F-4A34-B487-58D53061CC10}"/>
              </a:ext>
            </a:extLst>
          </p:cNvPr>
          <p:cNvSpPr/>
          <p:nvPr/>
        </p:nvSpPr>
        <p:spPr>
          <a:xfrm>
            <a:off x="1971675" y="5476875"/>
            <a:ext cx="7029450" cy="333375"/>
          </a:xfrm>
          <a:prstGeom prst="rect">
            <a:avLst/>
          </a:prstGeom>
          <a:solidFill>
            <a:schemeClr val="bg2">
              <a:lumMod val="75000"/>
            </a:schemeClr>
          </a:solidFill>
          <a:ln>
            <a:solidFill>
              <a:schemeClr val="tx1"/>
            </a:solidFill>
          </a:ln>
          <a:effectLst>
            <a:reflection blurRad="6350" stA="50000" endA="300" endPos="55000" dir="5400000" sy="-100000" algn="bl" rotWithShape="0"/>
          </a:effectLst>
        </p:spPr>
        <p:style>
          <a:lnRef idx="2">
            <a:schemeClr val="accent5"/>
          </a:lnRef>
          <a:fillRef idx="1">
            <a:schemeClr val="lt1"/>
          </a:fillRef>
          <a:effectRef idx="0">
            <a:schemeClr val="accent5"/>
          </a:effectRef>
          <a:fontRef idx="minor">
            <a:schemeClr val="dk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Variables in Data</a:t>
            </a:r>
          </a:p>
        </p:txBody>
      </p:sp>
    </p:spTree>
    <p:extLst>
      <p:ext uri="{BB962C8B-B14F-4D97-AF65-F5344CB8AC3E}">
        <p14:creationId xmlns:p14="http://schemas.microsoft.com/office/powerpoint/2010/main" val="1254367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79FE1-8539-401B-BFE5-9B99E4D28C61}"/>
              </a:ext>
            </a:extLst>
          </p:cNvPr>
          <p:cNvSpPr>
            <a:spLocks noGrp="1"/>
          </p:cNvSpPr>
          <p:nvPr>
            <p:ph type="title"/>
          </p:nvPr>
        </p:nvSpPr>
        <p:spPr/>
        <p:txBody>
          <a:bodyPr/>
          <a:lstStyle/>
          <a:p>
            <a:pPr algn="ctr"/>
            <a:r>
              <a:rPr lang="en-US" dirty="0"/>
              <a:t>METHODS</a:t>
            </a:r>
            <a:endParaRPr lang="en-IN" dirty="0"/>
          </a:p>
        </p:txBody>
      </p:sp>
      <p:sp>
        <p:nvSpPr>
          <p:cNvPr id="3" name="Content Placeholder 2">
            <a:extLst>
              <a:ext uri="{FF2B5EF4-FFF2-40B4-BE49-F238E27FC236}">
                <a16:creationId xmlns:a16="http://schemas.microsoft.com/office/drawing/2014/main" id="{4305F64D-D2AC-4F54-82D8-08577168BD71}"/>
              </a:ext>
            </a:extLst>
          </p:cNvPr>
          <p:cNvSpPr>
            <a:spLocks noGrp="1"/>
          </p:cNvSpPr>
          <p:nvPr>
            <p:ph sz="quarter" idx="10"/>
          </p:nvPr>
        </p:nvSpPr>
        <p:spPr/>
        <p:txBody>
          <a:bodyPr/>
          <a:lstStyle/>
          <a:p>
            <a:pPr>
              <a:buFont typeface="Meiryo UI" panose="020B0604030504040204" pitchFamily="34" charset="-128"/>
              <a:buChar char="⁂"/>
            </a:pPr>
            <a:r>
              <a:rPr lang="en-US" dirty="0"/>
              <a:t> </a:t>
            </a:r>
            <a:r>
              <a:rPr lang="en-US" b="1" i="1" dirty="0">
                <a:effectLst>
                  <a:outerShdw blurRad="38100" dist="38100" dir="2700000" algn="tl">
                    <a:srgbClr val="000000">
                      <a:alpha val="43137"/>
                    </a:srgbClr>
                  </a:outerShdw>
                </a:effectLst>
              </a:rPr>
              <a:t>REGRESSION MODEL</a:t>
            </a:r>
          </a:p>
          <a:p>
            <a:pPr>
              <a:buFont typeface="Meiryo UI" panose="020B0604030504040204" pitchFamily="34" charset="-128"/>
              <a:buChar char="⁂"/>
            </a:pPr>
            <a:r>
              <a:rPr lang="en-US" b="1" i="1" dirty="0">
                <a:effectLst>
                  <a:outerShdw blurRad="38100" dist="38100" dir="2700000" algn="tl">
                    <a:srgbClr val="000000">
                      <a:alpha val="43137"/>
                    </a:srgbClr>
                  </a:outerShdw>
                </a:effectLst>
              </a:rPr>
              <a:t> SELECTION OF VARIABLES</a:t>
            </a:r>
          </a:p>
          <a:p>
            <a:pPr>
              <a:buFont typeface="Meiryo UI" panose="020B0604030504040204" pitchFamily="34" charset="-128"/>
              <a:buChar char="⁂"/>
            </a:pPr>
            <a:r>
              <a:rPr lang="en-US" b="1" i="1" dirty="0">
                <a:effectLst>
                  <a:outerShdw blurRad="38100" dist="38100" dir="2700000" algn="tl">
                    <a:srgbClr val="000000">
                      <a:alpha val="43137"/>
                    </a:srgbClr>
                  </a:outerShdw>
                </a:effectLst>
              </a:rPr>
              <a:t> EVALUATION AND VALIDATION</a:t>
            </a:r>
          </a:p>
          <a:p>
            <a:pPr marL="0" indent="0">
              <a:buNone/>
            </a:pPr>
            <a:endParaRPr lang="en-IN" dirty="0"/>
          </a:p>
        </p:txBody>
      </p:sp>
    </p:spTree>
    <p:extLst>
      <p:ext uri="{BB962C8B-B14F-4D97-AF65-F5344CB8AC3E}">
        <p14:creationId xmlns:p14="http://schemas.microsoft.com/office/powerpoint/2010/main" val="2421270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B46AB5-082F-473C-ADB8-C989CE3FD542}"/>
              </a:ext>
            </a:extLst>
          </p:cNvPr>
          <p:cNvSpPr>
            <a:spLocks noGrp="1"/>
          </p:cNvSpPr>
          <p:nvPr>
            <p:ph type="body" idx="1"/>
          </p:nvPr>
        </p:nvSpPr>
        <p:spPr>
          <a:xfrm>
            <a:off x="819152" y="314326"/>
            <a:ext cx="5410198" cy="800099"/>
          </a:xfrm>
        </p:spPr>
        <p:txBody>
          <a:bodyPr/>
          <a:lstStyle/>
          <a:p>
            <a:pPr algn="ctr"/>
            <a:r>
              <a:rPr lang="en-US" dirty="0"/>
              <a:t>REGRESSION MODEL</a:t>
            </a:r>
            <a:endParaRPr lang="en-IN" dirty="0"/>
          </a:p>
        </p:txBody>
      </p:sp>
      <p:sp>
        <p:nvSpPr>
          <p:cNvPr id="3" name="Text Placeholder 2">
            <a:extLst>
              <a:ext uri="{FF2B5EF4-FFF2-40B4-BE49-F238E27FC236}">
                <a16:creationId xmlns:a16="http://schemas.microsoft.com/office/drawing/2014/main" id="{6ADE91E6-6148-45EF-941C-01B2C6635534}"/>
              </a:ext>
            </a:extLst>
          </p:cNvPr>
          <p:cNvSpPr>
            <a:spLocks noGrp="1"/>
          </p:cNvSpPr>
          <p:nvPr>
            <p:ph type="body" idx="11"/>
          </p:nvPr>
        </p:nvSpPr>
        <p:spPr>
          <a:xfrm>
            <a:off x="6410325" y="314326"/>
            <a:ext cx="4531095" cy="800099"/>
          </a:xfrm>
        </p:spPr>
        <p:txBody>
          <a:bodyPr/>
          <a:lstStyle/>
          <a:p>
            <a:pPr algn="ctr"/>
            <a:r>
              <a:rPr lang="en-US" dirty="0"/>
              <a:t>SELECTION VARIABLE</a:t>
            </a:r>
            <a:endParaRPr lang="en-IN" dirty="0"/>
          </a:p>
        </p:txBody>
      </p:sp>
      <p:sp>
        <p:nvSpPr>
          <p:cNvPr id="5" name="Content Placeholder 4">
            <a:extLst>
              <a:ext uri="{FF2B5EF4-FFF2-40B4-BE49-F238E27FC236}">
                <a16:creationId xmlns:a16="http://schemas.microsoft.com/office/drawing/2014/main" id="{EEDF9AB7-EF3F-45CE-8360-96B04218A07E}"/>
              </a:ext>
            </a:extLst>
          </p:cNvPr>
          <p:cNvSpPr>
            <a:spLocks noGrp="1"/>
          </p:cNvSpPr>
          <p:nvPr>
            <p:ph sz="quarter" idx="12"/>
          </p:nvPr>
        </p:nvSpPr>
        <p:spPr>
          <a:xfrm>
            <a:off x="819151" y="1390651"/>
            <a:ext cx="4876799" cy="5019674"/>
          </a:xfrm>
          <a:ln>
            <a:solidFill>
              <a:schemeClr val="bg2">
                <a:lumMod val="25000"/>
              </a:schemeClr>
            </a:solidFill>
          </a:ln>
        </p:spPr>
        <p:txBody>
          <a:bodyPr/>
          <a:lstStyle/>
          <a:p>
            <a:pPr algn="just">
              <a:buFont typeface="Meiryo UI" panose="020B0604030504040204" pitchFamily="34" charset="-128"/>
              <a:buChar char="ↈ"/>
            </a:pPr>
            <a:r>
              <a:rPr lang="en-US" dirty="0"/>
              <a:t> Cost Of </a:t>
            </a:r>
            <a:r>
              <a:rPr lang="en-US" b="1" i="1" dirty="0"/>
              <a:t>Claimcst0</a:t>
            </a:r>
            <a:r>
              <a:rPr lang="en-US" dirty="0"/>
              <a:t> As A Product Of The Frequency Of Claims And The Severity Of Claim.</a:t>
            </a:r>
          </a:p>
          <a:p>
            <a:pPr algn="just">
              <a:buFont typeface="Meiryo UI" panose="020B0604030504040204" pitchFamily="34" charset="-128"/>
              <a:buChar char="ↈ"/>
            </a:pPr>
            <a:r>
              <a:rPr lang="en-US" dirty="0"/>
              <a:t> Frequency Of Claim </a:t>
            </a:r>
            <a:r>
              <a:rPr lang="en-US" b="1" i="1" dirty="0" err="1"/>
              <a:t>numclaims</a:t>
            </a:r>
            <a:endParaRPr lang="en-US" b="1" i="1" dirty="0"/>
          </a:p>
          <a:p>
            <a:pPr algn="just">
              <a:buFont typeface="Meiryo UI" panose="020B0604030504040204" pitchFamily="34" charset="-128"/>
              <a:buChar char="ↈ"/>
            </a:pPr>
            <a:r>
              <a:rPr lang="en-US" dirty="0"/>
              <a:t> Severity Of Claim </a:t>
            </a:r>
            <a:r>
              <a:rPr lang="en-US" b="1" i="1" dirty="0"/>
              <a:t>claimcst0/</a:t>
            </a:r>
            <a:r>
              <a:rPr lang="en-US" b="1" i="1" dirty="0" err="1"/>
              <a:t>numclaims</a:t>
            </a:r>
            <a:endParaRPr lang="en-US" b="1" i="1" dirty="0"/>
          </a:p>
          <a:p>
            <a:pPr marL="0" indent="0" algn="just">
              <a:buNone/>
            </a:pPr>
            <a:endParaRPr lang="en-US" b="1" i="1" dirty="0"/>
          </a:p>
          <a:p>
            <a:pPr marL="0" indent="0" algn="just">
              <a:buNone/>
            </a:pPr>
            <a:r>
              <a:rPr lang="en-US" b="1" i="1" u="sng" dirty="0">
                <a:highlight>
                  <a:srgbClr val="C0C0C0"/>
                </a:highlight>
              </a:rPr>
              <a:t>Pure Premium = Frequency * Severity = </a:t>
            </a:r>
            <a:r>
              <a:rPr lang="en-US" b="1" i="1" u="sng" dirty="0" err="1">
                <a:highlight>
                  <a:srgbClr val="C0C0C0"/>
                </a:highlight>
              </a:rPr>
              <a:t>numclaims</a:t>
            </a:r>
            <a:r>
              <a:rPr lang="en-US" b="1" i="1" u="sng" dirty="0">
                <a:highlight>
                  <a:srgbClr val="C0C0C0"/>
                </a:highlight>
              </a:rPr>
              <a:t> * (claimcst0/</a:t>
            </a:r>
            <a:r>
              <a:rPr lang="en-US" b="1" i="1" u="sng" dirty="0" err="1">
                <a:highlight>
                  <a:srgbClr val="C0C0C0"/>
                </a:highlight>
              </a:rPr>
              <a:t>numclaims</a:t>
            </a:r>
            <a:r>
              <a:rPr lang="en-US" b="1" i="1" u="sng" dirty="0">
                <a:highlight>
                  <a:srgbClr val="C0C0C0"/>
                </a:highlight>
              </a:rPr>
              <a:t>)</a:t>
            </a:r>
            <a:endParaRPr lang="en-IN" b="1" i="1" u="sng" dirty="0">
              <a:highlight>
                <a:srgbClr val="C0C0C0"/>
              </a:highlight>
            </a:endParaRPr>
          </a:p>
        </p:txBody>
      </p:sp>
      <p:sp>
        <p:nvSpPr>
          <p:cNvPr id="6" name="Content Placeholder 5">
            <a:extLst>
              <a:ext uri="{FF2B5EF4-FFF2-40B4-BE49-F238E27FC236}">
                <a16:creationId xmlns:a16="http://schemas.microsoft.com/office/drawing/2014/main" id="{9C3787CE-B486-4831-9AA7-AE5204CCC108}"/>
              </a:ext>
            </a:extLst>
          </p:cNvPr>
          <p:cNvSpPr>
            <a:spLocks noGrp="1"/>
          </p:cNvSpPr>
          <p:nvPr>
            <p:ph sz="quarter" idx="13"/>
          </p:nvPr>
        </p:nvSpPr>
        <p:spPr>
          <a:xfrm>
            <a:off x="6515103" y="1390651"/>
            <a:ext cx="4876797" cy="4924424"/>
          </a:xfrm>
          <a:ln>
            <a:solidFill>
              <a:schemeClr val="tx1"/>
            </a:solidFill>
          </a:ln>
        </p:spPr>
        <p:txBody>
          <a:bodyPr/>
          <a:lstStyle/>
          <a:p>
            <a:pPr>
              <a:buFont typeface="Meiryo UI" panose="020B0604030504040204" pitchFamily="34" charset="-128"/>
              <a:buChar char="ↈ"/>
            </a:pPr>
            <a:r>
              <a:rPr lang="en-US" dirty="0"/>
              <a:t> The Final Formulas determined through variable selection</a:t>
            </a:r>
          </a:p>
          <a:p>
            <a:pPr marL="0" indent="0">
              <a:buNone/>
            </a:pPr>
            <a:endParaRPr lang="en-US" dirty="0"/>
          </a:p>
          <a:p>
            <a:pPr marL="0" indent="0">
              <a:buNone/>
            </a:pPr>
            <a:r>
              <a:rPr lang="en-IN" b="1" i="1" dirty="0">
                <a:highlight>
                  <a:srgbClr val="C0C0C0"/>
                </a:highlight>
              </a:rPr>
              <a:t>Frequency ∼ </a:t>
            </a:r>
            <a:r>
              <a:rPr lang="en-IN" b="1" i="1" dirty="0" err="1">
                <a:highlight>
                  <a:srgbClr val="C0C0C0"/>
                </a:highlight>
              </a:rPr>
              <a:t>oset</a:t>
            </a:r>
            <a:r>
              <a:rPr lang="en-IN" b="1" i="1" dirty="0">
                <a:highlight>
                  <a:srgbClr val="C0C0C0"/>
                </a:highlight>
              </a:rPr>
              <a:t>(log(exposure)) + factor(</a:t>
            </a:r>
            <a:r>
              <a:rPr lang="en-IN" b="1" i="1" dirty="0" err="1">
                <a:highlight>
                  <a:srgbClr val="C0C0C0"/>
                </a:highlight>
              </a:rPr>
              <a:t>agecat</a:t>
            </a:r>
            <a:r>
              <a:rPr lang="en-IN" b="1" i="1" dirty="0">
                <a:highlight>
                  <a:srgbClr val="C0C0C0"/>
                </a:highlight>
              </a:rPr>
              <a:t>) + area + </a:t>
            </a:r>
            <a:r>
              <a:rPr lang="en-IN" b="1" i="1" dirty="0" err="1">
                <a:highlight>
                  <a:srgbClr val="C0C0C0"/>
                </a:highlight>
              </a:rPr>
              <a:t>veh_value</a:t>
            </a:r>
            <a:r>
              <a:rPr lang="en-IN" b="1" i="1" dirty="0">
                <a:highlight>
                  <a:srgbClr val="C0C0C0"/>
                </a:highlight>
              </a:rPr>
              <a:t> + </a:t>
            </a:r>
            <a:r>
              <a:rPr lang="en-IN" b="1" i="1" dirty="0" err="1">
                <a:highlight>
                  <a:srgbClr val="C0C0C0"/>
                </a:highlight>
              </a:rPr>
              <a:t>veh_age</a:t>
            </a:r>
            <a:r>
              <a:rPr lang="en-IN" b="1" i="1" dirty="0">
                <a:highlight>
                  <a:srgbClr val="C0C0C0"/>
                </a:highlight>
              </a:rPr>
              <a:t> + </a:t>
            </a:r>
            <a:r>
              <a:rPr lang="en-IN" b="1" i="1" dirty="0" err="1">
                <a:highlight>
                  <a:srgbClr val="C0C0C0"/>
                </a:highlight>
              </a:rPr>
              <a:t>veg_value:veh_age</a:t>
            </a:r>
            <a:r>
              <a:rPr lang="en-IN" b="1" i="1" dirty="0">
                <a:highlight>
                  <a:srgbClr val="C0C0C0"/>
                </a:highlight>
              </a:rPr>
              <a:t> + </a:t>
            </a:r>
            <a:r>
              <a:rPr lang="en-IN" b="1" i="1" dirty="0" err="1">
                <a:highlight>
                  <a:srgbClr val="C0C0C0"/>
                </a:highlight>
              </a:rPr>
              <a:t>area:veh_value</a:t>
            </a:r>
            <a:r>
              <a:rPr lang="en-IN" b="1" i="1" dirty="0">
                <a:highlight>
                  <a:srgbClr val="C0C0C0"/>
                </a:highlight>
              </a:rPr>
              <a:t> Severity ∼ gender + </a:t>
            </a:r>
            <a:r>
              <a:rPr lang="en-IN" b="1" i="1" dirty="0" err="1">
                <a:highlight>
                  <a:srgbClr val="C0C0C0"/>
                </a:highlight>
              </a:rPr>
              <a:t>veh_age</a:t>
            </a:r>
            <a:r>
              <a:rPr lang="en-IN" b="1" i="1" dirty="0">
                <a:highlight>
                  <a:srgbClr val="C0C0C0"/>
                </a:highlight>
              </a:rPr>
              <a:t> + </a:t>
            </a:r>
            <a:r>
              <a:rPr lang="en-IN" b="1" i="1" dirty="0" err="1">
                <a:highlight>
                  <a:srgbClr val="C0C0C0"/>
                </a:highlight>
              </a:rPr>
              <a:t>agecat</a:t>
            </a:r>
            <a:r>
              <a:rPr lang="en-IN" b="1" i="1" dirty="0">
                <a:highlight>
                  <a:srgbClr val="C0C0C0"/>
                </a:highlight>
              </a:rPr>
              <a:t> </a:t>
            </a:r>
          </a:p>
        </p:txBody>
      </p:sp>
    </p:spTree>
    <p:extLst>
      <p:ext uri="{BB962C8B-B14F-4D97-AF65-F5344CB8AC3E}">
        <p14:creationId xmlns:p14="http://schemas.microsoft.com/office/powerpoint/2010/main" val="1158077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E8DEF-0981-417F-ADDC-0702F01E0121}"/>
              </a:ext>
            </a:extLst>
          </p:cNvPr>
          <p:cNvSpPr>
            <a:spLocks noGrp="1"/>
          </p:cNvSpPr>
          <p:nvPr>
            <p:ph type="title"/>
          </p:nvPr>
        </p:nvSpPr>
        <p:spPr>
          <a:xfrm>
            <a:off x="742950" y="721784"/>
            <a:ext cx="10515600" cy="583800"/>
          </a:xfrm>
        </p:spPr>
        <p:txBody>
          <a:bodyPr/>
          <a:lstStyle/>
          <a:p>
            <a:pPr algn="ctr"/>
            <a:r>
              <a:rPr lang="en-US" dirty="0"/>
              <a:t>Histogram of </a:t>
            </a:r>
            <a:r>
              <a:rPr lang="en-US" dirty="0" err="1"/>
              <a:t>claimcst</a:t>
            </a:r>
            <a:endParaRPr lang="en-IN" dirty="0"/>
          </a:p>
        </p:txBody>
      </p:sp>
      <p:pic>
        <p:nvPicPr>
          <p:cNvPr id="4" name="Content Placeholder 3">
            <a:extLst>
              <a:ext uri="{FF2B5EF4-FFF2-40B4-BE49-F238E27FC236}">
                <a16:creationId xmlns:a16="http://schemas.microsoft.com/office/drawing/2014/main" id="{6BA6CA60-01C9-4F5E-9677-3C6D2246E7C6}"/>
              </a:ext>
            </a:extLst>
          </p:cNvPr>
          <p:cNvPicPr>
            <a:picLocks noGrp="1"/>
          </p:cNvPicPr>
          <p:nvPr>
            <p:ph sz="quarter" idx="10"/>
          </p:nvPr>
        </p:nvPicPr>
        <p:blipFill rotWithShape="1">
          <a:blip r:embed="rId2"/>
          <a:srcRect l="23155" t="14380" r="24330" b="5258"/>
          <a:stretch/>
        </p:blipFill>
        <p:spPr bwMode="auto">
          <a:xfrm>
            <a:off x="1552575" y="1409700"/>
            <a:ext cx="8077199" cy="43243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08714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62868F8-4D78-4C48-8173-7023E154BA31}"/>
              </a:ext>
            </a:extLst>
          </p:cNvPr>
          <p:cNvSpPr>
            <a:spLocks noGrp="1"/>
          </p:cNvSpPr>
          <p:nvPr>
            <p:ph type="body" idx="1"/>
          </p:nvPr>
        </p:nvSpPr>
        <p:spPr>
          <a:xfrm>
            <a:off x="1866899" y="381000"/>
            <a:ext cx="9220201" cy="676275"/>
          </a:xfrm>
        </p:spPr>
        <p:txBody>
          <a:bodyPr/>
          <a:lstStyle/>
          <a:p>
            <a:r>
              <a:rPr lang="en-US" dirty="0"/>
              <a:t>                                     RPLOT</a:t>
            </a:r>
            <a:endParaRPr lang="en-IN" dirty="0"/>
          </a:p>
        </p:txBody>
      </p:sp>
      <p:pic>
        <p:nvPicPr>
          <p:cNvPr id="8" name="Content Placeholder 7">
            <a:extLst>
              <a:ext uri="{FF2B5EF4-FFF2-40B4-BE49-F238E27FC236}">
                <a16:creationId xmlns:a16="http://schemas.microsoft.com/office/drawing/2014/main" id="{82BDB003-4A1D-443A-AB1D-11D74DEA742F}"/>
              </a:ext>
            </a:extLst>
          </p:cNvPr>
          <p:cNvPicPr>
            <a:picLocks noGrp="1" noChangeAspect="1"/>
          </p:cNvPicPr>
          <p:nvPr>
            <p:ph sz="quarter" idx="12"/>
          </p:nvPr>
        </p:nvPicPr>
        <p:blipFill>
          <a:blip r:embed="rId2"/>
          <a:stretch>
            <a:fillRect/>
          </a:stretch>
        </p:blipFill>
        <p:spPr>
          <a:xfrm>
            <a:off x="857249" y="1057275"/>
            <a:ext cx="10887075" cy="5295900"/>
          </a:xfrm>
        </p:spPr>
      </p:pic>
    </p:spTree>
    <p:extLst>
      <p:ext uri="{BB962C8B-B14F-4D97-AF65-F5344CB8AC3E}">
        <p14:creationId xmlns:p14="http://schemas.microsoft.com/office/powerpoint/2010/main" val="179774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FE0DB-27FA-41E9-AAA9-1E7F486E1D35}"/>
              </a:ext>
            </a:extLst>
          </p:cNvPr>
          <p:cNvSpPr>
            <a:spLocks noGrp="1"/>
          </p:cNvSpPr>
          <p:nvPr>
            <p:ph type="title"/>
          </p:nvPr>
        </p:nvSpPr>
        <p:spPr/>
        <p:txBody>
          <a:bodyPr/>
          <a:lstStyle/>
          <a:p>
            <a:pPr algn="ctr"/>
            <a:r>
              <a:rPr lang="en-US" dirty="0"/>
              <a:t>OUTPUT</a:t>
            </a:r>
            <a:endParaRPr lang="en-IN" dirty="0"/>
          </a:p>
        </p:txBody>
      </p:sp>
      <p:pic>
        <p:nvPicPr>
          <p:cNvPr id="9" name="Picture 8">
            <a:extLst>
              <a:ext uri="{FF2B5EF4-FFF2-40B4-BE49-F238E27FC236}">
                <a16:creationId xmlns:a16="http://schemas.microsoft.com/office/drawing/2014/main" id="{E70173C0-FDF7-4F57-9A92-C0B9CC05655A}"/>
              </a:ext>
            </a:extLst>
          </p:cNvPr>
          <p:cNvPicPr>
            <a:picLocks noChangeAspect="1"/>
          </p:cNvPicPr>
          <p:nvPr/>
        </p:nvPicPr>
        <p:blipFill>
          <a:blip r:embed="rId2"/>
          <a:stretch>
            <a:fillRect/>
          </a:stretch>
        </p:blipFill>
        <p:spPr>
          <a:xfrm>
            <a:off x="8417700" y="1264837"/>
            <a:ext cx="3086100" cy="4993162"/>
          </a:xfrm>
          <a:prstGeom prst="rect">
            <a:avLst/>
          </a:prstGeom>
        </p:spPr>
      </p:pic>
      <p:pic>
        <p:nvPicPr>
          <p:cNvPr id="11" name="Picture 10">
            <a:extLst>
              <a:ext uri="{FF2B5EF4-FFF2-40B4-BE49-F238E27FC236}">
                <a16:creationId xmlns:a16="http://schemas.microsoft.com/office/drawing/2014/main" id="{A98FD7F3-461B-4FC9-A286-F478803A24B3}"/>
              </a:ext>
            </a:extLst>
          </p:cNvPr>
          <p:cNvPicPr>
            <a:picLocks noChangeAspect="1"/>
          </p:cNvPicPr>
          <p:nvPr/>
        </p:nvPicPr>
        <p:blipFill>
          <a:blip r:embed="rId3"/>
          <a:stretch>
            <a:fillRect/>
          </a:stretch>
        </p:blipFill>
        <p:spPr>
          <a:xfrm>
            <a:off x="4645084" y="1300350"/>
            <a:ext cx="2696948" cy="4993162"/>
          </a:xfrm>
          <a:prstGeom prst="rect">
            <a:avLst/>
          </a:prstGeom>
        </p:spPr>
      </p:pic>
      <p:pic>
        <p:nvPicPr>
          <p:cNvPr id="13" name="Picture 12">
            <a:extLst>
              <a:ext uri="{FF2B5EF4-FFF2-40B4-BE49-F238E27FC236}">
                <a16:creationId xmlns:a16="http://schemas.microsoft.com/office/drawing/2014/main" id="{13AC3127-A16D-41C0-A282-631DACE9F331}"/>
              </a:ext>
            </a:extLst>
          </p:cNvPr>
          <p:cNvPicPr>
            <a:picLocks noChangeAspect="1"/>
          </p:cNvPicPr>
          <p:nvPr/>
        </p:nvPicPr>
        <p:blipFill>
          <a:blip r:embed="rId4"/>
          <a:stretch>
            <a:fillRect/>
          </a:stretch>
        </p:blipFill>
        <p:spPr>
          <a:xfrm>
            <a:off x="838200" y="1264838"/>
            <a:ext cx="3086100" cy="4993162"/>
          </a:xfrm>
          <a:prstGeom prst="rect">
            <a:avLst/>
          </a:prstGeom>
        </p:spPr>
      </p:pic>
    </p:spTree>
    <p:extLst>
      <p:ext uri="{BB962C8B-B14F-4D97-AF65-F5344CB8AC3E}">
        <p14:creationId xmlns:p14="http://schemas.microsoft.com/office/powerpoint/2010/main" val="1820881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8FB63B2-61BD-4F51-89E6-95B7CA217E85}"/>
              </a:ext>
            </a:extLst>
          </p:cNvPr>
          <p:cNvSpPr>
            <a:spLocks noGrp="1"/>
          </p:cNvSpPr>
          <p:nvPr>
            <p:ph type="title"/>
          </p:nvPr>
        </p:nvSpPr>
        <p:spPr>
          <a:xfrm>
            <a:off x="838200" y="681037"/>
            <a:ext cx="10515600" cy="583800"/>
          </a:xfrm>
        </p:spPr>
        <p:txBody>
          <a:bodyPr/>
          <a:lstStyle/>
          <a:p>
            <a:pPr algn="ctr"/>
            <a:r>
              <a:rPr lang="en-US" dirty="0"/>
              <a:t>OUTPUT</a:t>
            </a:r>
            <a:endParaRPr lang="en-IN" dirty="0"/>
          </a:p>
        </p:txBody>
      </p:sp>
      <p:pic>
        <p:nvPicPr>
          <p:cNvPr id="7" name="Picture 6">
            <a:extLst>
              <a:ext uri="{FF2B5EF4-FFF2-40B4-BE49-F238E27FC236}">
                <a16:creationId xmlns:a16="http://schemas.microsoft.com/office/drawing/2014/main" id="{1FC8CCB5-DAF2-4402-A7AB-9A48614F5241}"/>
              </a:ext>
            </a:extLst>
          </p:cNvPr>
          <p:cNvPicPr>
            <a:picLocks noChangeAspect="1"/>
          </p:cNvPicPr>
          <p:nvPr/>
        </p:nvPicPr>
        <p:blipFill>
          <a:blip r:embed="rId2"/>
          <a:stretch>
            <a:fillRect/>
          </a:stretch>
        </p:blipFill>
        <p:spPr>
          <a:xfrm>
            <a:off x="1606777" y="1264837"/>
            <a:ext cx="3086100" cy="5022163"/>
          </a:xfrm>
          <a:prstGeom prst="rect">
            <a:avLst/>
          </a:prstGeom>
        </p:spPr>
      </p:pic>
      <p:pic>
        <p:nvPicPr>
          <p:cNvPr id="8" name="Picture 7">
            <a:extLst>
              <a:ext uri="{FF2B5EF4-FFF2-40B4-BE49-F238E27FC236}">
                <a16:creationId xmlns:a16="http://schemas.microsoft.com/office/drawing/2014/main" id="{6680BB62-7A3B-4A87-8E6D-0BCE1197B033}"/>
              </a:ext>
            </a:extLst>
          </p:cNvPr>
          <p:cNvPicPr>
            <a:picLocks noChangeAspect="1"/>
          </p:cNvPicPr>
          <p:nvPr/>
        </p:nvPicPr>
        <p:blipFill>
          <a:blip r:embed="rId3"/>
          <a:stretch>
            <a:fillRect/>
          </a:stretch>
        </p:blipFill>
        <p:spPr>
          <a:xfrm>
            <a:off x="7585333" y="1264837"/>
            <a:ext cx="3086100" cy="4912126"/>
          </a:xfrm>
          <a:prstGeom prst="rect">
            <a:avLst/>
          </a:prstGeom>
        </p:spPr>
      </p:pic>
    </p:spTree>
    <p:extLst>
      <p:ext uri="{BB962C8B-B14F-4D97-AF65-F5344CB8AC3E}">
        <p14:creationId xmlns:p14="http://schemas.microsoft.com/office/powerpoint/2010/main" val="1532032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2BF4-BFCC-4510-B56B-6A14A1DD5BB7}"/>
              </a:ext>
            </a:extLst>
          </p:cNvPr>
          <p:cNvSpPr>
            <a:spLocks noGrp="1"/>
          </p:cNvSpPr>
          <p:nvPr>
            <p:ph type="title"/>
          </p:nvPr>
        </p:nvSpPr>
        <p:spPr/>
        <p:txBody>
          <a:bodyPr/>
          <a:lstStyle/>
          <a:p>
            <a:r>
              <a:rPr lang="en-US" b="1" spc="-25" dirty="0">
                <a:effectLst/>
                <a:latin typeface="Georgia" panose="02040502050405020303" pitchFamily="18" charset="0"/>
                <a:ea typeface="Georgia" panose="02040502050405020303" pitchFamily="18" charset="0"/>
                <a:cs typeface="Georgia" panose="02040502050405020303" pitchFamily="18" charset="0"/>
              </a:rPr>
              <a:t>                                        Future </a:t>
            </a:r>
            <a:r>
              <a:rPr lang="en-US" b="1" dirty="0">
                <a:effectLst/>
                <a:latin typeface="Georgia" panose="02040502050405020303" pitchFamily="18" charset="0"/>
                <a:ea typeface="Georgia" panose="02040502050405020303" pitchFamily="18" charset="0"/>
                <a:cs typeface="Georgia" panose="02040502050405020303" pitchFamily="18" charset="0"/>
              </a:rPr>
              <a:t>Scope of the</a:t>
            </a:r>
            <a:r>
              <a:rPr lang="en-US" b="1" spc="10" dirty="0">
                <a:effectLst/>
                <a:latin typeface="Georgia" panose="02040502050405020303" pitchFamily="18" charset="0"/>
                <a:ea typeface="Georgia" panose="02040502050405020303" pitchFamily="18" charset="0"/>
                <a:cs typeface="Georgia" panose="02040502050405020303" pitchFamily="18" charset="0"/>
              </a:rPr>
              <a:t> Project</a:t>
            </a:r>
            <a:br>
              <a:rPr lang="en-IN" sz="1800" b="1" dirty="0">
                <a:effectLst/>
                <a:latin typeface="Georgia" panose="02040502050405020303" pitchFamily="18" charset="0"/>
                <a:ea typeface="Georgia" panose="02040502050405020303" pitchFamily="18" charset="0"/>
                <a:cs typeface="Georgia" panose="02040502050405020303" pitchFamily="18" charset="0"/>
              </a:rPr>
            </a:br>
            <a:endParaRPr lang="en-IN" dirty="0"/>
          </a:p>
        </p:txBody>
      </p:sp>
      <p:sp>
        <p:nvSpPr>
          <p:cNvPr id="3" name="Content Placeholder 2">
            <a:extLst>
              <a:ext uri="{FF2B5EF4-FFF2-40B4-BE49-F238E27FC236}">
                <a16:creationId xmlns:a16="http://schemas.microsoft.com/office/drawing/2014/main" id="{142663DF-9015-41ED-A1FE-323C2C5EC7C4}"/>
              </a:ext>
            </a:extLst>
          </p:cNvPr>
          <p:cNvSpPr>
            <a:spLocks noGrp="1"/>
          </p:cNvSpPr>
          <p:nvPr>
            <p:ph sz="quarter" idx="10"/>
          </p:nvPr>
        </p:nvSpPr>
        <p:spPr/>
        <p:txBody>
          <a:bodyPr/>
          <a:lstStyle/>
          <a:p>
            <a:pPr marL="0" lvl="0" indent="0">
              <a:lnSpc>
                <a:spcPct val="150000"/>
              </a:lnSpc>
              <a:spcAft>
                <a:spcPts val="800"/>
              </a:spcAft>
              <a:buNone/>
            </a:pPr>
            <a:endParaRPr lang="en-US" sz="1800" dirty="0">
              <a:effectLst/>
              <a:latin typeface="Georgia" panose="02040502050405020303" pitchFamily="18" charset="0"/>
              <a:ea typeface="Georgia" panose="02040502050405020303" pitchFamily="18" charset="0"/>
              <a:cs typeface="Georgia" panose="02040502050405020303" pitchFamily="18" charset="0"/>
            </a:endParaRPr>
          </a:p>
          <a:p>
            <a:pPr marL="342900" lvl="0" indent="-342900">
              <a:lnSpc>
                <a:spcPct val="150000"/>
              </a:lnSpc>
              <a:spcAft>
                <a:spcPts val="800"/>
              </a:spcAft>
              <a:buFont typeface="Symbol" panose="05050102010706020507" pitchFamily="18" charset="2"/>
              <a:buChar char=""/>
            </a:pPr>
            <a:r>
              <a:rPr lang="en-US" sz="1800" dirty="0">
                <a:effectLst/>
                <a:latin typeface="Georgia" panose="02040502050405020303" pitchFamily="18" charset="0"/>
                <a:ea typeface="Georgia" panose="02040502050405020303" pitchFamily="18" charset="0"/>
                <a:cs typeface="Georgia" panose="02040502050405020303" pitchFamily="18" charset="0"/>
              </a:rPr>
              <a:t>More payment options such payment gateway, bank prepaid cards, </a:t>
            </a:r>
            <a:r>
              <a:rPr lang="en-US" sz="1800" dirty="0" err="1">
                <a:effectLst/>
                <a:latin typeface="Georgia" panose="02040502050405020303" pitchFamily="18" charset="0"/>
                <a:ea typeface="Georgia" panose="02040502050405020303" pitchFamily="18" charset="0"/>
                <a:cs typeface="Georgia" panose="02040502050405020303" pitchFamily="18" charset="0"/>
              </a:rPr>
              <a:t>etc</a:t>
            </a:r>
            <a:r>
              <a:rPr lang="en-US" sz="1800" dirty="0">
                <a:effectLst/>
                <a:latin typeface="Georgia" panose="02040502050405020303" pitchFamily="18" charset="0"/>
                <a:ea typeface="Georgia" panose="02040502050405020303" pitchFamily="18" charset="0"/>
                <a:cs typeface="Georgia" panose="02040502050405020303" pitchFamily="18" charset="0"/>
              </a:rPr>
              <a:t> can be add</a:t>
            </a:r>
            <a:endParaRPr lang="en-IN" sz="1800" dirty="0">
              <a:effectLst/>
              <a:latin typeface="Georgia" panose="02040502050405020303" pitchFamily="18" charset="0"/>
              <a:ea typeface="Georgia" panose="02040502050405020303" pitchFamily="18" charset="0"/>
              <a:cs typeface="Georgia" panose="02040502050405020303" pitchFamily="18" charset="0"/>
            </a:endParaRPr>
          </a:p>
          <a:p>
            <a:pPr marL="342900" lvl="0" indent="-342900">
              <a:lnSpc>
                <a:spcPct val="150000"/>
              </a:lnSpc>
              <a:buFont typeface="Symbol" panose="05050102010706020507" pitchFamily="18" charset="2"/>
              <a:buChar char=""/>
            </a:pPr>
            <a:r>
              <a:rPr lang="en-US" sz="1800" dirty="0">
                <a:effectLst/>
                <a:latin typeface="Georgia" panose="02040502050405020303" pitchFamily="18" charset="0"/>
                <a:ea typeface="Georgia" panose="02040502050405020303" pitchFamily="18" charset="0"/>
                <a:cs typeface="Georgia" panose="02040502050405020303" pitchFamily="18" charset="0"/>
              </a:rPr>
              <a:t>User  can see the  nearby insurance companies to their locations </a:t>
            </a:r>
            <a:endParaRPr lang="en-IN" sz="1800" dirty="0">
              <a:effectLst/>
              <a:latin typeface="Georgia" panose="02040502050405020303" pitchFamily="18" charset="0"/>
              <a:ea typeface="Georgia" panose="02040502050405020303" pitchFamily="18" charset="0"/>
              <a:cs typeface="Georgia" panose="02040502050405020303" pitchFamily="18" charset="0"/>
            </a:endParaRPr>
          </a:p>
          <a:p>
            <a:pPr marL="342900" lvl="0" indent="-342900">
              <a:lnSpc>
                <a:spcPct val="150000"/>
              </a:lnSpc>
              <a:buFont typeface="Symbol" panose="05050102010706020507" pitchFamily="18" charset="2"/>
              <a:buChar char=""/>
            </a:pPr>
            <a:r>
              <a:rPr lang="en-US" sz="1800" dirty="0">
                <a:effectLst/>
                <a:latin typeface="Georgia" panose="02040502050405020303" pitchFamily="18" charset="0"/>
                <a:ea typeface="Georgia" panose="02040502050405020303" pitchFamily="18" charset="0"/>
                <a:cs typeface="Georgia" panose="02040502050405020303" pitchFamily="18" charset="0"/>
              </a:rPr>
              <a:t>More can companies can be added for better options for users and insurance companies as well.</a:t>
            </a:r>
            <a:endParaRPr lang="en-IN" sz="1800" dirty="0">
              <a:effectLst/>
              <a:latin typeface="Georgia" panose="02040502050405020303" pitchFamily="18" charset="0"/>
              <a:ea typeface="Georgia" panose="02040502050405020303" pitchFamily="18" charset="0"/>
              <a:cs typeface="Georgia" panose="02040502050405020303" pitchFamily="18" charset="0"/>
            </a:endParaRPr>
          </a:p>
          <a:p>
            <a:pPr marL="342900" lvl="0" indent="-342900">
              <a:lnSpc>
                <a:spcPct val="150000"/>
              </a:lnSpc>
              <a:buFont typeface="Symbol" panose="05050102010706020507" pitchFamily="18" charset="2"/>
              <a:buChar char=""/>
            </a:pPr>
            <a:r>
              <a:rPr lang="en-US" sz="1800" dirty="0">
                <a:effectLst/>
                <a:latin typeface="Georgia" panose="02040502050405020303" pitchFamily="18" charset="0"/>
                <a:ea typeface="Georgia" panose="02040502050405020303" pitchFamily="18" charset="0"/>
                <a:cs typeface="Georgia" panose="02040502050405020303" pitchFamily="18" charset="0"/>
              </a:rPr>
              <a:t>OCR can be introduced to scan the details of the documents.</a:t>
            </a:r>
            <a:endParaRPr lang="en-IN" sz="1800" dirty="0">
              <a:effectLst/>
              <a:latin typeface="Georgia" panose="02040502050405020303" pitchFamily="18" charset="0"/>
              <a:ea typeface="Georgia" panose="02040502050405020303" pitchFamily="18" charset="0"/>
              <a:cs typeface="Georgia" panose="02040502050405020303" pitchFamily="18" charset="0"/>
            </a:endParaRPr>
          </a:p>
          <a:p>
            <a:endParaRPr lang="en-IN" dirty="0"/>
          </a:p>
        </p:txBody>
      </p:sp>
    </p:spTree>
    <p:extLst>
      <p:ext uri="{BB962C8B-B14F-4D97-AF65-F5344CB8AC3E}">
        <p14:creationId xmlns:p14="http://schemas.microsoft.com/office/powerpoint/2010/main" val="2144295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CD51A-E18C-467E-8651-4EB92271942A}"/>
              </a:ext>
            </a:extLst>
          </p:cNvPr>
          <p:cNvSpPr>
            <a:spLocks noGrp="1"/>
          </p:cNvSpPr>
          <p:nvPr>
            <p:ph type="title"/>
          </p:nvPr>
        </p:nvSpPr>
        <p:spPr/>
        <p:txBody>
          <a:bodyPr/>
          <a:lstStyle/>
          <a:p>
            <a:pPr algn="ctr"/>
            <a:r>
              <a:rPr lang="en-US" dirty="0"/>
              <a:t>CONCLUSION</a:t>
            </a:r>
            <a:endParaRPr lang="en-IN" dirty="0"/>
          </a:p>
        </p:txBody>
      </p:sp>
      <p:sp>
        <p:nvSpPr>
          <p:cNvPr id="3" name="Content Placeholder 2">
            <a:extLst>
              <a:ext uri="{FF2B5EF4-FFF2-40B4-BE49-F238E27FC236}">
                <a16:creationId xmlns:a16="http://schemas.microsoft.com/office/drawing/2014/main" id="{7FE455C8-0571-4CF2-8D26-1EF7199CD525}"/>
              </a:ext>
            </a:extLst>
          </p:cNvPr>
          <p:cNvSpPr>
            <a:spLocks noGrp="1"/>
          </p:cNvSpPr>
          <p:nvPr>
            <p:ph sz="quarter" idx="10"/>
          </p:nvPr>
        </p:nvSpPr>
        <p:spPr/>
        <p:txBody>
          <a:bodyPr>
            <a:normAutofit lnSpcReduction="10000"/>
          </a:bodyPr>
          <a:lstStyle/>
          <a:p>
            <a:pPr algn="just"/>
            <a:r>
              <a:rPr lang="en-US" sz="1600" dirty="0">
                <a:effectLst/>
                <a:latin typeface="Georgia" panose="02040502050405020303" pitchFamily="18" charset="0"/>
                <a:ea typeface="Georgia" panose="02040502050405020303" pitchFamily="18" charset="0"/>
                <a:cs typeface="Georgia" panose="02040502050405020303" pitchFamily="18" charset="0"/>
              </a:rPr>
              <a:t>By the implementation of this application, there will be a transparency in the field of vehicle insurance and it will help in the centralization of insurance renewal, by making user-friendly online payment options for end users. </a:t>
            </a:r>
          </a:p>
          <a:p>
            <a:pPr algn="just"/>
            <a:r>
              <a:rPr lang="en-US" sz="1600" dirty="0">
                <a:effectLst/>
                <a:latin typeface="Georgia" panose="02040502050405020303" pitchFamily="18" charset="0"/>
                <a:ea typeface="Georgia" panose="02040502050405020303" pitchFamily="18" charset="0"/>
                <a:cs typeface="Georgia" panose="02040502050405020303" pitchFamily="18" charset="0"/>
              </a:rPr>
              <a:t>There will be messages in the form of notifications sent to users before their due date of expiring. It will help them not to get any penalty. There will be an option to upload documents. </a:t>
            </a:r>
          </a:p>
          <a:p>
            <a:pPr algn="just"/>
            <a:r>
              <a:rPr lang="en-US" sz="1600" dirty="0">
                <a:effectLst/>
                <a:latin typeface="Georgia" panose="02040502050405020303" pitchFamily="18" charset="0"/>
                <a:ea typeface="Georgia" panose="02040502050405020303" pitchFamily="18" charset="0"/>
                <a:cs typeface="Georgia" panose="02040502050405020303" pitchFamily="18" charset="0"/>
              </a:rPr>
              <a:t>So it will eventually save the physical work of users by making it quick. Better insurance policies and premiums can be selected in the application. </a:t>
            </a:r>
          </a:p>
          <a:p>
            <a:pPr algn="just"/>
            <a:r>
              <a:rPr lang="en-US" sz="1600" dirty="0">
                <a:effectLst/>
                <a:latin typeface="Georgia" panose="02040502050405020303" pitchFamily="18" charset="0"/>
                <a:ea typeface="Georgia" panose="02040502050405020303" pitchFamily="18" charset="0"/>
                <a:cs typeface="Georgia" panose="02040502050405020303" pitchFamily="18" charset="0"/>
              </a:rPr>
              <a:t>Such system implemented will be a result in various helps to the user as well as the insurance companies. </a:t>
            </a:r>
          </a:p>
          <a:p>
            <a:pPr algn="just"/>
            <a:r>
              <a:rPr lang="en-US" dirty="0">
                <a:latin typeface="Georgia" panose="02040502050405020303" pitchFamily="18" charset="0"/>
              </a:rPr>
              <a:t>Through exploring various regression models to predict the total claim loss claimcst0, we found that the two-part model of Pure Premium = Frequency*Severity was the best approach.</a:t>
            </a:r>
            <a:endParaRPr lang="en-IN" dirty="0">
              <a:latin typeface="Georgia" panose="02040502050405020303" pitchFamily="18" charset="0"/>
            </a:endParaRPr>
          </a:p>
          <a:p>
            <a:endParaRPr lang="en-IN" dirty="0"/>
          </a:p>
        </p:txBody>
      </p:sp>
    </p:spTree>
    <p:extLst>
      <p:ext uri="{BB962C8B-B14F-4D97-AF65-F5344CB8AC3E}">
        <p14:creationId xmlns:p14="http://schemas.microsoft.com/office/powerpoint/2010/main" val="2157335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2AE2123-CEF4-47E2-85AB-6F05606E15DC}"/>
              </a:ext>
            </a:extLst>
          </p:cNvPr>
          <p:cNvSpPr>
            <a:spLocks noGrp="1"/>
          </p:cNvSpPr>
          <p:nvPr>
            <p:ph type="title"/>
          </p:nvPr>
        </p:nvSpPr>
        <p:spPr/>
        <p:txBody>
          <a:bodyPr/>
          <a:lstStyle/>
          <a:p>
            <a:pPr algn="ctr"/>
            <a:r>
              <a:rPr lang="en-US" dirty="0"/>
              <a:t>INDEX</a:t>
            </a:r>
            <a:endParaRPr lang="en-IN" dirty="0"/>
          </a:p>
        </p:txBody>
      </p:sp>
      <p:sp>
        <p:nvSpPr>
          <p:cNvPr id="18" name="Content Placeholder 17">
            <a:extLst>
              <a:ext uri="{FF2B5EF4-FFF2-40B4-BE49-F238E27FC236}">
                <a16:creationId xmlns:a16="http://schemas.microsoft.com/office/drawing/2014/main" id="{F451EBE7-64A3-7E40-8C33-3C01E8EBABD2}"/>
              </a:ext>
            </a:extLst>
          </p:cNvPr>
          <p:cNvSpPr>
            <a:spLocks noGrp="1"/>
          </p:cNvSpPr>
          <p:nvPr>
            <p:ph sz="quarter" idx="12"/>
          </p:nvPr>
        </p:nvSpPr>
        <p:spPr/>
        <p:txBody>
          <a:bodyPr>
            <a:normAutofit/>
          </a:bodyPr>
          <a:lstStyle/>
          <a:p>
            <a:pPr marL="82550" indent="0">
              <a:lnSpc>
                <a:spcPct val="110000"/>
              </a:lnSpc>
              <a:buNone/>
            </a:pPr>
            <a:endParaRPr lang="en-US" sz="1200" dirty="0"/>
          </a:p>
          <a:p>
            <a:pPr marL="596900" indent="-514350">
              <a:buFont typeface="+mj-lt"/>
              <a:buAutoNum type="arabicPeriod"/>
            </a:pPr>
            <a:endParaRPr lang="id-ID" sz="1600" dirty="0"/>
          </a:p>
          <a:p>
            <a:pPr marL="0" indent="0">
              <a:buNone/>
            </a:pPr>
            <a:endParaRPr lang="ja-JP" altLang="en-US" dirty="0"/>
          </a:p>
        </p:txBody>
      </p:sp>
      <p:sp>
        <p:nvSpPr>
          <p:cNvPr id="9" name="Rectangle 8">
            <a:extLst>
              <a:ext uri="{FF2B5EF4-FFF2-40B4-BE49-F238E27FC236}">
                <a16:creationId xmlns:a16="http://schemas.microsoft.com/office/drawing/2014/main" id="{44CD4F5B-1775-42E9-9450-ABE40762F9A9}"/>
              </a:ext>
            </a:extLst>
          </p:cNvPr>
          <p:cNvSpPr/>
          <p:nvPr/>
        </p:nvSpPr>
        <p:spPr>
          <a:xfrm>
            <a:off x="1885950" y="620688"/>
            <a:ext cx="6743700" cy="5599995"/>
          </a:xfrm>
          <a:prstGeom prst="rect">
            <a:avLst/>
          </a:prstGeom>
        </p:spPr>
        <p:txBody>
          <a:bodyPr wrap="square">
            <a:spAutoFit/>
          </a:bodyPr>
          <a:lstStyle/>
          <a:p>
            <a:pPr algn="ctr"/>
            <a:endParaRPr lang="en-IN" sz="4000" b="1" dirty="0"/>
          </a:p>
          <a:p>
            <a:endParaRPr lang="en-IN" sz="1000" b="1" dirty="0"/>
          </a:p>
          <a:p>
            <a:pPr marL="596900" indent="-514350">
              <a:lnSpc>
                <a:spcPct val="110000"/>
              </a:lnSpc>
              <a:buFont typeface="+mj-lt"/>
              <a:buAutoNum type="arabicPeriod"/>
            </a:pPr>
            <a:r>
              <a:rPr lang="en-US" sz="1900" dirty="0"/>
              <a:t>Abstract</a:t>
            </a:r>
          </a:p>
          <a:p>
            <a:pPr marL="596900" indent="-514350">
              <a:buFont typeface="+mj-lt"/>
              <a:buAutoNum type="arabicPeriod"/>
            </a:pPr>
            <a:r>
              <a:rPr lang="en-US" sz="1900" dirty="0"/>
              <a:t>Introduction</a:t>
            </a:r>
          </a:p>
          <a:p>
            <a:pPr marL="596900" indent="-514350">
              <a:buFont typeface="+mj-lt"/>
              <a:buAutoNum type="arabicPeriod"/>
            </a:pPr>
            <a:r>
              <a:rPr lang="en-US" sz="1900" dirty="0"/>
              <a:t>Literature Survey</a:t>
            </a:r>
          </a:p>
          <a:p>
            <a:pPr marL="596900" indent="-514350">
              <a:buFont typeface="+mj-lt"/>
              <a:buAutoNum type="arabicPeriod"/>
            </a:pPr>
            <a:r>
              <a:rPr lang="en-IN" altLang="en-US" sz="1900" dirty="0"/>
              <a:t>Problem statement</a:t>
            </a:r>
          </a:p>
          <a:p>
            <a:pPr marL="596900" indent="-514350">
              <a:buFont typeface="+mj-lt"/>
              <a:buAutoNum type="arabicPeriod"/>
            </a:pPr>
            <a:r>
              <a:rPr lang="en-IN" altLang="en-US" sz="1900" dirty="0"/>
              <a:t>Data Flow</a:t>
            </a:r>
          </a:p>
          <a:p>
            <a:pPr marL="596900" indent="-514350">
              <a:buFont typeface="+mj-lt"/>
              <a:buAutoNum type="arabicPeriod"/>
            </a:pPr>
            <a:r>
              <a:rPr lang="en-IN" altLang="en-US" sz="1900" dirty="0"/>
              <a:t>Objectives</a:t>
            </a:r>
          </a:p>
          <a:p>
            <a:pPr marL="596900" indent="-514350">
              <a:buFont typeface="+mj-lt"/>
              <a:buAutoNum type="arabicPeriod"/>
            </a:pPr>
            <a:r>
              <a:rPr lang="en-IN" altLang="en-US" sz="1900" dirty="0"/>
              <a:t>Requirements</a:t>
            </a:r>
          </a:p>
          <a:p>
            <a:pPr marL="596900" indent="-514350">
              <a:buFont typeface="+mj-lt"/>
              <a:buAutoNum type="arabicPeriod"/>
            </a:pPr>
            <a:r>
              <a:rPr lang="en-IN" altLang="en-US" sz="1900" dirty="0"/>
              <a:t>User Interface Design</a:t>
            </a:r>
          </a:p>
          <a:p>
            <a:pPr marL="596900" indent="-514350">
              <a:buFont typeface="+mj-lt"/>
              <a:buAutoNum type="arabicPeriod"/>
            </a:pPr>
            <a:r>
              <a:rPr lang="en-IN" altLang="en-US" sz="1900" dirty="0"/>
              <a:t>‘R’ Analysis</a:t>
            </a:r>
          </a:p>
          <a:p>
            <a:pPr marL="596900" indent="-514350">
              <a:buFont typeface="+mj-lt"/>
              <a:buAutoNum type="arabicPeriod"/>
            </a:pPr>
            <a:r>
              <a:rPr lang="en-IN" altLang="en-US" sz="1900" dirty="0"/>
              <a:t>Methods</a:t>
            </a:r>
          </a:p>
          <a:p>
            <a:pPr marL="596900" indent="-514350">
              <a:buFont typeface="+mj-lt"/>
              <a:buAutoNum type="arabicPeriod"/>
            </a:pPr>
            <a:r>
              <a:rPr lang="en-IN" altLang="en-US" sz="1900" dirty="0"/>
              <a:t>Output</a:t>
            </a:r>
          </a:p>
          <a:p>
            <a:pPr marL="596900" indent="-514350">
              <a:buFont typeface="+mj-lt"/>
              <a:buAutoNum type="arabicPeriod"/>
            </a:pPr>
            <a:r>
              <a:rPr lang="en-IN" sz="1900" dirty="0"/>
              <a:t>Scope</a:t>
            </a:r>
            <a:endParaRPr lang="en-US" sz="1900" dirty="0"/>
          </a:p>
          <a:p>
            <a:pPr marL="596900" indent="-514350">
              <a:buFont typeface="+mj-lt"/>
              <a:buAutoNum type="arabicPeriod"/>
            </a:pPr>
            <a:r>
              <a:rPr lang="en-IN" altLang="en-US" sz="1900" dirty="0"/>
              <a:t>Conclusion</a:t>
            </a:r>
            <a:endParaRPr lang="en-US" sz="1900" dirty="0"/>
          </a:p>
          <a:p>
            <a:pPr marL="596900" indent="-514350">
              <a:buFont typeface="+mj-lt"/>
              <a:buAutoNum type="arabicPeriod"/>
            </a:pPr>
            <a:endParaRPr lang="id-ID" sz="1900" dirty="0"/>
          </a:p>
          <a:p>
            <a:endParaRPr lang="en-US" sz="4000" b="1" dirty="0"/>
          </a:p>
        </p:txBody>
      </p:sp>
      <p:pic>
        <p:nvPicPr>
          <p:cNvPr id="15" name="Picture Placeholder 14">
            <a:extLst>
              <a:ext uri="{FF2B5EF4-FFF2-40B4-BE49-F238E27FC236}">
                <a16:creationId xmlns:a16="http://schemas.microsoft.com/office/drawing/2014/main" id="{41BF6633-4AFA-4211-B6B3-70F2CBFBC428}"/>
              </a:ext>
            </a:extLst>
          </p:cNvPr>
          <p:cNvPicPr>
            <a:picLocks noGrp="1" noChangeAspect="1"/>
          </p:cNvPicPr>
          <p:nvPr>
            <p:ph type="pic" sz="quarter" idx="11"/>
          </p:nvPr>
        </p:nvPicPr>
        <p:blipFill>
          <a:blip r:embed="rId2"/>
          <a:srcRect l="27171" r="27171"/>
          <a:stretch>
            <a:fillRect/>
          </a:stretch>
        </p:blipFill>
        <p:spPr>
          <a:xfrm>
            <a:off x="7619440" y="-100714"/>
            <a:ext cx="4572560" cy="6906172"/>
          </a:xfrm>
        </p:spPr>
      </p:pic>
    </p:spTree>
    <p:extLst>
      <p:ext uri="{BB962C8B-B14F-4D97-AF65-F5344CB8AC3E}">
        <p14:creationId xmlns:p14="http://schemas.microsoft.com/office/powerpoint/2010/main" val="234823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nodeType="clickEffect">
                                  <p:stCondLst>
                                    <p:cond delay="0"/>
                                  </p:stCondLst>
                                  <p:childTnLst>
                                    <p:animEffect transition="out" filter="circle(out)">
                                      <p:cBhvr>
                                        <p:cTn id="6" dur="2000"/>
                                        <p:tgtEl>
                                          <p:spTgt spid="15"/>
                                        </p:tgtEl>
                                      </p:cBhvr>
                                    </p:animEffect>
                                    <p:set>
                                      <p:cBhvr>
                                        <p:cTn id="7" dur="1" fill="hold">
                                          <p:stCondLst>
                                            <p:cond delay="19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10605-FA11-42D3-8EA2-A348728E6BEB}"/>
              </a:ext>
            </a:extLst>
          </p:cNvPr>
          <p:cNvSpPr>
            <a:spLocks noGrp="1"/>
          </p:cNvSpPr>
          <p:nvPr>
            <p:ph type="title"/>
          </p:nvPr>
        </p:nvSpPr>
        <p:spPr/>
        <p:txBody>
          <a:bodyPr/>
          <a:lstStyle/>
          <a:p>
            <a:pPr algn="ctr"/>
            <a:r>
              <a:rPr lang="en-US" dirty="0"/>
              <a:t>ABSTRACT</a:t>
            </a:r>
            <a:endParaRPr lang="en-IN" dirty="0"/>
          </a:p>
        </p:txBody>
      </p:sp>
      <p:sp>
        <p:nvSpPr>
          <p:cNvPr id="4" name="Content Placeholder 3">
            <a:extLst>
              <a:ext uri="{FF2B5EF4-FFF2-40B4-BE49-F238E27FC236}">
                <a16:creationId xmlns:a16="http://schemas.microsoft.com/office/drawing/2014/main" id="{E9B53598-7FB2-41BB-8C43-766EC78AF900}"/>
              </a:ext>
            </a:extLst>
          </p:cNvPr>
          <p:cNvSpPr>
            <a:spLocks noGrp="1"/>
          </p:cNvSpPr>
          <p:nvPr>
            <p:ph sz="quarter" idx="10"/>
          </p:nvPr>
        </p:nvSpPr>
        <p:spPr/>
        <p:txBody>
          <a:bodyPr>
            <a:normAutofit/>
          </a:bodyPr>
          <a:lstStyle/>
          <a:p>
            <a:pPr marL="190500" marR="278765" algn="just">
              <a:lnSpc>
                <a:spcPct val="180000"/>
              </a:lnSpc>
              <a:spcBef>
                <a:spcPts val="970"/>
              </a:spcBef>
              <a:spcAft>
                <a:spcPts val="0"/>
              </a:spcAft>
            </a:pPr>
            <a:r>
              <a:rPr lang="en-US" sz="1800" dirty="0">
                <a:effectLst/>
                <a:latin typeface="Georgia" panose="02040502050405020303" pitchFamily="18" charset="0"/>
                <a:ea typeface="Georgia" panose="02040502050405020303" pitchFamily="18" charset="0"/>
                <a:cs typeface="Georgia" panose="02040502050405020303" pitchFamily="18" charset="0"/>
              </a:rPr>
              <a:t>Vehicle Insurance has become as an essential aspect of the daily life playing a significant role in providing the cover mainly to the road vehicles and third party lives and property against accidental damage and many other perils including the natural disasters. </a:t>
            </a:r>
          </a:p>
          <a:p>
            <a:pPr marL="190500" marR="278765" algn="just">
              <a:lnSpc>
                <a:spcPct val="180000"/>
              </a:lnSpc>
              <a:spcBef>
                <a:spcPts val="970"/>
              </a:spcBef>
              <a:spcAft>
                <a:spcPts val="0"/>
              </a:spcAft>
            </a:pPr>
            <a:r>
              <a:rPr lang="en-US" sz="1800" dirty="0">
                <a:latin typeface="Georgia" panose="02040502050405020303" pitchFamily="18" charset="0"/>
                <a:ea typeface="Georgia" panose="02040502050405020303" pitchFamily="18" charset="0"/>
                <a:cs typeface="Georgia" panose="02040502050405020303" pitchFamily="18" charset="0"/>
              </a:rPr>
              <a:t>Insurance is a product sold by insurance companies, which insures the customers stability by transferring loss risks over to the company.</a:t>
            </a:r>
          </a:p>
          <a:p>
            <a:pPr marL="190500" marR="278765" algn="just">
              <a:spcBef>
                <a:spcPts val="970"/>
              </a:spcBef>
              <a:spcAft>
                <a:spcPts val="0"/>
              </a:spcAft>
            </a:pPr>
            <a:r>
              <a:rPr lang="en-US" sz="1800" dirty="0">
                <a:latin typeface="Georgia" panose="02040502050405020303" pitchFamily="18" charset="0"/>
                <a:ea typeface="Georgia" panose="02040502050405020303" pitchFamily="18" charset="0"/>
                <a:cs typeface="Georgia" panose="02040502050405020303" pitchFamily="18" charset="0"/>
              </a:rPr>
              <a:t>We are asked to produce a pricing model to predict the pure premium of policy holders, and we are to be evaluated on the model performance using </a:t>
            </a:r>
            <a:r>
              <a:rPr lang="en-US" sz="1800" dirty="0" err="1">
                <a:latin typeface="Georgia" panose="02040502050405020303" pitchFamily="18" charset="0"/>
                <a:ea typeface="Georgia" panose="02040502050405020303" pitchFamily="18" charset="0"/>
                <a:cs typeface="Georgia" panose="02040502050405020303" pitchFamily="18" charset="0"/>
              </a:rPr>
              <a:t>Ginni</a:t>
            </a:r>
            <a:r>
              <a:rPr lang="en-US" sz="1800" dirty="0">
                <a:latin typeface="Georgia" panose="02040502050405020303" pitchFamily="18" charset="0"/>
                <a:ea typeface="Georgia" panose="02040502050405020303" pitchFamily="18" charset="0"/>
                <a:cs typeface="Georgia" panose="02040502050405020303" pitchFamily="18" charset="0"/>
              </a:rPr>
              <a:t> coefficient.</a:t>
            </a:r>
            <a:endParaRPr lang="en-IN" sz="1800" dirty="0">
              <a:effectLst/>
              <a:latin typeface="Georgia" panose="02040502050405020303" pitchFamily="18" charset="0"/>
              <a:ea typeface="Georgia" panose="02040502050405020303" pitchFamily="18" charset="0"/>
              <a:cs typeface="Georgia" panose="02040502050405020303" pitchFamily="18" charset="0"/>
            </a:endParaRPr>
          </a:p>
          <a:p>
            <a:pPr marL="190500" marR="278765" algn="just">
              <a:lnSpc>
                <a:spcPct val="180000"/>
              </a:lnSpc>
              <a:spcBef>
                <a:spcPts val="970"/>
              </a:spcBef>
              <a:spcAft>
                <a:spcPts val="0"/>
              </a:spcAft>
            </a:pPr>
            <a:endParaRPr lang="en-IN" sz="1800" dirty="0">
              <a:effectLst/>
              <a:latin typeface="Georgia" panose="02040502050405020303" pitchFamily="18" charset="0"/>
              <a:ea typeface="Georgia" panose="02040502050405020303" pitchFamily="18" charset="0"/>
              <a:cs typeface="Georgia" panose="02040502050405020303" pitchFamily="18" charset="0"/>
            </a:endParaRPr>
          </a:p>
          <a:p>
            <a:pPr>
              <a:buFont typeface="Wingdings" panose="05000000000000000000" pitchFamily="2" charset="2"/>
              <a:buChar char="§"/>
            </a:pPr>
            <a:endParaRPr lang="en-IN" dirty="0"/>
          </a:p>
        </p:txBody>
      </p:sp>
    </p:spTree>
    <p:extLst>
      <p:ext uri="{BB962C8B-B14F-4D97-AF65-F5344CB8AC3E}">
        <p14:creationId xmlns:p14="http://schemas.microsoft.com/office/powerpoint/2010/main" val="3224708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632E7C6-1EC4-434F-96CB-9E233AE69077}"/>
              </a:ext>
            </a:extLst>
          </p:cNvPr>
          <p:cNvSpPr>
            <a:spLocks noGrp="1"/>
          </p:cNvSpPr>
          <p:nvPr>
            <p:ph type="title"/>
          </p:nvPr>
        </p:nvSpPr>
        <p:spPr>
          <a:xfrm>
            <a:off x="838200" y="681037"/>
            <a:ext cx="10515600" cy="338138"/>
          </a:xfrm>
        </p:spPr>
        <p:txBody>
          <a:bodyPr/>
          <a:lstStyle/>
          <a:p>
            <a:pPr algn="ctr"/>
            <a:r>
              <a:rPr lang="en-US" dirty="0"/>
              <a:t>INTRODUCTION</a:t>
            </a:r>
            <a:endParaRPr lang="en-IN" dirty="0"/>
          </a:p>
        </p:txBody>
      </p:sp>
      <p:sp>
        <p:nvSpPr>
          <p:cNvPr id="8" name="Content Placeholder 7">
            <a:extLst>
              <a:ext uri="{FF2B5EF4-FFF2-40B4-BE49-F238E27FC236}">
                <a16:creationId xmlns:a16="http://schemas.microsoft.com/office/drawing/2014/main" id="{00360731-A683-402E-8535-5D30743AD554}"/>
              </a:ext>
            </a:extLst>
          </p:cNvPr>
          <p:cNvSpPr>
            <a:spLocks noGrp="1"/>
          </p:cNvSpPr>
          <p:nvPr>
            <p:ph sz="quarter" idx="10"/>
          </p:nvPr>
        </p:nvSpPr>
        <p:spPr>
          <a:xfrm>
            <a:off x="838200" y="609600"/>
            <a:ext cx="10524344" cy="5567364"/>
          </a:xfrm>
        </p:spPr>
        <p:txBody>
          <a:bodyPr>
            <a:normAutofit fontScale="25000" lnSpcReduction="20000"/>
          </a:bodyPr>
          <a:lstStyle/>
          <a:p>
            <a:pPr marL="0" indent="0" algn="just">
              <a:buNone/>
            </a:pPr>
            <a:r>
              <a:rPr lang="en-US" sz="6000" dirty="0">
                <a:solidFill>
                  <a:srgbClr val="353535"/>
                </a:solidFill>
                <a:effectLst/>
                <a:latin typeface="Georgia" panose="02040502050405020303" pitchFamily="18" charset="0"/>
                <a:ea typeface="Times New Roman" panose="02020603050405020304" pitchFamily="18" charset="0"/>
                <a:cs typeface="Georgia" panose="02040502050405020303" pitchFamily="18" charset="0"/>
              </a:rPr>
              <a:t> </a:t>
            </a:r>
          </a:p>
          <a:p>
            <a:pPr algn="just">
              <a:buFont typeface="Georgia" panose="02040502050405020303" pitchFamily="18" charset="0"/>
              <a:buChar char="●"/>
            </a:pPr>
            <a:r>
              <a:rPr lang="en-US" sz="6000" dirty="0">
                <a:solidFill>
                  <a:srgbClr val="353535"/>
                </a:solidFill>
                <a:effectLst/>
                <a:latin typeface="Georgia" panose="02040502050405020303" pitchFamily="18" charset="0"/>
                <a:ea typeface="Times New Roman" panose="02020603050405020304" pitchFamily="18" charset="0"/>
                <a:cs typeface="Georgia" panose="02040502050405020303" pitchFamily="18" charset="0"/>
              </a:rPr>
              <a:t>General insurance is the right term for all the insecurities and worries. Only buying online insurance is not enough instead, online insurance renewal is also important at the same time.</a:t>
            </a:r>
          </a:p>
          <a:p>
            <a:pPr algn="just">
              <a:buFont typeface="Georgia" panose="02040502050405020303" pitchFamily="18" charset="0"/>
              <a:buChar char="●"/>
            </a:pPr>
            <a:r>
              <a:rPr lang="en-US" sz="6000" dirty="0">
                <a:solidFill>
                  <a:srgbClr val="353535"/>
                </a:solidFill>
                <a:effectLst/>
                <a:latin typeface="Georgia" panose="02040502050405020303" pitchFamily="18" charset="0"/>
                <a:ea typeface="Times New Roman" panose="02020603050405020304" pitchFamily="18" charset="0"/>
                <a:cs typeface="Georgia" panose="02040502050405020303" pitchFamily="18" charset="0"/>
              </a:rPr>
              <a:t> Every single person in Indian Territory is responsible for vehicle insurance as it is mandated as per government regulation. </a:t>
            </a:r>
          </a:p>
          <a:p>
            <a:pPr algn="just">
              <a:buFont typeface="Georgia" panose="02040502050405020303" pitchFamily="18" charset="0"/>
              <a:buChar char="●"/>
            </a:pPr>
            <a:r>
              <a:rPr lang="en-US" sz="6000" dirty="0">
                <a:solidFill>
                  <a:srgbClr val="353535"/>
                </a:solidFill>
                <a:effectLst/>
                <a:latin typeface="Georgia" panose="02040502050405020303" pitchFamily="18" charset="0"/>
                <a:ea typeface="Times New Roman" panose="02020603050405020304" pitchFamily="18" charset="0"/>
                <a:cs typeface="Georgia" panose="02040502050405020303" pitchFamily="18" charset="0"/>
              </a:rPr>
              <a:t>Initially, buying insurance as well as insurance renewal used to be done by insurance agents. Now, the internet has overpowered the place by making online insurance renewal feasible for people.</a:t>
            </a:r>
          </a:p>
          <a:p>
            <a:pPr algn="just">
              <a:buFont typeface="Georgia" panose="02040502050405020303" pitchFamily="18" charset="0"/>
              <a:buChar char="●"/>
            </a:pPr>
            <a:r>
              <a:rPr lang="en-US" sz="6000" dirty="0">
                <a:solidFill>
                  <a:srgbClr val="353535"/>
                </a:solidFill>
                <a:effectLst/>
                <a:latin typeface="Georgia" panose="02040502050405020303" pitchFamily="18" charset="0"/>
                <a:ea typeface="Times New Roman" panose="02020603050405020304" pitchFamily="18" charset="0"/>
                <a:cs typeface="Georgia" panose="02040502050405020303" pitchFamily="18" charset="0"/>
              </a:rPr>
              <a:t> The introduction of Vehicle Insurance Renewal application has made insurance renewal process hassle-free. It enables user to register themselves by filling up the form online and selecting a premium renewal option along with giving them option to make the payment online.</a:t>
            </a:r>
          </a:p>
          <a:p>
            <a:pPr algn="just">
              <a:buFont typeface="Georgia" panose="02040502050405020303" pitchFamily="18" charset="0"/>
              <a:buChar char="●"/>
            </a:pPr>
            <a:r>
              <a:rPr lang="en-US" sz="6000" dirty="0">
                <a:solidFill>
                  <a:srgbClr val="353535"/>
                </a:solidFill>
                <a:effectLst/>
                <a:latin typeface="Georgia" panose="02040502050405020303" pitchFamily="18" charset="0"/>
                <a:ea typeface="Times New Roman" panose="02020603050405020304" pitchFamily="18" charset="0"/>
                <a:cs typeface="Georgia" panose="02040502050405020303" pitchFamily="18" charset="0"/>
              </a:rPr>
              <a:t> The renewal process  let’s user receive notifications on their application before their due date of renewal, It also saves them from getting penalty. After making the payment online User will also receive insurance renewed receipt from the company on the application itself. This way user can renew their vehicle insurance simple and instantly. </a:t>
            </a:r>
            <a:endParaRPr lang="en-IN" sz="6000" dirty="0">
              <a:effectLst/>
              <a:latin typeface="Georgia" panose="02040502050405020303" pitchFamily="18" charset="0"/>
              <a:ea typeface="Georgia" panose="02040502050405020303" pitchFamily="18" charset="0"/>
              <a:cs typeface="Georgia" panose="02040502050405020303" pitchFamily="18" charset="0"/>
            </a:endParaRPr>
          </a:p>
          <a:p>
            <a:pPr marL="0" indent="0">
              <a:buNone/>
            </a:pPr>
            <a:endParaRPr lang="en-IN" dirty="0"/>
          </a:p>
        </p:txBody>
      </p:sp>
    </p:spTree>
    <p:extLst>
      <p:ext uri="{BB962C8B-B14F-4D97-AF65-F5344CB8AC3E}">
        <p14:creationId xmlns:p14="http://schemas.microsoft.com/office/powerpoint/2010/main" val="3920020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5C838C-911B-42A4-9E6A-D050A9DC0F9E}"/>
              </a:ext>
            </a:extLst>
          </p:cNvPr>
          <p:cNvSpPr>
            <a:spLocks noGrp="1"/>
          </p:cNvSpPr>
          <p:nvPr>
            <p:ph sz="quarter" idx="10"/>
          </p:nvPr>
        </p:nvSpPr>
        <p:spPr/>
        <p:txBody>
          <a:bodyPr>
            <a:normAutofit/>
          </a:bodyPr>
          <a:lstStyle/>
          <a:p>
            <a:pPr>
              <a:buFont typeface="Wingdings" panose="05000000000000000000" pitchFamily="2" charset="2"/>
              <a:buChar char="q"/>
            </a:pPr>
            <a:endParaRPr lang="en-US" sz="2400" b="1" dirty="0"/>
          </a:p>
          <a:p>
            <a:pPr>
              <a:buFont typeface="Wingdings" panose="05000000000000000000" pitchFamily="2" charset="2"/>
              <a:buChar char="q"/>
            </a:pPr>
            <a:endParaRPr lang="en-IN" sz="2400" b="1" dirty="0"/>
          </a:p>
          <a:p>
            <a:pPr>
              <a:buFont typeface="Wingdings" panose="05000000000000000000" pitchFamily="2" charset="2"/>
              <a:buChar char="q"/>
            </a:pPr>
            <a:r>
              <a:rPr lang="en-IN" sz="2400" b="1" dirty="0"/>
              <a:t>  OBJECTIVES</a:t>
            </a:r>
            <a:endParaRPr lang="en-US" sz="2400" b="1" dirty="0"/>
          </a:p>
          <a:p>
            <a:pPr>
              <a:buFont typeface="Wingdings" panose="05000000000000000000" pitchFamily="2" charset="2"/>
              <a:buChar char="q"/>
            </a:pPr>
            <a:r>
              <a:rPr lang="en-US" sz="2400" b="1" dirty="0"/>
              <a:t>  SOFTWARE AND HARDWARE REQUIREMENTS</a:t>
            </a:r>
          </a:p>
          <a:p>
            <a:pPr marL="0" indent="0">
              <a:buNone/>
            </a:pPr>
            <a:endParaRPr lang="en-IN" sz="2400" b="1" dirty="0"/>
          </a:p>
        </p:txBody>
      </p:sp>
    </p:spTree>
    <p:extLst>
      <p:ext uri="{BB962C8B-B14F-4D97-AF65-F5344CB8AC3E}">
        <p14:creationId xmlns:p14="http://schemas.microsoft.com/office/powerpoint/2010/main" val="3717081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B827D-4AD6-4B23-A9A7-4E8968433CC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PROBLEM STATEMENT</a:t>
            </a:r>
            <a:endParaRPr lang="en-IN" sz="2800" dirty="0"/>
          </a:p>
        </p:txBody>
      </p:sp>
      <p:sp>
        <p:nvSpPr>
          <p:cNvPr id="3" name="Content Placeholder 2">
            <a:extLst>
              <a:ext uri="{FF2B5EF4-FFF2-40B4-BE49-F238E27FC236}">
                <a16:creationId xmlns:a16="http://schemas.microsoft.com/office/drawing/2014/main" id="{74169C1F-CE22-4BD6-B9A8-D95824E6FF67}"/>
              </a:ext>
            </a:extLst>
          </p:cNvPr>
          <p:cNvSpPr>
            <a:spLocks noGrp="1"/>
          </p:cNvSpPr>
          <p:nvPr>
            <p:ph sz="quarter" idx="10"/>
          </p:nvPr>
        </p:nvSpPr>
        <p:spPr/>
        <p:txBody>
          <a:bodyPr>
            <a:normAutofit/>
          </a:bodyPr>
          <a:lstStyle/>
          <a:p>
            <a:pPr marL="0" indent="0" algn="just">
              <a:lnSpc>
                <a:spcPct val="150000"/>
              </a:lnSpc>
              <a:buNone/>
            </a:pPr>
            <a:r>
              <a:rPr lang="en-US" sz="1800" dirty="0">
                <a:effectLst/>
                <a:latin typeface="Georgia" panose="02040502050405020303" pitchFamily="18" charset="0"/>
                <a:ea typeface="Georgia" panose="02040502050405020303" pitchFamily="18" charset="0"/>
                <a:cs typeface="Georgia" panose="02040502050405020303" pitchFamily="18" charset="0"/>
              </a:rPr>
              <a:t>Insurance plays a key in promoting the socioeconomic development of modern economy. It’s a policy where an insurance company promises to pay benefit on the death of the person whose life is insured. However, there is a problems related to insurance industries, which hinders its smooth operation . Some of the problems faced in Insurance such as :</a:t>
            </a:r>
            <a:endParaRPr lang="en-IN" sz="1800" dirty="0">
              <a:effectLst/>
              <a:latin typeface="Georgia" panose="02040502050405020303" pitchFamily="18" charset="0"/>
              <a:ea typeface="Georgia" panose="02040502050405020303" pitchFamily="18" charset="0"/>
              <a:cs typeface="Georgia" panose="02040502050405020303" pitchFamily="18" charset="0"/>
            </a:endParaRPr>
          </a:p>
          <a:p>
            <a:pPr marL="342900" lvl="0" indent="-342900">
              <a:lnSpc>
                <a:spcPct val="150000"/>
              </a:lnSpc>
              <a:buFont typeface="Wingdings 3" panose="05040102010807070707" pitchFamily="18" charset="2"/>
              <a:buChar char=""/>
              <a:tabLst>
                <a:tab pos="457200" algn="l"/>
              </a:tabLst>
            </a:pPr>
            <a:r>
              <a:rPr lang="en-US" sz="1800" dirty="0">
                <a:effectLst/>
                <a:latin typeface="Georgia" panose="02040502050405020303" pitchFamily="18" charset="0"/>
                <a:ea typeface="Georgia" panose="02040502050405020303" pitchFamily="18" charset="0"/>
                <a:cs typeface="Georgia" panose="02040502050405020303" pitchFamily="18" charset="0"/>
              </a:rPr>
              <a:t>The alarming declining premium rates due to unhealthy competition.</a:t>
            </a:r>
            <a:endParaRPr lang="en-IN" sz="1800" dirty="0">
              <a:effectLst/>
              <a:latin typeface="Georgia" panose="02040502050405020303" pitchFamily="18" charset="0"/>
              <a:ea typeface="Georgia" panose="02040502050405020303" pitchFamily="18" charset="0"/>
              <a:cs typeface="Georgia" panose="02040502050405020303" pitchFamily="18" charset="0"/>
            </a:endParaRPr>
          </a:p>
          <a:p>
            <a:pPr marL="342900" lvl="0" indent="-342900">
              <a:lnSpc>
                <a:spcPct val="150000"/>
              </a:lnSpc>
              <a:buFont typeface="Wingdings 3" panose="05040102010807070707" pitchFamily="18" charset="2"/>
              <a:buChar char=""/>
              <a:tabLst>
                <a:tab pos="457200" algn="l"/>
              </a:tabLst>
            </a:pPr>
            <a:r>
              <a:rPr lang="en-US" sz="1800" dirty="0">
                <a:effectLst/>
                <a:latin typeface="Georgia" panose="02040502050405020303" pitchFamily="18" charset="0"/>
                <a:ea typeface="Georgia" panose="02040502050405020303" pitchFamily="18" charset="0"/>
                <a:cs typeface="Georgia" panose="02040502050405020303" pitchFamily="18" charset="0"/>
              </a:rPr>
              <a:t>Most branches of the company were concentrated around urban areas.</a:t>
            </a:r>
            <a:endParaRPr lang="en-IN" sz="1800" dirty="0">
              <a:effectLst/>
              <a:latin typeface="Georgia" panose="02040502050405020303" pitchFamily="18" charset="0"/>
              <a:ea typeface="Georgia" panose="02040502050405020303" pitchFamily="18" charset="0"/>
              <a:cs typeface="Georgia" panose="02040502050405020303" pitchFamily="18" charset="0"/>
            </a:endParaRPr>
          </a:p>
          <a:p>
            <a:pPr marL="342900" lvl="0" indent="-342900">
              <a:lnSpc>
                <a:spcPct val="150000"/>
              </a:lnSpc>
              <a:buFont typeface="Wingdings 3" panose="05040102010807070707" pitchFamily="18" charset="2"/>
              <a:buChar char=""/>
              <a:tabLst>
                <a:tab pos="457200" algn="l"/>
              </a:tabLst>
            </a:pPr>
            <a:r>
              <a:rPr lang="en-US" sz="1800" dirty="0">
                <a:effectLst/>
                <a:latin typeface="Georgia" panose="02040502050405020303" pitchFamily="18" charset="0"/>
                <a:ea typeface="Georgia" panose="02040502050405020303" pitchFamily="18" charset="0"/>
                <a:cs typeface="Georgia" panose="02040502050405020303" pitchFamily="18" charset="0"/>
              </a:rPr>
              <a:t>Lack Of insurance professionalism and training staffs.</a:t>
            </a:r>
            <a:endParaRPr lang="en-IN" sz="1800" dirty="0">
              <a:latin typeface="Georgia" panose="02040502050405020303" pitchFamily="18" charset="0"/>
              <a:ea typeface="Georgia" panose="02040502050405020303" pitchFamily="18" charset="0"/>
              <a:cs typeface="Georgia" panose="02040502050405020303" pitchFamily="18" charset="0"/>
            </a:endParaRPr>
          </a:p>
          <a:p>
            <a:pPr marL="342900" lvl="0" indent="-342900">
              <a:lnSpc>
                <a:spcPct val="150000"/>
              </a:lnSpc>
              <a:buFont typeface="Wingdings 3" panose="05040102010807070707" pitchFamily="18" charset="2"/>
              <a:buChar char=""/>
              <a:tabLst>
                <a:tab pos="457200" algn="l"/>
              </a:tabLst>
            </a:pPr>
            <a:r>
              <a:rPr lang="en-US" sz="1800" dirty="0">
                <a:effectLst/>
                <a:latin typeface="Georgia" panose="02040502050405020303" pitchFamily="18" charset="0"/>
                <a:ea typeface="Georgia" panose="02040502050405020303" pitchFamily="18" charset="0"/>
                <a:cs typeface="Georgia" panose="02040502050405020303" pitchFamily="18" charset="0"/>
              </a:rPr>
              <a:t>Lack of adequate advertising to the promotion of insurance</a:t>
            </a:r>
            <a:endParaRPr lang="en-IN" sz="1800" dirty="0"/>
          </a:p>
        </p:txBody>
      </p:sp>
    </p:spTree>
    <p:extLst>
      <p:ext uri="{BB962C8B-B14F-4D97-AF65-F5344CB8AC3E}">
        <p14:creationId xmlns:p14="http://schemas.microsoft.com/office/powerpoint/2010/main" val="2479394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80C8482-5F02-478F-B8B8-495EBB575134}"/>
              </a:ext>
            </a:extLst>
          </p:cNvPr>
          <p:cNvSpPr>
            <a:spLocks noGrp="1"/>
          </p:cNvSpPr>
          <p:nvPr>
            <p:ph type="title"/>
          </p:nvPr>
        </p:nvSpPr>
        <p:spPr/>
        <p:txBody>
          <a:bodyPr/>
          <a:lstStyle/>
          <a:p>
            <a:pPr algn="ctr"/>
            <a:r>
              <a:rPr lang="en-US" dirty="0"/>
              <a:t>LITERATURE SURVEY</a:t>
            </a:r>
            <a:endParaRPr lang="en-IN" dirty="0"/>
          </a:p>
        </p:txBody>
      </p:sp>
      <p:graphicFrame>
        <p:nvGraphicFramePr>
          <p:cNvPr id="8" name="Table 8">
            <a:extLst>
              <a:ext uri="{FF2B5EF4-FFF2-40B4-BE49-F238E27FC236}">
                <a16:creationId xmlns:a16="http://schemas.microsoft.com/office/drawing/2014/main" id="{7955A6A8-937D-4864-8C68-806E03199357}"/>
              </a:ext>
            </a:extLst>
          </p:cNvPr>
          <p:cNvGraphicFramePr>
            <a:graphicFrameLocks noGrp="1"/>
          </p:cNvGraphicFramePr>
          <p:nvPr>
            <p:ph sz="quarter" idx="10"/>
            <p:extLst>
              <p:ext uri="{D42A27DB-BD31-4B8C-83A1-F6EECF244321}">
                <p14:modId xmlns:p14="http://schemas.microsoft.com/office/powerpoint/2010/main" val="4034861117"/>
              </p:ext>
            </p:extLst>
          </p:nvPr>
        </p:nvGraphicFramePr>
        <p:xfrm>
          <a:off x="1028700" y="1264837"/>
          <a:ext cx="10429874" cy="4773641"/>
        </p:xfrm>
        <a:graphic>
          <a:graphicData uri="http://schemas.openxmlformats.org/drawingml/2006/table">
            <a:tbl>
              <a:tblPr firstRow="1" bandRow="1">
                <a:tableStyleId>{638B1855-1B75-4FBE-930C-398BA8C253C6}</a:tableStyleId>
              </a:tblPr>
              <a:tblGrid>
                <a:gridCol w="1697430">
                  <a:extLst>
                    <a:ext uri="{9D8B030D-6E8A-4147-A177-3AD203B41FA5}">
                      <a16:colId xmlns:a16="http://schemas.microsoft.com/office/drawing/2014/main" val="3236580083"/>
                    </a:ext>
                  </a:extLst>
                </a:gridCol>
                <a:gridCol w="2484113">
                  <a:extLst>
                    <a:ext uri="{9D8B030D-6E8A-4147-A177-3AD203B41FA5}">
                      <a16:colId xmlns:a16="http://schemas.microsoft.com/office/drawing/2014/main" val="989946744"/>
                    </a:ext>
                  </a:extLst>
                </a:gridCol>
                <a:gridCol w="1885882">
                  <a:extLst>
                    <a:ext uri="{9D8B030D-6E8A-4147-A177-3AD203B41FA5}">
                      <a16:colId xmlns:a16="http://schemas.microsoft.com/office/drawing/2014/main" val="1006424892"/>
                    </a:ext>
                  </a:extLst>
                </a:gridCol>
                <a:gridCol w="4362449">
                  <a:extLst>
                    <a:ext uri="{9D8B030D-6E8A-4147-A177-3AD203B41FA5}">
                      <a16:colId xmlns:a16="http://schemas.microsoft.com/office/drawing/2014/main" val="3750265745"/>
                    </a:ext>
                  </a:extLst>
                </a:gridCol>
              </a:tblGrid>
              <a:tr h="340546">
                <a:tc>
                  <a:txBody>
                    <a:bodyPr/>
                    <a:lstStyle/>
                    <a:p>
                      <a:pPr algn="ctr"/>
                      <a:r>
                        <a:rPr lang="en-US" sz="1800" b="1" dirty="0">
                          <a:solidFill>
                            <a:schemeClr val="tx1"/>
                          </a:solidFill>
                        </a:rPr>
                        <a:t>AUTHOR </a:t>
                      </a:r>
                      <a:endParaRPr lang="en-IN" sz="1800" b="1" dirty="0">
                        <a:solidFill>
                          <a:schemeClr val="tx1"/>
                        </a:solidFill>
                      </a:endParaRPr>
                    </a:p>
                  </a:txBody>
                  <a:tcPr/>
                </a:tc>
                <a:tc>
                  <a:txBody>
                    <a:bodyPr/>
                    <a:lstStyle/>
                    <a:p>
                      <a:pPr algn="ctr"/>
                      <a:r>
                        <a:rPr lang="en-US" sz="1800" dirty="0">
                          <a:solidFill>
                            <a:schemeClr val="tx1"/>
                          </a:solidFill>
                        </a:rPr>
                        <a:t>TITLE</a:t>
                      </a:r>
                      <a:endParaRPr lang="en-IN" sz="1800" dirty="0">
                        <a:solidFill>
                          <a:schemeClr val="tx1"/>
                        </a:solidFill>
                      </a:endParaRPr>
                    </a:p>
                  </a:txBody>
                  <a:tcPr/>
                </a:tc>
                <a:tc>
                  <a:txBody>
                    <a:bodyPr/>
                    <a:lstStyle/>
                    <a:p>
                      <a:pPr algn="ctr"/>
                      <a:r>
                        <a:rPr lang="en-US" sz="1800" dirty="0">
                          <a:solidFill>
                            <a:schemeClr val="tx1"/>
                          </a:solidFill>
                        </a:rPr>
                        <a:t>YEAR</a:t>
                      </a:r>
                      <a:endParaRPr lang="en-IN" sz="1800" dirty="0">
                        <a:solidFill>
                          <a:schemeClr val="tx1"/>
                        </a:solidFill>
                      </a:endParaRPr>
                    </a:p>
                  </a:txBody>
                  <a:tcPr/>
                </a:tc>
                <a:tc>
                  <a:txBody>
                    <a:bodyPr/>
                    <a:lstStyle/>
                    <a:p>
                      <a:pPr algn="ctr"/>
                      <a:r>
                        <a:rPr lang="en-US" sz="1800" dirty="0">
                          <a:solidFill>
                            <a:schemeClr val="tx1"/>
                          </a:solidFill>
                        </a:rPr>
                        <a:t>DESCRIPTION</a:t>
                      </a:r>
                      <a:endParaRPr lang="en-IN" sz="1800" dirty="0">
                        <a:solidFill>
                          <a:schemeClr val="tx1"/>
                        </a:solidFill>
                      </a:endParaRPr>
                    </a:p>
                  </a:txBody>
                  <a:tcPr/>
                </a:tc>
                <a:extLst>
                  <a:ext uri="{0D108BD9-81ED-4DB2-BD59-A6C34878D82A}">
                    <a16:rowId xmlns:a16="http://schemas.microsoft.com/office/drawing/2014/main" val="2180936320"/>
                  </a:ext>
                </a:extLst>
              </a:tr>
              <a:tr h="4042121">
                <a:tc>
                  <a:txBody>
                    <a:bodyPr/>
                    <a:lstStyle/>
                    <a:p>
                      <a:pPr algn="just"/>
                      <a:r>
                        <a:rPr lang="en-US" sz="1400" dirty="0">
                          <a:solidFill>
                            <a:schemeClr val="tx1"/>
                          </a:solidFill>
                          <a:latin typeface="Georgia" panose="02040502050405020303" pitchFamily="18" charset="0"/>
                        </a:rPr>
                        <a:t>DR.D.M.ARVIND MALIK</a:t>
                      </a:r>
                    </a:p>
                    <a:p>
                      <a:pPr algn="just"/>
                      <a:r>
                        <a:rPr lang="en-US" sz="1400" dirty="0">
                          <a:solidFill>
                            <a:schemeClr val="tx1"/>
                          </a:solidFill>
                          <a:latin typeface="Georgia" panose="02040502050405020303" pitchFamily="18" charset="0"/>
                        </a:rPr>
                        <a:t>AND</a:t>
                      </a:r>
                    </a:p>
                    <a:p>
                      <a:pPr algn="just"/>
                      <a:r>
                        <a:rPr lang="en-US" sz="1400" dirty="0">
                          <a:solidFill>
                            <a:schemeClr val="tx1"/>
                          </a:solidFill>
                          <a:latin typeface="Georgia" panose="02040502050405020303" pitchFamily="18" charset="0"/>
                        </a:rPr>
                        <a:t>SUHAIB S.</a:t>
                      </a:r>
                      <a:endParaRPr lang="en-IN" sz="1400" dirty="0">
                        <a:solidFill>
                          <a:schemeClr val="tx1"/>
                        </a:solidFill>
                        <a:latin typeface="Georgia" panose="02040502050405020303" pitchFamily="18" charset="0"/>
                      </a:endParaRPr>
                    </a:p>
                  </a:txBody>
                  <a:tcPr/>
                </a:tc>
                <a:tc>
                  <a:txBody>
                    <a:bodyPr/>
                    <a:lstStyle/>
                    <a:p>
                      <a:pPr algn="just"/>
                      <a:r>
                        <a:rPr lang="en-US" sz="1400" dirty="0">
                          <a:solidFill>
                            <a:schemeClr val="tx1"/>
                          </a:solidFill>
                          <a:latin typeface="Georgia" panose="02040502050405020303" pitchFamily="18" charset="0"/>
                        </a:rPr>
                        <a:t>A Study On Customer Awareness On Car Insurance Policies With Special Reference To United India Insurance ,</a:t>
                      </a:r>
                      <a:r>
                        <a:rPr lang="en-US" sz="1400" dirty="0" err="1">
                          <a:solidFill>
                            <a:schemeClr val="tx1"/>
                          </a:solidFill>
                          <a:latin typeface="Georgia" panose="02040502050405020303" pitchFamily="18" charset="0"/>
                        </a:rPr>
                        <a:t>ShivaMogga</a:t>
                      </a:r>
                      <a:r>
                        <a:rPr lang="en-US" sz="1400" dirty="0">
                          <a:solidFill>
                            <a:schemeClr val="tx1"/>
                          </a:solidFill>
                          <a:latin typeface="Georgia" panose="02040502050405020303" pitchFamily="18" charset="0"/>
                        </a:rPr>
                        <a:t> </a:t>
                      </a:r>
                      <a:endParaRPr lang="en-IN" sz="1400" dirty="0">
                        <a:solidFill>
                          <a:schemeClr val="tx1"/>
                        </a:solidFill>
                        <a:latin typeface="Georgia" panose="02040502050405020303" pitchFamily="18" charset="0"/>
                      </a:endParaRPr>
                    </a:p>
                  </a:txBody>
                  <a:tcPr/>
                </a:tc>
                <a:tc>
                  <a:txBody>
                    <a:bodyPr/>
                    <a:lstStyle/>
                    <a:p>
                      <a:r>
                        <a:rPr lang="en-US" dirty="0">
                          <a:solidFill>
                            <a:schemeClr val="tx1"/>
                          </a:solidFill>
                        </a:rPr>
                        <a:t>        </a:t>
                      </a:r>
                      <a:r>
                        <a:rPr lang="en-US" sz="1400" dirty="0">
                          <a:solidFill>
                            <a:schemeClr val="tx1"/>
                          </a:solidFill>
                        </a:rPr>
                        <a:t>2018</a:t>
                      </a:r>
                      <a:endParaRPr lang="en-IN" dirty="0">
                        <a:solidFill>
                          <a:schemeClr val="tx1"/>
                        </a:solidFill>
                      </a:endParaRPr>
                    </a:p>
                  </a:txBody>
                  <a:tcPr/>
                </a:tc>
                <a:tc>
                  <a:txBody>
                    <a:bodyPr/>
                    <a:lstStyle/>
                    <a:p>
                      <a:pPr algn="just">
                        <a:lnSpc>
                          <a:spcPct val="150000"/>
                        </a:lnSpc>
                      </a:pPr>
                      <a:r>
                        <a:rPr lang="en-US" sz="1400" dirty="0">
                          <a:solidFill>
                            <a:schemeClr val="tx1"/>
                          </a:solidFill>
                        </a:rPr>
                        <a:t>This Research Study Provide A Clear Information About Policy Holders Awareness Regarding About The Policies Terms And Conditions, Procedure, Vehicle Declaration Value ,Settlement Procedure etc. We Found That Respondents Are Not Satisfied With The Claiming Procedure During The Time Of settlements, they Are Expecting United India Insurance Company Provide Claim Settlement Through Within A Short Span Of Time . </a:t>
                      </a:r>
                      <a:endParaRPr lang="en-IN" sz="1400" dirty="0">
                        <a:solidFill>
                          <a:schemeClr val="tx1"/>
                        </a:solidFill>
                      </a:endParaRPr>
                    </a:p>
                  </a:txBody>
                  <a:tcPr/>
                </a:tc>
                <a:extLst>
                  <a:ext uri="{0D108BD9-81ED-4DB2-BD59-A6C34878D82A}">
                    <a16:rowId xmlns:a16="http://schemas.microsoft.com/office/drawing/2014/main" val="1334247844"/>
                  </a:ext>
                </a:extLst>
              </a:tr>
              <a:tr h="340546">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144884816"/>
                  </a:ext>
                </a:extLst>
              </a:tr>
            </a:tbl>
          </a:graphicData>
        </a:graphic>
      </p:graphicFrame>
      <p:sp>
        <p:nvSpPr>
          <p:cNvPr id="6" name="Content Placeholder 5">
            <a:extLst>
              <a:ext uri="{FF2B5EF4-FFF2-40B4-BE49-F238E27FC236}">
                <a16:creationId xmlns:a16="http://schemas.microsoft.com/office/drawing/2014/main" id="{AB148F28-6F26-435B-B8C6-FEF59542B9ED}"/>
              </a:ext>
            </a:extLst>
          </p:cNvPr>
          <p:cNvSpPr>
            <a:spLocks noGrp="1"/>
          </p:cNvSpPr>
          <p:nvPr>
            <p:ph sz="quarter" idx="4294967295"/>
          </p:nvPr>
        </p:nvSpPr>
        <p:spPr>
          <a:xfrm>
            <a:off x="8105775" y="2886075"/>
            <a:ext cx="4086225" cy="3101975"/>
          </a:xfrm>
        </p:spPr>
        <p:txBody>
          <a:bodyPr>
            <a:normAutofit/>
          </a:bodyPr>
          <a:lstStyle/>
          <a:p>
            <a:pPr marL="0" indent="0">
              <a:buNone/>
            </a:pPr>
            <a:endParaRPr lang="en-US" dirty="0"/>
          </a:p>
          <a:p>
            <a:endParaRPr lang="en-US" dirty="0"/>
          </a:p>
        </p:txBody>
      </p:sp>
    </p:spTree>
    <p:extLst>
      <p:ext uri="{BB962C8B-B14F-4D97-AF65-F5344CB8AC3E}">
        <p14:creationId xmlns:p14="http://schemas.microsoft.com/office/powerpoint/2010/main" val="2656529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23D87440-82B2-4C13-ACC4-3E2DF3161BE1}"/>
              </a:ext>
            </a:extLst>
          </p:cNvPr>
          <p:cNvGraphicFramePr>
            <a:graphicFrameLocks noGrp="1"/>
          </p:cNvGraphicFramePr>
          <p:nvPr>
            <p:extLst>
              <p:ext uri="{D42A27DB-BD31-4B8C-83A1-F6EECF244321}">
                <p14:modId xmlns:p14="http://schemas.microsoft.com/office/powerpoint/2010/main" val="1633195319"/>
              </p:ext>
            </p:extLst>
          </p:nvPr>
        </p:nvGraphicFramePr>
        <p:xfrm>
          <a:off x="1047750" y="1228724"/>
          <a:ext cx="10401299" cy="4377766"/>
        </p:xfrm>
        <a:graphic>
          <a:graphicData uri="http://schemas.openxmlformats.org/drawingml/2006/table">
            <a:tbl>
              <a:tblPr firstRow="1" bandRow="1">
                <a:tableStyleId>{638B1855-1B75-4FBE-930C-398BA8C253C6}</a:tableStyleId>
              </a:tblPr>
              <a:tblGrid>
                <a:gridCol w="2692552">
                  <a:extLst>
                    <a:ext uri="{9D8B030D-6E8A-4147-A177-3AD203B41FA5}">
                      <a16:colId xmlns:a16="http://schemas.microsoft.com/office/drawing/2014/main" val="2283207437"/>
                    </a:ext>
                  </a:extLst>
                </a:gridCol>
                <a:gridCol w="2692552">
                  <a:extLst>
                    <a:ext uri="{9D8B030D-6E8A-4147-A177-3AD203B41FA5}">
                      <a16:colId xmlns:a16="http://schemas.microsoft.com/office/drawing/2014/main" val="2579054919"/>
                    </a:ext>
                  </a:extLst>
                </a:gridCol>
                <a:gridCol w="1968196">
                  <a:extLst>
                    <a:ext uri="{9D8B030D-6E8A-4147-A177-3AD203B41FA5}">
                      <a16:colId xmlns:a16="http://schemas.microsoft.com/office/drawing/2014/main" val="4192949951"/>
                    </a:ext>
                  </a:extLst>
                </a:gridCol>
                <a:gridCol w="3047999">
                  <a:extLst>
                    <a:ext uri="{9D8B030D-6E8A-4147-A177-3AD203B41FA5}">
                      <a16:colId xmlns:a16="http://schemas.microsoft.com/office/drawing/2014/main" val="957013906"/>
                    </a:ext>
                  </a:extLst>
                </a:gridCol>
              </a:tblGrid>
              <a:tr h="336977">
                <a:tc>
                  <a:txBody>
                    <a:bodyPr/>
                    <a:lstStyle/>
                    <a:p>
                      <a:pPr algn="ctr"/>
                      <a:r>
                        <a:rPr lang="en-US" dirty="0">
                          <a:solidFill>
                            <a:schemeClr val="tx1"/>
                          </a:solidFill>
                        </a:rPr>
                        <a:t>AUTHOR</a:t>
                      </a:r>
                      <a:endParaRPr lang="en-IN" dirty="0">
                        <a:solidFill>
                          <a:schemeClr val="tx1"/>
                        </a:solidFill>
                      </a:endParaRPr>
                    </a:p>
                  </a:txBody>
                  <a:tcPr/>
                </a:tc>
                <a:tc>
                  <a:txBody>
                    <a:bodyPr/>
                    <a:lstStyle/>
                    <a:p>
                      <a:pPr algn="ctr"/>
                      <a:r>
                        <a:rPr lang="en-US" dirty="0">
                          <a:solidFill>
                            <a:schemeClr val="tx1"/>
                          </a:solidFill>
                        </a:rPr>
                        <a:t>TITLE</a:t>
                      </a:r>
                      <a:endParaRPr lang="en-IN" dirty="0">
                        <a:solidFill>
                          <a:schemeClr val="tx1"/>
                        </a:solidFill>
                      </a:endParaRPr>
                    </a:p>
                  </a:txBody>
                  <a:tcPr/>
                </a:tc>
                <a:tc>
                  <a:txBody>
                    <a:bodyPr/>
                    <a:lstStyle/>
                    <a:p>
                      <a:pPr algn="ctr"/>
                      <a:r>
                        <a:rPr lang="en-US" dirty="0">
                          <a:solidFill>
                            <a:schemeClr val="tx1"/>
                          </a:solidFill>
                        </a:rPr>
                        <a:t>YEAR</a:t>
                      </a:r>
                      <a:endParaRPr lang="en-IN" dirty="0">
                        <a:solidFill>
                          <a:schemeClr val="tx1"/>
                        </a:solidFill>
                      </a:endParaRPr>
                    </a:p>
                  </a:txBody>
                  <a:tcPr/>
                </a:tc>
                <a:tc>
                  <a:txBody>
                    <a:bodyPr/>
                    <a:lstStyle/>
                    <a:p>
                      <a:r>
                        <a:rPr lang="en-US" dirty="0">
                          <a:solidFill>
                            <a:schemeClr val="tx1"/>
                          </a:solidFill>
                        </a:rPr>
                        <a:t>DESCRIPTION</a:t>
                      </a:r>
                      <a:endParaRPr lang="en-IN" dirty="0">
                        <a:solidFill>
                          <a:schemeClr val="tx1"/>
                        </a:solidFill>
                      </a:endParaRPr>
                    </a:p>
                  </a:txBody>
                  <a:tcPr/>
                </a:tc>
                <a:extLst>
                  <a:ext uri="{0D108BD9-81ED-4DB2-BD59-A6C34878D82A}">
                    <a16:rowId xmlns:a16="http://schemas.microsoft.com/office/drawing/2014/main" val="2772891348"/>
                  </a:ext>
                </a:extLst>
              </a:tr>
              <a:tr h="1521918">
                <a:tc>
                  <a:txBody>
                    <a:bodyPr/>
                    <a:lstStyle/>
                    <a:p>
                      <a:pPr algn="ctr">
                        <a:lnSpc>
                          <a:spcPct val="150000"/>
                        </a:lnSpc>
                      </a:pPr>
                      <a:r>
                        <a:rPr lang="en-US" sz="1400" dirty="0" err="1">
                          <a:solidFill>
                            <a:schemeClr val="tx1"/>
                          </a:solidFill>
                        </a:rPr>
                        <a:t>Chehui</a:t>
                      </a:r>
                      <a:r>
                        <a:rPr lang="en-US" sz="1400" dirty="0">
                          <a:solidFill>
                            <a:schemeClr val="tx1"/>
                          </a:solidFill>
                        </a:rPr>
                        <a:t>, </a:t>
                      </a:r>
                      <a:r>
                        <a:rPr lang="en-US" sz="1400" dirty="0" err="1">
                          <a:solidFill>
                            <a:schemeClr val="tx1"/>
                          </a:solidFill>
                        </a:rPr>
                        <a:t>Zhangjiwu</a:t>
                      </a:r>
                      <a:endParaRPr lang="en-US" sz="1400" dirty="0">
                        <a:solidFill>
                          <a:schemeClr val="tx1"/>
                        </a:solidFill>
                        <a:latin typeface="Georgia" panose="02040502050405020303" pitchFamily="18" charset="0"/>
                      </a:endParaRPr>
                    </a:p>
                  </a:txBody>
                  <a:tcPr/>
                </a:tc>
                <a:tc>
                  <a:txBody>
                    <a:bodyPr/>
                    <a:lstStyle/>
                    <a:p>
                      <a:pPr algn="just">
                        <a:lnSpc>
                          <a:spcPct val="150000"/>
                        </a:lnSpc>
                      </a:pPr>
                      <a:r>
                        <a:rPr lang="en-US" sz="1400" dirty="0">
                          <a:solidFill>
                            <a:schemeClr val="tx1"/>
                          </a:solidFill>
                        </a:rPr>
                        <a:t>Research On Motor Vehicle Insurance Underwriting Risk Management Model </a:t>
                      </a:r>
                      <a:endParaRPr lang="en-IN" sz="1400" dirty="0">
                        <a:solidFill>
                          <a:schemeClr val="tx1"/>
                        </a:solidFill>
                        <a:latin typeface="Georgia" panose="02040502050405020303" pitchFamily="18" charset="0"/>
                      </a:endParaRPr>
                    </a:p>
                  </a:txBody>
                  <a:tcPr/>
                </a:tc>
                <a:tc>
                  <a:txBody>
                    <a:bodyPr/>
                    <a:lstStyle/>
                    <a:p>
                      <a:pPr algn="ctr">
                        <a:lnSpc>
                          <a:spcPct val="150000"/>
                        </a:lnSpc>
                      </a:pPr>
                      <a:r>
                        <a:rPr lang="en-US" sz="1400" dirty="0">
                          <a:solidFill>
                            <a:schemeClr val="tx1"/>
                          </a:solidFill>
                        </a:rPr>
                        <a:t>2011</a:t>
                      </a:r>
                      <a:endParaRPr lang="en-IN" sz="1400" dirty="0">
                        <a:solidFill>
                          <a:schemeClr val="tx1"/>
                        </a:solidFill>
                        <a:latin typeface="Georgia" panose="02040502050405020303" pitchFamily="18" charset="0"/>
                      </a:endParaRPr>
                    </a:p>
                  </a:txBody>
                  <a:tcPr/>
                </a:tc>
                <a:tc>
                  <a:txBody>
                    <a:bodyPr/>
                    <a:lstStyle/>
                    <a:p>
                      <a:pPr algn="just">
                        <a:lnSpc>
                          <a:spcPct val="150000"/>
                        </a:lnSpc>
                      </a:pPr>
                      <a:r>
                        <a:rPr lang="en-US" sz="1400" dirty="0">
                          <a:solidFill>
                            <a:schemeClr val="tx1"/>
                          </a:solidFill>
                        </a:rPr>
                        <a:t>In This Research We Studied That Motor Vehicle Insurance Can Have A Quantitative, more scientific, the Real Description.</a:t>
                      </a:r>
                      <a:endParaRPr lang="en-IN" sz="1400" dirty="0">
                        <a:solidFill>
                          <a:schemeClr val="tx1"/>
                        </a:solidFill>
                        <a:latin typeface="Georgia" panose="02040502050405020303" pitchFamily="18" charset="0"/>
                      </a:endParaRPr>
                    </a:p>
                  </a:txBody>
                  <a:tcPr/>
                </a:tc>
                <a:extLst>
                  <a:ext uri="{0D108BD9-81ED-4DB2-BD59-A6C34878D82A}">
                    <a16:rowId xmlns:a16="http://schemas.microsoft.com/office/drawing/2014/main" val="3757758783"/>
                  </a:ext>
                </a:extLst>
              </a:tr>
              <a:tr h="2490088">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400" dirty="0" err="1">
                          <a:solidFill>
                            <a:schemeClr val="tx1"/>
                          </a:solidFill>
                        </a:rPr>
                        <a:t>Perera</a:t>
                      </a:r>
                      <a:r>
                        <a:rPr lang="en-US" sz="1400" dirty="0">
                          <a:solidFill>
                            <a:schemeClr val="tx1"/>
                          </a:solidFill>
                        </a:rPr>
                        <a:t> S.L, Gamage S.K</a:t>
                      </a:r>
                      <a:endParaRPr lang="en-IN" sz="1400" dirty="0">
                        <a:solidFill>
                          <a:schemeClr val="tx1"/>
                        </a:solidFill>
                      </a:endParaRPr>
                    </a:p>
                    <a:p>
                      <a:pPr algn="ctr">
                        <a:lnSpc>
                          <a:spcPct val="150000"/>
                        </a:lnSpc>
                      </a:pPr>
                      <a:endParaRPr lang="en-US" sz="1400" dirty="0">
                        <a:solidFill>
                          <a:schemeClr val="tx1"/>
                        </a:solidFill>
                        <a:latin typeface="Georgia" panose="02040502050405020303" pitchFamily="18" charset="0"/>
                      </a:endParaRPr>
                    </a:p>
                  </a:txBody>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400" dirty="0" err="1">
                          <a:solidFill>
                            <a:schemeClr val="tx1"/>
                          </a:solidFill>
                        </a:rPr>
                        <a:t>Determinents</a:t>
                      </a:r>
                      <a:r>
                        <a:rPr lang="en-US" sz="1400" dirty="0">
                          <a:solidFill>
                            <a:schemeClr val="tx1"/>
                          </a:solidFill>
                        </a:rPr>
                        <a:t> of The Customer Satisfaction In Motor Insurance</a:t>
                      </a:r>
                      <a:endParaRPr lang="en-IN" sz="1400" dirty="0">
                        <a:solidFill>
                          <a:schemeClr val="tx1"/>
                        </a:solidFill>
                      </a:endParaRPr>
                    </a:p>
                    <a:p>
                      <a:pPr algn="ctr">
                        <a:lnSpc>
                          <a:spcPct val="150000"/>
                        </a:lnSpc>
                      </a:pPr>
                      <a:endParaRPr lang="en-IN" sz="1400" dirty="0">
                        <a:solidFill>
                          <a:schemeClr val="tx1"/>
                        </a:solidFill>
                        <a:latin typeface="Georgia" panose="02040502050405020303" pitchFamily="18" charset="0"/>
                      </a:endParaRPr>
                    </a:p>
                  </a:txBody>
                  <a:tcPr/>
                </a:tc>
                <a:tc>
                  <a:txBody>
                    <a:bodyPr/>
                    <a:lstStyle/>
                    <a:p>
                      <a:pPr algn="ctr">
                        <a:lnSpc>
                          <a:spcPct val="150000"/>
                        </a:lnSpc>
                      </a:pPr>
                      <a:r>
                        <a:rPr lang="en-US" sz="1400" dirty="0">
                          <a:solidFill>
                            <a:schemeClr val="tx1"/>
                          </a:solidFill>
                        </a:rPr>
                        <a:t>2019</a:t>
                      </a:r>
                      <a:endParaRPr lang="en-IN" sz="1400" dirty="0">
                        <a:solidFill>
                          <a:schemeClr val="tx1"/>
                        </a:solidFill>
                        <a:latin typeface="Georgia" panose="02040502050405020303" pitchFamily="18" charset="0"/>
                      </a:endParaRPr>
                    </a:p>
                  </a:txBody>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400" dirty="0">
                          <a:solidFill>
                            <a:schemeClr val="tx1"/>
                          </a:solidFill>
                        </a:rPr>
                        <a:t>According To The Correlation Coefficient analysis, It Can Be Identify That There Is A Strong Positive Relationship Between Customer Satisfaction With Behavioral Intention</a:t>
                      </a:r>
                      <a:endParaRPr lang="en-IN" sz="1400" dirty="0">
                        <a:solidFill>
                          <a:schemeClr val="tx1"/>
                        </a:solidFill>
                      </a:endParaRPr>
                    </a:p>
                    <a:p>
                      <a:pPr algn="ctr">
                        <a:lnSpc>
                          <a:spcPct val="150000"/>
                        </a:lnSpc>
                      </a:pPr>
                      <a:endParaRPr lang="en-IN" sz="1400" dirty="0">
                        <a:solidFill>
                          <a:schemeClr val="tx1"/>
                        </a:solidFill>
                        <a:latin typeface="Georgia" panose="02040502050405020303" pitchFamily="18" charset="0"/>
                      </a:endParaRPr>
                    </a:p>
                  </a:txBody>
                  <a:tcPr/>
                </a:tc>
                <a:extLst>
                  <a:ext uri="{0D108BD9-81ED-4DB2-BD59-A6C34878D82A}">
                    <a16:rowId xmlns:a16="http://schemas.microsoft.com/office/drawing/2014/main" val="1990483016"/>
                  </a:ext>
                </a:extLst>
              </a:tr>
            </a:tbl>
          </a:graphicData>
        </a:graphic>
      </p:graphicFrame>
    </p:spTree>
    <p:extLst>
      <p:ext uri="{BB962C8B-B14F-4D97-AF65-F5344CB8AC3E}">
        <p14:creationId xmlns:p14="http://schemas.microsoft.com/office/powerpoint/2010/main" val="309409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9CF92-A5AD-493F-A933-D4960E050019}"/>
              </a:ext>
            </a:extLst>
          </p:cNvPr>
          <p:cNvSpPr>
            <a:spLocks noGrp="1"/>
          </p:cNvSpPr>
          <p:nvPr>
            <p:ph type="title"/>
          </p:nvPr>
        </p:nvSpPr>
        <p:spPr>
          <a:xfrm>
            <a:off x="838200" y="104775"/>
            <a:ext cx="10515600" cy="542925"/>
          </a:xfrm>
        </p:spPr>
        <p:txBody>
          <a:bodyPr/>
          <a:lstStyle/>
          <a:p>
            <a:pPr algn="ctr"/>
            <a:r>
              <a:rPr lang="en-US" dirty="0"/>
              <a:t>DATA FLOW</a:t>
            </a:r>
            <a:endParaRPr lang="en-IN" dirty="0"/>
          </a:p>
        </p:txBody>
      </p:sp>
      <p:pic>
        <p:nvPicPr>
          <p:cNvPr id="11" name="Content Placeholder 10">
            <a:extLst>
              <a:ext uri="{FF2B5EF4-FFF2-40B4-BE49-F238E27FC236}">
                <a16:creationId xmlns:a16="http://schemas.microsoft.com/office/drawing/2014/main" id="{7ADAC637-C74D-4369-A21C-184F801D20F6}"/>
              </a:ext>
            </a:extLst>
          </p:cNvPr>
          <p:cNvPicPr>
            <a:picLocks noGrp="1"/>
          </p:cNvPicPr>
          <p:nvPr>
            <p:ph sz="quarter" idx="12"/>
          </p:nvPr>
        </p:nvPicPr>
        <p:blipFill rotWithShape="1">
          <a:blip r:embed="rId2"/>
          <a:srcRect l="25280" t="21874" r="27852" b="27023"/>
          <a:stretch/>
        </p:blipFill>
        <p:spPr bwMode="auto">
          <a:xfrm>
            <a:off x="695325" y="1704976"/>
            <a:ext cx="5067299" cy="4695824"/>
          </a:xfrm>
          <a:prstGeom prst="rect">
            <a:avLst/>
          </a:prstGeom>
          <a:ln>
            <a:noFill/>
          </a:ln>
          <a:extLst>
            <a:ext uri="{53640926-AAD7-44D8-BBD7-CCE9431645EC}">
              <a14:shadowObscured xmlns:a14="http://schemas.microsoft.com/office/drawing/2010/main"/>
            </a:ext>
          </a:extLst>
        </p:spPr>
      </p:pic>
      <p:pic>
        <p:nvPicPr>
          <p:cNvPr id="12" name="Content Placeholder 11">
            <a:extLst>
              <a:ext uri="{FF2B5EF4-FFF2-40B4-BE49-F238E27FC236}">
                <a16:creationId xmlns:a16="http://schemas.microsoft.com/office/drawing/2014/main" id="{02E174F6-D08B-453E-9098-2E077D644839}"/>
              </a:ext>
            </a:extLst>
          </p:cNvPr>
          <p:cNvPicPr>
            <a:picLocks noGrp="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6524624" y="1704976"/>
            <a:ext cx="4829175" cy="4591049"/>
          </a:xfrm>
          <a:prstGeom prst="rect">
            <a:avLst/>
          </a:prstGeom>
          <a:noFill/>
          <a:ln>
            <a:noFill/>
          </a:ln>
        </p:spPr>
      </p:pic>
    </p:spTree>
    <p:extLst>
      <p:ext uri="{BB962C8B-B14F-4D97-AF65-F5344CB8AC3E}">
        <p14:creationId xmlns:p14="http://schemas.microsoft.com/office/powerpoint/2010/main" val="2714550419"/>
      </p:ext>
    </p:extLst>
  </p:cSld>
  <p:clrMapOvr>
    <a:masterClrMapping/>
  </p:clrMapOvr>
</p:sld>
</file>

<file path=ppt/theme/theme1.xml><?xml version="1.0" encoding="utf-8"?>
<a:theme xmlns:a="http://schemas.openxmlformats.org/drawingml/2006/main" name="Creative Gradient ">
  <a:themeElements>
    <a:clrScheme name="Japan 1">
      <a:dk1>
        <a:srgbClr val="000000"/>
      </a:dk1>
      <a:lt1>
        <a:srgbClr val="FFFFFF"/>
      </a:lt1>
      <a:dk2>
        <a:srgbClr val="073A4B"/>
      </a:dk2>
      <a:lt2>
        <a:srgbClr val="E7E6E6"/>
      </a:lt2>
      <a:accent1>
        <a:srgbClr val="EE476E"/>
      </a:accent1>
      <a:accent2>
        <a:srgbClr val="E3B95A"/>
      </a:accent2>
      <a:accent3>
        <a:srgbClr val="07D69F"/>
      </a:accent3>
      <a:accent4>
        <a:srgbClr val="118AB1"/>
      </a:accent4>
      <a:accent5>
        <a:srgbClr val="073A4B"/>
      </a:accent5>
      <a:accent6>
        <a:srgbClr val="E7ECF2"/>
      </a:accent6>
      <a:hlink>
        <a:srgbClr val="E7456B"/>
      </a:hlink>
      <a:folHlink>
        <a:srgbClr val="F0C55F"/>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ED9C639-84DE-47D6-9311-DE22D096325C}" vid="{8897FD28-C2C5-4A9F-A28F-BC63F57A39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Cherry blossom petals presentation</Template>
  <TotalTime>374</TotalTime>
  <Words>1123</Words>
  <Application>Microsoft Office PowerPoint</Application>
  <PresentationFormat>Widescreen</PresentationFormat>
  <Paragraphs>123</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Meiryo UI</vt:lpstr>
      <vt:lpstr>Arial</vt:lpstr>
      <vt:lpstr>Calibri</vt:lpstr>
      <vt:lpstr>Courier New</vt:lpstr>
      <vt:lpstr>Georgia</vt:lpstr>
      <vt:lpstr>Symbol</vt:lpstr>
      <vt:lpstr>Times New Roman</vt:lpstr>
      <vt:lpstr>Wingdings</vt:lpstr>
      <vt:lpstr>Wingdings 3</vt:lpstr>
      <vt:lpstr>Creative Gradient </vt:lpstr>
      <vt:lpstr>KONKAN GYANPEETH COLLEGE OF ENGINEERING, KARJAT      Affiliated to University of Mumbai, Approved by AICTE, New Delhi. </vt:lpstr>
      <vt:lpstr>INDEX</vt:lpstr>
      <vt:lpstr>ABSTRACT</vt:lpstr>
      <vt:lpstr>INTRODUCTION</vt:lpstr>
      <vt:lpstr>PowerPoint Presentation</vt:lpstr>
      <vt:lpstr>                                PROBLEM STATEMENT</vt:lpstr>
      <vt:lpstr>LITERATURE SURVEY</vt:lpstr>
      <vt:lpstr>PowerPoint Presentation</vt:lpstr>
      <vt:lpstr>DATA FLOW</vt:lpstr>
      <vt:lpstr>‘R’ ANALYSIS</vt:lpstr>
      <vt:lpstr>METHODS</vt:lpstr>
      <vt:lpstr>PowerPoint Presentation</vt:lpstr>
      <vt:lpstr>Histogram of claimcst</vt:lpstr>
      <vt:lpstr>PowerPoint Presentation</vt:lpstr>
      <vt:lpstr>OUTPUT</vt:lpstr>
      <vt:lpstr>OUTPUT</vt:lpstr>
      <vt:lpstr>                                        Future Scope of the Project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KONKAN GYANPEETH COLLEGE OF ENGINEERING, KARJAT      Affiliated to University of Mumbai, Approved by AICTE, New Delhi.</dc:title>
  <dc:creator>Nikhil Dohale</dc:creator>
  <cp:lastModifiedBy>KHUSHAL PATIL</cp:lastModifiedBy>
  <cp:revision>49</cp:revision>
  <dcterms:created xsi:type="dcterms:W3CDTF">2021-05-19T08:59:47Z</dcterms:created>
  <dcterms:modified xsi:type="dcterms:W3CDTF">2021-05-19T19:15:41Z</dcterms:modified>
</cp:coreProperties>
</file>