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B1BE0-625B-4181-B210-F7D54107CE0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3AF326-267A-430C-96F3-544DBD948018}">
      <dgm:prSet/>
      <dgm:spPr/>
      <dgm:t>
        <a:bodyPr/>
        <a:lstStyle/>
        <a:p>
          <a:r>
            <a:rPr lang="en-US"/>
            <a:t>Data has been taken from Kaggle for the year 2017.</a:t>
          </a:r>
        </a:p>
      </dgm:t>
    </dgm:pt>
    <dgm:pt modelId="{226B45C4-75E9-4D73-9C40-5CEF8A932DB6}" type="parTrans" cxnId="{AC92D95D-5C49-4FCE-A0CB-AFEFF58AED67}">
      <dgm:prSet/>
      <dgm:spPr/>
      <dgm:t>
        <a:bodyPr/>
        <a:lstStyle/>
        <a:p>
          <a:endParaRPr lang="en-US"/>
        </a:p>
      </dgm:t>
    </dgm:pt>
    <dgm:pt modelId="{352B5C7E-03DE-48D8-BF92-CB70408E4B1F}" type="sibTrans" cxnId="{AC92D95D-5C49-4FCE-A0CB-AFEFF58AED67}">
      <dgm:prSet/>
      <dgm:spPr/>
      <dgm:t>
        <a:bodyPr/>
        <a:lstStyle/>
        <a:p>
          <a:endParaRPr lang="en-US"/>
        </a:p>
      </dgm:t>
    </dgm:pt>
    <dgm:pt modelId="{2AAF88A0-BC25-4C88-AC06-8B4D8D1CEFAF}">
      <dgm:prSet/>
      <dgm:spPr/>
      <dgm:t>
        <a:bodyPr/>
        <a:lstStyle/>
        <a:p>
          <a:r>
            <a:rPr lang="en-US"/>
            <a:t>Whole data is divided into five datasets and there are no null values in any of the dataset.</a:t>
          </a:r>
        </a:p>
      </dgm:t>
    </dgm:pt>
    <dgm:pt modelId="{86959926-CBB5-4868-BF56-C7829934C349}" type="parTrans" cxnId="{CBB98B16-9C28-4D99-A384-AF02FF5420E8}">
      <dgm:prSet/>
      <dgm:spPr/>
      <dgm:t>
        <a:bodyPr/>
        <a:lstStyle/>
        <a:p>
          <a:endParaRPr lang="en-US"/>
        </a:p>
      </dgm:t>
    </dgm:pt>
    <dgm:pt modelId="{59C66626-D528-4952-9E2C-C167CE9ED9BC}" type="sibTrans" cxnId="{CBB98B16-9C28-4D99-A384-AF02FF5420E8}">
      <dgm:prSet/>
      <dgm:spPr/>
      <dgm:t>
        <a:bodyPr/>
        <a:lstStyle/>
        <a:p>
          <a:endParaRPr lang="en-US"/>
        </a:p>
      </dgm:t>
    </dgm:pt>
    <dgm:pt modelId="{DED8A2EE-A906-43A0-9A92-9FD353F9EA95}" type="pres">
      <dgm:prSet presAssocID="{CFDB1BE0-625B-4181-B210-F7D54107CE01}" presName="vert0" presStyleCnt="0">
        <dgm:presLayoutVars>
          <dgm:dir/>
          <dgm:animOne val="branch"/>
          <dgm:animLvl val="lvl"/>
        </dgm:presLayoutVars>
      </dgm:prSet>
      <dgm:spPr/>
    </dgm:pt>
    <dgm:pt modelId="{E6C506FB-1CAA-41C9-9119-E4A1C42C58EC}" type="pres">
      <dgm:prSet presAssocID="{7D3AF326-267A-430C-96F3-544DBD948018}" presName="thickLine" presStyleLbl="alignNode1" presStyleIdx="0" presStyleCnt="2"/>
      <dgm:spPr/>
    </dgm:pt>
    <dgm:pt modelId="{EC70A92B-CB4A-4AC0-AAF6-275B0BFE49D1}" type="pres">
      <dgm:prSet presAssocID="{7D3AF326-267A-430C-96F3-544DBD948018}" presName="horz1" presStyleCnt="0"/>
      <dgm:spPr/>
    </dgm:pt>
    <dgm:pt modelId="{73F83068-2071-4C2A-83F2-2056CAA0BBA3}" type="pres">
      <dgm:prSet presAssocID="{7D3AF326-267A-430C-96F3-544DBD948018}" presName="tx1" presStyleLbl="revTx" presStyleIdx="0" presStyleCnt="2"/>
      <dgm:spPr/>
    </dgm:pt>
    <dgm:pt modelId="{0CB7C3E1-853A-4B39-BDB0-C79640153143}" type="pres">
      <dgm:prSet presAssocID="{7D3AF326-267A-430C-96F3-544DBD948018}" presName="vert1" presStyleCnt="0"/>
      <dgm:spPr/>
    </dgm:pt>
    <dgm:pt modelId="{0F83FCC6-5A35-4C6C-99F4-FAED1C1ABB5A}" type="pres">
      <dgm:prSet presAssocID="{2AAF88A0-BC25-4C88-AC06-8B4D8D1CEFAF}" presName="thickLine" presStyleLbl="alignNode1" presStyleIdx="1" presStyleCnt="2"/>
      <dgm:spPr/>
    </dgm:pt>
    <dgm:pt modelId="{58987F1F-E727-436F-94B1-8C608B47F8BD}" type="pres">
      <dgm:prSet presAssocID="{2AAF88A0-BC25-4C88-AC06-8B4D8D1CEFAF}" presName="horz1" presStyleCnt="0"/>
      <dgm:spPr/>
    </dgm:pt>
    <dgm:pt modelId="{EFF3592A-0503-4E53-969C-3DB68D017A1C}" type="pres">
      <dgm:prSet presAssocID="{2AAF88A0-BC25-4C88-AC06-8B4D8D1CEFAF}" presName="tx1" presStyleLbl="revTx" presStyleIdx="1" presStyleCnt="2"/>
      <dgm:spPr/>
    </dgm:pt>
    <dgm:pt modelId="{88C49242-E41A-4C48-8C63-1FB9E1D825C4}" type="pres">
      <dgm:prSet presAssocID="{2AAF88A0-BC25-4C88-AC06-8B4D8D1CEFAF}" presName="vert1" presStyleCnt="0"/>
      <dgm:spPr/>
    </dgm:pt>
  </dgm:ptLst>
  <dgm:cxnLst>
    <dgm:cxn modelId="{CBB98B16-9C28-4D99-A384-AF02FF5420E8}" srcId="{CFDB1BE0-625B-4181-B210-F7D54107CE01}" destId="{2AAF88A0-BC25-4C88-AC06-8B4D8D1CEFAF}" srcOrd="1" destOrd="0" parTransId="{86959926-CBB5-4868-BF56-C7829934C349}" sibTransId="{59C66626-D528-4952-9E2C-C167CE9ED9BC}"/>
    <dgm:cxn modelId="{AC92D95D-5C49-4FCE-A0CB-AFEFF58AED67}" srcId="{CFDB1BE0-625B-4181-B210-F7D54107CE01}" destId="{7D3AF326-267A-430C-96F3-544DBD948018}" srcOrd="0" destOrd="0" parTransId="{226B45C4-75E9-4D73-9C40-5CEF8A932DB6}" sibTransId="{352B5C7E-03DE-48D8-BF92-CB70408E4B1F}"/>
    <dgm:cxn modelId="{EBB87F6A-078B-42B3-94EB-6D16E78638C6}" type="presOf" srcId="{CFDB1BE0-625B-4181-B210-F7D54107CE01}" destId="{DED8A2EE-A906-43A0-9A92-9FD353F9EA95}" srcOrd="0" destOrd="0" presId="urn:microsoft.com/office/officeart/2008/layout/LinedList"/>
    <dgm:cxn modelId="{3C73679F-D37C-435E-AAB7-34CCF5312E0F}" type="presOf" srcId="{7D3AF326-267A-430C-96F3-544DBD948018}" destId="{73F83068-2071-4C2A-83F2-2056CAA0BBA3}" srcOrd="0" destOrd="0" presId="urn:microsoft.com/office/officeart/2008/layout/LinedList"/>
    <dgm:cxn modelId="{959D49B6-CC2B-45D7-B0CE-DB291C46DCB6}" type="presOf" srcId="{2AAF88A0-BC25-4C88-AC06-8B4D8D1CEFAF}" destId="{EFF3592A-0503-4E53-969C-3DB68D017A1C}" srcOrd="0" destOrd="0" presId="urn:microsoft.com/office/officeart/2008/layout/LinedList"/>
    <dgm:cxn modelId="{D3A02D5E-F0BC-482C-B64F-55339B71EB42}" type="presParOf" srcId="{DED8A2EE-A906-43A0-9A92-9FD353F9EA95}" destId="{E6C506FB-1CAA-41C9-9119-E4A1C42C58EC}" srcOrd="0" destOrd="0" presId="urn:microsoft.com/office/officeart/2008/layout/LinedList"/>
    <dgm:cxn modelId="{FEF8D488-8E6F-4749-9FCF-B9E308E59FE6}" type="presParOf" srcId="{DED8A2EE-A906-43A0-9A92-9FD353F9EA95}" destId="{EC70A92B-CB4A-4AC0-AAF6-275B0BFE49D1}" srcOrd="1" destOrd="0" presId="urn:microsoft.com/office/officeart/2008/layout/LinedList"/>
    <dgm:cxn modelId="{CE3EE774-D7CC-41BD-B92B-5DDD3839B7CE}" type="presParOf" srcId="{EC70A92B-CB4A-4AC0-AAF6-275B0BFE49D1}" destId="{73F83068-2071-4C2A-83F2-2056CAA0BBA3}" srcOrd="0" destOrd="0" presId="urn:microsoft.com/office/officeart/2008/layout/LinedList"/>
    <dgm:cxn modelId="{AA148E5D-F9EF-4805-A8F2-60EF5081E7B2}" type="presParOf" srcId="{EC70A92B-CB4A-4AC0-AAF6-275B0BFE49D1}" destId="{0CB7C3E1-853A-4B39-BDB0-C79640153143}" srcOrd="1" destOrd="0" presId="urn:microsoft.com/office/officeart/2008/layout/LinedList"/>
    <dgm:cxn modelId="{360A1623-94A1-4F50-9D2E-5CD753C5ED94}" type="presParOf" srcId="{DED8A2EE-A906-43A0-9A92-9FD353F9EA95}" destId="{0F83FCC6-5A35-4C6C-99F4-FAED1C1ABB5A}" srcOrd="2" destOrd="0" presId="urn:microsoft.com/office/officeart/2008/layout/LinedList"/>
    <dgm:cxn modelId="{82556BD3-FBB9-4FE9-9538-4FE0A2EFA65D}" type="presParOf" srcId="{DED8A2EE-A906-43A0-9A92-9FD353F9EA95}" destId="{58987F1F-E727-436F-94B1-8C608B47F8BD}" srcOrd="3" destOrd="0" presId="urn:microsoft.com/office/officeart/2008/layout/LinedList"/>
    <dgm:cxn modelId="{E6160E2B-2759-456D-9EDC-BB7A517DAB4D}" type="presParOf" srcId="{58987F1F-E727-436F-94B1-8C608B47F8BD}" destId="{EFF3592A-0503-4E53-969C-3DB68D017A1C}" srcOrd="0" destOrd="0" presId="urn:microsoft.com/office/officeart/2008/layout/LinedList"/>
    <dgm:cxn modelId="{D1483A18-3B52-474F-A194-0303A3CF515B}" type="presParOf" srcId="{58987F1F-E727-436F-94B1-8C608B47F8BD}" destId="{88C49242-E41A-4C48-8C63-1FB9E1D825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506FB-1CAA-41C9-9119-E4A1C42C58E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83068-2071-4C2A-83F2-2056CAA0BBA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 has been taken from Kaggle for the year 2017.</a:t>
          </a:r>
        </a:p>
      </dsp:txBody>
      <dsp:txXfrm>
        <a:off x="0" y="0"/>
        <a:ext cx="6492875" cy="2552700"/>
      </dsp:txXfrm>
    </dsp:sp>
    <dsp:sp modelId="{0F83FCC6-5A35-4C6C-99F4-FAED1C1ABB5A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3592A-0503-4E53-969C-3DB68D017A1C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Whole data is divided into five datasets and there are no null values in any of the dataset.</a:t>
          </a:r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2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1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INSTACART ORDERS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Analysis of Instacart Orders data </a:t>
            </a:r>
            <a:endParaRPr lang="en-US" sz="2800" dirty="0">
              <a:solidFill>
                <a:srgbClr val="000000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By:   Swati </a:t>
            </a:r>
            <a:r>
              <a:rPr lang="en-US" sz="2800" dirty="0" err="1">
                <a:solidFill>
                  <a:srgbClr val="000000"/>
                </a:solidFill>
              </a:rPr>
              <a:t>Chaurasia</a:t>
            </a:r>
            <a:endParaRPr lang="en-US" sz="2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FD46288-EDEB-45E6-ADF0-D5FCBAC6A1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053" b="9053"/>
          <a:stretch/>
        </p:blipFill>
        <p:spPr>
          <a:xfrm>
            <a:off x="6248192" y="1074888"/>
            <a:ext cx="5321779" cy="42673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617CA-E8A7-4ECC-8B79-A96EED0D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392" y="979098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cs typeface="Calibri"/>
              </a:rPr>
              <a:t>Most frequently ordered products</a:t>
            </a:r>
          </a:p>
          <a:p>
            <a:endParaRPr lang="en-US" sz="2400" b="1">
              <a:cs typeface="Calibri"/>
            </a:endParaRPr>
          </a:p>
          <a:p>
            <a:endParaRPr lang="en-US" sz="2000" b="1">
              <a:cs typeface="Calibri"/>
            </a:endParaRPr>
          </a:p>
          <a:p>
            <a:r>
              <a:rPr lang="en-US" sz="2000">
                <a:cs typeface="Calibri"/>
              </a:rPr>
              <a:t>From bar plot we conclude that fruits like banana , strawberries ..</a:t>
            </a:r>
            <a:r>
              <a:rPr lang="en-US" sz="2000" err="1">
                <a:cs typeface="Calibri"/>
              </a:rPr>
              <a:t>etc</a:t>
            </a:r>
            <a:r>
              <a:rPr lang="en-US" sz="2000">
                <a:cs typeface="Calibri"/>
              </a:rPr>
              <a:t>  are the most frequently ordered items.</a:t>
            </a:r>
          </a:p>
          <a:p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88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AFB1D35-87CE-4E69-9ADA-92D9640B7C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352" b="3352"/>
          <a:stretch/>
        </p:blipFill>
        <p:spPr>
          <a:xfrm>
            <a:off x="6911975" y="694966"/>
            <a:ext cx="5360058" cy="45383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A117-1D21-4C8B-AD6F-AC1FCB353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14" y="864079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1"/>
          </a:p>
          <a:p>
            <a:r>
              <a:rPr lang="en-US" sz="2400" b="1"/>
              <a:t>Top Selling Product Departments</a:t>
            </a:r>
            <a:endParaRPr lang="en-US" sz="2400">
              <a:cs typeface="Calibri"/>
            </a:endParaRPr>
          </a:p>
          <a:p>
            <a:endParaRPr lang="en-US" sz="2000" b="1">
              <a:cs typeface="Calibri"/>
            </a:endParaRPr>
          </a:p>
          <a:p>
            <a:r>
              <a:rPr lang="en-US" sz="2000">
                <a:cs typeface="Calibri"/>
              </a:rPr>
              <a:t>From chart we conclude that most of the ordered items belong to following departments </a:t>
            </a:r>
            <a:r>
              <a:rPr lang="en-US" sz="2000" err="1">
                <a:cs typeface="Calibri"/>
              </a:rPr>
              <a:t>I.e</a:t>
            </a:r>
            <a:r>
              <a:rPr lang="en-US" sz="2000">
                <a:cs typeface="Calibri"/>
              </a:rPr>
              <a:t> produce, dairy eggs etc.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66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704AE3C-209F-4B44-B52C-533947154C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913" b="10913"/>
          <a:stretch/>
        </p:blipFill>
        <p:spPr>
          <a:xfrm>
            <a:off x="6926263" y="935876"/>
            <a:ext cx="4986426" cy="501985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03555-D689-4E4E-B6BF-DB97C50B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656" y="1122872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cs typeface="Calibri"/>
              </a:rPr>
              <a:t>Top Selling Product Aisles</a:t>
            </a:r>
          </a:p>
          <a:p>
            <a:endParaRPr lang="en-US" sz="2000" b="1">
              <a:cs typeface="Calibri"/>
            </a:endParaRPr>
          </a:p>
          <a:p>
            <a:r>
              <a:rPr lang="en-US" sz="2000">
                <a:cs typeface="Calibri"/>
              </a:rPr>
              <a:t>Most of the products belong to fresh vegetables and fresh fruits.</a:t>
            </a:r>
            <a:endParaRPr lang="en-US" sz="2000" b="1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6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53BA-FD81-4DFE-9EBF-627419FD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7B52-0811-43A4-918E-FD1062E4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No overlap between users from train and test set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>
              <a:latin typeface="Consolas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latin typeface="Consolas"/>
              </a:rPr>
              <a:t> test: 75000 users, 1242497 orders, 16.566626666666668 orders per user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latin typeface="Consolas"/>
              </a:rPr>
              <a:t>train: 131209 users, 2178586 orders, 16.60393722991563 orders per user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9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FD0290-8693-4237-B5D9-E1A52A26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Data Mining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408A3-BF2F-4575-97BE-7C7D9F2E3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82579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5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D40F-B9ED-4DAD-AD70-AE958854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Introduction 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F78189-6B42-45BD-BDE3-067D914F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161757"/>
            <a:ext cx="4105275" cy="30686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F2C7-C1D9-4997-98AA-171DA460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 panose="020F0502020204030204"/>
              </a:rPr>
              <a:t>Instacart  is an online grocery delivery service company that works with local stores to deliver groceries to your door. Through it, customers can select  groceries online through a web application and within a couple of hours(or a timeframe of one’s choice ), the  order gets delivered to the personal shopper.</a:t>
            </a:r>
          </a:p>
          <a:p>
            <a:br>
              <a:rPr lang="en-US" sz="1800"/>
            </a:b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498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E62D-946D-4D02-BAF1-4963876F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DATA INTERPRETATION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DCAD-54FC-4A78-A73A-0773EB0DF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/>
              <a:t>When do people order?</a:t>
            </a:r>
            <a:endParaRPr lang="en-US" sz="2400" b="1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There is a clear effect of hour of day on order . Most orders are between 7.00-16.00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So we can conclude that most of the orders have taken place during the day time.</a:t>
            </a:r>
            <a:br>
              <a:rPr lang="en-US" sz="2000"/>
            </a:br>
            <a:endParaRPr lang="en-US" sz="2000">
              <a:cs typeface="Calibri" panose="020F0502020204030204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1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07593BF-3F57-4299-9A3E-A60F4AFAEA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83" r="-2" b="118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241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D98E-3942-4317-987F-9047059D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Collected: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8D52-9918-4AA6-BC0B-919716A8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Total aisles :134</a:t>
            </a: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Total departments :21</a:t>
            </a: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Total products : 49688</a:t>
            </a: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8CAE-0FA0-45D8-82F5-A8CF03790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b="1">
                <a:cs typeface="Calibri"/>
              </a:rPr>
              <a:t>Day-of-Week</a:t>
            </a:r>
          </a:p>
          <a:p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There is clear effect of </a:t>
            </a:r>
            <a:r>
              <a:rPr lang="en-US" sz="2000" err="1">
                <a:cs typeface="Calibri"/>
              </a:rPr>
              <a:t>day_of_week</a:t>
            </a:r>
            <a:r>
              <a:rPr lang="en-US" sz="2000">
                <a:cs typeface="Calibri"/>
              </a:rPr>
              <a:t>, on the     orders.  Most of the products have been ordered  on  days 0 and 1, but as we don’t have information  of  which value represents which day, we may assume  that  it is weekend.</a:t>
            </a:r>
          </a:p>
          <a:p>
            <a:endParaRPr lang="en-US" sz="2000">
              <a:cs typeface="Calibri"/>
            </a:endParaRPr>
          </a:p>
          <a:p>
            <a:br>
              <a:rPr lang="en-US"/>
            </a:br>
            <a:endParaRPr lang="en-US"/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id="{E503BB81-58B2-4282-A4D0-81DC2FBBB7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175" r="11175"/>
          <a:stretch/>
        </p:blipFill>
        <p:spPr>
          <a:xfrm>
            <a:off x="5701581" y="1743346"/>
            <a:ext cx="5768016" cy="41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7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8190-21DC-45B3-BFEA-A60DA893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156" y="1316966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When do they order again?</a:t>
            </a:r>
            <a:endParaRPr lang="en-US" sz="2400" b="1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People seem to order more often after about 9 days  or approximately a  week again from the prior order day.</a:t>
            </a:r>
          </a:p>
          <a:p>
            <a:br>
              <a:rPr lang="en-US"/>
            </a:br>
            <a:endParaRPr lang="en-US" sz="2000">
              <a:cs typeface="Calibri" panose="020F0502020204030204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350914D-44C5-4576-9AEE-516620ADB5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83" r="10003"/>
          <a:stretch/>
        </p:blipFill>
        <p:spPr>
          <a:xfrm>
            <a:off x="5903706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513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AEBE7-E862-444C-9D68-2FB6B76C9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874" y="928777"/>
            <a:ext cx="3651466" cy="37854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Char char="•"/>
            </a:pPr>
            <a:endParaRPr lang="en-US" b="1"/>
          </a:p>
          <a:p>
            <a:pPr>
              <a:buChar char="•"/>
            </a:pPr>
            <a:r>
              <a:rPr lang="en-US" sz="2400" b="1"/>
              <a:t>How many prior orders are there?</a:t>
            </a:r>
            <a:endParaRPr lang="en-US" sz="2400" b="1">
              <a:cs typeface="Calibri" panose="020F0502020204030204"/>
            </a:endParaRPr>
          </a:p>
          <a:p>
            <a:endParaRPr lang="en-US" sz="2000" b="1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We can see that there are always at least 1 prior orders .</a:t>
            </a:r>
          </a:p>
          <a:p>
            <a:pPr>
              <a:buChar char="•"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>
              <a:buChar char="•"/>
            </a:pPr>
            <a:r>
              <a:rPr lang="en-US" sz="2000">
                <a:cs typeface="Calibri"/>
              </a:rPr>
              <a:t>From this we may assume that people are familiar with this website(Instacart) and use it for their needs.</a:t>
            </a:r>
          </a:p>
          <a:p>
            <a:br>
              <a:rPr lang="en-US"/>
            </a:br>
            <a:endParaRPr lang="en-US">
              <a:cs typeface="Calibri" panose="020F0502020204030204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670685E-7EEE-4BA4-865C-E303BE7571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02" r="30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461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40CD9-35BD-4755-A2AF-78FD222D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392" y="979098"/>
            <a:ext cx="3443407" cy="4947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How many items do people buy?</a:t>
            </a:r>
            <a:endParaRPr lang="en-US" sz="2400" b="1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From the data taken from recent orders of few customers , we can see that people most often order around 5 to 7  items ..</a:t>
            </a:r>
          </a:p>
          <a:p>
            <a:br>
              <a:rPr lang="en-US"/>
            </a:b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 Data taken from the previous orders set shows that usually 10 to 15   items are ordered by customers.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15913C3-68BC-4750-9862-A41CEEDE19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175" r="11175"/>
          <a:stretch/>
        </p:blipFill>
        <p:spPr>
          <a:xfrm>
            <a:off x="6628202" y="484427"/>
            <a:ext cx="3914775" cy="24003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C3A4E87-38A5-4798-8F52-7F8A5D8F1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16" y="3456048"/>
            <a:ext cx="4275107" cy="28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4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INSTACART ORDERS </vt:lpstr>
      <vt:lpstr>Data Mining</vt:lpstr>
      <vt:lpstr>Introduction </vt:lpstr>
      <vt:lpstr>DATA INTERPRETATION</vt:lpstr>
      <vt:lpstr>Data Collected: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2013-07-15T20:26:40Z</dcterms:created>
  <dcterms:modified xsi:type="dcterms:W3CDTF">2019-04-14T23:58:49Z</dcterms:modified>
</cp:coreProperties>
</file>