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322990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310321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694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1718283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368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932763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2396852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360751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360201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1BC591-A2BC-41D7-814E-8045F918AAF4}"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221704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31BC591-A2BC-41D7-814E-8045F918AAF4}"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25615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31BC591-A2BC-41D7-814E-8045F918AAF4}"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81435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31BC591-A2BC-41D7-814E-8045F918AAF4}"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111991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BC591-A2BC-41D7-814E-8045F918AAF4}"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343097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31BC591-A2BC-41D7-814E-8045F918AAF4}"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66842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31BC591-A2BC-41D7-814E-8045F918AAF4}"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D7D82-900A-4562-8155-A1759DCB4E21}" type="slidenum">
              <a:rPr lang="en-IN" smtClean="0"/>
              <a:t>‹#›</a:t>
            </a:fld>
            <a:endParaRPr lang="en-IN"/>
          </a:p>
        </p:txBody>
      </p:sp>
    </p:spTree>
    <p:extLst>
      <p:ext uri="{BB962C8B-B14F-4D97-AF65-F5344CB8AC3E}">
        <p14:creationId xmlns:p14="http://schemas.microsoft.com/office/powerpoint/2010/main" val="249798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1BC591-A2BC-41D7-814E-8045F918AAF4}" type="datetimeFigureOut">
              <a:rPr lang="en-IN" smtClean="0"/>
              <a:t>06-07-2022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2D7D82-900A-4562-8155-A1759DCB4E21}" type="slidenum">
              <a:rPr lang="en-IN" smtClean="0"/>
              <a:t>‹#›</a:t>
            </a:fld>
            <a:endParaRPr lang="en-IN"/>
          </a:p>
        </p:txBody>
      </p:sp>
    </p:spTree>
    <p:extLst>
      <p:ext uri="{BB962C8B-B14F-4D97-AF65-F5344CB8AC3E}">
        <p14:creationId xmlns:p14="http://schemas.microsoft.com/office/powerpoint/2010/main" val="368259999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C3BA-BA44-8269-7909-1FECD93ACF59}"/>
              </a:ext>
            </a:extLst>
          </p:cNvPr>
          <p:cNvSpPr>
            <a:spLocks noGrp="1"/>
          </p:cNvSpPr>
          <p:nvPr>
            <p:ph type="ctrTitle"/>
          </p:nvPr>
        </p:nvSpPr>
        <p:spPr/>
        <p:txBody>
          <a:bodyPr/>
          <a:lstStyle/>
          <a:p>
            <a:pPr algn="ctr"/>
            <a:r>
              <a:rPr lang="en-US" dirty="0"/>
              <a:t>Spring Boot</a:t>
            </a:r>
            <a:endParaRPr lang="en-IN" dirty="0"/>
          </a:p>
        </p:txBody>
      </p:sp>
      <p:sp>
        <p:nvSpPr>
          <p:cNvPr id="3" name="Subtitle 2">
            <a:extLst>
              <a:ext uri="{FF2B5EF4-FFF2-40B4-BE49-F238E27FC236}">
                <a16:creationId xmlns:a16="http://schemas.microsoft.com/office/drawing/2014/main" id="{2C342793-8026-3D1D-7A1F-8D7A4DF491AD}"/>
              </a:ext>
            </a:extLst>
          </p:cNvPr>
          <p:cNvSpPr>
            <a:spLocks noGrp="1"/>
          </p:cNvSpPr>
          <p:nvPr>
            <p:ph type="subTitle" idx="1"/>
          </p:nvPr>
        </p:nvSpPr>
        <p:spPr>
          <a:xfrm>
            <a:off x="1507067" y="2859741"/>
            <a:ext cx="7766936" cy="2287991"/>
          </a:xfrm>
        </p:spPr>
        <p:txBody>
          <a:bodyPr/>
          <a:lstStyle/>
          <a:p>
            <a:r>
              <a:rPr lang="en-IN" dirty="0"/>
              <a:t> </a:t>
            </a:r>
          </a:p>
        </p:txBody>
      </p:sp>
    </p:spTree>
    <p:extLst>
      <p:ext uri="{BB962C8B-B14F-4D97-AF65-F5344CB8AC3E}">
        <p14:creationId xmlns:p14="http://schemas.microsoft.com/office/powerpoint/2010/main" val="348871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83AE-BAD1-9E58-F962-93F97FA7576F}"/>
              </a:ext>
            </a:extLst>
          </p:cNvPr>
          <p:cNvSpPr>
            <a:spLocks noGrp="1"/>
          </p:cNvSpPr>
          <p:nvPr>
            <p:ph type="title"/>
          </p:nvPr>
        </p:nvSpPr>
        <p:spPr/>
        <p:txBody>
          <a:bodyPr/>
          <a:lstStyle/>
          <a:p>
            <a:r>
              <a:rPr lang="en-IN" b="0" i="0" dirty="0">
                <a:solidFill>
                  <a:srgbClr val="610B38"/>
                </a:solidFill>
                <a:effectLst/>
                <a:latin typeface="erdana"/>
              </a:rPr>
              <a:t>Spring Boot Features</a:t>
            </a:r>
            <a:endParaRPr lang="en-IN" dirty="0"/>
          </a:p>
        </p:txBody>
      </p:sp>
      <p:sp>
        <p:nvSpPr>
          <p:cNvPr id="3" name="Content Placeholder 2">
            <a:extLst>
              <a:ext uri="{FF2B5EF4-FFF2-40B4-BE49-F238E27FC236}">
                <a16:creationId xmlns:a16="http://schemas.microsoft.com/office/drawing/2014/main" id="{03EB4A87-F6E4-79DD-3C70-558CABB5435B}"/>
              </a:ext>
            </a:extLst>
          </p:cNvPr>
          <p:cNvSpPr>
            <a:spLocks noGrp="1"/>
          </p:cNvSpPr>
          <p:nvPr>
            <p:ph idx="1"/>
          </p:nvPr>
        </p:nvSpPr>
        <p:spPr>
          <a:xfrm>
            <a:off x="677334" y="1568824"/>
            <a:ext cx="8596668" cy="4679575"/>
          </a:xfrm>
        </p:spPr>
        <p:txBody>
          <a:bodyPr/>
          <a:lstStyle/>
          <a:p>
            <a:r>
              <a:rPr lang="en-US" b="1" dirty="0"/>
              <a:t>YAML Support </a:t>
            </a:r>
            <a:r>
              <a:rPr lang="en-US" dirty="0"/>
              <a:t>:</a:t>
            </a:r>
          </a:p>
          <a:p>
            <a:pPr marL="0" indent="0">
              <a:buNone/>
            </a:pPr>
            <a:r>
              <a:rPr lang="en-US" dirty="0"/>
              <a:t>    - It provides a convenient way of specifying the hierarchical configuration. </a:t>
            </a:r>
          </a:p>
          <a:p>
            <a:pPr marL="0" indent="0">
              <a:buNone/>
            </a:pPr>
            <a:r>
              <a:rPr lang="en-US" dirty="0"/>
              <a:t>    - It is a superset of JSON. </a:t>
            </a:r>
          </a:p>
          <a:p>
            <a:pPr marL="0" indent="0">
              <a:buNone/>
            </a:pPr>
            <a:r>
              <a:rPr lang="en-US" dirty="0"/>
              <a:t>    - The </a:t>
            </a:r>
            <a:r>
              <a:rPr lang="en-US" dirty="0" err="1"/>
              <a:t>SpringApplication</a:t>
            </a:r>
            <a:r>
              <a:rPr lang="en-US" dirty="0"/>
              <a:t> class automatically supports YAML. </a:t>
            </a:r>
          </a:p>
          <a:p>
            <a:pPr marL="0" indent="0">
              <a:buNone/>
            </a:pPr>
            <a:r>
              <a:rPr lang="en-US" dirty="0"/>
              <a:t>    - It is an alternative of properties file.</a:t>
            </a:r>
          </a:p>
          <a:p>
            <a:pPr marL="0" indent="0">
              <a:buNone/>
            </a:pPr>
            <a:endParaRPr lang="en-US" dirty="0"/>
          </a:p>
          <a:p>
            <a:r>
              <a:rPr lang="en-US" b="1" dirty="0"/>
              <a:t>Type-safe Configuration</a:t>
            </a:r>
            <a:r>
              <a:rPr lang="en-US" dirty="0"/>
              <a:t> :</a:t>
            </a:r>
          </a:p>
          <a:p>
            <a:pPr marL="0" indent="0">
              <a:buNone/>
            </a:pPr>
            <a:r>
              <a:rPr lang="en-US" dirty="0"/>
              <a:t>    - The strong type-safe configuration is provided to govern and validate the </a:t>
            </a:r>
          </a:p>
          <a:p>
            <a:pPr marL="0" indent="0">
              <a:buNone/>
            </a:pPr>
            <a:r>
              <a:rPr lang="en-US" dirty="0"/>
              <a:t>      configuration of the application. Application configuration is always a crucial </a:t>
            </a:r>
          </a:p>
          <a:p>
            <a:pPr marL="0" indent="0">
              <a:buNone/>
            </a:pPr>
            <a:r>
              <a:rPr lang="en-US" dirty="0"/>
              <a:t>      task which should be type-safe. </a:t>
            </a:r>
          </a:p>
          <a:p>
            <a:pPr marL="0" indent="0">
              <a:buNone/>
            </a:pPr>
            <a:r>
              <a:rPr lang="en-US" dirty="0"/>
              <a:t>    - We can also use annotation provided by this library.</a:t>
            </a:r>
          </a:p>
        </p:txBody>
      </p:sp>
    </p:spTree>
    <p:extLst>
      <p:ext uri="{BB962C8B-B14F-4D97-AF65-F5344CB8AC3E}">
        <p14:creationId xmlns:p14="http://schemas.microsoft.com/office/powerpoint/2010/main" val="134349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D349-3119-025E-512B-49A093B7BB74}"/>
              </a:ext>
            </a:extLst>
          </p:cNvPr>
          <p:cNvSpPr>
            <a:spLocks noGrp="1"/>
          </p:cNvSpPr>
          <p:nvPr>
            <p:ph type="title"/>
          </p:nvPr>
        </p:nvSpPr>
        <p:spPr/>
        <p:txBody>
          <a:bodyPr/>
          <a:lstStyle/>
          <a:p>
            <a:r>
              <a:rPr lang="en-IN" b="0" i="0" dirty="0">
                <a:solidFill>
                  <a:srgbClr val="610B38"/>
                </a:solidFill>
                <a:effectLst/>
                <a:latin typeface="erdana"/>
              </a:rPr>
              <a:t>Spring Boot Features</a:t>
            </a:r>
            <a:endParaRPr lang="en-IN" dirty="0"/>
          </a:p>
        </p:txBody>
      </p:sp>
      <p:sp>
        <p:nvSpPr>
          <p:cNvPr id="3" name="Content Placeholder 2">
            <a:extLst>
              <a:ext uri="{FF2B5EF4-FFF2-40B4-BE49-F238E27FC236}">
                <a16:creationId xmlns:a16="http://schemas.microsoft.com/office/drawing/2014/main" id="{27030F18-564D-57AA-2885-447082893E54}"/>
              </a:ext>
            </a:extLst>
          </p:cNvPr>
          <p:cNvSpPr>
            <a:spLocks noGrp="1"/>
          </p:cNvSpPr>
          <p:nvPr>
            <p:ph idx="1"/>
          </p:nvPr>
        </p:nvSpPr>
        <p:spPr>
          <a:xfrm>
            <a:off x="677334" y="1595719"/>
            <a:ext cx="8596668" cy="4445644"/>
          </a:xfrm>
        </p:spPr>
        <p:txBody>
          <a:bodyPr/>
          <a:lstStyle/>
          <a:p>
            <a:r>
              <a:rPr lang="en-US" b="1" dirty="0"/>
              <a:t>Logging</a:t>
            </a:r>
            <a:r>
              <a:rPr lang="en-US" dirty="0"/>
              <a:t> :</a:t>
            </a:r>
          </a:p>
          <a:p>
            <a:pPr marL="0" indent="0">
              <a:buNone/>
            </a:pPr>
            <a:r>
              <a:rPr lang="en-US" dirty="0"/>
              <a:t>    - Spring Boot uses Common logging for all internal logging. Logging </a:t>
            </a:r>
          </a:p>
          <a:p>
            <a:pPr marL="0" indent="0">
              <a:buNone/>
            </a:pPr>
            <a:r>
              <a:rPr lang="en-US" dirty="0"/>
              <a:t>      dependencies are managed by default. </a:t>
            </a:r>
          </a:p>
          <a:p>
            <a:pPr marL="0" indent="0">
              <a:buNone/>
            </a:pPr>
            <a:r>
              <a:rPr lang="en-US" dirty="0"/>
              <a:t>    - We should not change logging dependencies if no customization is needed.</a:t>
            </a:r>
          </a:p>
          <a:p>
            <a:pPr marL="0" indent="0">
              <a:buNone/>
            </a:pPr>
            <a:endParaRPr lang="en-US" dirty="0"/>
          </a:p>
          <a:p>
            <a:r>
              <a:rPr lang="en-US" b="1" dirty="0"/>
              <a:t>Security</a:t>
            </a:r>
            <a:r>
              <a:rPr lang="en-US" dirty="0"/>
              <a:t> :</a:t>
            </a:r>
          </a:p>
          <a:p>
            <a:pPr marL="0" indent="0">
              <a:buNone/>
            </a:pPr>
            <a:r>
              <a:rPr lang="en-US" dirty="0"/>
              <a:t>    - Spring Boot applications are spring based web applications. So, it is secure by </a:t>
            </a:r>
          </a:p>
          <a:p>
            <a:pPr marL="0" indent="0">
              <a:buNone/>
            </a:pPr>
            <a:r>
              <a:rPr lang="en-US" dirty="0"/>
              <a:t>      default with basic authentication on all HTTP endpoints. </a:t>
            </a:r>
          </a:p>
          <a:p>
            <a:pPr marL="0" indent="0">
              <a:buNone/>
            </a:pPr>
            <a:r>
              <a:rPr lang="en-US" dirty="0"/>
              <a:t>    - A rich set of Endpoints is available to develop a secure Spring Boot </a:t>
            </a:r>
          </a:p>
          <a:p>
            <a:pPr marL="0" indent="0">
              <a:buNone/>
            </a:pPr>
            <a:r>
              <a:rPr lang="en-US" dirty="0"/>
              <a:t>      application.</a:t>
            </a:r>
            <a:endParaRPr lang="en-IN" dirty="0"/>
          </a:p>
          <a:p>
            <a:endParaRPr lang="en-IN" dirty="0"/>
          </a:p>
        </p:txBody>
      </p:sp>
    </p:spTree>
    <p:extLst>
      <p:ext uri="{BB962C8B-B14F-4D97-AF65-F5344CB8AC3E}">
        <p14:creationId xmlns:p14="http://schemas.microsoft.com/office/powerpoint/2010/main" val="348842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DDA7-D407-1EAB-ABF2-8973379B884E}"/>
              </a:ext>
            </a:extLst>
          </p:cNvPr>
          <p:cNvSpPr>
            <a:spLocks noGrp="1"/>
          </p:cNvSpPr>
          <p:nvPr>
            <p:ph type="title"/>
          </p:nvPr>
        </p:nvSpPr>
        <p:spPr/>
        <p:txBody>
          <a:bodyPr/>
          <a:lstStyle/>
          <a:p>
            <a:r>
              <a:rPr lang="en-IN" b="0" i="0" dirty="0">
                <a:solidFill>
                  <a:srgbClr val="610B38"/>
                </a:solidFill>
                <a:effectLst/>
                <a:latin typeface="erdana"/>
              </a:rPr>
              <a:t>Spring vs. Spring Boot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546E55D-B498-3928-1921-D2130CB0091D}"/>
              </a:ext>
            </a:extLst>
          </p:cNvPr>
          <p:cNvSpPr>
            <a:spLocks noGrp="1"/>
          </p:cNvSpPr>
          <p:nvPr>
            <p:ph idx="1"/>
          </p:nvPr>
        </p:nvSpPr>
        <p:spPr>
          <a:xfrm>
            <a:off x="677333" y="1515035"/>
            <a:ext cx="9219702" cy="5047129"/>
          </a:xfrm>
        </p:spPr>
        <p:txBody>
          <a:bodyPr/>
          <a:lstStyle/>
          <a:p>
            <a:r>
              <a:rPr lang="en-US" b="1" dirty="0"/>
              <a:t>Spring</a:t>
            </a:r>
            <a:r>
              <a:rPr lang="en-US" dirty="0"/>
              <a:t>: </a:t>
            </a:r>
          </a:p>
          <a:p>
            <a:pPr marL="0" indent="0">
              <a:buNone/>
            </a:pPr>
            <a:r>
              <a:rPr lang="en-US" dirty="0"/>
              <a:t>    - Spring Framework is the most popular application development framework of Java. </a:t>
            </a:r>
          </a:p>
          <a:p>
            <a:pPr marL="0" indent="0">
              <a:buNone/>
            </a:pPr>
            <a:r>
              <a:rPr lang="en-US" dirty="0"/>
              <a:t>    - The main feature of the Spring Framework is dependency Injection or Inversion of </a:t>
            </a:r>
          </a:p>
          <a:p>
            <a:pPr marL="0" indent="0">
              <a:buNone/>
            </a:pPr>
            <a:r>
              <a:rPr lang="en-US" dirty="0"/>
              <a:t>      Control (IoC). </a:t>
            </a:r>
          </a:p>
          <a:p>
            <a:pPr marL="0" indent="0">
              <a:buNone/>
            </a:pPr>
            <a:r>
              <a:rPr lang="en-US" dirty="0"/>
              <a:t>    - With the help of Spring Framework, we can develop a loosely coupled application. </a:t>
            </a:r>
          </a:p>
          <a:p>
            <a:pPr marL="0" indent="0">
              <a:buNone/>
            </a:pPr>
            <a:r>
              <a:rPr lang="en-US" dirty="0"/>
              <a:t>    - It is better to use if application type or characteristics are purely defined.</a:t>
            </a:r>
          </a:p>
          <a:p>
            <a:endParaRPr lang="en-US" dirty="0"/>
          </a:p>
          <a:p>
            <a:r>
              <a:rPr lang="en-US" b="1" dirty="0"/>
              <a:t>Spring Boot</a:t>
            </a:r>
            <a:r>
              <a:rPr lang="en-US" dirty="0"/>
              <a:t>: </a:t>
            </a:r>
          </a:p>
          <a:p>
            <a:pPr marL="0" indent="0">
              <a:buNone/>
            </a:pPr>
            <a:r>
              <a:rPr lang="en-US" dirty="0"/>
              <a:t>    - Spring Boot is a module of Spring Framework. </a:t>
            </a:r>
          </a:p>
          <a:p>
            <a:pPr marL="0" indent="0">
              <a:buNone/>
            </a:pPr>
            <a:r>
              <a:rPr lang="en-US" dirty="0"/>
              <a:t>    - It allows us to build a stand-alone application with minimal or zero configurations. </a:t>
            </a:r>
          </a:p>
          <a:p>
            <a:pPr marL="0" indent="0">
              <a:buNone/>
            </a:pPr>
            <a:r>
              <a:rPr lang="en-US" dirty="0"/>
              <a:t>    - It is better to use if we want to develop a simple Spring-based application or </a:t>
            </a:r>
          </a:p>
          <a:p>
            <a:pPr marL="0" indent="0">
              <a:buNone/>
            </a:pPr>
            <a:r>
              <a:rPr lang="en-US" dirty="0"/>
              <a:t>      RESTful services.</a:t>
            </a:r>
            <a:endParaRPr lang="en-IN" dirty="0"/>
          </a:p>
        </p:txBody>
      </p:sp>
    </p:spTree>
    <p:extLst>
      <p:ext uri="{BB962C8B-B14F-4D97-AF65-F5344CB8AC3E}">
        <p14:creationId xmlns:p14="http://schemas.microsoft.com/office/powerpoint/2010/main" val="315564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A259-FB5A-7E20-486E-3A5F6EA20499}"/>
              </a:ext>
            </a:extLst>
          </p:cNvPr>
          <p:cNvSpPr>
            <a:spLocks noGrp="1"/>
          </p:cNvSpPr>
          <p:nvPr>
            <p:ph type="title"/>
          </p:nvPr>
        </p:nvSpPr>
        <p:spPr>
          <a:xfrm>
            <a:off x="677334" y="609600"/>
            <a:ext cx="8596668" cy="878541"/>
          </a:xfrm>
        </p:spPr>
        <p:txBody>
          <a:bodyPr/>
          <a:lstStyle/>
          <a:p>
            <a:r>
              <a:rPr lang="en-IN" b="0" i="0" dirty="0">
                <a:solidFill>
                  <a:srgbClr val="610B38"/>
                </a:solidFill>
                <a:effectLst/>
                <a:latin typeface="erdana"/>
              </a:rPr>
              <a:t>Spring vs. Spring Boot</a:t>
            </a:r>
            <a:endParaRPr lang="en-IN" dirty="0"/>
          </a:p>
        </p:txBody>
      </p:sp>
      <p:graphicFrame>
        <p:nvGraphicFramePr>
          <p:cNvPr id="4" name="Content Placeholder 3">
            <a:extLst>
              <a:ext uri="{FF2B5EF4-FFF2-40B4-BE49-F238E27FC236}">
                <a16:creationId xmlns:a16="http://schemas.microsoft.com/office/drawing/2014/main" id="{121B41C8-1CA1-8E98-D020-0F97323E4DBA}"/>
              </a:ext>
            </a:extLst>
          </p:cNvPr>
          <p:cNvGraphicFramePr>
            <a:graphicFrameLocks noGrp="1"/>
          </p:cNvGraphicFramePr>
          <p:nvPr>
            <p:ph idx="1"/>
            <p:extLst>
              <p:ext uri="{D42A27DB-BD31-4B8C-83A1-F6EECF244321}">
                <p14:modId xmlns:p14="http://schemas.microsoft.com/office/powerpoint/2010/main" val="504050289"/>
              </p:ext>
            </p:extLst>
          </p:nvPr>
        </p:nvGraphicFramePr>
        <p:xfrm>
          <a:off x="466165" y="1317813"/>
          <a:ext cx="9224682" cy="5468466"/>
        </p:xfrm>
        <a:graphic>
          <a:graphicData uri="http://schemas.openxmlformats.org/drawingml/2006/table">
            <a:tbl>
              <a:tblPr/>
              <a:tblGrid>
                <a:gridCol w="4612341">
                  <a:extLst>
                    <a:ext uri="{9D8B030D-6E8A-4147-A177-3AD203B41FA5}">
                      <a16:colId xmlns:a16="http://schemas.microsoft.com/office/drawing/2014/main" val="557224348"/>
                    </a:ext>
                  </a:extLst>
                </a:gridCol>
                <a:gridCol w="4612341">
                  <a:extLst>
                    <a:ext uri="{9D8B030D-6E8A-4147-A177-3AD203B41FA5}">
                      <a16:colId xmlns:a16="http://schemas.microsoft.com/office/drawing/2014/main" val="1776683779"/>
                    </a:ext>
                  </a:extLst>
                </a:gridCol>
              </a:tblGrid>
              <a:tr h="314235">
                <a:tc>
                  <a:txBody>
                    <a:bodyPr/>
                    <a:lstStyle/>
                    <a:p>
                      <a:pPr algn="l" fontAlgn="t"/>
                      <a:r>
                        <a:rPr lang="en-IN" sz="1600">
                          <a:solidFill>
                            <a:srgbClr val="000000"/>
                          </a:solidFill>
                          <a:effectLst/>
                          <a:latin typeface="times new roman" panose="02020603050405020304" pitchFamily="18" charset="0"/>
                        </a:rPr>
                        <a:t>Spring</a:t>
                      </a:r>
                    </a:p>
                  </a:txBody>
                  <a:tcPr marL="28610" marR="28610" marT="28610" marB="28610">
                    <a:lnL w="7620" cap="flat" cmpd="sng" algn="ctr">
                      <a:solidFill>
                        <a:srgbClr val="002EF5"/>
                      </a:solidFill>
                      <a:prstDash val="solid"/>
                      <a:round/>
                      <a:headEnd type="none" w="med" len="med"/>
                      <a:tailEnd type="none" w="med" len="med"/>
                    </a:lnL>
                    <a:lnR w="7620" cap="flat" cmpd="sng" algn="ctr">
                      <a:solidFill>
                        <a:srgbClr val="002EF5"/>
                      </a:solidFill>
                      <a:prstDash val="solid"/>
                      <a:round/>
                      <a:headEnd type="none" w="med" len="med"/>
                      <a:tailEnd type="none" w="med" len="med"/>
                    </a:lnR>
                    <a:lnT w="7620" cap="flat" cmpd="sng" algn="ctr">
                      <a:solidFill>
                        <a:srgbClr val="002EF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Spring Boot</a:t>
                      </a:r>
                    </a:p>
                  </a:txBody>
                  <a:tcPr marL="28610" marR="28610" marT="28610" marB="28610">
                    <a:lnL w="7620" cap="flat" cmpd="sng" algn="ctr">
                      <a:solidFill>
                        <a:srgbClr val="002EF5"/>
                      </a:solidFill>
                      <a:prstDash val="solid"/>
                      <a:round/>
                      <a:headEnd type="none" w="med" len="med"/>
                      <a:tailEnd type="none" w="med" len="med"/>
                    </a:lnL>
                    <a:lnR w="7620" cap="flat" cmpd="sng" algn="ctr">
                      <a:solidFill>
                        <a:srgbClr val="002EF5"/>
                      </a:solidFill>
                      <a:prstDash val="solid"/>
                      <a:round/>
                      <a:headEnd type="none" w="med" len="med"/>
                      <a:tailEnd type="none" w="med" len="med"/>
                    </a:lnR>
                    <a:lnT w="7620" cap="flat" cmpd="sng" algn="ctr">
                      <a:solidFill>
                        <a:srgbClr val="002EF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86443485"/>
                  </a:ext>
                </a:extLst>
              </a:tr>
              <a:tr h="548837">
                <a:tc>
                  <a:txBody>
                    <a:bodyPr/>
                    <a:lstStyle/>
                    <a:p>
                      <a:pPr algn="just" fontAlgn="t"/>
                      <a:r>
                        <a:rPr lang="en-US" sz="1600" b="1" dirty="0">
                          <a:solidFill>
                            <a:srgbClr val="333333"/>
                          </a:solidFill>
                          <a:effectLst/>
                          <a:latin typeface="inter-bold"/>
                        </a:rPr>
                        <a:t>Spring Framework</a:t>
                      </a:r>
                      <a:r>
                        <a:rPr lang="en-US" sz="1600" dirty="0">
                          <a:solidFill>
                            <a:srgbClr val="333333"/>
                          </a:solidFill>
                          <a:effectLst/>
                          <a:latin typeface="inter-regular"/>
                        </a:rPr>
                        <a:t> is a widely used Java EE framework for building applications.</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1" dirty="0">
                          <a:solidFill>
                            <a:srgbClr val="333333"/>
                          </a:solidFill>
                          <a:effectLst/>
                          <a:latin typeface="inter-bold"/>
                        </a:rPr>
                        <a:t>Spring Boot Framework</a:t>
                      </a:r>
                      <a:r>
                        <a:rPr lang="en-US" sz="1600" dirty="0">
                          <a:solidFill>
                            <a:srgbClr val="333333"/>
                          </a:solidFill>
                          <a:effectLst/>
                          <a:latin typeface="inter-regular"/>
                        </a:rPr>
                        <a:t> is widely used to develop </a:t>
                      </a:r>
                      <a:r>
                        <a:rPr lang="en-US" sz="1600" b="1" dirty="0">
                          <a:solidFill>
                            <a:srgbClr val="333333"/>
                          </a:solidFill>
                          <a:effectLst/>
                          <a:latin typeface="inter-bold"/>
                        </a:rPr>
                        <a:t>REST APIs</a:t>
                      </a:r>
                      <a:r>
                        <a:rPr lang="en-US" sz="1600" dirty="0">
                          <a:solidFill>
                            <a:srgbClr val="333333"/>
                          </a:solidFill>
                          <a:effectLst/>
                          <a:latin typeface="inter-regular"/>
                        </a:rPr>
                        <a:t>.</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9786385"/>
                  </a:ext>
                </a:extLst>
              </a:tr>
              <a:tr h="548837">
                <a:tc>
                  <a:txBody>
                    <a:bodyPr/>
                    <a:lstStyle/>
                    <a:p>
                      <a:pPr algn="just" fontAlgn="t"/>
                      <a:r>
                        <a:rPr lang="en-US" sz="1600">
                          <a:solidFill>
                            <a:srgbClr val="333333"/>
                          </a:solidFill>
                          <a:effectLst/>
                          <a:latin typeface="inter-regular"/>
                        </a:rPr>
                        <a:t>It aims to simplify Java EE development that makes developers more productive.</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aims to shorten the code length and provide the easiest way to develop </a:t>
                      </a:r>
                      <a:r>
                        <a:rPr lang="en-US" sz="1600" b="1">
                          <a:solidFill>
                            <a:srgbClr val="333333"/>
                          </a:solidFill>
                          <a:effectLst/>
                          <a:latin typeface="inter-bold"/>
                        </a:rPr>
                        <a:t>Web Applications</a:t>
                      </a:r>
                      <a:r>
                        <a:rPr lang="en-US" sz="1600">
                          <a:solidFill>
                            <a:srgbClr val="333333"/>
                          </a:solidFill>
                          <a:effectLst/>
                          <a:latin typeface="inter-regular"/>
                        </a:rPr>
                        <a:t>.</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68056933"/>
                  </a:ext>
                </a:extLst>
              </a:tr>
              <a:tr h="803349">
                <a:tc>
                  <a:txBody>
                    <a:bodyPr/>
                    <a:lstStyle/>
                    <a:p>
                      <a:pPr algn="just" fontAlgn="t"/>
                      <a:r>
                        <a:rPr lang="en-US" sz="1600">
                          <a:solidFill>
                            <a:srgbClr val="333333"/>
                          </a:solidFill>
                          <a:effectLst/>
                          <a:latin typeface="inter-regular"/>
                        </a:rPr>
                        <a:t>The primary feature of the Spring Framework is </a:t>
                      </a:r>
                      <a:r>
                        <a:rPr lang="en-US" sz="1600" b="1">
                          <a:solidFill>
                            <a:srgbClr val="333333"/>
                          </a:solidFill>
                          <a:effectLst/>
                          <a:latin typeface="inter-bold"/>
                        </a:rPr>
                        <a:t>dependency injection</a:t>
                      </a:r>
                      <a:r>
                        <a:rPr lang="en-US" sz="1600">
                          <a:solidFill>
                            <a:srgbClr val="333333"/>
                          </a:solidFill>
                          <a:effectLst/>
                          <a:latin typeface="inter-regular"/>
                        </a:rPr>
                        <a:t>.</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 primary feature of Spring Boot is </a:t>
                      </a:r>
                      <a:r>
                        <a:rPr lang="en-US" sz="1600" b="1">
                          <a:solidFill>
                            <a:srgbClr val="333333"/>
                          </a:solidFill>
                          <a:effectLst/>
                          <a:latin typeface="inter-bold"/>
                        </a:rPr>
                        <a:t>Autoconfiguration</a:t>
                      </a:r>
                      <a:r>
                        <a:rPr lang="en-US" sz="1600">
                          <a:solidFill>
                            <a:srgbClr val="333333"/>
                          </a:solidFill>
                          <a:effectLst/>
                          <a:latin typeface="inter-regular"/>
                        </a:rPr>
                        <a:t>. It automatically configures the classes based on the requirement.</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07642579"/>
                  </a:ext>
                </a:extLst>
              </a:tr>
              <a:tr h="548837">
                <a:tc>
                  <a:txBody>
                    <a:bodyPr/>
                    <a:lstStyle/>
                    <a:p>
                      <a:pPr algn="just" fontAlgn="t"/>
                      <a:r>
                        <a:rPr lang="en-US" sz="1600">
                          <a:solidFill>
                            <a:srgbClr val="333333"/>
                          </a:solidFill>
                          <a:effectLst/>
                          <a:latin typeface="inter-regular"/>
                        </a:rPr>
                        <a:t>It helps to make things simpler by allowing us to develop </a:t>
                      </a:r>
                      <a:r>
                        <a:rPr lang="en-US" sz="1600" b="1">
                          <a:solidFill>
                            <a:srgbClr val="333333"/>
                          </a:solidFill>
                          <a:effectLst/>
                          <a:latin typeface="inter-bold"/>
                        </a:rPr>
                        <a:t>loosely coupled</a:t>
                      </a:r>
                      <a:r>
                        <a:rPr lang="en-US" sz="1600">
                          <a:solidFill>
                            <a:srgbClr val="333333"/>
                          </a:solidFill>
                          <a:effectLst/>
                          <a:latin typeface="inter-regular"/>
                        </a:rPr>
                        <a:t> applications.</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helps to create a </a:t>
                      </a:r>
                      <a:r>
                        <a:rPr lang="en-US" sz="1600" b="1">
                          <a:solidFill>
                            <a:srgbClr val="333333"/>
                          </a:solidFill>
                          <a:effectLst/>
                          <a:latin typeface="inter-bold"/>
                        </a:rPr>
                        <a:t>stand-alone</a:t>
                      </a:r>
                      <a:r>
                        <a:rPr lang="en-US" sz="1600">
                          <a:solidFill>
                            <a:srgbClr val="333333"/>
                          </a:solidFill>
                          <a:effectLst/>
                          <a:latin typeface="inter-regular"/>
                        </a:rPr>
                        <a:t> application with less configuration.</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01984399"/>
                  </a:ext>
                </a:extLst>
              </a:tr>
              <a:tr h="548837">
                <a:tc>
                  <a:txBody>
                    <a:bodyPr/>
                    <a:lstStyle/>
                    <a:p>
                      <a:pPr algn="just" fontAlgn="t"/>
                      <a:r>
                        <a:rPr lang="en-US" sz="1600">
                          <a:solidFill>
                            <a:srgbClr val="333333"/>
                          </a:solidFill>
                          <a:effectLst/>
                          <a:latin typeface="inter-regular"/>
                        </a:rPr>
                        <a:t>The developer writes a lot of code (</a:t>
                      </a:r>
                      <a:r>
                        <a:rPr lang="en-US" sz="1600" b="1">
                          <a:solidFill>
                            <a:srgbClr val="333333"/>
                          </a:solidFill>
                          <a:effectLst/>
                          <a:latin typeface="inter-bold"/>
                        </a:rPr>
                        <a:t>boilerplate code</a:t>
                      </a:r>
                      <a:r>
                        <a:rPr lang="en-US" sz="1600">
                          <a:solidFill>
                            <a:srgbClr val="333333"/>
                          </a:solidFill>
                          <a:effectLst/>
                          <a:latin typeface="inter-regular"/>
                        </a:rPr>
                        <a:t>) to do the minimal task.</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It </a:t>
                      </a:r>
                      <a:r>
                        <a:rPr lang="en-IN" sz="1600" b="1">
                          <a:solidFill>
                            <a:srgbClr val="333333"/>
                          </a:solidFill>
                          <a:effectLst/>
                          <a:latin typeface="inter-bold"/>
                        </a:rPr>
                        <a:t>reduces</a:t>
                      </a:r>
                      <a:r>
                        <a:rPr lang="en-IN" sz="1600">
                          <a:solidFill>
                            <a:srgbClr val="333333"/>
                          </a:solidFill>
                          <a:effectLst/>
                          <a:latin typeface="inter-regular"/>
                        </a:rPr>
                        <a:t> boilerplate code.</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5241173"/>
                  </a:ext>
                </a:extLst>
              </a:tr>
              <a:tr h="548837">
                <a:tc>
                  <a:txBody>
                    <a:bodyPr/>
                    <a:lstStyle/>
                    <a:p>
                      <a:pPr algn="just" fontAlgn="t"/>
                      <a:r>
                        <a:rPr lang="en-US" sz="1600">
                          <a:solidFill>
                            <a:srgbClr val="333333"/>
                          </a:solidFill>
                          <a:effectLst/>
                          <a:latin typeface="inter-regular"/>
                        </a:rPr>
                        <a:t>To test the Spring project, we need to set up the sever explicitly.</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Spring Boot offers </a:t>
                      </a:r>
                      <a:r>
                        <a:rPr lang="en-US" sz="1600" b="1">
                          <a:solidFill>
                            <a:srgbClr val="333333"/>
                          </a:solidFill>
                          <a:effectLst/>
                          <a:latin typeface="inter-bold"/>
                        </a:rPr>
                        <a:t>embedded server</a:t>
                      </a:r>
                      <a:r>
                        <a:rPr lang="en-US" sz="1600">
                          <a:solidFill>
                            <a:srgbClr val="333333"/>
                          </a:solidFill>
                          <a:effectLst/>
                          <a:latin typeface="inter-regular"/>
                        </a:rPr>
                        <a:t> such as </a:t>
                      </a:r>
                      <a:r>
                        <a:rPr lang="en-US" sz="1600" b="1">
                          <a:solidFill>
                            <a:srgbClr val="333333"/>
                          </a:solidFill>
                          <a:effectLst/>
                          <a:latin typeface="inter-bold"/>
                        </a:rPr>
                        <a:t>Jetty</a:t>
                      </a:r>
                      <a:r>
                        <a:rPr lang="en-US" sz="1600">
                          <a:solidFill>
                            <a:srgbClr val="333333"/>
                          </a:solidFill>
                          <a:effectLst/>
                          <a:latin typeface="inter-regular"/>
                        </a:rPr>
                        <a:t> and </a:t>
                      </a:r>
                      <a:r>
                        <a:rPr lang="en-US" sz="1600" b="1">
                          <a:solidFill>
                            <a:srgbClr val="333333"/>
                          </a:solidFill>
                          <a:effectLst/>
                          <a:latin typeface="inter-bold"/>
                        </a:rPr>
                        <a:t>Tomcat</a:t>
                      </a:r>
                      <a:r>
                        <a:rPr lang="en-US" sz="1600">
                          <a:solidFill>
                            <a:srgbClr val="333333"/>
                          </a:solidFill>
                          <a:effectLst/>
                          <a:latin typeface="inter-regular"/>
                        </a:rPr>
                        <a:t>, etc.</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6213363"/>
                  </a:ext>
                </a:extLst>
              </a:tr>
              <a:tr h="548837">
                <a:tc>
                  <a:txBody>
                    <a:bodyPr/>
                    <a:lstStyle/>
                    <a:p>
                      <a:pPr algn="just" fontAlgn="t"/>
                      <a:r>
                        <a:rPr lang="en-US" sz="1600">
                          <a:solidFill>
                            <a:srgbClr val="333333"/>
                          </a:solidFill>
                          <a:effectLst/>
                          <a:latin typeface="inter-regular"/>
                        </a:rPr>
                        <a:t>It does not provide support for an in-memory database.</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offers several plugins for working with an embedded and </a:t>
                      </a:r>
                      <a:r>
                        <a:rPr lang="en-US" sz="1600" b="1">
                          <a:solidFill>
                            <a:srgbClr val="333333"/>
                          </a:solidFill>
                          <a:effectLst/>
                          <a:latin typeface="inter-bold"/>
                        </a:rPr>
                        <a:t>in-memory</a:t>
                      </a:r>
                      <a:r>
                        <a:rPr lang="en-US" sz="1600">
                          <a:solidFill>
                            <a:srgbClr val="333333"/>
                          </a:solidFill>
                          <a:effectLst/>
                          <a:latin typeface="inter-regular"/>
                        </a:rPr>
                        <a:t> database such as </a:t>
                      </a:r>
                      <a:r>
                        <a:rPr lang="en-US" sz="1600" b="1">
                          <a:solidFill>
                            <a:srgbClr val="333333"/>
                          </a:solidFill>
                          <a:effectLst/>
                          <a:latin typeface="inter-bold"/>
                        </a:rPr>
                        <a:t>H2</a:t>
                      </a:r>
                      <a:r>
                        <a:rPr lang="en-US" sz="1600">
                          <a:solidFill>
                            <a:srgbClr val="333333"/>
                          </a:solidFill>
                          <a:effectLst/>
                          <a:latin typeface="inter-regular"/>
                        </a:rPr>
                        <a:t>.</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80235198"/>
                  </a:ext>
                </a:extLst>
              </a:tr>
              <a:tr h="1057860">
                <a:tc>
                  <a:txBody>
                    <a:bodyPr/>
                    <a:lstStyle/>
                    <a:p>
                      <a:pPr algn="just" fontAlgn="t"/>
                      <a:r>
                        <a:rPr lang="en-US" sz="1600">
                          <a:solidFill>
                            <a:srgbClr val="333333"/>
                          </a:solidFill>
                          <a:effectLst/>
                          <a:latin typeface="inter-regular"/>
                        </a:rPr>
                        <a:t>Developers manually define dependencies for the Spring project in </a:t>
                      </a:r>
                      <a:r>
                        <a:rPr lang="en-US" sz="1600" b="1">
                          <a:solidFill>
                            <a:srgbClr val="333333"/>
                          </a:solidFill>
                          <a:effectLst/>
                          <a:latin typeface="inter-bold"/>
                        </a:rPr>
                        <a:t>pom.xml</a:t>
                      </a:r>
                      <a:r>
                        <a:rPr lang="en-US" sz="1600">
                          <a:solidFill>
                            <a:srgbClr val="333333"/>
                          </a:solidFill>
                          <a:effectLst/>
                          <a:latin typeface="inter-regular"/>
                        </a:rPr>
                        <a:t>.</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Spring Boot comes with the concept of </a:t>
                      </a:r>
                      <a:r>
                        <a:rPr lang="en-US" sz="1600" b="1" dirty="0">
                          <a:solidFill>
                            <a:srgbClr val="333333"/>
                          </a:solidFill>
                          <a:effectLst/>
                          <a:latin typeface="inter-bold"/>
                        </a:rPr>
                        <a:t>starter</a:t>
                      </a:r>
                      <a:r>
                        <a:rPr lang="en-US" sz="1600" dirty="0">
                          <a:solidFill>
                            <a:srgbClr val="333333"/>
                          </a:solidFill>
                          <a:effectLst/>
                          <a:latin typeface="inter-regular"/>
                        </a:rPr>
                        <a:t> in pom.xml file that internally takes care of downloading the dependencies </a:t>
                      </a:r>
                      <a:r>
                        <a:rPr lang="en-US" sz="1600" b="1" dirty="0">
                          <a:solidFill>
                            <a:srgbClr val="333333"/>
                          </a:solidFill>
                          <a:effectLst/>
                          <a:latin typeface="inter-bold"/>
                        </a:rPr>
                        <a:t>JARs</a:t>
                      </a:r>
                      <a:r>
                        <a:rPr lang="en-US" sz="1600" dirty="0">
                          <a:solidFill>
                            <a:srgbClr val="333333"/>
                          </a:solidFill>
                          <a:effectLst/>
                          <a:latin typeface="inter-regular"/>
                        </a:rPr>
                        <a:t> based on Spring Boot Requirement.</a:t>
                      </a:r>
                    </a:p>
                  </a:txBody>
                  <a:tcPr marL="19073" marR="19073" marT="19073" marB="1907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3529212"/>
                  </a:ext>
                </a:extLst>
              </a:tr>
            </a:tbl>
          </a:graphicData>
        </a:graphic>
      </p:graphicFrame>
    </p:spTree>
    <p:extLst>
      <p:ext uri="{BB962C8B-B14F-4D97-AF65-F5344CB8AC3E}">
        <p14:creationId xmlns:p14="http://schemas.microsoft.com/office/powerpoint/2010/main" val="68568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9032-5DD4-16FD-720E-FD5A02BCA61B}"/>
              </a:ext>
            </a:extLst>
          </p:cNvPr>
          <p:cNvSpPr>
            <a:spLocks noGrp="1"/>
          </p:cNvSpPr>
          <p:nvPr>
            <p:ph type="title"/>
          </p:nvPr>
        </p:nvSpPr>
        <p:spPr/>
        <p:txBody>
          <a:bodyPr/>
          <a:lstStyle/>
          <a:p>
            <a:r>
              <a:rPr lang="en-IN" b="0" i="0" dirty="0">
                <a:solidFill>
                  <a:srgbClr val="610B38"/>
                </a:solidFill>
                <a:effectLst/>
                <a:latin typeface="erdana"/>
              </a:rPr>
              <a:t>Spring Boot Architecture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6AD9466-655A-A547-9AA8-1FC35CA83922}"/>
              </a:ext>
            </a:extLst>
          </p:cNvPr>
          <p:cNvSpPr>
            <a:spLocks noGrp="1"/>
          </p:cNvSpPr>
          <p:nvPr>
            <p:ph idx="1"/>
          </p:nvPr>
        </p:nvSpPr>
        <p:spPr>
          <a:xfrm>
            <a:off x="677334" y="1452283"/>
            <a:ext cx="8596668" cy="4589080"/>
          </a:xfrm>
        </p:spPr>
        <p:txBody>
          <a:bodyPr/>
          <a:lstStyle/>
          <a:p>
            <a:r>
              <a:rPr lang="en-US" dirty="0"/>
              <a:t>Spring Boot follows a layered architecture in which each layer communicates with the layer directly below or above (hierarchical structure) it.</a:t>
            </a:r>
          </a:p>
          <a:p>
            <a:r>
              <a:rPr lang="en-US" dirty="0"/>
              <a:t>There are four layers in Spring Boot are as follows:</a:t>
            </a:r>
          </a:p>
          <a:p>
            <a:pPr marL="0" indent="0">
              <a:buNone/>
            </a:pPr>
            <a:r>
              <a:rPr lang="en-US" dirty="0"/>
              <a:t>		- Presentation Layer</a:t>
            </a:r>
          </a:p>
          <a:p>
            <a:pPr marL="0" indent="0">
              <a:buNone/>
            </a:pPr>
            <a:r>
              <a:rPr lang="en-US" dirty="0"/>
              <a:t>		- Business Layer</a:t>
            </a:r>
          </a:p>
          <a:p>
            <a:pPr marL="0" indent="0">
              <a:buNone/>
            </a:pPr>
            <a:r>
              <a:rPr lang="en-US" dirty="0"/>
              <a:t>		- Persistence Layer</a:t>
            </a:r>
          </a:p>
          <a:p>
            <a:pPr marL="0" indent="0">
              <a:buNone/>
            </a:pPr>
            <a:r>
              <a:rPr lang="en-US" dirty="0"/>
              <a:t>		- Database Layer</a:t>
            </a:r>
            <a:endParaRPr lang="en-IN" dirty="0"/>
          </a:p>
        </p:txBody>
      </p:sp>
      <p:pic>
        <p:nvPicPr>
          <p:cNvPr id="4" name="Picture 3">
            <a:extLst>
              <a:ext uri="{FF2B5EF4-FFF2-40B4-BE49-F238E27FC236}">
                <a16:creationId xmlns:a16="http://schemas.microsoft.com/office/drawing/2014/main" id="{8D86DFC6-8F3A-BF57-F7A3-83473E67D7E4}"/>
              </a:ext>
            </a:extLst>
          </p:cNvPr>
          <p:cNvPicPr>
            <a:picLocks noChangeAspect="1"/>
          </p:cNvPicPr>
          <p:nvPr/>
        </p:nvPicPr>
        <p:blipFill>
          <a:blip r:embed="rId2"/>
          <a:stretch>
            <a:fillRect/>
          </a:stretch>
        </p:blipFill>
        <p:spPr>
          <a:xfrm>
            <a:off x="4249271" y="2483222"/>
            <a:ext cx="4885764" cy="4159624"/>
          </a:xfrm>
          <a:prstGeom prst="rect">
            <a:avLst/>
          </a:prstGeom>
        </p:spPr>
      </p:pic>
    </p:spTree>
    <p:extLst>
      <p:ext uri="{BB962C8B-B14F-4D97-AF65-F5344CB8AC3E}">
        <p14:creationId xmlns:p14="http://schemas.microsoft.com/office/powerpoint/2010/main" val="22562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F3-B0A5-DA05-57DA-36CF228D63FC}"/>
              </a:ext>
            </a:extLst>
          </p:cNvPr>
          <p:cNvSpPr>
            <a:spLocks noGrp="1"/>
          </p:cNvSpPr>
          <p:nvPr>
            <p:ph type="title"/>
          </p:nvPr>
        </p:nvSpPr>
        <p:spPr/>
        <p:txBody>
          <a:bodyPr/>
          <a:lstStyle/>
          <a:p>
            <a:r>
              <a:rPr lang="en-IN" b="0" i="0" dirty="0">
                <a:solidFill>
                  <a:srgbClr val="610B38"/>
                </a:solidFill>
                <a:effectLst/>
                <a:latin typeface="erdana"/>
              </a:rPr>
              <a:t>Spring Boot Architecture</a:t>
            </a:r>
            <a:endParaRPr lang="en-IN" dirty="0"/>
          </a:p>
        </p:txBody>
      </p:sp>
      <p:sp>
        <p:nvSpPr>
          <p:cNvPr id="3" name="Content Placeholder 2">
            <a:extLst>
              <a:ext uri="{FF2B5EF4-FFF2-40B4-BE49-F238E27FC236}">
                <a16:creationId xmlns:a16="http://schemas.microsoft.com/office/drawing/2014/main" id="{8433CE54-A866-3A3E-3E54-A6175915D062}"/>
              </a:ext>
            </a:extLst>
          </p:cNvPr>
          <p:cNvSpPr>
            <a:spLocks noGrp="1"/>
          </p:cNvSpPr>
          <p:nvPr>
            <p:ph idx="1"/>
          </p:nvPr>
        </p:nvSpPr>
        <p:spPr>
          <a:xfrm>
            <a:off x="677334" y="1622612"/>
            <a:ext cx="8596668" cy="4625787"/>
          </a:xfrm>
        </p:spPr>
        <p:txBody>
          <a:bodyPr>
            <a:normAutofit/>
          </a:bodyPr>
          <a:lstStyle/>
          <a:p>
            <a:r>
              <a:rPr lang="en-US" b="1" dirty="0"/>
              <a:t>Presentation Layer </a:t>
            </a:r>
            <a:r>
              <a:rPr lang="en-US" dirty="0"/>
              <a:t>: </a:t>
            </a:r>
          </a:p>
          <a:p>
            <a:pPr marL="0" indent="0">
              <a:buNone/>
            </a:pPr>
            <a:r>
              <a:rPr lang="en-US" dirty="0"/>
              <a:t>      - The presentation layer handles the HTTP requests, translates the JSON </a:t>
            </a:r>
          </a:p>
          <a:p>
            <a:pPr marL="0" indent="0">
              <a:buNone/>
            </a:pPr>
            <a:r>
              <a:rPr lang="en-US" dirty="0"/>
              <a:t>        parameter to object, and authenticates the request and transfer it to the </a:t>
            </a:r>
          </a:p>
          <a:p>
            <a:pPr marL="0" indent="0">
              <a:buNone/>
            </a:pPr>
            <a:r>
              <a:rPr lang="en-US" dirty="0"/>
              <a:t>        business layer. </a:t>
            </a:r>
          </a:p>
          <a:p>
            <a:pPr marL="0" indent="0">
              <a:buNone/>
            </a:pPr>
            <a:r>
              <a:rPr lang="en-US" dirty="0"/>
              <a:t>      - In short, it consists of views i.e., frontend part.</a:t>
            </a:r>
          </a:p>
          <a:p>
            <a:endParaRPr lang="en-US" dirty="0"/>
          </a:p>
          <a:p>
            <a:r>
              <a:rPr lang="en-US" b="1" dirty="0"/>
              <a:t>Business Layer </a:t>
            </a:r>
            <a:r>
              <a:rPr lang="en-US" dirty="0"/>
              <a:t>: </a:t>
            </a:r>
          </a:p>
          <a:p>
            <a:pPr marL="0" indent="0">
              <a:buNone/>
            </a:pPr>
            <a:r>
              <a:rPr lang="en-US" dirty="0"/>
              <a:t>      - The business layer handles all the business logic. </a:t>
            </a:r>
          </a:p>
          <a:p>
            <a:pPr marL="0" indent="0">
              <a:buNone/>
            </a:pPr>
            <a:r>
              <a:rPr lang="en-US" dirty="0"/>
              <a:t>      - It consists of service classes and uses services provided by data access </a:t>
            </a:r>
          </a:p>
          <a:p>
            <a:pPr marL="0" indent="0">
              <a:buNone/>
            </a:pPr>
            <a:r>
              <a:rPr lang="en-US" dirty="0"/>
              <a:t>        layers. </a:t>
            </a:r>
          </a:p>
          <a:p>
            <a:pPr marL="0" indent="0">
              <a:buNone/>
            </a:pPr>
            <a:r>
              <a:rPr lang="en-US" dirty="0"/>
              <a:t>      - It also performs authorization and validation.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01251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2905-0517-7E59-A6CE-75FF8E2ABEFD}"/>
              </a:ext>
            </a:extLst>
          </p:cNvPr>
          <p:cNvSpPr>
            <a:spLocks noGrp="1"/>
          </p:cNvSpPr>
          <p:nvPr>
            <p:ph type="title"/>
          </p:nvPr>
        </p:nvSpPr>
        <p:spPr/>
        <p:txBody>
          <a:bodyPr/>
          <a:lstStyle/>
          <a:p>
            <a:r>
              <a:rPr lang="en-IN" b="0" i="0" dirty="0">
                <a:solidFill>
                  <a:srgbClr val="610B38"/>
                </a:solidFill>
                <a:effectLst/>
                <a:latin typeface="erdana"/>
              </a:rPr>
              <a:t>Spring Boot Architecture</a:t>
            </a:r>
            <a:endParaRPr lang="en-IN" dirty="0"/>
          </a:p>
        </p:txBody>
      </p:sp>
      <p:sp>
        <p:nvSpPr>
          <p:cNvPr id="3" name="Content Placeholder 2">
            <a:extLst>
              <a:ext uri="{FF2B5EF4-FFF2-40B4-BE49-F238E27FC236}">
                <a16:creationId xmlns:a16="http://schemas.microsoft.com/office/drawing/2014/main" id="{72CE3F8E-AA59-6171-4B8C-2E3B71B387B8}"/>
              </a:ext>
            </a:extLst>
          </p:cNvPr>
          <p:cNvSpPr>
            <a:spLocks noGrp="1"/>
          </p:cNvSpPr>
          <p:nvPr>
            <p:ph idx="1"/>
          </p:nvPr>
        </p:nvSpPr>
        <p:spPr>
          <a:xfrm>
            <a:off x="677334" y="1524001"/>
            <a:ext cx="8596668" cy="4517362"/>
          </a:xfrm>
        </p:spPr>
        <p:txBody>
          <a:bodyPr/>
          <a:lstStyle/>
          <a:p>
            <a:r>
              <a:rPr lang="en-US" b="1" dirty="0"/>
              <a:t>Persistence Layer</a:t>
            </a:r>
            <a:r>
              <a:rPr lang="en-US" dirty="0"/>
              <a:t>: </a:t>
            </a:r>
          </a:p>
          <a:p>
            <a:pPr marL="0" indent="0">
              <a:buNone/>
            </a:pPr>
            <a:r>
              <a:rPr lang="en-US" dirty="0"/>
              <a:t>      - The persistence layer contains all the storage logic and translates business </a:t>
            </a:r>
          </a:p>
          <a:p>
            <a:pPr marL="0" indent="0">
              <a:buNone/>
            </a:pPr>
            <a:r>
              <a:rPr lang="en-US" dirty="0"/>
              <a:t>        objects from and to database rows.</a:t>
            </a:r>
          </a:p>
          <a:p>
            <a:endParaRPr lang="en-US" dirty="0"/>
          </a:p>
          <a:p>
            <a:r>
              <a:rPr lang="en-US" b="1" dirty="0"/>
              <a:t>Database Layer</a:t>
            </a:r>
            <a:r>
              <a:rPr lang="en-US" dirty="0"/>
              <a:t>: </a:t>
            </a:r>
          </a:p>
          <a:p>
            <a:pPr marL="0" indent="0">
              <a:buNone/>
            </a:pPr>
            <a:r>
              <a:rPr lang="en-US" dirty="0"/>
              <a:t>      - In the database layer, CRUD (create, retrieve, update, delete) operations </a:t>
            </a:r>
          </a:p>
          <a:p>
            <a:pPr marL="0" indent="0">
              <a:buNone/>
            </a:pPr>
            <a:r>
              <a:rPr lang="en-US" dirty="0"/>
              <a:t>        are performed.</a:t>
            </a:r>
            <a:endParaRPr lang="en-IN" dirty="0"/>
          </a:p>
        </p:txBody>
      </p:sp>
    </p:spTree>
    <p:extLst>
      <p:ext uri="{BB962C8B-B14F-4D97-AF65-F5344CB8AC3E}">
        <p14:creationId xmlns:p14="http://schemas.microsoft.com/office/powerpoint/2010/main" val="78421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F8BB-C716-38ED-1C73-A888ABD3F091}"/>
              </a:ext>
            </a:extLst>
          </p:cNvPr>
          <p:cNvSpPr>
            <a:spLocks noGrp="1"/>
          </p:cNvSpPr>
          <p:nvPr>
            <p:ph type="title"/>
          </p:nvPr>
        </p:nvSpPr>
        <p:spPr/>
        <p:txBody>
          <a:bodyPr/>
          <a:lstStyle/>
          <a:p>
            <a:r>
              <a:rPr lang="en-IN" b="0" i="0" dirty="0">
                <a:solidFill>
                  <a:srgbClr val="610B38"/>
                </a:solidFill>
                <a:effectLst/>
                <a:latin typeface="erdana"/>
              </a:rPr>
              <a:t>Spring Boot Flow Architecture</a:t>
            </a:r>
            <a:br>
              <a:rPr lang="en-IN" b="0" i="0" dirty="0">
                <a:solidFill>
                  <a:srgbClr val="610B38"/>
                </a:solidFill>
                <a:effectLst/>
                <a:latin typeface="erdana"/>
              </a:rPr>
            </a:br>
            <a:endParaRPr lang="en-IN" dirty="0"/>
          </a:p>
        </p:txBody>
      </p:sp>
      <p:pic>
        <p:nvPicPr>
          <p:cNvPr id="4" name="Content Placeholder 3">
            <a:extLst>
              <a:ext uri="{FF2B5EF4-FFF2-40B4-BE49-F238E27FC236}">
                <a16:creationId xmlns:a16="http://schemas.microsoft.com/office/drawing/2014/main" id="{2BB4DD68-97F5-9006-C302-F845E5EE2145}"/>
              </a:ext>
            </a:extLst>
          </p:cNvPr>
          <p:cNvPicPr>
            <a:picLocks noGrp="1" noChangeAspect="1"/>
          </p:cNvPicPr>
          <p:nvPr>
            <p:ph idx="1"/>
          </p:nvPr>
        </p:nvPicPr>
        <p:blipFill>
          <a:blip r:embed="rId2"/>
          <a:stretch>
            <a:fillRect/>
          </a:stretch>
        </p:blipFill>
        <p:spPr>
          <a:xfrm>
            <a:off x="995082" y="1452281"/>
            <a:ext cx="8596668" cy="4939553"/>
          </a:xfrm>
          <a:prstGeom prst="rect">
            <a:avLst/>
          </a:prstGeom>
        </p:spPr>
      </p:pic>
    </p:spTree>
    <p:extLst>
      <p:ext uri="{BB962C8B-B14F-4D97-AF65-F5344CB8AC3E}">
        <p14:creationId xmlns:p14="http://schemas.microsoft.com/office/powerpoint/2010/main" val="1496858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8D56-4FCB-51A0-615B-E19E2A1D2670}"/>
              </a:ext>
            </a:extLst>
          </p:cNvPr>
          <p:cNvSpPr>
            <a:spLocks noGrp="1"/>
          </p:cNvSpPr>
          <p:nvPr>
            <p:ph type="title"/>
          </p:nvPr>
        </p:nvSpPr>
        <p:spPr/>
        <p:txBody>
          <a:bodyPr/>
          <a:lstStyle/>
          <a:p>
            <a:r>
              <a:rPr lang="en-IN" b="0" i="0" dirty="0">
                <a:solidFill>
                  <a:srgbClr val="610B38"/>
                </a:solidFill>
                <a:effectLst/>
                <a:latin typeface="erdana"/>
              </a:rPr>
              <a:t>Spring Boot Annotations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7A05615-0F6E-F4F2-AABF-3B5E1EF20050}"/>
              </a:ext>
            </a:extLst>
          </p:cNvPr>
          <p:cNvSpPr>
            <a:spLocks noGrp="1"/>
          </p:cNvSpPr>
          <p:nvPr>
            <p:ph idx="1"/>
          </p:nvPr>
        </p:nvSpPr>
        <p:spPr>
          <a:xfrm>
            <a:off x="677334" y="1443319"/>
            <a:ext cx="8596668" cy="4598044"/>
          </a:xfrm>
        </p:spPr>
        <p:txBody>
          <a:bodyPr/>
          <a:lstStyle/>
          <a:p>
            <a:r>
              <a:rPr lang="en-US" b="1" dirty="0"/>
              <a:t>@SpringBootApplication </a:t>
            </a:r>
            <a:r>
              <a:rPr lang="en-US" dirty="0"/>
              <a:t>: </a:t>
            </a:r>
          </a:p>
          <a:p>
            <a:pPr marL="0" indent="0">
              <a:buNone/>
            </a:pPr>
            <a:r>
              <a:rPr lang="en-US" dirty="0"/>
              <a:t>	- A single @SpringBootApplication annotation is used to enable the following </a:t>
            </a:r>
          </a:p>
          <a:p>
            <a:pPr marL="0" indent="0">
              <a:buNone/>
            </a:pPr>
            <a:r>
              <a:rPr lang="en-US" dirty="0"/>
              <a:t>	  annotations :</a:t>
            </a:r>
          </a:p>
          <a:p>
            <a:pPr lvl="1"/>
            <a:r>
              <a:rPr lang="en-US" sz="1800" b="1" dirty="0"/>
              <a:t>@EnableAutoConfiguration</a:t>
            </a:r>
            <a:r>
              <a:rPr lang="en-US" sz="1800" dirty="0"/>
              <a:t>: </a:t>
            </a:r>
          </a:p>
          <a:p>
            <a:pPr marL="457200" lvl="1" indent="0">
              <a:buNone/>
            </a:pPr>
            <a:r>
              <a:rPr lang="en-US" sz="1800" dirty="0"/>
              <a:t>	- It enables the Spring Boot auto-configuration mechanism.</a:t>
            </a:r>
          </a:p>
          <a:p>
            <a:pPr lvl="1"/>
            <a:r>
              <a:rPr lang="en-US" sz="1800" b="1" dirty="0"/>
              <a:t>@ComponentScan</a:t>
            </a:r>
            <a:r>
              <a:rPr lang="en-US" sz="1800" dirty="0"/>
              <a:t>: </a:t>
            </a:r>
          </a:p>
          <a:p>
            <a:pPr marL="457200" lvl="1" indent="0">
              <a:buNone/>
            </a:pPr>
            <a:r>
              <a:rPr lang="en-US" sz="1800" dirty="0"/>
              <a:t>	- It scans the package where the application is located.</a:t>
            </a:r>
          </a:p>
          <a:p>
            <a:pPr lvl="1"/>
            <a:r>
              <a:rPr lang="en-US" sz="1800" b="1" dirty="0"/>
              <a:t>@Configuration</a:t>
            </a:r>
            <a:r>
              <a:rPr lang="en-US" sz="1800" dirty="0"/>
              <a:t>: </a:t>
            </a:r>
          </a:p>
          <a:p>
            <a:pPr marL="457200" lvl="1" indent="0">
              <a:buNone/>
            </a:pPr>
            <a:r>
              <a:rPr lang="en-US" sz="1800" dirty="0"/>
              <a:t>	- It allows us to register extra beans in the context or import additional </a:t>
            </a:r>
          </a:p>
          <a:p>
            <a:pPr marL="457200" lvl="1" indent="0">
              <a:buNone/>
            </a:pPr>
            <a:r>
              <a:rPr lang="en-US" sz="1800" dirty="0"/>
              <a:t>	  configuration classes.</a:t>
            </a:r>
            <a:endParaRPr lang="en-IN" sz="1800" dirty="0"/>
          </a:p>
        </p:txBody>
      </p:sp>
    </p:spTree>
    <p:extLst>
      <p:ext uri="{BB962C8B-B14F-4D97-AF65-F5344CB8AC3E}">
        <p14:creationId xmlns:p14="http://schemas.microsoft.com/office/powerpoint/2010/main" val="3886408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0A3A-259C-129D-52DB-B040B9ACCADF}"/>
              </a:ext>
            </a:extLst>
          </p:cNvPr>
          <p:cNvSpPr>
            <a:spLocks noGrp="1"/>
          </p:cNvSpPr>
          <p:nvPr>
            <p:ph type="title"/>
          </p:nvPr>
        </p:nvSpPr>
        <p:spPr/>
        <p:txBody>
          <a:bodyPr/>
          <a:lstStyle/>
          <a:p>
            <a:r>
              <a:rPr lang="en-IN" b="0" i="0" dirty="0">
                <a:solidFill>
                  <a:srgbClr val="610B38"/>
                </a:solidFill>
                <a:effectLst/>
                <a:latin typeface="erdana"/>
              </a:rPr>
              <a:t>Spring Boot Annotations</a:t>
            </a:r>
            <a:endParaRPr lang="en-IN" dirty="0"/>
          </a:p>
        </p:txBody>
      </p:sp>
      <p:sp>
        <p:nvSpPr>
          <p:cNvPr id="3" name="Content Placeholder 2">
            <a:extLst>
              <a:ext uri="{FF2B5EF4-FFF2-40B4-BE49-F238E27FC236}">
                <a16:creationId xmlns:a16="http://schemas.microsoft.com/office/drawing/2014/main" id="{CA624AA3-1BDE-3BB7-6D9F-79B596CC32BA}"/>
              </a:ext>
            </a:extLst>
          </p:cNvPr>
          <p:cNvSpPr>
            <a:spLocks noGrp="1"/>
          </p:cNvSpPr>
          <p:nvPr>
            <p:ph idx="1"/>
          </p:nvPr>
        </p:nvSpPr>
        <p:spPr>
          <a:xfrm>
            <a:off x="677334" y="1299882"/>
            <a:ext cx="8596668" cy="5647765"/>
          </a:xfrm>
        </p:spPr>
        <p:txBody>
          <a:bodyPr>
            <a:normAutofit fontScale="62500" lnSpcReduction="20000"/>
          </a:bodyPr>
          <a:lstStyle/>
          <a:p>
            <a:r>
              <a:rPr lang="en-IN" sz="2600" b="1" dirty="0"/>
              <a:t>Core Spring Framework Annotations </a:t>
            </a:r>
            <a:r>
              <a:rPr lang="en-IN" sz="2600" dirty="0"/>
              <a:t>: </a:t>
            </a:r>
          </a:p>
          <a:p>
            <a:pPr lvl="1"/>
            <a:r>
              <a:rPr lang="en-US" sz="2600" b="1" dirty="0"/>
              <a:t>@Required </a:t>
            </a:r>
            <a:r>
              <a:rPr lang="en-US" sz="2600" dirty="0"/>
              <a:t>: </a:t>
            </a:r>
          </a:p>
          <a:p>
            <a:pPr marL="457200" lvl="1" indent="0">
              <a:buNone/>
            </a:pPr>
            <a:r>
              <a:rPr lang="en-US" sz="2600" dirty="0"/>
              <a:t>	It applies to the bean setter method. It indicates that the annotated bean must 	be populated at configuration time with the required property, else it throws an 	exception </a:t>
            </a:r>
            <a:r>
              <a:rPr lang="en-US" sz="2600" dirty="0" err="1"/>
              <a:t>BeanInitilizationException</a:t>
            </a:r>
            <a:r>
              <a:rPr lang="en-US" sz="2600" dirty="0"/>
              <a:t>.</a:t>
            </a:r>
          </a:p>
          <a:p>
            <a:pPr lvl="1"/>
            <a:r>
              <a:rPr lang="en-US" sz="2600" b="1" dirty="0"/>
              <a:t>@Autowired </a:t>
            </a:r>
            <a:r>
              <a:rPr lang="en-US" sz="2600" dirty="0"/>
              <a:t>: </a:t>
            </a:r>
          </a:p>
          <a:p>
            <a:pPr marL="457200" lvl="1" indent="0">
              <a:buNone/>
            </a:pPr>
            <a:r>
              <a:rPr lang="en-US" sz="2600" dirty="0"/>
              <a:t>	Spring provides annotation-based auto-wiring by providing @Autowired 	annotation. It is used to 	</a:t>
            </a:r>
            <a:r>
              <a:rPr lang="en-US" sz="2600" dirty="0" err="1"/>
              <a:t>autowire</a:t>
            </a:r>
            <a:r>
              <a:rPr lang="en-US" sz="2600" dirty="0"/>
              <a:t> spring bean on setter methods, instance 	variable, and constructor. When we use @Autowired annotation, the spring 	container auto-wires the bean by matching data-type.</a:t>
            </a:r>
          </a:p>
          <a:p>
            <a:pPr lvl="1"/>
            <a:r>
              <a:rPr lang="en-US" sz="2600" b="1" dirty="0"/>
              <a:t>@Configuration</a:t>
            </a:r>
            <a:r>
              <a:rPr lang="en-US" sz="2600" dirty="0"/>
              <a:t>: </a:t>
            </a:r>
          </a:p>
          <a:p>
            <a:pPr marL="457200" lvl="1" indent="0">
              <a:buNone/>
            </a:pPr>
            <a:r>
              <a:rPr lang="en-US" sz="2600" dirty="0"/>
              <a:t>	It is a class-level annotation. The class annotated with @Configuration used by 	Spring Containers as a source of bean definitions</a:t>
            </a:r>
          </a:p>
          <a:p>
            <a:pPr lvl="1"/>
            <a:r>
              <a:rPr lang="en-US" sz="2600" b="1" dirty="0"/>
              <a:t>@Bean</a:t>
            </a:r>
            <a:r>
              <a:rPr lang="en-US" sz="2600" dirty="0"/>
              <a:t>: </a:t>
            </a:r>
          </a:p>
          <a:p>
            <a:pPr marL="457200" lvl="1" indent="0">
              <a:buNone/>
            </a:pPr>
            <a:r>
              <a:rPr lang="en-US" sz="2600" dirty="0"/>
              <a:t>	It is a method-level annotation. It is an alternative of XML &lt;bean&gt; tag. It tells the 	method to produce a bean to be managed by Spring Container.	 </a:t>
            </a:r>
          </a:p>
          <a:p>
            <a:pPr lvl="1"/>
            <a:r>
              <a:rPr lang="en-US" sz="2600" b="1" dirty="0"/>
              <a:t>@ComponentScan</a:t>
            </a:r>
            <a:r>
              <a:rPr lang="en-US" sz="2600" dirty="0"/>
              <a:t>: </a:t>
            </a:r>
          </a:p>
          <a:p>
            <a:pPr marL="457200" lvl="1" indent="0">
              <a:buNone/>
            </a:pPr>
            <a:r>
              <a:rPr lang="en-US" sz="2600" dirty="0"/>
              <a:t>	It is used when we want to scan a package for beans. It is used with the 	annotation @Configuration. We can also specify the base packages to scan for 	Spring Components.</a:t>
            </a:r>
          </a:p>
          <a:p>
            <a:pPr marL="457200" lvl="1" indent="0">
              <a:buNone/>
            </a:pPr>
            <a:r>
              <a:rPr lang="en-US" sz="2600" dirty="0"/>
              <a:t>	</a:t>
            </a:r>
            <a:endParaRPr lang="en-IN" sz="2600" dirty="0"/>
          </a:p>
          <a:p>
            <a:endParaRPr lang="en-IN" dirty="0"/>
          </a:p>
        </p:txBody>
      </p:sp>
    </p:spTree>
    <p:extLst>
      <p:ext uri="{BB962C8B-B14F-4D97-AF65-F5344CB8AC3E}">
        <p14:creationId xmlns:p14="http://schemas.microsoft.com/office/powerpoint/2010/main" val="238580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E0B0-3CEC-C1E0-3A8E-B8B0229D8819}"/>
              </a:ext>
            </a:extLst>
          </p:cNvPr>
          <p:cNvSpPr>
            <a:spLocks noGrp="1"/>
          </p:cNvSpPr>
          <p:nvPr>
            <p:ph type="title"/>
          </p:nvPr>
        </p:nvSpPr>
        <p:spPr/>
        <p:txBody>
          <a:bodyPr/>
          <a:lstStyle/>
          <a:p>
            <a:r>
              <a:rPr lang="en-IN" b="0" i="0" dirty="0">
                <a:solidFill>
                  <a:srgbClr val="610B38"/>
                </a:solidFill>
                <a:effectLst/>
                <a:latin typeface="erdana"/>
              </a:rPr>
              <a:t>What is Spring Boot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0A56928-7147-E0A4-52AB-078AE95A4D0C}"/>
              </a:ext>
            </a:extLst>
          </p:cNvPr>
          <p:cNvSpPr>
            <a:spLocks noGrp="1"/>
          </p:cNvSpPr>
          <p:nvPr>
            <p:ph idx="1"/>
          </p:nvPr>
        </p:nvSpPr>
        <p:spPr>
          <a:xfrm>
            <a:off x="677334" y="1694329"/>
            <a:ext cx="8596668" cy="4347033"/>
          </a:xfrm>
        </p:spPr>
        <p:txBody>
          <a:bodyPr/>
          <a:lstStyle/>
          <a:p>
            <a:r>
              <a:rPr lang="en-US" b="0" i="0" dirty="0">
                <a:solidFill>
                  <a:srgbClr val="333333"/>
                </a:solidFill>
                <a:effectLst/>
                <a:latin typeface="inter-regular"/>
              </a:rPr>
              <a:t>Spring Boot is a project that is built on the top of the Spring Framework.</a:t>
            </a:r>
          </a:p>
          <a:p>
            <a:r>
              <a:rPr lang="en-US" b="0" i="0" dirty="0">
                <a:solidFill>
                  <a:srgbClr val="333333"/>
                </a:solidFill>
                <a:effectLst/>
                <a:latin typeface="inter-regular"/>
              </a:rPr>
              <a:t>It provides an easier and faster way to set up, configure, and run both simple and web-based applications.</a:t>
            </a:r>
            <a:endParaRPr lang="en-US" dirty="0">
              <a:solidFill>
                <a:srgbClr val="333333"/>
              </a:solidFill>
              <a:latin typeface="inter-regular"/>
            </a:endParaRPr>
          </a:p>
          <a:p>
            <a:r>
              <a:rPr lang="en-US" b="0" i="0" dirty="0">
                <a:solidFill>
                  <a:srgbClr val="333333"/>
                </a:solidFill>
                <a:effectLst/>
                <a:latin typeface="inter-regular"/>
              </a:rPr>
              <a:t>It is a Spring module that provides the </a:t>
            </a:r>
            <a:r>
              <a:rPr lang="en-US" b="1" i="0" dirty="0">
                <a:solidFill>
                  <a:srgbClr val="333333"/>
                </a:solidFill>
                <a:effectLst/>
                <a:latin typeface="inter-bold"/>
              </a:rPr>
              <a:t>RAD (</a:t>
            </a:r>
            <a:r>
              <a:rPr lang="en-US" b="1" i="1" dirty="0">
                <a:solidFill>
                  <a:srgbClr val="333333"/>
                </a:solidFill>
                <a:effectLst/>
                <a:latin typeface="inter-bold"/>
              </a:rPr>
              <a:t>Rapid Application Development</a:t>
            </a:r>
            <a:r>
              <a:rPr lang="en-US" b="1" i="0" dirty="0">
                <a:solidFill>
                  <a:srgbClr val="333333"/>
                </a:solidFill>
                <a:effectLst/>
                <a:latin typeface="inter-bold"/>
              </a:rPr>
              <a:t>)</a:t>
            </a:r>
            <a:r>
              <a:rPr lang="en-US" b="0" i="0" dirty="0">
                <a:solidFill>
                  <a:srgbClr val="333333"/>
                </a:solidFill>
                <a:effectLst/>
                <a:latin typeface="inter-regular"/>
              </a:rPr>
              <a:t> feature to the Spring Framework.</a:t>
            </a: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r>
              <a:rPr lang="en-US" b="0" i="0" dirty="0">
                <a:solidFill>
                  <a:srgbClr val="333333"/>
                </a:solidFill>
                <a:effectLst/>
                <a:latin typeface="inter-regular"/>
              </a:rPr>
              <a:t>In short, Spring Boot is the combination of </a:t>
            </a:r>
            <a:r>
              <a:rPr lang="en-US" b="1" i="0" dirty="0">
                <a:solidFill>
                  <a:srgbClr val="333333"/>
                </a:solidFill>
                <a:effectLst/>
                <a:latin typeface="inter-bold"/>
              </a:rPr>
              <a:t>Spring Framework</a:t>
            </a:r>
            <a:r>
              <a:rPr lang="en-US" b="0" i="0" dirty="0">
                <a:solidFill>
                  <a:srgbClr val="333333"/>
                </a:solidFill>
                <a:effectLst/>
                <a:latin typeface="inter-regular"/>
              </a:rPr>
              <a:t> and </a:t>
            </a:r>
            <a:r>
              <a:rPr lang="en-US" b="1" i="0" dirty="0">
                <a:solidFill>
                  <a:srgbClr val="333333"/>
                </a:solidFill>
                <a:effectLst/>
                <a:latin typeface="inter-bold"/>
              </a:rPr>
              <a:t>Embedded Servers</a:t>
            </a:r>
            <a:r>
              <a:rPr lang="en-US" b="0" i="0" dirty="0">
                <a:solidFill>
                  <a:srgbClr val="333333"/>
                </a:solidFill>
                <a:effectLst/>
                <a:latin typeface="inter-regular"/>
              </a:rPr>
              <a:t>.</a:t>
            </a:r>
          </a:p>
          <a:p>
            <a:endParaRPr lang="en-IN" dirty="0"/>
          </a:p>
        </p:txBody>
      </p:sp>
      <p:pic>
        <p:nvPicPr>
          <p:cNvPr id="4" name="Picture 3">
            <a:extLst>
              <a:ext uri="{FF2B5EF4-FFF2-40B4-BE49-F238E27FC236}">
                <a16:creationId xmlns:a16="http://schemas.microsoft.com/office/drawing/2014/main" id="{45E6E037-DDE5-DBDF-2B0B-DBDFB0CC47F0}"/>
              </a:ext>
            </a:extLst>
          </p:cNvPr>
          <p:cNvPicPr>
            <a:picLocks noChangeAspect="1"/>
          </p:cNvPicPr>
          <p:nvPr/>
        </p:nvPicPr>
        <p:blipFill>
          <a:blip r:embed="rId2"/>
          <a:stretch>
            <a:fillRect/>
          </a:stretch>
        </p:blipFill>
        <p:spPr>
          <a:xfrm>
            <a:off x="1075765" y="3523129"/>
            <a:ext cx="7781363" cy="2208395"/>
          </a:xfrm>
          <a:prstGeom prst="rect">
            <a:avLst/>
          </a:prstGeom>
        </p:spPr>
      </p:pic>
    </p:spTree>
    <p:extLst>
      <p:ext uri="{BB962C8B-B14F-4D97-AF65-F5344CB8AC3E}">
        <p14:creationId xmlns:p14="http://schemas.microsoft.com/office/powerpoint/2010/main" val="66084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D9DA-CCD8-413A-F161-85813B5B3706}"/>
              </a:ext>
            </a:extLst>
          </p:cNvPr>
          <p:cNvSpPr>
            <a:spLocks noGrp="1"/>
          </p:cNvSpPr>
          <p:nvPr>
            <p:ph type="title"/>
          </p:nvPr>
        </p:nvSpPr>
        <p:spPr/>
        <p:txBody>
          <a:bodyPr/>
          <a:lstStyle/>
          <a:p>
            <a:pPr algn="just"/>
            <a:r>
              <a:rPr lang="en-IN" b="0" i="0" dirty="0">
                <a:solidFill>
                  <a:srgbClr val="610B38"/>
                </a:solidFill>
                <a:effectLst/>
                <a:latin typeface="erdana"/>
              </a:rPr>
              <a:t>Spring Framework Stereotype Annotations</a:t>
            </a:r>
          </a:p>
        </p:txBody>
      </p:sp>
      <p:sp>
        <p:nvSpPr>
          <p:cNvPr id="3" name="Content Placeholder 2">
            <a:extLst>
              <a:ext uri="{FF2B5EF4-FFF2-40B4-BE49-F238E27FC236}">
                <a16:creationId xmlns:a16="http://schemas.microsoft.com/office/drawing/2014/main" id="{0BF33B0F-3283-3500-EDD2-54C266DE21CA}"/>
              </a:ext>
            </a:extLst>
          </p:cNvPr>
          <p:cNvSpPr>
            <a:spLocks noGrp="1"/>
          </p:cNvSpPr>
          <p:nvPr>
            <p:ph idx="1"/>
          </p:nvPr>
        </p:nvSpPr>
        <p:spPr>
          <a:xfrm>
            <a:off x="677334" y="1299882"/>
            <a:ext cx="8596668" cy="5333999"/>
          </a:xfrm>
        </p:spPr>
        <p:txBody>
          <a:bodyPr>
            <a:normAutofit fontScale="55000" lnSpcReduction="20000"/>
          </a:bodyPr>
          <a:lstStyle/>
          <a:p>
            <a:r>
              <a:rPr lang="en-US" sz="3300" b="1" dirty="0"/>
              <a:t>@Component</a:t>
            </a:r>
            <a:r>
              <a:rPr lang="en-US" sz="3300" dirty="0"/>
              <a:t>: </a:t>
            </a:r>
          </a:p>
          <a:p>
            <a:pPr marL="0" indent="0">
              <a:buNone/>
            </a:pPr>
            <a:r>
              <a:rPr lang="en-US" sz="3300" dirty="0"/>
              <a:t>	It is a class-level annotation. It is used to mark a Java class as a bean. A Java 	class annotated with @Component is found during the </a:t>
            </a:r>
            <a:r>
              <a:rPr lang="en-US" sz="3300" dirty="0" err="1"/>
              <a:t>classpath</a:t>
            </a:r>
            <a:r>
              <a:rPr lang="en-US" sz="3300" dirty="0"/>
              <a:t>. The Spring 	Framework pick it up and configure it in the application context as a Spring 	Bean.</a:t>
            </a:r>
          </a:p>
          <a:p>
            <a:r>
              <a:rPr lang="en-US" sz="3300" b="1" dirty="0"/>
              <a:t>@Controller</a:t>
            </a:r>
            <a:r>
              <a:rPr lang="en-US" sz="3300" dirty="0"/>
              <a:t>: </a:t>
            </a:r>
          </a:p>
          <a:p>
            <a:pPr marL="0" indent="0">
              <a:buNone/>
            </a:pPr>
            <a:r>
              <a:rPr lang="en-US" sz="3300" dirty="0"/>
              <a:t>	The @Controller is a class-level annotation. It is a specialization 	of @Component. It marks a class as a web request handler. It is often used to 	serve web pages. By default, it returns a string that indicates which route to 	redirect. It is mostly used 	with @RequestMapping annotation.</a:t>
            </a:r>
          </a:p>
          <a:p>
            <a:r>
              <a:rPr lang="en-US" sz="3300" b="1" dirty="0"/>
              <a:t>@Service</a:t>
            </a:r>
            <a:r>
              <a:rPr lang="en-US" sz="3300" dirty="0"/>
              <a:t>: </a:t>
            </a:r>
          </a:p>
          <a:p>
            <a:pPr marL="457200" lvl="1" indent="0">
              <a:buNone/>
            </a:pPr>
            <a:r>
              <a:rPr lang="en-US" sz="3300" dirty="0"/>
              <a:t>It is also used at class level. It tells the Spring that class contains the business logic.</a:t>
            </a:r>
          </a:p>
          <a:p>
            <a:r>
              <a:rPr lang="en-US" sz="3300" b="1" dirty="0"/>
              <a:t>@Repository</a:t>
            </a:r>
            <a:r>
              <a:rPr lang="en-US" sz="3300" dirty="0"/>
              <a:t>:</a:t>
            </a:r>
          </a:p>
          <a:p>
            <a:pPr marL="0" indent="0">
              <a:buNone/>
            </a:pPr>
            <a:r>
              <a:rPr lang="en-US" sz="3300" dirty="0"/>
              <a:t>	It is a class-level annotation. The repository is a DAOs (Data Access Object) 	that access the database directly. The repository does all the operations 	related to the database.</a:t>
            </a:r>
            <a:br>
              <a:rPr lang="en-US" sz="3300" dirty="0"/>
            </a:br>
            <a:endParaRPr lang="en-US" sz="3300" dirty="0"/>
          </a:p>
          <a:p>
            <a:endParaRPr lang="en-IN" dirty="0"/>
          </a:p>
        </p:txBody>
      </p:sp>
    </p:spTree>
    <p:extLst>
      <p:ext uri="{BB962C8B-B14F-4D97-AF65-F5344CB8AC3E}">
        <p14:creationId xmlns:p14="http://schemas.microsoft.com/office/powerpoint/2010/main" val="76950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7D7E-9D64-5A40-E578-18C881EB4ED7}"/>
              </a:ext>
            </a:extLst>
          </p:cNvPr>
          <p:cNvSpPr>
            <a:spLocks noGrp="1"/>
          </p:cNvSpPr>
          <p:nvPr>
            <p:ph type="title"/>
          </p:nvPr>
        </p:nvSpPr>
        <p:spPr/>
        <p:txBody>
          <a:bodyPr/>
          <a:lstStyle/>
          <a:p>
            <a:r>
              <a:rPr lang="en-IN" b="0" i="0" dirty="0">
                <a:solidFill>
                  <a:srgbClr val="610B38"/>
                </a:solidFill>
                <a:effectLst/>
                <a:latin typeface="erdana"/>
              </a:rPr>
              <a:t>Spring Boot Annotations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B591DEC-A7BF-C9E9-8329-97F21A7018C3}"/>
              </a:ext>
            </a:extLst>
          </p:cNvPr>
          <p:cNvSpPr>
            <a:spLocks noGrp="1"/>
          </p:cNvSpPr>
          <p:nvPr>
            <p:ph idx="1"/>
          </p:nvPr>
        </p:nvSpPr>
        <p:spPr>
          <a:xfrm>
            <a:off x="677334" y="1532965"/>
            <a:ext cx="8896972" cy="4508397"/>
          </a:xfrm>
        </p:spPr>
        <p:txBody>
          <a:bodyPr/>
          <a:lstStyle/>
          <a:p>
            <a:r>
              <a:rPr lang="en-US" b="1" dirty="0"/>
              <a:t>@EnableAutoConfiguration</a:t>
            </a:r>
            <a:r>
              <a:rPr lang="en-US" dirty="0"/>
              <a:t>:</a:t>
            </a:r>
          </a:p>
          <a:p>
            <a:pPr marL="0" indent="0">
              <a:buNone/>
            </a:pPr>
            <a:r>
              <a:rPr lang="en-US" dirty="0"/>
              <a:t>	 It auto-configures the bean that is present in the </a:t>
            </a:r>
            <a:r>
              <a:rPr lang="en-US" dirty="0" err="1"/>
              <a:t>classpath</a:t>
            </a:r>
            <a:r>
              <a:rPr lang="en-US" dirty="0"/>
              <a:t> and configures it to 	run 	the 	methods. The use of this annotation is reduced in Spring Boot 1.2.0 	release because 	developers provided an alternative of the annotation, 	i.e. @SpringBootApplication.</a:t>
            </a:r>
          </a:p>
          <a:p>
            <a:pPr marL="0" indent="0">
              <a:buNone/>
            </a:pPr>
            <a:endParaRPr lang="en-US" dirty="0"/>
          </a:p>
          <a:p>
            <a:r>
              <a:rPr lang="en-US" b="1" dirty="0"/>
              <a:t>@SpringBootApplication</a:t>
            </a:r>
            <a:r>
              <a:rPr lang="en-US" dirty="0"/>
              <a:t>: </a:t>
            </a:r>
          </a:p>
          <a:p>
            <a:pPr marL="0" indent="0">
              <a:buNone/>
            </a:pPr>
            <a:r>
              <a:rPr lang="en-US" dirty="0"/>
              <a:t>	It is a combination of three annotations </a:t>
            </a:r>
            <a:r>
              <a:rPr lang="en-US" b="1" dirty="0"/>
              <a:t>@EnableAutoConfiguration, 	@ComponentScan, and @Configuration.</a:t>
            </a:r>
          </a:p>
          <a:p>
            <a:endParaRPr lang="en-IN" dirty="0"/>
          </a:p>
        </p:txBody>
      </p:sp>
    </p:spTree>
    <p:extLst>
      <p:ext uri="{BB962C8B-B14F-4D97-AF65-F5344CB8AC3E}">
        <p14:creationId xmlns:p14="http://schemas.microsoft.com/office/powerpoint/2010/main" val="1636321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B145-F8FA-0B54-4AB6-14BCC4417DCD}"/>
              </a:ext>
            </a:extLst>
          </p:cNvPr>
          <p:cNvSpPr>
            <a:spLocks noGrp="1"/>
          </p:cNvSpPr>
          <p:nvPr>
            <p:ph type="title"/>
          </p:nvPr>
        </p:nvSpPr>
        <p:spPr/>
        <p:txBody>
          <a:bodyPr/>
          <a:lstStyle/>
          <a:p>
            <a:r>
              <a:rPr lang="en-US" b="0" i="0" dirty="0">
                <a:solidFill>
                  <a:srgbClr val="610B4B"/>
                </a:solidFill>
                <a:effectLst/>
                <a:latin typeface="erdana"/>
              </a:rPr>
              <a:t>Spring MVC and REST Annotations</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8EF4EB14-6698-75E8-090D-6FE73D975796}"/>
              </a:ext>
            </a:extLst>
          </p:cNvPr>
          <p:cNvSpPr>
            <a:spLocks noGrp="1"/>
          </p:cNvSpPr>
          <p:nvPr>
            <p:ph idx="1"/>
          </p:nvPr>
        </p:nvSpPr>
        <p:spPr>
          <a:xfrm>
            <a:off x="677334" y="1443318"/>
            <a:ext cx="8596668" cy="5011269"/>
          </a:xfrm>
        </p:spPr>
        <p:txBody>
          <a:bodyPr>
            <a:normAutofit lnSpcReduction="10000"/>
          </a:bodyPr>
          <a:lstStyle/>
          <a:p>
            <a:r>
              <a:rPr lang="en-US" b="1" dirty="0"/>
              <a:t>@RequestMapping</a:t>
            </a:r>
            <a:r>
              <a:rPr lang="en-US" dirty="0"/>
              <a:t>: It is used to map the web requests. It has many optional elements like consumes, header, method, name, params, path, produces, and value. We use it with the class as well as the method.</a:t>
            </a:r>
          </a:p>
          <a:p>
            <a:r>
              <a:rPr lang="en-US" b="1" dirty="0"/>
              <a:t>@RequestBody</a:t>
            </a:r>
            <a:r>
              <a:rPr lang="en-US" dirty="0"/>
              <a:t>: It is used to bind HTTP request with an object in a method parameter. Internally it uses HTTP </a:t>
            </a:r>
            <a:r>
              <a:rPr lang="en-US" dirty="0" err="1"/>
              <a:t>MessageConverters</a:t>
            </a:r>
            <a:r>
              <a:rPr lang="en-US" dirty="0"/>
              <a:t> to convert the body of the request. When we annotate a method parameter with @RequestBody, the Spring framework binds the incoming HTTP request body to that parameter.</a:t>
            </a:r>
          </a:p>
          <a:p>
            <a:r>
              <a:rPr lang="en-US" b="1" dirty="0"/>
              <a:t>@ResponseBody</a:t>
            </a:r>
            <a:r>
              <a:rPr lang="en-US" dirty="0"/>
              <a:t>: It binds the method return value to the response body. It tells the Spring Boot Framework to serialize a return an object into JSON and XML format.</a:t>
            </a:r>
          </a:p>
          <a:p>
            <a:r>
              <a:rPr lang="en-US" b="1" dirty="0"/>
              <a:t>@PathVariable</a:t>
            </a:r>
            <a:r>
              <a:rPr lang="en-US" dirty="0"/>
              <a:t>: It is used to extract the values from the URI. It is most suitable for the RESTful web service, where the URL contains a path variable. We can define multiple @PathVariable in a method.</a:t>
            </a:r>
          </a:p>
          <a:p>
            <a:r>
              <a:rPr lang="en-US" b="1" dirty="0"/>
              <a:t>@RestController</a:t>
            </a:r>
            <a:r>
              <a:rPr lang="en-US" dirty="0"/>
              <a:t>: It can be considered as a combination of @Controller and @ResponseBody annotations. The @RestController annotation is itself annotated with the @ResponseBody annotation. It eliminates the need for annotating each method with @ResponseBody.</a:t>
            </a:r>
          </a:p>
          <a:p>
            <a:endParaRPr lang="en-US" b="0" i="0" dirty="0">
              <a:solidFill>
                <a:srgbClr val="000000"/>
              </a:solidFill>
              <a:effectLst/>
              <a:latin typeface="inter-regular"/>
            </a:endParaRPr>
          </a:p>
          <a:p>
            <a:endParaRPr lang="en-US" b="0" i="0" dirty="0">
              <a:solidFill>
                <a:srgbClr val="000000"/>
              </a:solidFill>
              <a:effectLst/>
              <a:latin typeface="inter-regular"/>
            </a:endParaRPr>
          </a:p>
          <a:p>
            <a:endParaRPr lang="en-IN" dirty="0"/>
          </a:p>
          <a:p>
            <a:pPr marL="0" indent="0">
              <a:buNone/>
            </a:pPr>
            <a:endParaRPr lang="en-IN" dirty="0"/>
          </a:p>
        </p:txBody>
      </p:sp>
    </p:spTree>
    <p:extLst>
      <p:ext uri="{BB962C8B-B14F-4D97-AF65-F5344CB8AC3E}">
        <p14:creationId xmlns:p14="http://schemas.microsoft.com/office/powerpoint/2010/main" val="280997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563E-B06C-31EC-A8F1-0D64D7E3A0BA}"/>
              </a:ext>
            </a:extLst>
          </p:cNvPr>
          <p:cNvSpPr>
            <a:spLocks noGrp="1"/>
          </p:cNvSpPr>
          <p:nvPr>
            <p:ph type="title"/>
          </p:nvPr>
        </p:nvSpPr>
        <p:spPr/>
        <p:txBody>
          <a:bodyPr/>
          <a:lstStyle/>
          <a:p>
            <a:r>
              <a:rPr lang="en-US" b="0" i="0" dirty="0">
                <a:solidFill>
                  <a:srgbClr val="610B4B"/>
                </a:solidFill>
                <a:effectLst/>
                <a:latin typeface="erdana"/>
              </a:rPr>
              <a:t>Spring MVC and REST Annotations</a:t>
            </a:r>
            <a:endParaRPr lang="en-IN" dirty="0"/>
          </a:p>
        </p:txBody>
      </p:sp>
      <p:sp>
        <p:nvSpPr>
          <p:cNvPr id="3" name="Content Placeholder 2">
            <a:extLst>
              <a:ext uri="{FF2B5EF4-FFF2-40B4-BE49-F238E27FC236}">
                <a16:creationId xmlns:a16="http://schemas.microsoft.com/office/drawing/2014/main" id="{BFCFD721-4887-8935-B3BE-86607E9A0059}"/>
              </a:ext>
            </a:extLst>
          </p:cNvPr>
          <p:cNvSpPr>
            <a:spLocks noGrp="1"/>
          </p:cNvSpPr>
          <p:nvPr>
            <p:ph idx="1"/>
          </p:nvPr>
        </p:nvSpPr>
        <p:spPr>
          <a:xfrm>
            <a:off x="677334" y="1443319"/>
            <a:ext cx="8596668" cy="4598044"/>
          </a:xfrm>
        </p:spPr>
        <p:txBody>
          <a:bodyPr/>
          <a:lstStyle/>
          <a:p>
            <a:r>
              <a:rPr lang="en-US" b="1" dirty="0"/>
              <a:t>@GetMapping</a:t>
            </a:r>
            <a:r>
              <a:rPr lang="en-US" dirty="0"/>
              <a:t>: It maps the HTTP GET requests on the specific handler method. It is used to create a web service endpoint that fetches It is used instead of using: @RequestMapping(method = </a:t>
            </a:r>
            <a:r>
              <a:rPr lang="en-US" dirty="0" err="1"/>
              <a:t>RequestMethod.GET</a:t>
            </a:r>
            <a:r>
              <a:rPr lang="en-US" dirty="0"/>
              <a:t>)</a:t>
            </a:r>
          </a:p>
          <a:p>
            <a:r>
              <a:rPr lang="en-US" b="1" dirty="0"/>
              <a:t>@PostMapping</a:t>
            </a:r>
            <a:r>
              <a:rPr lang="en-US" dirty="0"/>
              <a:t>: It maps the HTTP POST requests on the specific handler method. It is used to create a web service endpoint that creates It is used instead of using: @RequestMapping(method = </a:t>
            </a:r>
            <a:r>
              <a:rPr lang="en-US" dirty="0" err="1"/>
              <a:t>RequestMethod.POST</a:t>
            </a:r>
            <a:r>
              <a:rPr lang="en-US" dirty="0"/>
              <a:t>)</a:t>
            </a:r>
          </a:p>
          <a:p>
            <a:r>
              <a:rPr lang="en-US" b="1" dirty="0"/>
              <a:t>@PutMapping</a:t>
            </a:r>
            <a:r>
              <a:rPr lang="en-US" dirty="0"/>
              <a:t>: It maps the HTTP PUT requests on the specific handler method. It is used to create a web service endpoint that creates or updates It is used instead of using: @RequestMapping(method = </a:t>
            </a:r>
            <a:r>
              <a:rPr lang="en-US" dirty="0" err="1"/>
              <a:t>RequestMethod.PUT</a:t>
            </a:r>
            <a:r>
              <a:rPr lang="en-US" dirty="0"/>
              <a:t>)</a:t>
            </a:r>
          </a:p>
          <a:p>
            <a:r>
              <a:rPr lang="en-US" b="1" dirty="0"/>
              <a:t>@DeleteMapping</a:t>
            </a:r>
            <a:r>
              <a:rPr lang="en-US" dirty="0"/>
              <a:t>: It maps the HTTP DELETE requests on the specific handler method. It is used to create a web service endpoint that deletes a resource. It is used instead of using: @RequestMapping(method = </a:t>
            </a:r>
            <a:r>
              <a:rPr lang="en-US" dirty="0" err="1"/>
              <a:t>RequestMethod.DELETE</a:t>
            </a:r>
            <a:r>
              <a:rPr lang="en-US" dirty="0"/>
              <a:t>)</a:t>
            </a:r>
          </a:p>
          <a:p>
            <a:endParaRPr lang="en-IN" dirty="0"/>
          </a:p>
        </p:txBody>
      </p:sp>
    </p:spTree>
    <p:extLst>
      <p:ext uri="{BB962C8B-B14F-4D97-AF65-F5344CB8AC3E}">
        <p14:creationId xmlns:p14="http://schemas.microsoft.com/office/powerpoint/2010/main" val="36682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C7F2-F2AA-9262-3DC9-D9F49739012C}"/>
              </a:ext>
            </a:extLst>
          </p:cNvPr>
          <p:cNvSpPr>
            <a:spLocks noGrp="1"/>
          </p:cNvSpPr>
          <p:nvPr>
            <p:ph type="title"/>
          </p:nvPr>
        </p:nvSpPr>
        <p:spPr/>
        <p:txBody>
          <a:bodyPr/>
          <a:lstStyle/>
          <a:p>
            <a:r>
              <a:rPr lang="en-IN" b="0" i="0" dirty="0">
                <a:solidFill>
                  <a:srgbClr val="610B38"/>
                </a:solidFill>
                <a:effectLst/>
                <a:latin typeface="erdana"/>
              </a:rPr>
              <a:t>Spring Boot Dependency Management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6770F28-A4BB-0EA9-96E9-3641ABD1463E}"/>
              </a:ext>
            </a:extLst>
          </p:cNvPr>
          <p:cNvSpPr>
            <a:spLocks noGrp="1"/>
          </p:cNvSpPr>
          <p:nvPr>
            <p:ph idx="1"/>
          </p:nvPr>
        </p:nvSpPr>
        <p:spPr>
          <a:xfrm>
            <a:off x="677334" y="1434353"/>
            <a:ext cx="8596668" cy="4607009"/>
          </a:xfrm>
        </p:spPr>
        <p:txBody>
          <a:bodyPr/>
          <a:lstStyle/>
          <a:p>
            <a:r>
              <a:rPr lang="en-US" dirty="0"/>
              <a:t>Spring Boot manages dependencies and configuration automatically. </a:t>
            </a:r>
          </a:p>
          <a:p>
            <a:r>
              <a:rPr lang="en-US" dirty="0"/>
              <a:t>Each release of Spring Boot provides a list of dependencies that it supports.</a:t>
            </a:r>
          </a:p>
          <a:p>
            <a:r>
              <a:rPr lang="en-US" dirty="0"/>
              <a:t>We need not to specify the version of the dependencies in our configuration, Spring Boot manages itself. </a:t>
            </a:r>
          </a:p>
          <a:p>
            <a:r>
              <a:rPr lang="en-US" dirty="0"/>
              <a:t>Spring Boot upgrades all dependencies automatically in a consistent way when we update the Spring Boot version.</a:t>
            </a:r>
            <a:endParaRPr lang="en-IN" dirty="0"/>
          </a:p>
        </p:txBody>
      </p:sp>
    </p:spTree>
    <p:extLst>
      <p:ext uri="{BB962C8B-B14F-4D97-AF65-F5344CB8AC3E}">
        <p14:creationId xmlns:p14="http://schemas.microsoft.com/office/powerpoint/2010/main" val="266609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BF50-E99F-1E82-D4AD-96E23BA1E928}"/>
              </a:ext>
            </a:extLst>
          </p:cNvPr>
          <p:cNvSpPr>
            <a:spLocks noGrp="1"/>
          </p:cNvSpPr>
          <p:nvPr>
            <p:ph type="title"/>
          </p:nvPr>
        </p:nvSpPr>
        <p:spPr/>
        <p:txBody>
          <a:bodyPr/>
          <a:lstStyle/>
          <a:p>
            <a:r>
              <a:rPr lang="en-IN" b="0" i="0" dirty="0">
                <a:solidFill>
                  <a:srgbClr val="610B38"/>
                </a:solidFill>
                <a:effectLst/>
                <a:latin typeface="erdana"/>
              </a:rPr>
              <a:t>Advantages of Dependency Management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FEF0A79-AF83-CB75-D9B6-1ADBC6C79B7A}"/>
              </a:ext>
            </a:extLst>
          </p:cNvPr>
          <p:cNvSpPr>
            <a:spLocks noGrp="1"/>
          </p:cNvSpPr>
          <p:nvPr>
            <p:ph idx="1"/>
          </p:nvPr>
        </p:nvSpPr>
        <p:spPr>
          <a:xfrm>
            <a:off x="677334" y="1452283"/>
            <a:ext cx="8596668" cy="4589080"/>
          </a:xfrm>
        </p:spPr>
        <p:txBody>
          <a:bodyPr/>
          <a:lstStyle/>
          <a:p>
            <a:r>
              <a:rPr lang="en-US" dirty="0"/>
              <a:t>It provides the centralization of dependency information by specifying the Spring Boot version in one place. </a:t>
            </a:r>
          </a:p>
          <a:p>
            <a:r>
              <a:rPr lang="en-US" dirty="0"/>
              <a:t>It helps when we switch from one version to another.</a:t>
            </a:r>
          </a:p>
          <a:p>
            <a:r>
              <a:rPr lang="en-US" dirty="0"/>
              <a:t>It avoids mismatch of different versions of Spring Boot libraries.</a:t>
            </a:r>
          </a:p>
          <a:p>
            <a:r>
              <a:rPr lang="en-US" dirty="0"/>
              <a:t>We only need to write a library name with specifying the version. It is helpful in multi-module projects.</a:t>
            </a:r>
            <a:endParaRPr lang="en-IN" dirty="0"/>
          </a:p>
        </p:txBody>
      </p:sp>
    </p:spTree>
    <p:extLst>
      <p:ext uri="{BB962C8B-B14F-4D97-AF65-F5344CB8AC3E}">
        <p14:creationId xmlns:p14="http://schemas.microsoft.com/office/powerpoint/2010/main" val="133166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CA0A-9865-890B-99A0-F5B61D05CEE7}"/>
              </a:ext>
            </a:extLst>
          </p:cNvPr>
          <p:cNvSpPr>
            <a:spLocks noGrp="1"/>
          </p:cNvSpPr>
          <p:nvPr>
            <p:ph type="title"/>
          </p:nvPr>
        </p:nvSpPr>
        <p:spPr/>
        <p:txBody>
          <a:bodyPr/>
          <a:lstStyle/>
          <a:p>
            <a:r>
              <a:rPr lang="en-IN" b="0" i="0" dirty="0">
                <a:solidFill>
                  <a:srgbClr val="610B38"/>
                </a:solidFill>
                <a:effectLst/>
                <a:latin typeface="erdana"/>
              </a:rPr>
              <a:t>Spring Boot Application Properties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EDF542A-267A-EDCA-EF6F-9268692AC114}"/>
              </a:ext>
            </a:extLst>
          </p:cNvPr>
          <p:cNvSpPr>
            <a:spLocks noGrp="1"/>
          </p:cNvSpPr>
          <p:nvPr>
            <p:ph idx="1"/>
          </p:nvPr>
        </p:nvSpPr>
        <p:spPr>
          <a:xfrm>
            <a:off x="677334" y="1434353"/>
            <a:ext cx="8596668" cy="4607009"/>
          </a:xfrm>
        </p:spPr>
        <p:txBody>
          <a:bodyPr/>
          <a:lstStyle/>
          <a:p>
            <a:r>
              <a:rPr lang="en-US" dirty="0"/>
              <a:t>Spring Boot Framework comes with a built-in mechanism for application configuration using a file called </a:t>
            </a:r>
            <a:r>
              <a:rPr lang="en-US" dirty="0" err="1"/>
              <a:t>application.properties</a:t>
            </a:r>
            <a:r>
              <a:rPr lang="en-US" dirty="0"/>
              <a:t>. </a:t>
            </a:r>
          </a:p>
          <a:p>
            <a:r>
              <a:rPr lang="en-US" dirty="0"/>
              <a:t>It is located inside the </a:t>
            </a:r>
            <a:r>
              <a:rPr lang="en-US" dirty="0" err="1"/>
              <a:t>src</a:t>
            </a:r>
            <a:r>
              <a:rPr lang="en-US" dirty="0"/>
              <a:t>/main/resources folder.</a:t>
            </a:r>
          </a:p>
          <a:p>
            <a:r>
              <a:rPr lang="en-US" dirty="0"/>
              <a:t>Spring Boot provides various properties that can be configured in the </a:t>
            </a:r>
            <a:r>
              <a:rPr lang="en-US" dirty="0" err="1"/>
              <a:t>application.properties</a:t>
            </a:r>
            <a:r>
              <a:rPr lang="en-US" dirty="0"/>
              <a:t> file. </a:t>
            </a:r>
          </a:p>
          <a:p>
            <a:r>
              <a:rPr lang="en-US" dirty="0"/>
              <a:t>The properties have default values. </a:t>
            </a:r>
          </a:p>
          <a:p>
            <a:r>
              <a:rPr lang="en-US" dirty="0"/>
              <a:t>We can set a property(s) for the Spring Boot application. Spring Boot also allows us to define our own property if required.</a:t>
            </a:r>
          </a:p>
          <a:p>
            <a:r>
              <a:rPr lang="en-US" dirty="0"/>
              <a:t>The </a:t>
            </a:r>
            <a:r>
              <a:rPr lang="en-US" dirty="0" err="1"/>
              <a:t>application.properties</a:t>
            </a:r>
            <a:r>
              <a:rPr lang="en-US" dirty="0"/>
              <a:t> file allows us to run an application in a </a:t>
            </a:r>
            <a:r>
              <a:rPr lang="en-US" b="1" dirty="0"/>
              <a:t>different environment</a:t>
            </a:r>
            <a:r>
              <a:rPr lang="en-US" b="1" i="0" dirty="0">
                <a:solidFill>
                  <a:srgbClr val="333333"/>
                </a:solidFill>
                <a:effectLst/>
                <a:latin typeface="inter-bold"/>
              </a:rPr>
              <a:t>. </a:t>
            </a:r>
            <a:endParaRPr lang="en-IN" b="1" dirty="0"/>
          </a:p>
        </p:txBody>
      </p:sp>
    </p:spTree>
    <p:extLst>
      <p:ext uri="{BB962C8B-B14F-4D97-AF65-F5344CB8AC3E}">
        <p14:creationId xmlns:p14="http://schemas.microsoft.com/office/powerpoint/2010/main" val="291911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62958-3571-6398-B9E6-B7D389A1775F}"/>
              </a:ext>
            </a:extLst>
          </p:cNvPr>
          <p:cNvSpPr>
            <a:spLocks noGrp="1"/>
          </p:cNvSpPr>
          <p:nvPr>
            <p:ph type="title"/>
          </p:nvPr>
        </p:nvSpPr>
        <p:spPr/>
        <p:txBody>
          <a:bodyPr/>
          <a:lstStyle/>
          <a:p>
            <a:r>
              <a:rPr lang="en-IN" b="0" i="0" dirty="0">
                <a:solidFill>
                  <a:srgbClr val="610B38"/>
                </a:solidFill>
                <a:effectLst/>
                <a:latin typeface="erdana"/>
              </a:rPr>
              <a:t>Spring Boot Starters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DD35010-79FB-3D27-03F9-3F648EB7EF0F}"/>
              </a:ext>
            </a:extLst>
          </p:cNvPr>
          <p:cNvSpPr>
            <a:spLocks noGrp="1"/>
          </p:cNvSpPr>
          <p:nvPr>
            <p:ph idx="1"/>
          </p:nvPr>
        </p:nvSpPr>
        <p:spPr>
          <a:xfrm>
            <a:off x="677334" y="1398495"/>
            <a:ext cx="8596668" cy="4642868"/>
          </a:xfrm>
        </p:spPr>
        <p:txBody>
          <a:bodyPr/>
          <a:lstStyle/>
          <a:p>
            <a:r>
              <a:rPr lang="en-US" dirty="0"/>
              <a:t>Spring Boot provides a number of starters that allow us to add jars in the </a:t>
            </a:r>
            <a:r>
              <a:rPr lang="en-US" dirty="0" err="1"/>
              <a:t>classpath</a:t>
            </a:r>
            <a:r>
              <a:rPr lang="en-US" dirty="0"/>
              <a:t>. </a:t>
            </a:r>
          </a:p>
          <a:p>
            <a:r>
              <a:rPr lang="en-US" dirty="0"/>
              <a:t>Spring Boot built-in starters make development easier and rapid. </a:t>
            </a:r>
          </a:p>
          <a:p>
            <a:r>
              <a:rPr lang="en-US" dirty="0"/>
              <a:t>Spring Boot Starters are the dependency descriptors.</a:t>
            </a:r>
          </a:p>
          <a:p>
            <a:r>
              <a:rPr lang="en-US" dirty="0"/>
              <a:t>In the Spring Boot Framework, all the starters follow a similar naming pattern: </a:t>
            </a:r>
            <a:r>
              <a:rPr lang="en-US" b="1" dirty="0"/>
              <a:t>spring-boot-starter-*</a:t>
            </a:r>
            <a:r>
              <a:rPr lang="en-US" dirty="0"/>
              <a:t>, where * denotes a particular type of application. For example, if we want to use Spring and JPA for database access, we need to include the </a:t>
            </a:r>
            <a:r>
              <a:rPr lang="en-US" b="1" dirty="0"/>
              <a:t>spring-boot-starter-data-</a:t>
            </a:r>
            <a:r>
              <a:rPr lang="en-US" b="1" dirty="0" err="1"/>
              <a:t>jpa</a:t>
            </a:r>
            <a:r>
              <a:rPr lang="en-US" dirty="0"/>
              <a:t> dependency in our </a:t>
            </a:r>
            <a:r>
              <a:rPr lang="en-US" b="1" dirty="0"/>
              <a:t>pom.xml </a:t>
            </a:r>
            <a:r>
              <a:rPr lang="en-US" dirty="0"/>
              <a:t>file of </a:t>
            </a:r>
            <a:r>
              <a:rPr lang="en-US" b="0" i="0" dirty="0">
                <a:solidFill>
                  <a:srgbClr val="333333"/>
                </a:solidFill>
                <a:effectLst/>
                <a:latin typeface="inter-regular"/>
              </a:rPr>
              <a:t>the project.</a:t>
            </a:r>
            <a:endParaRPr lang="en-IN" dirty="0"/>
          </a:p>
        </p:txBody>
      </p:sp>
    </p:spTree>
    <p:extLst>
      <p:ext uri="{BB962C8B-B14F-4D97-AF65-F5344CB8AC3E}">
        <p14:creationId xmlns:p14="http://schemas.microsoft.com/office/powerpoint/2010/main" val="382314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08A8-B0BB-9047-E5AC-D7F7D9F04192}"/>
              </a:ext>
            </a:extLst>
          </p:cNvPr>
          <p:cNvSpPr>
            <a:spLocks noGrp="1"/>
          </p:cNvSpPr>
          <p:nvPr>
            <p:ph type="title"/>
          </p:nvPr>
        </p:nvSpPr>
        <p:spPr/>
        <p:txBody>
          <a:bodyPr/>
          <a:lstStyle/>
          <a:p>
            <a:r>
              <a:rPr lang="en-US" dirty="0">
                <a:solidFill>
                  <a:srgbClr val="610B38"/>
                </a:solidFill>
                <a:latin typeface="erdana"/>
              </a:rPr>
              <a:t>Why Spring Boot Framework?</a:t>
            </a:r>
            <a:endParaRPr lang="en-IN" dirty="0">
              <a:solidFill>
                <a:srgbClr val="610B38"/>
              </a:solidFill>
              <a:latin typeface="erdana"/>
            </a:endParaRPr>
          </a:p>
        </p:txBody>
      </p:sp>
      <p:sp>
        <p:nvSpPr>
          <p:cNvPr id="3" name="Content Placeholder 2">
            <a:extLst>
              <a:ext uri="{FF2B5EF4-FFF2-40B4-BE49-F238E27FC236}">
                <a16:creationId xmlns:a16="http://schemas.microsoft.com/office/drawing/2014/main" id="{C87BCE6B-286E-0E47-CD62-628B2AE31F56}"/>
              </a:ext>
            </a:extLst>
          </p:cNvPr>
          <p:cNvSpPr>
            <a:spLocks noGrp="1"/>
          </p:cNvSpPr>
          <p:nvPr>
            <p:ph idx="1"/>
          </p:nvPr>
        </p:nvSpPr>
        <p:spPr>
          <a:xfrm>
            <a:off x="677334" y="1658471"/>
            <a:ext cx="8596668" cy="4382891"/>
          </a:xfrm>
        </p:spPr>
        <p:txBody>
          <a:bodyPr/>
          <a:lstStyle/>
          <a:p>
            <a:r>
              <a:rPr lang="en-US" dirty="0"/>
              <a:t>The dependency injection approach is used in Spring Boot.</a:t>
            </a:r>
          </a:p>
          <a:p>
            <a:endParaRPr lang="en-US" dirty="0"/>
          </a:p>
          <a:p>
            <a:r>
              <a:rPr lang="en-IN" dirty="0"/>
              <a:t>It contains powerful database transaction management capabilities.</a:t>
            </a:r>
          </a:p>
          <a:p>
            <a:endParaRPr lang="en-IN" dirty="0"/>
          </a:p>
          <a:p>
            <a:r>
              <a:rPr lang="en-US" dirty="0"/>
              <a:t>It simplifies integration with other Java frameworks like JPA/Hibernate ORM, Struts, etc.</a:t>
            </a:r>
          </a:p>
          <a:p>
            <a:endParaRPr lang="en-US" dirty="0"/>
          </a:p>
          <a:p>
            <a:r>
              <a:rPr lang="en-US" dirty="0"/>
              <a:t>It reduces the cost and development time of the application.</a:t>
            </a:r>
            <a:endParaRPr lang="en-IN" dirty="0"/>
          </a:p>
        </p:txBody>
      </p:sp>
    </p:spTree>
    <p:extLst>
      <p:ext uri="{BB962C8B-B14F-4D97-AF65-F5344CB8AC3E}">
        <p14:creationId xmlns:p14="http://schemas.microsoft.com/office/powerpoint/2010/main" val="209950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1866-E391-D5E6-0F1D-0AACDE4E47EB}"/>
              </a:ext>
            </a:extLst>
          </p:cNvPr>
          <p:cNvSpPr>
            <a:spLocks noGrp="1"/>
          </p:cNvSpPr>
          <p:nvPr>
            <p:ph type="title"/>
          </p:nvPr>
        </p:nvSpPr>
        <p:spPr/>
        <p:txBody>
          <a:bodyPr/>
          <a:lstStyle/>
          <a:p>
            <a:r>
              <a:rPr lang="en-IN" b="0" i="0" dirty="0">
                <a:solidFill>
                  <a:srgbClr val="610B38"/>
                </a:solidFill>
                <a:effectLst/>
                <a:latin typeface="erdana"/>
              </a:rPr>
              <a:t>Advantages of Spring Boot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5846183-2F2C-2C74-23D1-D0C63AE55F73}"/>
              </a:ext>
            </a:extLst>
          </p:cNvPr>
          <p:cNvSpPr>
            <a:spLocks noGrp="1"/>
          </p:cNvSpPr>
          <p:nvPr>
            <p:ph idx="1"/>
          </p:nvPr>
        </p:nvSpPr>
        <p:spPr>
          <a:xfrm>
            <a:off x="677334" y="1604682"/>
            <a:ext cx="8596668" cy="4643717"/>
          </a:xfrm>
        </p:spPr>
        <p:txBody>
          <a:bodyPr>
            <a:normAutofit/>
          </a:bodyPr>
          <a:lstStyle/>
          <a:p>
            <a:r>
              <a:rPr lang="en-US" dirty="0"/>
              <a:t>It creates stand-alone Spring applications that can be started using Java -jar.</a:t>
            </a:r>
          </a:p>
          <a:p>
            <a:r>
              <a:rPr lang="en-US" dirty="0"/>
              <a:t>It tests web applications easily with the help of different Embedded HTTP servers such as Tomcat, Jetty, etc. We don't need to deploy WAR files.</a:t>
            </a:r>
          </a:p>
          <a:p>
            <a:r>
              <a:rPr lang="en-US" dirty="0"/>
              <a:t>It provides opinionated 'starter' POMs to simplify our Maven configuration.</a:t>
            </a:r>
          </a:p>
          <a:p>
            <a:r>
              <a:rPr lang="en-US" dirty="0"/>
              <a:t>There is no requirement for XML configuration.</a:t>
            </a:r>
          </a:p>
          <a:p>
            <a:r>
              <a:rPr lang="en-US" dirty="0"/>
              <a:t>It offers a CLI tool for developing and testing the Spring Boot application.</a:t>
            </a:r>
          </a:p>
          <a:p>
            <a:r>
              <a:rPr lang="en-US" dirty="0"/>
              <a:t>It offers the number of plug-ins.</a:t>
            </a:r>
          </a:p>
          <a:p>
            <a:r>
              <a:rPr lang="en-US" dirty="0"/>
              <a:t>It also minimizes writing multiple boilerplate codes (the code that has to be included in many places with little or no alteration), XML configuration, and annotations.</a:t>
            </a:r>
          </a:p>
          <a:p>
            <a:r>
              <a:rPr lang="en-US" dirty="0"/>
              <a:t>It increases productivity and reduces development time.</a:t>
            </a:r>
            <a:endParaRPr lang="en-IN" dirty="0"/>
          </a:p>
        </p:txBody>
      </p:sp>
    </p:spTree>
    <p:extLst>
      <p:ext uri="{BB962C8B-B14F-4D97-AF65-F5344CB8AC3E}">
        <p14:creationId xmlns:p14="http://schemas.microsoft.com/office/powerpoint/2010/main" val="132821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1116-F63B-FFE6-BA7A-831125B21A6D}"/>
              </a:ext>
            </a:extLst>
          </p:cNvPr>
          <p:cNvSpPr>
            <a:spLocks noGrp="1"/>
          </p:cNvSpPr>
          <p:nvPr>
            <p:ph type="title"/>
          </p:nvPr>
        </p:nvSpPr>
        <p:spPr/>
        <p:txBody>
          <a:bodyPr/>
          <a:lstStyle/>
          <a:p>
            <a:r>
              <a:rPr lang="en-IN" b="0" i="0" dirty="0">
                <a:solidFill>
                  <a:srgbClr val="610B4B"/>
                </a:solidFill>
                <a:effectLst/>
                <a:latin typeface="erdana"/>
              </a:rPr>
              <a:t>Limitations of Spring Boot</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D29D1665-B18C-6D90-1078-997A67BE76B4}"/>
              </a:ext>
            </a:extLst>
          </p:cNvPr>
          <p:cNvSpPr>
            <a:spLocks noGrp="1"/>
          </p:cNvSpPr>
          <p:nvPr>
            <p:ph idx="1"/>
          </p:nvPr>
        </p:nvSpPr>
        <p:spPr/>
        <p:txBody>
          <a:bodyPr/>
          <a:lstStyle/>
          <a:p>
            <a:r>
              <a:rPr lang="en-US" b="0" i="0" dirty="0">
                <a:solidFill>
                  <a:srgbClr val="333333"/>
                </a:solidFill>
                <a:effectLst/>
                <a:latin typeface="inter-regular"/>
              </a:rPr>
              <a:t>Spring Boot can use dependencies that are not going to be used in the application. These dependencies increase the size of the application.</a:t>
            </a:r>
            <a:endParaRPr lang="en-IN" dirty="0"/>
          </a:p>
        </p:txBody>
      </p:sp>
    </p:spTree>
    <p:extLst>
      <p:ext uri="{BB962C8B-B14F-4D97-AF65-F5344CB8AC3E}">
        <p14:creationId xmlns:p14="http://schemas.microsoft.com/office/powerpoint/2010/main" val="24564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8FFA-C4F5-E571-1626-476B90C213C6}"/>
              </a:ext>
            </a:extLst>
          </p:cNvPr>
          <p:cNvSpPr>
            <a:spLocks noGrp="1"/>
          </p:cNvSpPr>
          <p:nvPr>
            <p:ph type="title"/>
          </p:nvPr>
        </p:nvSpPr>
        <p:spPr/>
        <p:txBody>
          <a:bodyPr/>
          <a:lstStyle/>
          <a:p>
            <a:r>
              <a:rPr lang="en-IN" b="0" i="0" dirty="0">
                <a:solidFill>
                  <a:srgbClr val="610B38"/>
                </a:solidFill>
                <a:effectLst/>
                <a:latin typeface="erdana"/>
              </a:rPr>
              <a:t>Goals of Spring Boot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EE8A703-D53A-BB9F-1179-22F15775B723}"/>
              </a:ext>
            </a:extLst>
          </p:cNvPr>
          <p:cNvSpPr>
            <a:spLocks noGrp="1"/>
          </p:cNvSpPr>
          <p:nvPr>
            <p:ph idx="1"/>
          </p:nvPr>
        </p:nvSpPr>
        <p:spPr>
          <a:xfrm>
            <a:off x="677334" y="1559859"/>
            <a:ext cx="8596668" cy="4481503"/>
          </a:xfrm>
        </p:spPr>
        <p:txBody>
          <a:bodyPr/>
          <a:lstStyle/>
          <a:p>
            <a:r>
              <a:rPr lang="en-US" dirty="0"/>
              <a:t>The main goal of Spring Boot is to reduce development, unit test, and integration test time.</a:t>
            </a:r>
          </a:p>
          <a:p>
            <a:pPr marL="0" indent="0">
              <a:buNone/>
            </a:pPr>
            <a:r>
              <a:rPr lang="en-US" dirty="0"/>
              <a:t>     - Provides Opinionated Development approach</a:t>
            </a:r>
          </a:p>
          <a:p>
            <a:pPr marL="0" indent="0">
              <a:buNone/>
            </a:pPr>
            <a:r>
              <a:rPr lang="en-US" dirty="0"/>
              <a:t>     - Avoids defining more Annotation Configuration</a:t>
            </a:r>
          </a:p>
          <a:p>
            <a:pPr marL="0" indent="0">
              <a:buNone/>
            </a:pPr>
            <a:r>
              <a:rPr lang="en-US" dirty="0"/>
              <a:t>     - Avoids writing lots of import statements</a:t>
            </a:r>
          </a:p>
          <a:p>
            <a:pPr marL="0" indent="0">
              <a:buNone/>
            </a:pPr>
            <a:r>
              <a:rPr lang="en-US" dirty="0"/>
              <a:t>     - Avoids XML Configuration.</a:t>
            </a:r>
          </a:p>
          <a:p>
            <a:pPr marL="0" indent="0">
              <a:buNone/>
            </a:pPr>
            <a:endParaRPr lang="en-US" dirty="0"/>
          </a:p>
          <a:p>
            <a:r>
              <a:rPr lang="en-US" dirty="0"/>
              <a:t>By providing or avoiding the above points, Spring Boot Framework reduces Development time, Developer Effort, and increases productivity.</a:t>
            </a:r>
            <a:endParaRPr lang="en-IN" dirty="0"/>
          </a:p>
        </p:txBody>
      </p:sp>
    </p:spTree>
    <p:extLst>
      <p:ext uri="{BB962C8B-B14F-4D97-AF65-F5344CB8AC3E}">
        <p14:creationId xmlns:p14="http://schemas.microsoft.com/office/powerpoint/2010/main" val="67032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801A-AC70-B697-B307-DC3FAB437375}"/>
              </a:ext>
            </a:extLst>
          </p:cNvPr>
          <p:cNvSpPr>
            <a:spLocks noGrp="1"/>
          </p:cNvSpPr>
          <p:nvPr>
            <p:ph type="title"/>
          </p:nvPr>
        </p:nvSpPr>
        <p:spPr/>
        <p:txBody>
          <a:bodyPr/>
          <a:lstStyle/>
          <a:p>
            <a:r>
              <a:rPr lang="en-IN" b="0" i="0" dirty="0">
                <a:solidFill>
                  <a:srgbClr val="610B38"/>
                </a:solidFill>
                <a:effectLst/>
                <a:latin typeface="erdana"/>
              </a:rPr>
              <a:t>Spring Boot Features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76F847C-77B4-309E-E9DA-9C79E771E0BC}"/>
              </a:ext>
            </a:extLst>
          </p:cNvPr>
          <p:cNvSpPr>
            <a:spLocks noGrp="1"/>
          </p:cNvSpPr>
          <p:nvPr>
            <p:ph idx="1"/>
          </p:nvPr>
        </p:nvSpPr>
        <p:spPr>
          <a:xfrm>
            <a:off x="677334" y="1613647"/>
            <a:ext cx="8596668" cy="4706471"/>
          </a:xfrm>
        </p:spPr>
        <p:txBody>
          <a:bodyPr>
            <a:normAutofit lnSpcReduction="10000"/>
          </a:bodyPr>
          <a:lstStyle/>
          <a:p>
            <a:r>
              <a:rPr lang="en-US" b="1" dirty="0"/>
              <a:t>Web Development </a:t>
            </a:r>
            <a:r>
              <a:rPr lang="en-US" dirty="0"/>
              <a:t>:</a:t>
            </a:r>
          </a:p>
          <a:p>
            <a:pPr marL="0" indent="0">
              <a:buNone/>
            </a:pPr>
            <a:r>
              <a:rPr lang="en-US" dirty="0"/>
              <a:t>     - It is a well-suited Spring module for web application development. </a:t>
            </a:r>
          </a:p>
          <a:p>
            <a:pPr marL="0" indent="0">
              <a:buNone/>
            </a:pPr>
            <a:r>
              <a:rPr lang="en-US" dirty="0"/>
              <a:t>     - We can easily create a self-contained HTTP application that uses embedded</a:t>
            </a:r>
          </a:p>
          <a:p>
            <a:pPr marL="0" indent="0">
              <a:buNone/>
            </a:pPr>
            <a:r>
              <a:rPr lang="en-US" dirty="0"/>
              <a:t>       servers like Tomcat, Jetty, or Undertow. </a:t>
            </a:r>
          </a:p>
          <a:p>
            <a:pPr marL="0" indent="0">
              <a:buNone/>
            </a:pPr>
            <a:r>
              <a:rPr lang="en-US" dirty="0"/>
              <a:t>     - We can use the spring-boot-starter-web module to start and run the</a:t>
            </a:r>
          </a:p>
          <a:p>
            <a:pPr marL="0" indent="0">
              <a:buNone/>
            </a:pPr>
            <a:r>
              <a:rPr lang="en-US" dirty="0"/>
              <a:t>       application quickly.</a:t>
            </a:r>
          </a:p>
          <a:p>
            <a:pPr marL="0" indent="0">
              <a:buNone/>
            </a:pPr>
            <a:endParaRPr lang="en-US" dirty="0"/>
          </a:p>
          <a:p>
            <a:r>
              <a:rPr lang="en-US" b="1" dirty="0" err="1"/>
              <a:t>SpringApplication</a:t>
            </a:r>
            <a:r>
              <a:rPr lang="en-US" dirty="0"/>
              <a:t> :</a:t>
            </a:r>
          </a:p>
          <a:p>
            <a:pPr marL="0" indent="0">
              <a:buNone/>
            </a:pPr>
            <a:r>
              <a:rPr lang="en-US" dirty="0"/>
              <a:t>     - The </a:t>
            </a:r>
            <a:r>
              <a:rPr lang="en-US" dirty="0" err="1"/>
              <a:t>SpringApplication</a:t>
            </a:r>
            <a:r>
              <a:rPr lang="en-US" dirty="0"/>
              <a:t> is a class that provides a convenient way to bootstrap  </a:t>
            </a:r>
          </a:p>
          <a:p>
            <a:pPr marL="0" indent="0">
              <a:buNone/>
            </a:pPr>
            <a:r>
              <a:rPr lang="en-US" dirty="0"/>
              <a:t>       a Spring application. </a:t>
            </a:r>
          </a:p>
          <a:p>
            <a:pPr marL="0" indent="0">
              <a:buNone/>
            </a:pPr>
            <a:r>
              <a:rPr lang="en-US" dirty="0"/>
              <a:t>     - It can be started from the main method. We can call the application just by </a:t>
            </a:r>
          </a:p>
          <a:p>
            <a:pPr marL="0" indent="0">
              <a:buNone/>
            </a:pPr>
            <a:r>
              <a:rPr lang="en-US" dirty="0"/>
              <a:t>       calling a static run() method.</a:t>
            </a:r>
          </a:p>
          <a:p>
            <a:endParaRPr lang="en-IN" dirty="0"/>
          </a:p>
        </p:txBody>
      </p:sp>
    </p:spTree>
    <p:extLst>
      <p:ext uri="{BB962C8B-B14F-4D97-AF65-F5344CB8AC3E}">
        <p14:creationId xmlns:p14="http://schemas.microsoft.com/office/powerpoint/2010/main" val="319300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2C8A-07A0-E34B-3F5F-3BE55915887F}"/>
              </a:ext>
            </a:extLst>
          </p:cNvPr>
          <p:cNvSpPr>
            <a:spLocks noGrp="1"/>
          </p:cNvSpPr>
          <p:nvPr>
            <p:ph type="title"/>
          </p:nvPr>
        </p:nvSpPr>
        <p:spPr/>
        <p:txBody>
          <a:bodyPr/>
          <a:lstStyle/>
          <a:p>
            <a:r>
              <a:rPr lang="en-IN" b="0" i="0" dirty="0">
                <a:solidFill>
                  <a:srgbClr val="610B38"/>
                </a:solidFill>
                <a:effectLst/>
                <a:latin typeface="erdana"/>
              </a:rPr>
              <a:t>Spring Boot Features</a:t>
            </a:r>
            <a:endParaRPr lang="en-IN" dirty="0"/>
          </a:p>
        </p:txBody>
      </p:sp>
      <p:sp>
        <p:nvSpPr>
          <p:cNvPr id="3" name="Content Placeholder 2">
            <a:extLst>
              <a:ext uri="{FF2B5EF4-FFF2-40B4-BE49-F238E27FC236}">
                <a16:creationId xmlns:a16="http://schemas.microsoft.com/office/drawing/2014/main" id="{85338356-194C-DE78-F856-8099DBC4C514}"/>
              </a:ext>
            </a:extLst>
          </p:cNvPr>
          <p:cNvSpPr>
            <a:spLocks noGrp="1"/>
          </p:cNvSpPr>
          <p:nvPr>
            <p:ph idx="1"/>
          </p:nvPr>
        </p:nvSpPr>
        <p:spPr>
          <a:xfrm>
            <a:off x="677333" y="1568824"/>
            <a:ext cx="8762501" cy="4751293"/>
          </a:xfrm>
        </p:spPr>
        <p:txBody>
          <a:bodyPr>
            <a:normAutofit lnSpcReduction="10000"/>
          </a:bodyPr>
          <a:lstStyle/>
          <a:p>
            <a:r>
              <a:rPr lang="en-US" b="1" dirty="0"/>
              <a:t>Application events and listeners </a:t>
            </a:r>
            <a:r>
              <a:rPr lang="en-US" dirty="0"/>
              <a:t>:</a:t>
            </a:r>
          </a:p>
          <a:p>
            <a:pPr marL="0" indent="0">
              <a:buNone/>
            </a:pPr>
            <a:r>
              <a:rPr lang="en-US" dirty="0"/>
              <a:t>    - Spring Boot uses events to handle the variety of tasks. It allows us to create </a:t>
            </a:r>
          </a:p>
          <a:p>
            <a:pPr marL="0" indent="0">
              <a:buNone/>
            </a:pPr>
            <a:r>
              <a:rPr lang="en-US" dirty="0"/>
              <a:t>      factories file that is used to add listeners. </a:t>
            </a:r>
          </a:p>
          <a:p>
            <a:pPr marL="0" indent="0">
              <a:buNone/>
            </a:pPr>
            <a:r>
              <a:rPr lang="en-US" dirty="0"/>
              <a:t>    - We can refer it to using the </a:t>
            </a:r>
            <a:r>
              <a:rPr lang="en-US" dirty="0" err="1"/>
              <a:t>ApplicationListener</a:t>
            </a:r>
            <a:r>
              <a:rPr lang="en-US" dirty="0"/>
              <a:t> key.</a:t>
            </a:r>
          </a:p>
          <a:p>
            <a:pPr marL="0" indent="0">
              <a:buNone/>
            </a:pPr>
            <a:r>
              <a:rPr lang="en-US" dirty="0"/>
              <a:t>    - Always create factories file in META-INF folder like META-INF/</a:t>
            </a:r>
            <a:r>
              <a:rPr lang="en-US" dirty="0" err="1"/>
              <a:t>spring.factories</a:t>
            </a:r>
            <a:r>
              <a:rPr lang="en-US" dirty="0"/>
              <a:t>.</a:t>
            </a:r>
          </a:p>
          <a:p>
            <a:pPr marL="0" indent="0">
              <a:buNone/>
            </a:pPr>
            <a:endParaRPr lang="en-US" dirty="0"/>
          </a:p>
          <a:p>
            <a:r>
              <a:rPr lang="en-US" b="1" dirty="0"/>
              <a:t>Admin features </a:t>
            </a:r>
            <a:r>
              <a:rPr lang="en-US" dirty="0"/>
              <a:t>:</a:t>
            </a:r>
          </a:p>
          <a:p>
            <a:pPr marL="0" indent="0">
              <a:buNone/>
            </a:pPr>
            <a:r>
              <a:rPr lang="en-US" dirty="0"/>
              <a:t>    - Spring Boot provides the facility to enable admin-related features for the </a:t>
            </a:r>
          </a:p>
          <a:p>
            <a:pPr marL="0" indent="0">
              <a:buNone/>
            </a:pPr>
            <a:r>
              <a:rPr lang="en-US" dirty="0"/>
              <a:t>      application. </a:t>
            </a:r>
          </a:p>
          <a:p>
            <a:pPr marL="0" indent="0">
              <a:buNone/>
            </a:pPr>
            <a:r>
              <a:rPr lang="en-US" dirty="0"/>
              <a:t>    - It is used to access and manage applications remotely. </a:t>
            </a:r>
          </a:p>
          <a:p>
            <a:pPr marL="0" indent="0">
              <a:buNone/>
            </a:pPr>
            <a:r>
              <a:rPr lang="en-US" dirty="0"/>
              <a:t>    - We can enable it in the Spring Boot application by using </a:t>
            </a:r>
          </a:p>
          <a:p>
            <a:pPr marL="0" indent="0">
              <a:buNone/>
            </a:pPr>
            <a:r>
              <a:rPr lang="en-US" dirty="0"/>
              <a:t>      </a:t>
            </a:r>
            <a:r>
              <a:rPr lang="en-US" dirty="0" err="1"/>
              <a:t>spring.application.admin.enabled</a:t>
            </a:r>
            <a:r>
              <a:rPr lang="en-US" dirty="0"/>
              <a:t> property.</a:t>
            </a:r>
          </a:p>
          <a:p>
            <a:endParaRPr lang="en-IN" dirty="0"/>
          </a:p>
        </p:txBody>
      </p:sp>
    </p:spTree>
    <p:extLst>
      <p:ext uri="{BB962C8B-B14F-4D97-AF65-F5344CB8AC3E}">
        <p14:creationId xmlns:p14="http://schemas.microsoft.com/office/powerpoint/2010/main" val="175206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F08B-F489-B8C8-DF81-9ABBD64A40E5}"/>
              </a:ext>
            </a:extLst>
          </p:cNvPr>
          <p:cNvSpPr>
            <a:spLocks noGrp="1"/>
          </p:cNvSpPr>
          <p:nvPr>
            <p:ph type="title"/>
          </p:nvPr>
        </p:nvSpPr>
        <p:spPr/>
        <p:txBody>
          <a:bodyPr/>
          <a:lstStyle/>
          <a:p>
            <a:r>
              <a:rPr lang="en-IN" b="0" i="0" dirty="0">
                <a:solidFill>
                  <a:srgbClr val="610B38"/>
                </a:solidFill>
                <a:effectLst/>
                <a:latin typeface="erdana"/>
              </a:rPr>
              <a:t>Spring Boot Features</a:t>
            </a:r>
            <a:endParaRPr lang="en-IN" dirty="0"/>
          </a:p>
        </p:txBody>
      </p:sp>
      <p:sp>
        <p:nvSpPr>
          <p:cNvPr id="3" name="Content Placeholder 2">
            <a:extLst>
              <a:ext uri="{FF2B5EF4-FFF2-40B4-BE49-F238E27FC236}">
                <a16:creationId xmlns:a16="http://schemas.microsoft.com/office/drawing/2014/main" id="{71A040DB-9E31-FDD2-5756-1373A8F545B5}"/>
              </a:ext>
            </a:extLst>
          </p:cNvPr>
          <p:cNvSpPr>
            <a:spLocks noGrp="1"/>
          </p:cNvSpPr>
          <p:nvPr>
            <p:ph idx="1"/>
          </p:nvPr>
        </p:nvSpPr>
        <p:spPr>
          <a:xfrm>
            <a:off x="677334" y="1550894"/>
            <a:ext cx="8596668" cy="4849905"/>
          </a:xfrm>
        </p:spPr>
        <p:txBody>
          <a:bodyPr/>
          <a:lstStyle/>
          <a:p>
            <a:r>
              <a:rPr lang="en-US" b="1" dirty="0"/>
              <a:t>Externalized Configuration </a:t>
            </a:r>
            <a:r>
              <a:rPr lang="en-US" dirty="0"/>
              <a:t>:</a:t>
            </a:r>
          </a:p>
          <a:p>
            <a:pPr marL="0" indent="0">
              <a:buNone/>
            </a:pPr>
            <a:r>
              <a:rPr lang="en-US" dirty="0"/>
              <a:t>    - Spring Boot allows us to externalize our configuration so that we can work </a:t>
            </a:r>
          </a:p>
          <a:p>
            <a:pPr marL="0" indent="0">
              <a:buNone/>
            </a:pPr>
            <a:r>
              <a:rPr lang="en-US" dirty="0"/>
              <a:t>      with the same application in different environments. </a:t>
            </a:r>
          </a:p>
          <a:p>
            <a:pPr marL="0" indent="0">
              <a:buNone/>
            </a:pPr>
            <a:r>
              <a:rPr lang="en-US" dirty="0"/>
              <a:t>    - The application uses YAML files to externalize configuration.</a:t>
            </a:r>
          </a:p>
          <a:p>
            <a:pPr marL="0" indent="0">
              <a:buNone/>
            </a:pPr>
            <a:endParaRPr lang="en-US" dirty="0"/>
          </a:p>
          <a:p>
            <a:r>
              <a:rPr lang="en-US" b="1" dirty="0"/>
              <a:t>Properties Files </a:t>
            </a:r>
            <a:r>
              <a:rPr lang="en-US" dirty="0"/>
              <a:t>:</a:t>
            </a:r>
          </a:p>
          <a:p>
            <a:pPr marL="0" indent="0">
              <a:buNone/>
            </a:pPr>
            <a:r>
              <a:rPr lang="en-US" dirty="0"/>
              <a:t>    - Spring Boot provides a rich set of Application Properties. So, we can use that </a:t>
            </a:r>
          </a:p>
          <a:p>
            <a:pPr marL="0" indent="0">
              <a:buNone/>
            </a:pPr>
            <a:r>
              <a:rPr lang="en-US" dirty="0"/>
              <a:t>      in the properties file of our project. </a:t>
            </a:r>
          </a:p>
          <a:p>
            <a:pPr marL="0" indent="0">
              <a:buNone/>
            </a:pPr>
            <a:r>
              <a:rPr lang="en-US" dirty="0"/>
              <a:t>    - The properties file is used to set properties like server-port =8082 and many </a:t>
            </a:r>
          </a:p>
          <a:p>
            <a:pPr marL="0" indent="0">
              <a:buNone/>
            </a:pPr>
            <a:r>
              <a:rPr lang="en-US" dirty="0"/>
              <a:t>      others. </a:t>
            </a:r>
          </a:p>
          <a:p>
            <a:pPr marL="0" indent="0">
              <a:buNone/>
            </a:pPr>
            <a:r>
              <a:rPr lang="en-US" dirty="0"/>
              <a:t>    - It helps to organize application properties.</a:t>
            </a:r>
            <a:endParaRPr lang="en-IN" dirty="0"/>
          </a:p>
        </p:txBody>
      </p:sp>
    </p:spTree>
    <p:extLst>
      <p:ext uri="{BB962C8B-B14F-4D97-AF65-F5344CB8AC3E}">
        <p14:creationId xmlns:p14="http://schemas.microsoft.com/office/powerpoint/2010/main" val="2859690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522</TotalTime>
  <Words>2715</Words>
  <Application>Microsoft Office PowerPoint</Application>
  <PresentationFormat>Widescreen</PresentationFormat>
  <Paragraphs>234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erdana</vt:lpstr>
      <vt:lpstr>inter-bold</vt:lpstr>
      <vt:lpstr>inter-regular</vt:lpstr>
      <vt:lpstr>times new roman</vt:lpstr>
      <vt:lpstr>Trebuchet MS</vt:lpstr>
      <vt:lpstr>Wingdings 3</vt:lpstr>
      <vt:lpstr>Facet</vt:lpstr>
      <vt:lpstr>Spring Boot</vt:lpstr>
      <vt:lpstr>What is Spring Boot </vt:lpstr>
      <vt:lpstr>Why Spring Boot Framework?</vt:lpstr>
      <vt:lpstr>Advantages of Spring Boot </vt:lpstr>
      <vt:lpstr>Limitations of Spring Boot </vt:lpstr>
      <vt:lpstr>Goals of Spring Boot </vt:lpstr>
      <vt:lpstr>Spring Boot Features </vt:lpstr>
      <vt:lpstr>Spring Boot Features</vt:lpstr>
      <vt:lpstr>Spring Boot Features</vt:lpstr>
      <vt:lpstr>Spring Boot Features</vt:lpstr>
      <vt:lpstr>Spring Boot Features</vt:lpstr>
      <vt:lpstr>Spring vs. Spring Boot </vt:lpstr>
      <vt:lpstr>Spring vs. Spring Boot</vt:lpstr>
      <vt:lpstr>Spring Boot Architecture </vt:lpstr>
      <vt:lpstr>Spring Boot Architecture</vt:lpstr>
      <vt:lpstr>Spring Boot Architecture</vt:lpstr>
      <vt:lpstr>Spring Boot Flow Architecture </vt:lpstr>
      <vt:lpstr>Spring Boot Annotations </vt:lpstr>
      <vt:lpstr>Spring Boot Annotations</vt:lpstr>
      <vt:lpstr>Spring Framework Stereotype Annotations</vt:lpstr>
      <vt:lpstr>Spring Boot Annotations </vt:lpstr>
      <vt:lpstr>Spring MVC and REST Annotations </vt:lpstr>
      <vt:lpstr>Spring MVC and REST Annotations</vt:lpstr>
      <vt:lpstr>Spring Boot Dependency Management </vt:lpstr>
      <vt:lpstr>Advantages of Dependency Management </vt:lpstr>
      <vt:lpstr>Spring Boot Application Properties </vt:lpstr>
      <vt:lpstr>Spring Boot Starters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Nisha Mandhare</dc:creator>
  <cp:lastModifiedBy>Nisha Mandhare</cp:lastModifiedBy>
  <cp:revision>6</cp:revision>
  <dcterms:created xsi:type="dcterms:W3CDTF">2022-06-29T06:19:14Z</dcterms:created>
  <dcterms:modified xsi:type="dcterms:W3CDTF">2022-07-06T03:45:36Z</dcterms:modified>
</cp:coreProperties>
</file>