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50A3-1005-D50E-1B41-B63D4CEF9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EDA CASE STUDY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98634-2499-6371-98DE-F764430B0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6415" y="4777380"/>
            <a:ext cx="3498981" cy="861420"/>
          </a:xfrm>
        </p:spPr>
        <p:txBody>
          <a:bodyPr/>
          <a:lstStyle/>
          <a:p>
            <a:r>
              <a:rPr lang="en-IN" dirty="0"/>
              <a:t>BY</a:t>
            </a:r>
          </a:p>
          <a:p>
            <a:r>
              <a:rPr lang="en-IN" dirty="0"/>
              <a:t>SWATI DUBEY</a:t>
            </a:r>
          </a:p>
        </p:txBody>
      </p:sp>
    </p:spTree>
    <p:extLst>
      <p:ext uri="{BB962C8B-B14F-4D97-AF65-F5344CB8AC3E}">
        <p14:creationId xmlns:p14="http://schemas.microsoft.com/office/powerpoint/2010/main" val="393564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4B4D-8FA6-C4D9-92E3-BDF7822B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spc="-5" dirty="0"/>
              <a:t>Distri</a:t>
            </a:r>
            <a:r>
              <a:rPr lang="en-IN" sz="3600" spc="-10" dirty="0"/>
              <a:t>b</a:t>
            </a:r>
            <a:r>
              <a:rPr lang="en-IN" sz="3600" spc="-5" dirty="0"/>
              <a:t>ut</a:t>
            </a:r>
            <a:r>
              <a:rPr lang="en-IN" sz="3600" spc="-20" dirty="0"/>
              <a:t>i</a:t>
            </a:r>
            <a:r>
              <a:rPr lang="en-IN" sz="3600" spc="-5" dirty="0"/>
              <a:t>o</a:t>
            </a:r>
            <a:r>
              <a:rPr lang="en-IN" sz="3600" dirty="0"/>
              <a:t>n</a:t>
            </a:r>
            <a:r>
              <a:rPr lang="en-IN" sz="3600" spc="-105" dirty="0"/>
              <a:t> </a:t>
            </a:r>
            <a:r>
              <a:rPr lang="en-IN" sz="3600" spc="-5" dirty="0"/>
              <a:t>fo</a:t>
            </a:r>
            <a:r>
              <a:rPr lang="en-IN" sz="3600" dirty="0"/>
              <a:t>r	contract</a:t>
            </a:r>
            <a:r>
              <a:rPr lang="en-IN" sz="3600" spc="-145" dirty="0"/>
              <a:t> </a:t>
            </a:r>
            <a:r>
              <a:rPr lang="en-IN" sz="3600" dirty="0"/>
              <a:t>type</a:t>
            </a:r>
            <a:endParaRPr lang="en-IN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5E50340D-AEA0-B4F6-4CBC-B044C2E7FCB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0130" y="2341983"/>
            <a:ext cx="5228532" cy="4268537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8112E343-AC4F-5444-DF31-0D4F56947C2C}"/>
              </a:ext>
            </a:extLst>
          </p:cNvPr>
          <p:cNvSpPr txBox="1"/>
          <p:nvPr/>
        </p:nvSpPr>
        <p:spPr>
          <a:xfrm>
            <a:off x="520700" y="2512314"/>
            <a:ext cx="359346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 marL="299085" marR="84772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latin typeface="Calibri"/>
                <a:cs typeface="Calibri"/>
              </a:rPr>
              <a:t>‘cash</a:t>
            </a:r>
            <a:r>
              <a:rPr sz="1800" spc="-5" dirty="0">
                <a:latin typeface="Calibri"/>
                <a:cs typeface="Calibri"/>
              </a:rPr>
              <a:t> loans’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dirty="0">
                <a:latin typeface="Calibri"/>
                <a:cs typeface="Calibri"/>
              </a:rPr>
              <a:t>than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‘Revolving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loans’</a:t>
            </a:r>
            <a:r>
              <a:rPr sz="1800" dirty="0">
                <a:latin typeface="Calibri"/>
                <a:cs typeface="Calibri"/>
              </a:rPr>
              <a:t> .</a:t>
            </a:r>
            <a:endParaRPr sz="1800">
              <a:latin typeface="Calibri"/>
              <a:cs typeface="Calibri"/>
            </a:endParaRPr>
          </a:p>
          <a:p>
            <a:pPr marL="299085" marR="2863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Females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applying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credits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well.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Female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who</a:t>
            </a:r>
            <a:r>
              <a:rPr sz="1800" spc="-5" dirty="0">
                <a:latin typeface="Calibri"/>
                <a:cs typeface="Calibri"/>
              </a:rPr>
              <a:t> applied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Revolving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824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2534-4FCD-EF6A-92D5-0F5174F2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spc="-5" dirty="0"/>
              <a:t>Dist</a:t>
            </a:r>
            <a:r>
              <a:rPr lang="en-IN" sz="3600" spc="-15" dirty="0"/>
              <a:t>r</a:t>
            </a:r>
            <a:r>
              <a:rPr lang="en-IN" sz="3600" dirty="0"/>
              <a:t>ib</a:t>
            </a:r>
            <a:r>
              <a:rPr lang="en-IN" sz="3600" spc="-10" dirty="0"/>
              <a:t>u</a:t>
            </a:r>
            <a:r>
              <a:rPr lang="en-IN" sz="3600" dirty="0"/>
              <a:t>ti</a:t>
            </a:r>
            <a:r>
              <a:rPr lang="en-IN" sz="3600" spc="-10" dirty="0"/>
              <a:t>o</a:t>
            </a:r>
            <a:r>
              <a:rPr lang="en-IN" sz="3600" dirty="0"/>
              <a:t>n</a:t>
            </a:r>
            <a:r>
              <a:rPr lang="en-IN" sz="3600" spc="-50" dirty="0"/>
              <a:t> </a:t>
            </a:r>
            <a:r>
              <a:rPr lang="en-IN" sz="3600" spc="-5" dirty="0"/>
              <a:t>o</a:t>
            </a:r>
            <a:r>
              <a:rPr lang="en-IN" sz="3600" dirty="0"/>
              <a:t>f	</a:t>
            </a:r>
            <a:r>
              <a:rPr lang="en-IN" sz="3600" spc="-5" dirty="0"/>
              <a:t>organizati</a:t>
            </a:r>
            <a:r>
              <a:rPr lang="en-IN" sz="3600" spc="5" dirty="0"/>
              <a:t>o</a:t>
            </a:r>
            <a:r>
              <a:rPr lang="en-IN" sz="3600" dirty="0"/>
              <a:t>n</a:t>
            </a:r>
            <a:r>
              <a:rPr lang="en-IN" sz="3600" spc="-110" dirty="0"/>
              <a:t> </a:t>
            </a:r>
            <a:r>
              <a:rPr lang="en-IN" sz="3600" dirty="0"/>
              <a:t>type</a:t>
            </a:r>
            <a:endParaRPr lang="en-IN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F82806D7-4748-2A86-DF96-918597CF645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680632"/>
            <a:ext cx="5663122" cy="4887217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206E90AA-82EE-05CE-D4FA-93770C487B61}"/>
              </a:ext>
            </a:extLst>
          </p:cNvPr>
          <p:cNvSpPr txBox="1"/>
          <p:nvPr/>
        </p:nvSpPr>
        <p:spPr>
          <a:xfrm>
            <a:off x="381000" y="2514600"/>
            <a:ext cx="4260467" cy="2558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Conclusion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Clients 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credits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 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organization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</a:p>
          <a:p>
            <a:pPr marL="299085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‘Business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 </a:t>
            </a:r>
            <a:r>
              <a:rPr sz="1800" spc="-25" dirty="0">
                <a:latin typeface="Calibri"/>
                <a:cs typeface="Calibri"/>
              </a:rPr>
              <a:t>Type</a:t>
            </a:r>
            <a:r>
              <a:rPr sz="1800" dirty="0">
                <a:latin typeface="Calibri"/>
                <a:cs typeface="Calibri"/>
              </a:rPr>
              <a:t> 3’ , </a:t>
            </a:r>
            <a:r>
              <a:rPr sz="1800" spc="-5" dirty="0">
                <a:latin typeface="Calibri"/>
                <a:cs typeface="Calibri"/>
              </a:rPr>
              <a:t>‘Self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employed’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‘Other’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‘Medicine’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‘Government’.</a:t>
            </a:r>
            <a:endParaRPr sz="1800" dirty="0">
              <a:latin typeface="Calibri"/>
              <a:cs typeface="Calibri"/>
            </a:endParaRPr>
          </a:p>
          <a:p>
            <a:pPr marL="299085" marR="3492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Less clients </a:t>
            </a:r>
            <a:r>
              <a:rPr sz="1800" spc="-10" dirty="0">
                <a:latin typeface="Calibri"/>
                <a:cs typeface="Calibri"/>
              </a:rPr>
              <a:t>are from </a:t>
            </a:r>
            <a:r>
              <a:rPr sz="1800" spc="-5" dirty="0">
                <a:latin typeface="Calibri"/>
                <a:cs typeface="Calibri"/>
              </a:rPr>
              <a:t>Industry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10" dirty="0">
                <a:latin typeface="Calibri"/>
                <a:cs typeface="Calibri"/>
              </a:rPr>
              <a:t>8,type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6, type 10, </a:t>
            </a:r>
            <a:r>
              <a:rPr sz="1800" spc="-5" dirty="0">
                <a:latin typeface="Calibri"/>
                <a:cs typeface="Calibri"/>
              </a:rPr>
              <a:t>religion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trade </a:t>
            </a:r>
            <a:r>
              <a:rPr sz="1800" dirty="0">
                <a:latin typeface="Calibri"/>
                <a:cs typeface="Calibri"/>
              </a:rPr>
              <a:t>type 5, type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4.</a:t>
            </a:r>
            <a:endParaRPr sz="1800" dirty="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distribution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2972037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9191-C327-E04C-79C3-9E4271BF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spc="-10" dirty="0">
                <a:solidFill>
                  <a:srgbClr val="EBEBEB"/>
                </a:solidFill>
              </a:rPr>
              <a:t>Correlation</a:t>
            </a:r>
            <a:r>
              <a:rPr lang="en-IN" sz="3600" spc="-40" dirty="0">
                <a:solidFill>
                  <a:srgbClr val="EBEBEB"/>
                </a:solidFill>
              </a:rPr>
              <a:t> </a:t>
            </a:r>
            <a:r>
              <a:rPr lang="en-IN" sz="3600" spc="-5" dirty="0">
                <a:solidFill>
                  <a:srgbClr val="EBEBEB"/>
                </a:solidFill>
              </a:rPr>
              <a:t>for</a:t>
            </a:r>
            <a:r>
              <a:rPr lang="en-IN" sz="3600" spc="-35" dirty="0">
                <a:solidFill>
                  <a:srgbClr val="EBEBEB"/>
                </a:solidFill>
              </a:rPr>
              <a:t> </a:t>
            </a:r>
            <a:r>
              <a:rPr lang="en-IN" sz="3600" spc="-5" dirty="0">
                <a:solidFill>
                  <a:srgbClr val="EBEBEB"/>
                </a:solidFill>
              </a:rPr>
              <a:t>Target</a:t>
            </a:r>
            <a:r>
              <a:rPr lang="en-IN" sz="3600" dirty="0">
                <a:solidFill>
                  <a:srgbClr val="EBEBEB"/>
                </a:solidFill>
              </a:rPr>
              <a:t> =</a:t>
            </a:r>
            <a:r>
              <a:rPr lang="en-IN" sz="3600" spc="105" dirty="0">
                <a:solidFill>
                  <a:srgbClr val="EBEBEB"/>
                </a:solidFill>
              </a:rPr>
              <a:t> </a:t>
            </a:r>
            <a:r>
              <a:rPr lang="en-IN" sz="3600" dirty="0">
                <a:solidFill>
                  <a:srgbClr val="EBEBEB"/>
                </a:solidFill>
              </a:rPr>
              <a:t>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08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300EB-7845-7B52-B01F-EDC39ED4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C8CD15-F637-BD23-894B-C25723B7003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1ED244-3E4E-2B96-6C2E-7FF32F631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7FC76EAD-CD80-E41A-9360-5B2374BFD88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798" y="196598"/>
            <a:ext cx="11614404" cy="666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2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B4DF1A0-E083-161C-BACF-66CB21854731}"/>
              </a:ext>
            </a:extLst>
          </p:cNvPr>
          <p:cNvSpPr txBox="1">
            <a:spLocks/>
          </p:cNvSpPr>
          <p:nvPr/>
        </p:nvSpPr>
        <p:spPr bwMode="gray">
          <a:xfrm>
            <a:off x="1288415" y="991791"/>
            <a:ext cx="480758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pc="-10" dirty="0">
                <a:solidFill>
                  <a:srgbClr val="EBEBEB"/>
                </a:solidFill>
              </a:rPr>
              <a:t>Correlation</a:t>
            </a:r>
            <a:r>
              <a:rPr lang="en-IN" spc="-45" dirty="0">
                <a:solidFill>
                  <a:srgbClr val="EBEBEB"/>
                </a:solidFill>
              </a:rPr>
              <a:t> </a:t>
            </a:r>
            <a:r>
              <a:rPr lang="en-IN" spc="-15" dirty="0">
                <a:solidFill>
                  <a:srgbClr val="EBEBEB"/>
                </a:solidFill>
              </a:rPr>
              <a:t>For</a:t>
            </a:r>
            <a:r>
              <a:rPr lang="en-IN" spc="-40" dirty="0">
                <a:solidFill>
                  <a:srgbClr val="EBEBEB"/>
                </a:solidFill>
              </a:rPr>
              <a:t> </a:t>
            </a:r>
            <a:r>
              <a:rPr lang="en-IN" dirty="0">
                <a:solidFill>
                  <a:srgbClr val="EBEBEB"/>
                </a:solidFill>
              </a:rPr>
              <a:t>Target</a:t>
            </a:r>
            <a:r>
              <a:rPr lang="en-IN" spc="20" dirty="0">
                <a:solidFill>
                  <a:srgbClr val="EBEBEB"/>
                </a:solidFill>
              </a:rPr>
              <a:t> </a:t>
            </a:r>
            <a:r>
              <a:rPr lang="en-IN" dirty="0">
                <a:solidFill>
                  <a:srgbClr val="EBEBEB"/>
                </a:solidFill>
              </a:rPr>
              <a:t>=</a:t>
            </a:r>
            <a:r>
              <a:rPr lang="en-IN" spc="125" dirty="0">
                <a:solidFill>
                  <a:srgbClr val="EBEBEB"/>
                </a:solidFill>
              </a:rPr>
              <a:t> </a:t>
            </a:r>
            <a:r>
              <a:rPr lang="en-IN" dirty="0">
                <a:solidFill>
                  <a:srgbClr val="EBEBEB"/>
                </a:solidFill>
              </a:rPr>
              <a:t>0</a:t>
            </a:r>
            <a:endParaRPr lang="en-IN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9B6A215-85E7-0B33-FDCE-5B057E564B3E}"/>
              </a:ext>
            </a:extLst>
          </p:cNvPr>
          <p:cNvSpPr txBox="1"/>
          <p:nvPr/>
        </p:nvSpPr>
        <p:spPr>
          <a:xfrm>
            <a:off x="531845" y="2838722"/>
            <a:ext cx="989965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Conclusion</a:t>
            </a:r>
            <a:endParaRPr sz="1800" dirty="0">
              <a:latin typeface="Calibri"/>
              <a:cs typeface="Calibri"/>
            </a:endParaRPr>
          </a:p>
          <a:p>
            <a:pPr marL="299085" marR="25781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Credit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inversely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proportional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birth,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Credit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vice-versa.</a:t>
            </a:r>
            <a:endParaRPr sz="1800" dirty="0">
              <a:latin typeface="Calibri"/>
              <a:cs typeface="Calibri"/>
            </a:endParaRPr>
          </a:p>
          <a:p>
            <a:pPr marL="756285" marR="66230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Credit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inversely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proportional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children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Credit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 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-10" dirty="0">
                <a:latin typeface="Calibri"/>
                <a:cs typeface="Calibri"/>
              </a:rPr>
              <a:t> children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vice-versa.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Income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inversely proportional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children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income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less</a:t>
            </a:r>
            <a:r>
              <a:rPr sz="1800" spc="-10" dirty="0">
                <a:latin typeface="Calibri"/>
                <a:cs typeface="Calibri"/>
              </a:rPr>
              <a:t> children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client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vice-versa.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People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less </a:t>
            </a:r>
            <a:r>
              <a:rPr sz="1800" spc="-10" dirty="0">
                <a:latin typeface="Calibri"/>
                <a:cs typeface="Calibri"/>
              </a:rPr>
              <a:t>children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densely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populated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area.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Credit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annuity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densely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populated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area.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income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also</a:t>
            </a:r>
            <a:r>
              <a:rPr sz="1800" spc="-5" dirty="0">
                <a:latin typeface="Calibri"/>
                <a:cs typeface="Calibri"/>
              </a:rPr>
              <a:t> higher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densely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populated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area.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191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981A-0947-CCFF-DF1B-1B1A79F5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spc="-10" dirty="0">
                <a:solidFill>
                  <a:srgbClr val="EBEBEB"/>
                </a:solidFill>
              </a:rPr>
              <a:t>Correlation</a:t>
            </a:r>
            <a:r>
              <a:rPr lang="en-IN" sz="3600" spc="-40" dirty="0">
                <a:solidFill>
                  <a:srgbClr val="EBEBEB"/>
                </a:solidFill>
              </a:rPr>
              <a:t> </a:t>
            </a:r>
            <a:r>
              <a:rPr lang="en-IN" sz="3600" spc="-5" dirty="0">
                <a:solidFill>
                  <a:srgbClr val="EBEBEB"/>
                </a:solidFill>
              </a:rPr>
              <a:t>for</a:t>
            </a:r>
            <a:r>
              <a:rPr lang="en-IN" sz="3600" spc="-35" dirty="0">
                <a:solidFill>
                  <a:srgbClr val="EBEBEB"/>
                </a:solidFill>
              </a:rPr>
              <a:t> </a:t>
            </a:r>
            <a:r>
              <a:rPr lang="en-IN" sz="3600" spc="-5" dirty="0">
                <a:solidFill>
                  <a:srgbClr val="EBEBEB"/>
                </a:solidFill>
              </a:rPr>
              <a:t>Target</a:t>
            </a:r>
            <a:r>
              <a:rPr lang="en-IN" sz="3600" dirty="0">
                <a:solidFill>
                  <a:srgbClr val="EBEBEB"/>
                </a:solidFill>
              </a:rPr>
              <a:t> =</a:t>
            </a:r>
            <a:r>
              <a:rPr lang="en-IN" sz="3600" spc="95" dirty="0">
                <a:solidFill>
                  <a:srgbClr val="EBEBEB"/>
                </a:solidFill>
              </a:rPr>
              <a:t> </a:t>
            </a:r>
            <a:r>
              <a:rPr lang="en-IN" sz="3600" dirty="0">
                <a:solidFill>
                  <a:srgbClr val="EBEBEB"/>
                </a:solidFill>
              </a:rPr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00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193BD4-1F4C-2129-BCD5-35A6738B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DA9E5AC-EB4E-93B2-0919-A63E17BB8B3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87BE30-1E36-2188-4EFF-5246538B0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D2BADB46-3971-1D39-A0CE-90ACCF44B7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645"/>
            <a:ext cx="11561064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4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68531F8F-35D1-2822-91B5-50582202B4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3627" y="1000709"/>
            <a:ext cx="57270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EBEBEB"/>
                </a:solidFill>
              </a:rPr>
              <a:t>Correlation</a:t>
            </a:r>
            <a:r>
              <a:rPr sz="3600" spc="-55" dirty="0">
                <a:solidFill>
                  <a:srgbClr val="EBEBEB"/>
                </a:solidFill>
              </a:rPr>
              <a:t> </a:t>
            </a:r>
            <a:r>
              <a:rPr sz="3600" spc="-5" dirty="0">
                <a:solidFill>
                  <a:srgbClr val="EBEBEB"/>
                </a:solidFill>
              </a:rPr>
              <a:t>for</a:t>
            </a:r>
            <a:r>
              <a:rPr sz="3600" spc="-30" dirty="0">
                <a:solidFill>
                  <a:srgbClr val="EBEBEB"/>
                </a:solidFill>
              </a:rPr>
              <a:t> </a:t>
            </a:r>
            <a:r>
              <a:rPr sz="3600" spc="-5" dirty="0">
                <a:solidFill>
                  <a:srgbClr val="EBEBEB"/>
                </a:solidFill>
              </a:rPr>
              <a:t>Target</a:t>
            </a:r>
            <a:r>
              <a:rPr sz="3600" spc="-30" dirty="0">
                <a:solidFill>
                  <a:srgbClr val="EBEBEB"/>
                </a:solidFill>
              </a:rPr>
              <a:t> </a:t>
            </a:r>
            <a:r>
              <a:rPr sz="3600" dirty="0">
                <a:solidFill>
                  <a:srgbClr val="EBEBEB"/>
                </a:solidFill>
              </a:rPr>
              <a:t>=</a:t>
            </a:r>
            <a:r>
              <a:rPr sz="3600" spc="-25" dirty="0">
                <a:solidFill>
                  <a:srgbClr val="EBEBEB"/>
                </a:solidFill>
              </a:rPr>
              <a:t> </a:t>
            </a:r>
            <a:r>
              <a:rPr sz="3600" dirty="0">
                <a:solidFill>
                  <a:srgbClr val="EBEBEB"/>
                </a:solidFill>
              </a:rPr>
              <a:t>1</a:t>
            </a:r>
            <a:endParaRPr sz="360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024D20B-CEFA-5C37-AAAF-430BECE7EF96}"/>
              </a:ext>
            </a:extLst>
          </p:cNvPr>
          <p:cNvSpPr txBox="1"/>
          <p:nvPr/>
        </p:nvSpPr>
        <p:spPr>
          <a:xfrm>
            <a:off x="1221435" y="2618994"/>
            <a:ext cx="100616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This heat</a:t>
            </a:r>
            <a:r>
              <a:rPr sz="1800" dirty="0">
                <a:latin typeface="Calibri"/>
                <a:cs typeface="Calibri"/>
              </a:rPr>
              <a:t> map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Target</a:t>
            </a:r>
            <a:r>
              <a:rPr sz="1800" dirty="0">
                <a:latin typeface="Calibri"/>
                <a:cs typeface="Calibri"/>
              </a:rPr>
              <a:t> 1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quite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similar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Target</a:t>
            </a:r>
            <a:r>
              <a:rPr sz="1800" dirty="0">
                <a:latin typeface="Calibri"/>
                <a:cs typeface="Calibri"/>
              </a:rPr>
              <a:t> 0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differences.</a:t>
            </a:r>
            <a:endParaRPr sz="18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People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permanent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matching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spc="-10" dirty="0">
                <a:latin typeface="Calibri"/>
                <a:cs typeface="Calibri"/>
              </a:rPr>
              <a:t> 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-10" dirty="0">
                <a:latin typeface="Calibri"/>
                <a:cs typeface="Calibri"/>
              </a:rPr>
              <a:t> children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(inverse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proportion)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People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permanent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matching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 </a:t>
            </a:r>
            <a:r>
              <a:rPr sz="1800" spc="-5" dirty="0">
                <a:latin typeface="Calibri"/>
                <a:cs typeface="Calibri"/>
              </a:rPr>
              <a:t>address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-10" dirty="0">
                <a:latin typeface="Calibri"/>
                <a:cs typeface="Calibri"/>
              </a:rPr>
              <a:t> children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(inverse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proportion)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0003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E729E08-3E77-DD2A-3C23-FC0BA7820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240" y="683583"/>
            <a:ext cx="961145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EBEBEB"/>
                </a:solidFill>
              </a:rPr>
              <a:t>Categorical</a:t>
            </a:r>
            <a:r>
              <a:rPr spc="-15" dirty="0">
                <a:solidFill>
                  <a:srgbClr val="EBEBEB"/>
                </a:solidFill>
              </a:rPr>
              <a:t> </a:t>
            </a:r>
            <a:r>
              <a:rPr dirty="0">
                <a:solidFill>
                  <a:srgbClr val="EBEBEB"/>
                </a:solidFill>
              </a:rPr>
              <a:t>Univariate analysis</a:t>
            </a:r>
            <a:r>
              <a:rPr spc="-40" dirty="0">
                <a:solidFill>
                  <a:srgbClr val="EBEBEB"/>
                </a:solidFill>
              </a:rPr>
              <a:t> </a:t>
            </a:r>
            <a:r>
              <a:rPr dirty="0">
                <a:solidFill>
                  <a:srgbClr val="EBEBEB"/>
                </a:solidFill>
              </a:rPr>
              <a:t>of</a:t>
            </a:r>
            <a:r>
              <a:rPr spc="-15" dirty="0">
                <a:solidFill>
                  <a:srgbClr val="EBEBEB"/>
                </a:solidFill>
              </a:rPr>
              <a:t> </a:t>
            </a:r>
            <a:r>
              <a:rPr dirty="0">
                <a:solidFill>
                  <a:srgbClr val="EBEBEB"/>
                </a:solidFill>
              </a:rPr>
              <a:t>variables</a:t>
            </a:r>
            <a:r>
              <a:rPr spc="-60" dirty="0">
                <a:solidFill>
                  <a:srgbClr val="EBEBEB"/>
                </a:solidFill>
              </a:rPr>
              <a:t> </a:t>
            </a:r>
            <a:r>
              <a:rPr spc="-5" dirty="0">
                <a:solidFill>
                  <a:srgbClr val="EBEBEB"/>
                </a:solidFill>
              </a:rPr>
              <a:t>for</a:t>
            </a:r>
            <a:r>
              <a:rPr spc="-25" dirty="0">
                <a:solidFill>
                  <a:srgbClr val="EBEBEB"/>
                </a:solidFill>
              </a:rPr>
              <a:t> </a:t>
            </a:r>
            <a:r>
              <a:rPr dirty="0">
                <a:solidFill>
                  <a:srgbClr val="EBEBEB"/>
                </a:solidFill>
              </a:rPr>
              <a:t>Target</a:t>
            </a:r>
            <a:r>
              <a:rPr spc="-15" dirty="0">
                <a:solidFill>
                  <a:srgbClr val="EBEBEB"/>
                </a:solidFill>
              </a:rPr>
              <a:t> </a:t>
            </a:r>
            <a:r>
              <a:rPr dirty="0">
                <a:solidFill>
                  <a:srgbClr val="EBEBEB"/>
                </a:solidFill>
              </a:rPr>
              <a:t>=</a:t>
            </a:r>
            <a:r>
              <a:rPr spc="-60" dirty="0">
                <a:solidFill>
                  <a:srgbClr val="EBEBEB"/>
                </a:solidFill>
              </a:rPr>
              <a:t> </a:t>
            </a:r>
            <a:r>
              <a:rPr dirty="0">
                <a:solidFill>
                  <a:srgbClr val="EBEBEB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2635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D5073DC-DD5E-4D52-CB8A-D69291D04C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082" y="946137"/>
            <a:ext cx="7448229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75940" algn="l"/>
              </a:tabLst>
            </a:pPr>
            <a:r>
              <a:rPr dirty="0">
                <a:solidFill>
                  <a:srgbClr val="EBEBEB"/>
                </a:solidFill>
              </a:rPr>
              <a:t>Boxplot</a:t>
            </a:r>
            <a:r>
              <a:rPr spc="-50" dirty="0">
                <a:solidFill>
                  <a:srgbClr val="EBEBEB"/>
                </a:solidFill>
              </a:rPr>
              <a:t> </a:t>
            </a:r>
            <a:r>
              <a:rPr spc="-5" dirty="0">
                <a:solidFill>
                  <a:srgbClr val="EBEBEB"/>
                </a:solidFill>
              </a:rPr>
              <a:t>fo</a:t>
            </a:r>
            <a:r>
              <a:rPr dirty="0">
                <a:solidFill>
                  <a:srgbClr val="EBEBEB"/>
                </a:solidFill>
              </a:rPr>
              <a:t>r</a:t>
            </a:r>
            <a:r>
              <a:rPr spc="-65" dirty="0">
                <a:solidFill>
                  <a:srgbClr val="EBEBEB"/>
                </a:solidFill>
              </a:rPr>
              <a:t> </a:t>
            </a:r>
            <a:r>
              <a:rPr dirty="0">
                <a:solidFill>
                  <a:srgbClr val="EBEBEB"/>
                </a:solidFill>
              </a:rPr>
              <a:t>credit</a:t>
            </a:r>
            <a:r>
              <a:rPr lang="en-IN" dirty="0">
                <a:solidFill>
                  <a:srgbClr val="EBEBEB"/>
                </a:solidFill>
              </a:rPr>
              <a:t> amount</a:t>
            </a:r>
            <a:endParaRPr dirty="0">
              <a:solidFill>
                <a:srgbClr val="EBEBEB"/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E53C264-DE0D-0D59-B3FA-ECE8F285D9EF}"/>
              </a:ext>
            </a:extLst>
          </p:cNvPr>
          <p:cNvSpPr txBox="1"/>
          <p:nvPr/>
        </p:nvSpPr>
        <p:spPr>
          <a:xfrm>
            <a:off x="709751" y="2521371"/>
            <a:ext cx="5277608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Conclusion</a:t>
            </a:r>
            <a:endParaRPr sz="1800" dirty="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-10" dirty="0">
                <a:latin typeface="Calibri"/>
                <a:cs typeface="Calibri"/>
              </a:rPr>
              <a:t> outliers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noticed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credit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amount.</a:t>
            </a:r>
            <a:endParaRPr sz="1800" dirty="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first </a:t>
            </a:r>
            <a:r>
              <a:rPr sz="1800" spc="-10" dirty="0">
                <a:latin typeface="Calibri"/>
                <a:cs typeface="Calibri"/>
              </a:rPr>
              <a:t>quartile </a:t>
            </a:r>
            <a:r>
              <a:rPr sz="1800" spc="-5" dirty="0">
                <a:latin typeface="Calibri"/>
                <a:cs typeface="Calibri"/>
              </a:rPr>
              <a:t>is bigger </a:t>
            </a:r>
            <a:r>
              <a:rPr sz="1800" dirty="0">
                <a:latin typeface="Calibri"/>
                <a:cs typeface="Calibri"/>
              </a:rPr>
              <a:t>than </a:t>
            </a:r>
            <a:r>
              <a:rPr sz="1800" spc="-10" dirty="0">
                <a:latin typeface="Calibri"/>
                <a:cs typeface="Calibri"/>
              </a:rPr>
              <a:t>third quartile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credit </a:t>
            </a:r>
            <a:r>
              <a:rPr sz="1800" spc="-5" dirty="0">
                <a:latin typeface="Calibri"/>
                <a:cs typeface="Calibri"/>
              </a:rPr>
              <a:t>amount which </a:t>
            </a:r>
            <a:r>
              <a:rPr sz="1800" dirty="0">
                <a:latin typeface="Calibri"/>
                <a:cs typeface="Calibri"/>
              </a:rPr>
              <a:t>means </a:t>
            </a:r>
            <a:r>
              <a:rPr sz="1800" spc="-5" dirty="0">
                <a:latin typeface="Calibri"/>
                <a:cs typeface="Calibri"/>
              </a:rPr>
              <a:t>most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credits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present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quartile.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A81D503F-C197-0F64-7C23-5473DC33E642}"/>
              </a:ext>
            </a:extLst>
          </p:cNvPr>
          <p:cNvGrpSpPr/>
          <p:nvPr/>
        </p:nvGrpSpPr>
        <p:grpSpPr>
          <a:xfrm>
            <a:off x="6475445" y="2463546"/>
            <a:ext cx="5354324" cy="3589649"/>
            <a:chOff x="5984747" y="2546604"/>
            <a:chExt cx="5671185" cy="3926204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0441AC31-432A-61AA-83C2-0400B05A44B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4747" y="2546604"/>
              <a:ext cx="5670804" cy="3925824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5638527D-8B9F-2FD0-859C-F65F893E35C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9" y="2619756"/>
              <a:ext cx="5455920" cy="3709416"/>
            </a:xfrm>
            <a:prstGeom prst="rect">
              <a:avLst/>
            </a:prstGeom>
          </p:spPr>
        </p:pic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F4BB0858-C3C9-DD5F-2754-F2D11EEAFB9F}"/>
                </a:ext>
              </a:extLst>
            </p:cNvPr>
            <p:cNvSpPr/>
            <p:nvPr/>
          </p:nvSpPr>
          <p:spPr>
            <a:xfrm>
              <a:off x="6086093" y="2609850"/>
              <a:ext cx="5477510" cy="3730625"/>
            </a:xfrm>
            <a:custGeom>
              <a:avLst/>
              <a:gdLst/>
              <a:ahLst/>
              <a:cxnLst/>
              <a:rect l="l" t="t" r="r" b="b"/>
              <a:pathLst>
                <a:path w="5477509" h="3730625">
                  <a:moveTo>
                    <a:pt x="217804" y="0"/>
                  </a:moveTo>
                  <a:lnTo>
                    <a:pt x="5477002" y="0"/>
                  </a:lnTo>
                  <a:lnTo>
                    <a:pt x="5477002" y="3512756"/>
                  </a:lnTo>
                  <a:lnTo>
                    <a:pt x="5472557" y="3555898"/>
                  </a:lnTo>
                  <a:lnTo>
                    <a:pt x="5460110" y="3597097"/>
                  </a:lnTo>
                  <a:lnTo>
                    <a:pt x="5439663" y="3634155"/>
                  </a:lnTo>
                  <a:lnTo>
                    <a:pt x="5413121" y="3666159"/>
                  </a:lnTo>
                  <a:lnTo>
                    <a:pt x="5381116" y="3692753"/>
                  </a:lnTo>
                  <a:lnTo>
                    <a:pt x="5344033" y="3713162"/>
                  </a:lnTo>
                  <a:lnTo>
                    <a:pt x="5302884" y="3725646"/>
                  </a:lnTo>
                  <a:lnTo>
                    <a:pt x="5259705" y="3730167"/>
                  </a:lnTo>
                  <a:lnTo>
                    <a:pt x="0" y="3730167"/>
                  </a:lnTo>
                  <a:lnTo>
                    <a:pt x="0" y="217804"/>
                  </a:lnTo>
                  <a:lnTo>
                    <a:pt x="4571" y="174244"/>
                  </a:lnTo>
                  <a:lnTo>
                    <a:pt x="17017" y="133476"/>
                  </a:lnTo>
                  <a:lnTo>
                    <a:pt x="37337" y="96012"/>
                  </a:lnTo>
                  <a:lnTo>
                    <a:pt x="64007" y="64008"/>
                  </a:lnTo>
                  <a:lnTo>
                    <a:pt x="96011" y="37337"/>
                  </a:lnTo>
                  <a:lnTo>
                    <a:pt x="133476" y="17017"/>
                  </a:lnTo>
                  <a:lnTo>
                    <a:pt x="174243" y="4572"/>
                  </a:lnTo>
                  <a:lnTo>
                    <a:pt x="217804" y="0"/>
                  </a:lnTo>
                  <a:close/>
                </a:path>
              </a:pathLst>
            </a:custGeom>
            <a:ln w="19812">
              <a:solidFill>
                <a:srgbClr val="806C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194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E1D8-DA1C-7362-C1DF-C0A03D81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</a:t>
            </a:r>
            <a:r>
              <a:rPr lang="en-US" spc="-20" dirty="0"/>
              <a:t> </a:t>
            </a:r>
            <a:r>
              <a:rPr lang="en-US" dirty="0"/>
              <a:t>Univariate</a:t>
            </a:r>
            <a:r>
              <a:rPr lang="en-US" spc="-50" dirty="0"/>
              <a:t> </a:t>
            </a:r>
            <a:r>
              <a:rPr lang="en-US" dirty="0"/>
              <a:t>analysis</a:t>
            </a:r>
            <a:r>
              <a:rPr lang="en-US" spc="-60" dirty="0"/>
              <a:t> </a:t>
            </a:r>
            <a:r>
              <a:rPr lang="en-US" spc="-5" dirty="0"/>
              <a:t>for</a:t>
            </a:r>
            <a:r>
              <a:rPr lang="en-US" spc="-20" dirty="0"/>
              <a:t> </a:t>
            </a:r>
            <a:r>
              <a:rPr lang="en-US" dirty="0"/>
              <a:t>Target</a:t>
            </a:r>
            <a:r>
              <a:rPr lang="en-US" spc="-100" dirty="0"/>
              <a:t> </a:t>
            </a:r>
            <a:r>
              <a:rPr lang="en-US" dirty="0"/>
              <a:t>=</a:t>
            </a:r>
            <a:r>
              <a:rPr lang="en-US" spc="-155" dirty="0"/>
              <a:t> </a:t>
            </a:r>
            <a:r>
              <a:rPr lang="en-US" dirty="0"/>
              <a:t>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666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82A6BEA-7E87-98E8-BE7A-EC34E9072E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4369" y="1023733"/>
            <a:ext cx="640134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EBEBEB"/>
                </a:solidFill>
              </a:rPr>
              <a:t>Boxplot</a:t>
            </a:r>
            <a:r>
              <a:rPr sz="3600" spc="-65" dirty="0">
                <a:solidFill>
                  <a:srgbClr val="EBEBEB"/>
                </a:solidFill>
              </a:rPr>
              <a:t> </a:t>
            </a:r>
            <a:r>
              <a:rPr sz="3600" spc="-5" dirty="0">
                <a:solidFill>
                  <a:srgbClr val="EBEBEB"/>
                </a:solidFill>
              </a:rPr>
              <a:t>for</a:t>
            </a:r>
            <a:r>
              <a:rPr sz="3600" spc="-45" dirty="0">
                <a:solidFill>
                  <a:srgbClr val="EBEBEB"/>
                </a:solidFill>
              </a:rPr>
              <a:t> </a:t>
            </a:r>
            <a:r>
              <a:rPr sz="3600" dirty="0">
                <a:solidFill>
                  <a:srgbClr val="EBEBEB"/>
                </a:solidFill>
              </a:rPr>
              <a:t>income</a:t>
            </a:r>
            <a:r>
              <a:rPr sz="3600" spc="-60" dirty="0">
                <a:solidFill>
                  <a:srgbClr val="EBEBEB"/>
                </a:solidFill>
              </a:rPr>
              <a:t> </a:t>
            </a:r>
            <a:r>
              <a:rPr sz="3600" spc="-15" dirty="0">
                <a:solidFill>
                  <a:srgbClr val="EBEBEB"/>
                </a:solidFill>
              </a:rPr>
              <a:t>amount</a:t>
            </a:r>
            <a:endParaRPr sz="360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FA7A0EE-5A6E-42FF-DA13-59A91D72F437}"/>
              </a:ext>
            </a:extLst>
          </p:cNvPr>
          <p:cNvSpPr txBox="1"/>
          <p:nvPr/>
        </p:nvSpPr>
        <p:spPr>
          <a:xfrm>
            <a:off x="734369" y="2420616"/>
            <a:ext cx="48996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Conclusion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-10" dirty="0">
                <a:latin typeface="Calibri"/>
                <a:cs typeface="Calibri"/>
              </a:rPr>
              <a:t> outliers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noticed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income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amount.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third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quartile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slim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890F9C49-C805-1589-F30B-9ADA14F0876F}"/>
              </a:ext>
            </a:extLst>
          </p:cNvPr>
          <p:cNvGrpSpPr/>
          <p:nvPr/>
        </p:nvGrpSpPr>
        <p:grpSpPr>
          <a:xfrm>
            <a:off x="6006332" y="2420616"/>
            <a:ext cx="5570220" cy="3987165"/>
            <a:chOff x="6146291" y="2424683"/>
            <a:chExt cx="5570220" cy="3987165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9E0A0C20-4501-407A-7C98-CB67561A420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6291" y="2424683"/>
              <a:ext cx="5570220" cy="3986784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93476141-F587-2AEA-4F28-ED4323A7CE7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7543" y="2497835"/>
              <a:ext cx="5355336" cy="3771900"/>
            </a:xfrm>
            <a:prstGeom prst="rect">
              <a:avLst/>
            </a:prstGeom>
          </p:spPr>
        </p:pic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75139EE6-0484-8641-64FC-B46BD5EE077C}"/>
                </a:ext>
              </a:extLst>
            </p:cNvPr>
            <p:cNvSpPr/>
            <p:nvPr/>
          </p:nvSpPr>
          <p:spPr>
            <a:xfrm>
              <a:off x="6247637" y="2487929"/>
              <a:ext cx="5377180" cy="3792854"/>
            </a:xfrm>
            <a:custGeom>
              <a:avLst/>
              <a:gdLst/>
              <a:ahLst/>
              <a:cxnLst/>
              <a:rect l="l" t="t" r="r" b="b"/>
              <a:pathLst>
                <a:path w="5377180" h="3792854">
                  <a:moveTo>
                    <a:pt x="192786" y="0"/>
                  </a:moveTo>
                  <a:lnTo>
                    <a:pt x="5376671" y="0"/>
                  </a:lnTo>
                  <a:lnTo>
                    <a:pt x="5376671" y="3600284"/>
                  </a:lnTo>
                  <a:lnTo>
                    <a:pt x="5372862" y="3638702"/>
                  </a:lnTo>
                  <a:lnTo>
                    <a:pt x="5361559" y="3675164"/>
                  </a:lnTo>
                  <a:lnTo>
                    <a:pt x="5320157" y="3736301"/>
                  </a:lnTo>
                  <a:lnTo>
                    <a:pt x="5258689" y="3777691"/>
                  </a:lnTo>
                  <a:lnTo>
                    <a:pt x="5222240" y="3789006"/>
                  </a:lnTo>
                  <a:lnTo>
                    <a:pt x="5183886" y="3792728"/>
                  </a:lnTo>
                  <a:lnTo>
                    <a:pt x="0" y="3792728"/>
                  </a:lnTo>
                  <a:lnTo>
                    <a:pt x="0" y="192786"/>
                  </a:lnTo>
                  <a:lnTo>
                    <a:pt x="3683" y="154432"/>
                  </a:lnTo>
                  <a:lnTo>
                    <a:pt x="14986" y="117983"/>
                  </a:lnTo>
                  <a:lnTo>
                    <a:pt x="56387" y="56387"/>
                  </a:lnTo>
                  <a:lnTo>
                    <a:pt x="117983" y="14986"/>
                  </a:lnTo>
                  <a:lnTo>
                    <a:pt x="154432" y="3683"/>
                  </a:lnTo>
                  <a:lnTo>
                    <a:pt x="192786" y="0"/>
                  </a:lnTo>
                  <a:close/>
                </a:path>
              </a:pathLst>
            </a:custGeom>
            <a:ln w="19811">
              <a:solidFill>
                <a:srgbClr val="806C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8758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5">
            <a:extLst>
              <a:ext uri="{FF2B5EF4-FFF2-40B4-BE49-F238E27FC236}">
                <a16:creationId xmlns:a16="http://schemas.microsoft.com/office/drawing/2014/main" id="{86ADAD8E-F98D-63CB-5EA1-97B9916C28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25" y="918145"/>
            <a:ext cx="644985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EBEBEB"/>
                </a:solidFill>
              </a:rPr>
              <a:t>Boxplot</a:t>
            </a:r>
            <a:r>
              <a:rPr spc="-70" dirty="0">
                <a:solidFill>
                  <a:srgbClr val="EBEBEB"/>
                </a:solidFill>
              </a:rPr>
              <a:t> </a:t>
            </a:r>
            <a:r>
              <a:rPr spc="-5" dirty="0">
                <a:solidFill>
                  <a:srgbClr val="EBEBEB"/>
                </a:solidFill>
              </a:rPr>
              <a:t>for</a:t>
            </a:r>
            <a:r>
              <a:rPr spc="-75" dirty="0">
                <a:solidFill>
                  <a:srgbClr val="EBEBEB"/>
                </a:solidFill>
              </a:rPr>
              <a:t> </a:t>
            </a:r>
            <a:r>
              <a:rPr dirty="0">
                <a:solidFill>
                  <a:srgbClr val="EBEBEB"/>
                </a:solidFill>
              </a:rPr>
              <a:t>annuity</a:t>
            </a:r>
            <a:r>
              <a:rPr spc="-30" dirty="0">
                <a:solidFill>
                  <a:srgbClr val="EBEBEB"/>
                </a:solidFill>
              </a:rPr>
              <a:t> </a:t>
            </a:r>
            <a:r>
              <a:rPr dirty="0">
                <a:solidFill>
                  <a:srgbClr val="EBEBEB"/>
                </a:solidFill>
              </a:rPr>
              <a:t>amount</a:t>
            </a:r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B5329BE7-1178-3089-D9D2-0706BCEB99AB}"/>
              </a:ext>
            </a:extLst>
          </p:cNvPr>
          <p:cNvSpPr txBox="1"/>
          <p:nvPr/>
        </p:nvSpPr>
        <p:spPr>
          <a:xfrm>
            <a:off x="828025" y="2521972"/>
            <a:ext cx="49479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Conclusion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-10" dirty="0">
                <a:latin typeface="Calibri"/>
                <a:cs typeface="Calibri"/>
              </a:rPr>
              <a:t> outliers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noticed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annuity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amount.</a:t>
            </a:r>
            <a:endParaRPr sz="18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first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quartile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bigger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third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quartile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annuity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 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annuity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quartile.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6" name="object 13">
            <a:extLst>
              <a:ext uri="{FF2B5EF4-FFF2-40B4-BE49-F238E27FC236}">
                <a16:creationId xmlns:a16="http://schemas.microsoft.com/office/drawing/2014/main" id="{308DF310-EF78-6D23-F082-3D35A1710A9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8164" y="2620956"/>
            <a:ext cx="4822682" cy="328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53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DBFBF5A-6394-FADA-C438-0BE3147652B7}"/>
              </a:ext>
            </a:extLst>
          </p:cNvPr>
          <p:cNvSpPr txBox="1">
            <a:spLocks/>
          </p:cNvSpPr>
          <p:nvPr/>
        </p:nvSpPr>
        <p:spPr>
          <a:xfrm>
            <a:off x="679580" y="982824"/>
            <a:ext cx="9366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spc="-5">
                <a:solidFill>
                  <a:srgbClr val="EBEBEB"/>
                </a:solidFill>
              </a:rPr>
              <a:t>Categorical</a:t>
            </a:r>
            <a:r>
              <a:rPr lang="en-US" kern="0" spc="10">
                <a:solidFill>
                  <a:srgbClr val="EBEBEB"/>
                </a:solidFill>
              </a:rPr>
              <a:t> </a:t>
            </a:r>
            <a:r>
              <a:rPr lang="en-US" kern="0">
                <a:solidFill>
                  <a:srgbClr val="EBEBEB"/>
                </a:solidFill>
              </a:rPr>
              <a:t>Univariate</a:t>
            </a:r>
            <a:r>
              <a:rPr lang="en-US" kern="0" spc="-45">
                <a:solidFill>
                  <a:srgbClr val="EBEBEB"/>
                </a:solidFill>
              </a:rPr>
              <a:t> </a:t>
            </a:r>
            <a:r>
              <a:rPr lang="en-US" kern="0" spc="-5">
                <a:solidFill>
                  <a:srgbClr val="EBEBEB"/>
                </a:solidFill>
              </a:rPr>
              <a:t>analysis</a:t>
            </a:r>
            <a:r>
              <a:rPr lang="en-US" kern="0" spc="-35">
                <a:solidFill>
                  <a:srgbClr val="EBEBEB"/>
                </a:solidFill>
              </a:rPr>
              <a:t> </a:t>
            </a:r>
            <a:r>
              <a:rPr lang="en-US" kern="0">
                <a:solidFill>
                  <a:srgbClr val="EBEBEB"/>
                </a:solidFill>
              </a:rPr>
              <a:t>of</a:t>
            </a:r>
            <a:r>
              <a:rPr lang="en-US" kern="0" spc="-10">
                <a:solidFill>
                  <a:srgbClr val="EBEBEB"/>
                </a:solidFill>
              </a:rPr>
              <a:t> </a:t>
            </a:r>
            <a:r>
              <a:rPr lang="en-US" kern="0">
                <a:solidFill>
                  <a:srgbClr val="EBEBEB"/>
                </a:solidFill>
              </a:rPr>
              <a:t>variables</a:t>
            </a:r>
            <a:r>
              <a:rPr lang="en-US" kern="0" spc="-55">
                <a:solidFill>
                  <a:srgbClr val="EBEBEB"/>
                </a:solidFill>
              </a:rPr>
              <a:t> </a:t>
            </a:r>
            <a:r>
              <a:rPr lang="en-US" kern="0" spc="-5">
                <a:solidFill>
                  <a:srgbClr val="EBEBEB"/>
                </a:solidFill>
              </a:rPr>
              <a:t>for</a:t>
            </a:r>
            <a:r>
              <a:rPr lang="en-US" kern="0" spc="-30">
                <a:solidFill>
                  <a:srgbClr val="EBEBEB"/>
                </a:solidFill>
              </a:rPr>
              <a:t> </a:t>
            </a:r>
            <a:r>
              <a:rPr lang="en-US" kern="0">
                <a:solidFill>
                  <a:srgbClr val="EBEBEB"/>
                </a:solidFill>
              </a:rPr>
              <a:t>Target</a:t>
            </a:r>
            <a:r>
              <a:rPr lang="en-US" kern="0" spc="-5">
                <a:solidFill>
                  <a:srgbClr val="EBEBEB"/>
                </a:solidFill>
              </a:rPr>
              <a:t> </a:t>
            </a:r>
            <a:r>
              <a:rPr lang="en-US" kern="0">
                <a:solidFill>
                  <a:srgbClr val="EBEBEB"/>
                </a:solidFill>
              </a:rPr>
              <a:t>=</a:t>
            </a:r>
            <a:r>
              <a:rPr lang="en-US" kern="0" spc="-55">
                <a:solidFill>
                  <a:srgbClr val="EBEBEB"/>
                </a:solidFill>
              </a:rPr>
              <a:t> </a:t>
            </a:r>
            <a:r>
              <a:rPr lang="en-US" kern="0">
                <a:solidFill>
                  <a:srgbClr val="EBEBEB"/>
                </a:solidFill>
              </a:rPr>
              <a:t>1</a:t>
            </a:r>
            <a:endParaRPr lang="en-US" kern="0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57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5405D6C-14A4-3223-6891-38F296D834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1923" y="737858"/>
            <a:ext cx="549813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EBEBEB"/>
                </a:solidFill>
              </a:rPr>
              <a:t>Boxplot</a:t>
            </a:r>
            <a:r>
              <a:rPr spc="-70" dirty="0">
                <a:solidFill>
                  <a:srgbClr val="EBEBEB"/>
                </a:solidFill>
              </a:rPr>
              <a:t> </a:t>
            </a:r>
            <a:r>
              <a:rPr spc="-5" dirty="0">
                <a:solidFill>
                  <a:srgbClr val="EBEBEB"/>
                </a:solidFill>
              </a:rPr>
              <a:t>for</a:t>
            </a:r>
            <a:r>
              <a:rPr spc="-20" dirty="0">
                <a:solidFill>
                  <a:srgbClr val="EBEBEB"/>
                </a:solidFill>
              </a:rPr>
              <a:t> </a:t>
            </a:r>
            <a:r>
              <a:rPr dirty="0">
                <a:solidFill>
                  <a:srgbClr val="EBEBEB"/>
                </a:solidFill>
              </a:rPr>
              <a:t>income</a:t>
            </a:r>
            <a:r>
              <a:rPr spc="-120" dirty="0">
                <a:solidFill>
                  <a:srgbClr val="EBEBEB"/>
                </a:solidFill>
              </a:rPr>
              <a:t> </a:t>
            </a:r>
            <a:r>
              <a:rPr dirty="0">
                <a:solidFill>
                  <a:srgbClr val="EBEBEB"/>
                </a:solidFill>
              </a:rPr>
              <a:t>amount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1D37E05-E630-7DE9-DDC0-B6BAED39533B}"/>
              </a:ext>
            </a:extLst>
          </p:cNvPr>
          <p:cNvSpPr txBox="1"/>
          <p:nvPr/>
        </p:nvSpPr>
        <p:spPr>
          <a:xfrm>
            <a:off x="741923" y="2591591"/>
            <a:ext cx="5003597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Conclusion</a:t>
            </a:r>
            <a:endParaRPr sz="1800" dirty="0">
              <a:latin typeface="Calibri"/>
              <a:cs typeface="Calibri"/>
            </a:endParaRPr>
          </a:p>
          <a:p>
            <a:pPr marL="299085" marR="495934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outliers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noticed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income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amount.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third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quartile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slim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income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amount.</a:t>
            </a:r>
            <a:endParaRPr sz="18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Most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clients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income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present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quartile.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375CF3F6-EB18-795E-DEB0-2FC78C62B647}"/>
              </a:ext>
            </a:extLst>
          </p:cNvPr>
          <p:cNvGrpSpPr/>
          <p:nvPr/>
        </p:nvGrpSpPr>
        <p:grpSpPr>
          <a:xfrm>
            <a:off x="5756986" y="2628138"/>
            <a:ext cx="5753983" cy="3632444"/>
            <a:chOff x="5958840" y="2430779"/>
            <a:chExt cx="5672455" cy="3926204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1F78CB1D-37E0-52A0-08F1-2592AEC5928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8840" y="2430779"/>
              <a:ext cx="5672327" cy="3925824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DB1D81A4-DB2D-A3CC-E04F-C23A473ADF3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0092" y="2503931"/>
              <a:ext cx="5455920" cy="3710940"/>
            </a:xfrm>
            <a:prstGeom prst="rect">
              <a:avLst/>
            </a:prstGeom>
          </p:spPr>
        </p:pic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A6C8E98A-DF16-0380-E8D6-D9B384856D0D}"/>
                </a:ext>
              </a:extLst>
            </p:cNvPr>
            <p:cNvSpPr/>
            <p:nvPr/>
          </p:nvSpPr>
          <p:spPr>
            <a:xfrm>
              <a:off x="6061710" y="2494025"/>
              <a:ext cx="5475605" cy="3732529"/>
            </a:xfrm>
            <a:custGeom>
              <a:avLst/>
              <a:gdLst/>
              <a:ahLst/>
              <a:cxnLst/>
              <a:rect l="l" t="t" r="r" b="b"/>
              <a:pathLst>
                <a:path w="5475605" h="3732529">
                  <a:moveTo>
                    <a:pt x="217804" y="0"/>
                  </a:moveTo>
                  <a:lnTo>
                    <a:pt x="5475478" y="0"/>
                  </a:lnTo>
                  <a:lnTo>
                    <a:pt x="5475478" y="3514191"/>
                  </a:lnTo>
                  <a:lnTo>
                    <a:pt x="5471033" y="3557739"/>
                  </a:lnTo>
                  <a:lnTo>
                    <a:pt x="5458587" y="3598519"/>
                  </a:lnTo>
                  <a:lnTo>
                    <a:pt x="5438140" y="3635984"/>
                  </a:lnTo>
                  <a:lnTo>
                    <a:pt x="5411596" y="3668001"/>
                  </a:lnTo>
                  <a:lnTo>
                    <a:pt x="5379593" y="3694607"/>
                  </a:lnTo>
                  <a:lnTo>
                    <a:pt x="5342128" y="3715004"/>
                  </a:lnTo>
                  <a:lnTo>
                    <a:pt x="5301361" y="3727488"/>
                  </a:lnTo>
                  <a:lnTo>
                    <a:pt x="5257799" y="3732009"/>
                  </a:lnTo>
                  <a:lnTo>
                    <a:pt x="0" y="3732009"/>
                  </a:lnTo>
                  <a:lnTo>
                    <a:pt x="0" y="217804"/>
                  </a:lnTo>
                  <a:lnTo>
                    <a:pt x="4572" y="174244"/>
                  </a:lnTo>
                  <a:lnTo>
                    <a:pt x="17017" y="133476"/>
                  </a:lnTo>
                  <a:lnTo>
                    <a:pt x="37337" y="96012"/>
                  </a:lnTo>
                  <a:lnTo>
                    <a:pt x="64007" y="64008"/>
                  </a:lnTo>
                  <a:lnTo>
                    <a:pt x="96012" y="37337"/>
                  </a:lnTo>
                  <a:lnTo>
                    <a:pt x="133476" y="17018"/>
                  </a:lnTo>
                  <a:lnTo>
                    <a:pt x="174243" y="4572"/>
                  </a:lnTo>
                  <a:lnTo>
                    <a:pt x="217804" y="0"/>
                  </a:lnTo>
                  <a:close/>
                </a:path>
              </a:pathLst>
            </a:custGeom>
            <a:ln w="19812">
              <a:solidFill>
                <a:srgbClr val="806C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8694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490BD3B-0C4C-4945-6175-E098C6014E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910" y="796847"/>
            <a:ext cx="624458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75940" algn="l"/>
              </a:tabLst>
            </a:pPr>
            <a:r>
              <a:rPr dirty="0">
                <a:solidFill>
                  <a:srgbClr val="EBEBEB"/>
                </a:solidFill>
              </a:rPr>
              <a:t>Boxplot</a:t>
            </a:r>
            <a:r>
              <a:rPr spc="-50" dirty="0">
                <a:solidFill>
                  <a:srgbClr val="EBEBEB"/>
                </a:solidFill>
              </a:rPr>
              <a:t> </a:t>
            </a:r>
            <a:r>
              <a:rPr spc="-5" dirty="0">
                <a:solidFill>
                  <a:srgbClr val="EBEBEB"/>
                </a:solidFill>
              </a:rPr>
              <a:t>fo</a:t>
            </a:r>
            <a:r>
              <a:rPr dirty="0">
                <a:solidFill>
                  <a:srgbClr val="EBEBEB"/>
                </a:solidFill>
              </a:rPr>
              <a:t>r</a:t>
            </a:r>
            <a:r>
              <a:rPr spc="-65" dirty="0">
                <a:solidFill>
                  <a:srgbClr val="EBEBEB"/>
                </a:solidFill>
              </a:rPr>
              <a:t> </a:t>
            </a:r>
            <a:r>
              <a:rPr dirty="0">
                <a:solidFill>
                  <a:srgbClr val="EBEBEB"/>
                </a:solidFill>
              </a:rPr>
              <a:t>credit</a:t>
            </a:r>
            <a:r>
              <a:rPr lang="en-IN" dirty="0">
                <a:solidFill>
                  <a:srgbClr val="EBEBEB"/>
                </a:solidFill>
              </a:rPr>
              <a:t> </a:t>
            </a:r>
            <a:r>
              <a:rPr dirty="0">
                <a:solidFill>
                  <a:srgbClr val="EBEBEB"/>
                </a:solidFill>
              </a:rPr>
              <a:t>amount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F8EABFB-4949-2BA5-F043-5ED64635963A}"/>
              </a:ext>
            </a:extLst>
          </p:cNvPr>
          <p:cNvSpPr txBox="1"/>
          <p:nvPr/>
        </p:nvSpPr>
        <p:spPr>
          <a:xfrm>
            <a:off x="614883" y="2523566"/>
            <a:ext cx="442849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-10" dirty="0">
                <a:latin typeface="Calibri"/>
                <a:cs typeface="Calibri"/>
              </a:rPr>
              <a:t> outliers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noticed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credit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quartile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bigger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 </a:t>
            </a:r>
            <a:r>
              <a:rPr sz="1800" spc="-10" dirty="0">
                <a:latin typeface="Calibri"/>
                <a:cs typeface="Calibri"/>
              </a:rPr>
              <a:t>third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quartile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credit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 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means</a:t>
            </a:r>
            <a:r>
              <a:rPr sz="1800" spc="-5" dirty="0">
                <a:latin typeface="Calibri"/>
                <a:cs typeface="Calibri"/>
              </a:rPr>
              <a:t> most 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credits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present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quartile.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FF53C0AE-CD91-CB06-73B3-E494FFD21D98}"/>
              </a:ext>
            </a:extLst>
          </p:cNvPr>
          <p:cNvGrpSpPr/>
          <p:nvPr/>
        </p:nvGrpSpPr>
        <p:grpSpPr>
          <a:xfrm>
            <a:off x="6010655" y="2564892"/>
            <a:ext cx="5671185" cy="3927475"/>
            <a:chOff x="6010655" y="2564892"/>
            <a:chExt cx="5671185" cy="3927475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7CEAC514-55C9-6F58-72B0-32FD7C9D994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0655" y="2564892"/>
              <a:ext cx="5670804" cy="392734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71BB926D-E540-D868-45A6-47B87015B6F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1907" y="2638044"/>
              <a:ext cx="5455920" cy="3710940"/>
            </a:xfrm>
            <a:prstGeom prst="rect">
              <a:avLst/>
            </a:prstGeom>
          </p:spPr>
        </p:pic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B92D1E75-09CF-C449-D12A-49D41E73B548}"/>
                </a:ext>
              </a:extLst>
            </p:cNvPr>
            <p:cNvSpPr/>
            <p:nvPr/>
          </p:nvSpPr>
          <p:spPr>
            <a:xfrm>
              <a:off x="6112001" y="2629662"/>
              <a:ext cx="5477510" cy="3730625"/>
            </a:xfrm>
            <a:custGeom>
              <a:avLst/>
              <a:gdLst/>
              <a:ahLst/>
              <a:cxnLst/>
              <a:rect l="l" t="t" r="r" b="b"/>
              <a:pathLst>
                <a:path w="5477509" h="3730625">
                  <a:moveTo>
                    <a:pt x="217805" y="0"/>
                  </a:moveTo>
                  <a:lnTo>
                    <a:pt x="5477002" y="0"/>
                  </a:lnTo>
                  <a:lnTo>
                    <a:pt x="5477002" y="3512756"/>
                  </a:lnTo>
                  <a:lnTo>
                    <a:pt x="5472557" y="3556292"/>
                  </a:lnTo>
                  <a:lnTo>
                    <a:pt x="5460111" y="3597046"/>
                  </a:lnTo>
                  <a:lnTo>
                    <a:pt x="5439664" y="3634498"/>
                  </a:lnTo>
                  <a:lnTo>
                    <a:pt x="5413121" y="3666502"/>
                  </a:lnTo>
                  <a:lnTo>
                    <a:pt x="5381117" y="3693096"/>
                  </a:lnTo>
                  <a:lnTo>
                    <a:pt x="5343652" y="3713479"/>
                  </a:lnTo>
                  <a:lnTo>
                    <a:pt x="5302884" y="3725964"/>
                  </a:lnTo>
                  <a:lnTo>
                    <a:pt x="5259324" y="3730485"/>
                  </a:lnTo>
                  <a:lnTo>
                    <a:pt x="0" y="3730485"/>
                  </a:lnTo>
                  <a:lnTo>
                    <a:pt x="0" y="217804"/>
                  </a:lnTo>
                  <a:lnTo>
                    <a:pt x="4572" y="174243"/>
                  </a:lnTo>
                  <a:lnTo>
                    <a:pt x="17018" y="133476"/>
                  </a:lnTo>
                  <a:lnTo>
                    <a:pt x="37337" y="96012"/>
                  </a:lnTo>
                  <a:lnTo>
                    <a:pt x="64008" y="64008"/>
                  </a:lnTo>
                  <a:lnTo>
                    <a:pt x="96012" y="37337"/>
                  </a:lnTo>
                  <a:lnTo>
                    <a:pt x="133476" y="17017"/>
                  </a:lnTo>
                  <a:lnTo>
                    <a:pt x="174244" y="4572"/>
                  </a:lnTo>
                  <a:lnTo>
                    <a:pt x="217805" y="0"/>
                  </a:lnTo>
                  <a:close/>
                </a:path>
              </a:pathLst>
            </a:custGeom>
            <a:ln w="19812">
              <a:solidFill>
                <a:srgbClr val="806C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2681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13">
            <a:extLst>
              <a:ext uri="{FF2B5EF4-FFF2-40B4-BE49-F238E27FC236}">
                <a16:creationId xmlns:a16="http://schemas.microsoft.com/office/drawing/2014/main" id="{535E32B5-9C0C-FAFF-E448-4C3C4AAD99B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1155" y="2529839"/>
            <a:ext cx="5455920" cy="3710940"/>
          </a:xfrm>
          <a:prstGeom prst="rect">
            <a:avLst/>
          </a:prstGeom>
        </p:spPr>
      </p:pic>
      <p:sp>
        <p:nvSpPr>
          <p:cNvPr id="7" name="object 16">
            <a:extLst>
              <a:ext uri="{FF2B5EF4-FFF2-40B4-BE49-F238E27FC236}">
                <a16:creationId xmlns:a16="http://schemas.microsoft.com/office/drawing/2014/main" id="{7C318BE6-01AA-1281-E7F2-DF309A13D912}"/>
              </a:ext>
            </a:extLst>
          </p:cNvPr>
          <p:cNvSpPr txBox="1"/>
          <p:nvPr/>
        </p:nvSpPr>
        <p:spPr>
          <a:xfrm>
            <a:off x="534925" y="2855629"/>
            <a:ext cx="47491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Conclusion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-10" dirty="0">
                <a:latin typeface="Calibri"/>
                <a:cs typeface="Calibri"/>
              </a:rPr>
              <a:t> outliers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noticed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annuity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amount.</a:t>
            </a:r>
            <a:endParaRPr sz="18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quartile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bigger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third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quartile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annuity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 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annuity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quartile.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5DC2FB5B-E77A-ACF5-7C21-918EE97BD4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6372" y="706460"/>
            <a:ext cx="5544783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EBEBEB"/>
                </a:solidFill>
              </a:rPr>
              <a:t>Boxplot</a:t>
            </a:r>
            <a:r>
              <a:rPr spc="-70" dirty="0">
                <a:solidFill>
                  <a:srgbClr val="EBEBEB"/>
                </a:solidFill>
              </a:rPr>
              <a:t> </a:t>
            </a:r>
            <a:r>
              <a:rPr spc="-5" dirty="0">
                <a:solidFill>
                  <a:srgbClr val="EBEBEB"/>
                </a:solidFill>
              </a:rPr>
              <a:t>for</a:t>
            </a:r>
            <a:r>
              <a:rPr spc="-75" dirty="0">
                <a:solidFill>
                  <a:srgbClr val="EBEBEB"/>
                </a:solidFill>
              </a:rPr>
              <a:t> </a:t>
            </a:r>
            <a:r>
              <a:rPr dirty="0">
                <a:solidFill>
                  <a:srgbClr val="EBEBEB"/>
                </a:solidFill>
              </a:rPr>
              <a:t>annuity</a:t>
            </a:r>
            <a:r>
              <a:rPr spc="-30" dirty="0">
                <a:solidFill>
                  <a:srgbClr val="EBEBEB"/>
                </a:solidFill>
              </a:rPr>
              <a:t> </a:t>
            </a:r>
            <a:r>
              <a:rPr dirty="0">
                <a:solidFill>
                  <a:srgbClr val="EBEBEB"/>
                </a:solidFill>
              </a:rPr>
              <a:t>amount</a:t>
            </a:r>
          </a:p>
        </p:txBody>
      </p:sp>
    </p:spTree>
    <p:extLst>
      <p:ext uri="{BB962C8B-B14F-4D97-AF65-F5344CB8AC3E}">
        <p14:creationId xmlns:p14="http://schemas.microsoft.com/office/powerpoint/2010/main" val="1794099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54B8E27C-FEA5-74C3-958E-3663A8F9B9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114" y="958341"/>
            <a:ext cx="5812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BEBEB"/>
                </a:solidFill>
              </a:rPr>
              <a:t>Bivariate</a:t>
            </a:r>
            <a:r>
              <a:rPr sz="3600" spc="-65" dirty="0">
                <a:solidFill>
                  <a:srgbClr val="EBEBEB"/>
                </a:solidFill>
              </a:rPr>
              <a:t> </a:t>
            </a:r>
            <a:r>
              <a:rPr sz="3600" spc="-5" dirty="0">
                <a:solidFill>
                  <a:srgbClr val="EBEBEB"/>
                </a:solidFill>
              </a:rPr>
              <a:t>analysis</a:t>
            </a:r>
            <a:r>
              <a:rPr sz="3600" spc="-50" dirty="0">
                <a:solidFill>
                  <a:srgbClr val="EBEBEB"/>
                </a:solidFill>
              </a:rPr>
              <a:t> </a:t>
            </a:r>
            <a:r>
              <a:rPr sz="3600" spc="-5" dirty="0">
                <a:solidFill>
                  <a:srgbClr val="EBEBEB"/>
                </a:solidFill>
              </a:rPr>
              <a:t>for</a:t>
            </a:r>
            <a:r>
              <a:rPr sz="3600" spc="-25" dirty="0">
                <a:solidFill>
                  <a:srgbClr val="EBEBEB"/>
                </a:solidFill>
              </a:rPr>
              <a:t> </a:t>
            </a:r>
            <a:r>
              <a:rPr sz="3600" spc="-5" dirty="0">
                <a:solidFill>
                  <a:srgbClr val="EBEBEB"/>
                </a:solidFill>
              </a:rPr>
              <a:t>Target</a:t>
            </a:r>
            <a:r>
              <a:rPr sz="3600" spc="-35" dirty="0">
                <a:solidFill>
                  <a:srgbClr val="EBEBEB"/>
                </a:solidFill>
              </a:rPr>
              <a:t> </a:t>
            </a:r>
            <a:r>
              <a:rPr sz="3600" dirty="0">
                <a:solidFill>
                  <a:srgbClr val="EBEBEB"/>
                </a:solidFill>
              </a:rPr>
              <a:t>=</a:t>
            </a:r>
            <a:r>
              <a:rPr sz="3600" spc="-15" dirty="0">
                <a:solidFill>
                  <a:srgbClr val="EBEBEB"/>
                </a:solidFill>
              </a:rPr>
              <a:t> </a:t>
            </a:r>
            <a:r>
              <a:rPr sz="3600" dirty="0">
                <a:solidFill>
                  <a:srgbClr val="EBEBEB"/>
                </a:solidFill>
              </a:rPr>
              <a:t>0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262541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C60A041-E2FA-6B80-84CB-BC6046E4EE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3702" y="954151"/>
            <a:ext cx="293850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</a:t>
            </a:r>
            <a:r>
              <a:rPr sz="2400" dirty="0"/>
              <a:t>redit</a:t>
            </a:r>
            <a:r>
              <a:rPr sz="2400" spc="-15" dirty="0"/>
              <a:t> </a:t>
            </a:r>
            <a:r>
              <a:rPr sz="2400" dirty="0"/>
              <a:t>amount</a:t>
            </a:r>
            <a:r>
              <a:rPr sz="2400" spc="-150" dirty="0"/>
              <a:t> </a:t>
            </a:r>
            <a:r>
              <a:rPr sz="2400" spc="5" dirty="0"/>
              <a:t>v</a:t>
            </a:r>
            <a:r>
              <a:rPr sz="2400" dirty="0"/>
              <a:t>s  </a:t>
            </a:r>
            <a:r>
              <a:rPr sz="2400" spc="-5" dirty="0"/>
              <a:t>Edu</a:t>
            </a:r>
            <a:r>
              <a:rPr sz="2400" spc="5" dirty="0"/>
              <a:t>c</a:t>
            </a:r>
            <a:r>
              <a:rPr sz="2400" dirty="0"/>
              <a:t>at</a:t>
            </a:r>
            <a:r>
              <a:rPr sz="2400" spc="-10" dirty="0"/>
              <a:t>i</a:t>
            </a:r>
            <a:r>
              <a:rPr sz="2400" spc="-5" dirty="0"/>
              <a:t>o</a:t>
            </a:r>
            <a:r>
              <a:rPr sz="2400" dirty="0"/>
              <a:t>n</a:t>
            </a:r>
            <a:r>
              <a:rPr sz="2400" spc="-105" dirty="0"/>
              <a:t> </a:t>
            </a:r>
            <a:r>
              <a:rPr sz="2400" spc="-5" dirty="0"/>
              <a:t>Status</a:t>
            </a:r>
            <a:endParaRPr sz="240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994AE36-F288-4666-90FF-97CB45536E92}"/>
              </a:ext>
            </a:extLst>
          </p:cNvPr>
          <p:cNvSpPr txBox="1"/>
          <p:nvPr/>
        </p:nvSpPr>
        <p:spPr>
          <a:xfrm>
            <a:off x="933702" y="2150669"/>
            <a:ext cx="5065625" cy="362471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800" b="1" spc="-5" dirty="0">
                <a:latin typeface="Calibri"/>
                <a:cs typeface="Calibri"/>
              </a:rPr>
              <a:t>Conclusion</a:t>
            </a:r>
            <a:endParaRPr sz="1800" dirty="0">
              <a:latin typeface="Calibri"/>
              <a:cs typeface="Calibri"/>
            </a:endParaRPr>
          </a:p>
          <a:p>
            <a:pPr marL="299085" marR="35560" indent="-287020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above </a:t>
            </a:r>
            <a:r>
              <a:rPr sz="1800" spc="-15" dirty="0">
                <a:latin typeface="Calibri"/>
                <a:cs typeface="Calibri"/>
              </a:rPr>
              <a:t>box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plot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can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conclude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Family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status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'civil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marriage',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'marriage' </a:t>
            </a:r>
            <a:r>
              <a:rPr sz="1800" dirty="0">
                <a:latin typeface="Calibri"/>
                <a:cs typeface="Calibri"/>
              </a:rPr>
              <a:t> and </a:t>
            </a:r>
            <a:r>
              <a:rPr sz="1800" spc="-10" dirty="0">
                <a:latin typeface="Calibri"/>
                <a:cs typeface="Calibri"/>
              </a:rPr>
              <a:t>'separated' </a:t>
            </a:r>
            <a:r>
              <a:rPr sz="1800" spc="-5" dirty="0">
                <a:latin typeface="Calibri"/>
                <a:cs typeface="Calibri"/>
              </a:rPr>
              <a:t>of Academic degree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higher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credits</a:t>
            </a:r>
            <a:r>
              <a:rPr sz="1800" dirty="0">
                <a:latin typeface="Calibri"/>
                <a:cs typeface="Calibri"/>
              </a:rPr>
              <a:t> 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others.</a:t>
            </a:r>
            <a:endParaRPr sz="18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11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Also, </a:t>
            </a:r>
            <a:r>
              <a:rPr sz="1800" spc="-5" dirty="0">
                <a:latin typeface="Calibri"/>
                <a:cs typeface="Calibri"/>
              </a:rPr>
              <a:t>higher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people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family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status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'marriage', </a:t>
            </a:r>
            <a:r>
              <a:rPr sz="1800" dirty="0">
                <a:latin typeface="Calibri"/>
                <a:cs typeface="Calibri"/>
              </a:rPr>
              <a:t> 'single' and </a:t>
            </a:r>
            <a:r>
              <a:rPr sz="1800" spc="-5" dirty="0">
                <a:latin typeface="Calibri"/>
                <a:cs typeface="Calibri"/>
              </a:rPr>
              <a:t>'civil marriage' </a:t>
            </a:r>
            <a:r>
              <a:rPr sz="1800" dirty="0">
                <a:latin typeface="Calibri"/>
                <a:cs typeface="Calibri"/>
              </a:rPr>
              <a:t>has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outliers.</a:t>
            </a:r>
            <a:endParaRPr sz="1800" dirty="0">
              <a:latin typeface="Calibri"/>
              <a:cs typeface="Calibri"/>
            </a:endParaRPr>
          </a:p>
          <a:p>
            <a:pPr marL="299085" marR="120650" indent="-287020" algn="just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Civil marriage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Academic degree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having </a:t>
            </a:r>
            <a:r>
              <a:rPr sz="1800" spc="-10" dirty="0">
                <a:latin typeface="Calibri"/>
                <a:cs typeface="Calibri"/>
              </a:rPr>
              <a:t>most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credits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third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quartile.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0178A888-91DA-4251-5A46-D2CF2DF4F9E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3437" y="2705878"/>
            <a:ext cx="4833227" cy="240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98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C82454C-A49D-3414-0D9A-6E239815F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536" y="813680"/>
            <a:ext cx="432966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Income</a:t>
            </a:r>
            <a:r>
              <a:rPr sz="2700" spc="-55" dirty="0"/>
              <a:t> </a:t>
            </a:r>
            <a:r>
              <a:rPr sz="2700" dirty="0"/>
              <a:t>am</a:t>
            </a:r>
            <a:r>
              <a:rPr sz="2700" spc="5" dirty="0"/>
              <a:t>o</a:t>
            </a:r>
            <a:r>
              <a:rPr sz="2700" spc="-5" dirty="0"/>
              <a:t>un</a:t>
            </a:r>
            <a:r>
              <a:rPr sz="2700" dirty="0"/>
              <a:t>t</a:t>
            </a:r>
            <a:r>
              <a:rPr sz="2700" spc="-114" dirty="0"/>
              <a:t> </a:t>
            </a:r>
            <a:r>
              <a:rPr sz="2700" spc="10" dirty="0"/>
              <a:t>v</a:t>
            </a:r>
            <a:r>
              <a:rPr sz="2700" dirty="0"/>
              <a:t>s  </a:t>
            </a:r>
            <a:r>
              <a:rPr sz="2700" spc="-10" dirty="0"/>
              <a:t>Education</a:t>
            </a:r>
            <a:r>
              <a:rPr sz="2700" spc="-95" dirty="0"/>
              <a:t> </a:t>
            </a:r>
            <a:r>
              <a:rPr sz="2700" spc="-15" dirty="0"/>
              <a:t>Status</a:t>
            </a:r>
            <a:endParaRPr sz="270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D357B22-461E-BAF9-C98C-4DBA75EF3E54}"/>
              </a:ext>
            </a:extLst>
          </p:cNvPr>
          <p:cNvSpPr txBox="1"/>
          <p:nvPr/>
        </p:nvSpPr>
        <p:spPr>
          <a:xfrm>
            <a:off x="699536" y="2217153"/>
            <a:ext cx="2573540" cy="472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Conclusion</a:t>
            </a:r>
            <a:endParaRPr sz="1800" dirty="0">
              <a:latin typeface="Calibri"/>
              <a:cs typeface="Calibri"/>
            </a:endParaRPr>
          </a:p>
          <a:p>
            <a:pPr marL="299085" marR="11430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above </a:t>
            </a:r>
            <a:r>
              <a:rPr sz="1800" spc="-10" dirty="0">
                <a:latin typeface="Calibri"/>
                <a:cs typeface="Calibri"/>
              </a:rPr>
              <a:t>boxplot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Education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-5" dirty="0">
                <a:latin typeface="Calibri"/>
                <a:cs typeface="Calibri"/>
              </a:rPr>
              <a:t> 'Higher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education'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income </a:t>
            </a:r>
            <a:r>
              <a:rPr sz="1800" spc="-5" dirty="0">
                <a:latin typeface="Calibri"/>
                <a:cs typeface="Calibri"/>
              </a:rPr>
              <a:t> amount is mostly equal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family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status.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outliers.</a:t>
            </a:r>
            <a:endParaRPr sz="1800" dirty="0">
              <a:latin typeface="Calibri"/>
              <a:cs typeface="Calibri"/>
            </a:endParaRPr>
          </a:p>
          <a:p>
            <a:pPr marL="299085" marR="1841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Less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outlier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exist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Academic degree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dirty="0">
                <a:latin typeface="Calibri"/>
                <a:cs typeface="Calibri"/>
              </a:rPr>
              <a:t> their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 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little </a:t>
            </a:r>
            <a:r>
              <a:rPr sz="1800" spc="-5" dirty="0">
                <a:latin typeface="Calibri"/>
                <a:cs typeface="Calibri"/>
              </a:rPr>
              <a:t> higher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Higher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education.</a:t>
            </a:r>
            <a:endParaRPr sz="18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People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secondary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education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civil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marriage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others.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0BF1C8EE-566A-DE3F-C2DA-C8EEF836486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5020" y="2575248"/>
            <a:ext cx="5077427" cy="341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79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58680C2-A8B3-516F-F2D7-5D928DDEAE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9728" y="934669"/>
            <a:ext cx="5817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Bivariate</a:t>
            </a:r>
            <a:r>
              <a:rPr sz="3600" spc="-65" dirty="0"/>
              <a:t> </a:t>
            </a:r>
            <a:r>
              <a:rPr sz="3600" spc="-5" dirty="0"/>
              <a:t>analysis</a:t>
            </a:r>
            <a:r>
              <a:rPr sz="3600" spc="-35" dirty="0"/>
              <a:t> </a:t>
            </a:r>
            <a:r>
              <a:rPr sz="3600" spc="-5" dirty="0"/>
              <a:t>for</a:t>
            </a:r>
            <a:r>
              <a:rPr sz="3600" spc="-10" dirty="0"/>
              <a:t> </a:t>
            </a:r>
            <a:r>
              <a:rPr sz="3600" spc="-5" dirty="0"/>
              <a:t>Target</a:t>
            </a:r>
            <a:r>
              <a:rPr sz="3600" dirty="0"/>
              <a:t> =</a:t>
            </a:r>
            <a:r>
              <a:rPr sz="3600" spc="-45" dirty="0"/>
              <a:t> </a:t>
            </a:r>
            <a:r>
              <a:rPr sz="3600" dirty="0"/>
              <a:t>1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22756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861D-8E7C-79A6-25E1-6B87DCA9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20" y="765110"/>
            <a:ext cx="8825658" cy="792669"/>
          </a:xfrm>
        </p:spPr>
        <p:txBody>
          <a:bodyPr/>
          <a:lstStyle/>
          <a:p>
            <a:r>
              <a:rPr lang="en-IN" sz="3600" spc="-10" dirty="0"/>
              <a:t>Distribution</a:t>
            </a:r>
            <a:r>
              <a:rPr lang="en-IN" sz="3600" dirty="0"/>
              <a:t> </a:t>
            </a:r>
            <a:r>
              <a:rPr lang="en-IN" sz="3600" spc="-5" dirty="0"/>
              <a:t>of	Income</a:t>
            </a:r>
            <a:r>
              <a:rPr lang="en-IN" sz="3600" spc="-145" dirty="0"/>
              <a:t> </a:t>
            </a:r>
            <a:r>
              <a:rPr lang="en-IN" sz="3600" spc="-5" dirty="0"/>
              <a:t>range</a:t>
            </a:r>
            <a:endParaRPr lang="en-IN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C6FDB8A-8E5A-E96A-9142-CC5B8EFFDEF1}"/>
              </a:ext>
            </a:extLst>
          </p:cNvPr>
          <p:cNvSpPr txBox="1"/>
          <p:nvPr/>
        </p:nvSpPr>
        <p:spPr>
          <a:xfrm>
            <a:off x="941420" y="2398916"/>
            <a:ext cx="276161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Conclusion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Female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higher</a:t>
            </a:r>
          </a:p>
          <a:p>
            <a:pPr marL="2990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male.</a:t>
            </a:r>
            <a:endParaRPr sz="1800" dirty="0">
              <a:latin typeface="Calibri"/>
              <a:cs typeface="Calibri"/>
            </a:endParaRPr>
          </a:p>
          <a:p>
            <a:pPr marL="299085" marR="16446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Income</a:t>
            </a:r>
            <a:r>
              <a:rPr sz="1800" spc="-10" dirty="0">
                <a:latin typeface="Calibri"/>
                <a:cs typeface="Calibri"/>
              </a:rPr>
              <a:t> ranges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from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100000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200000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greater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credits.</a:t>
            </a:r>
            <a:endParaRPr sz="1800" dirty="0">
              <a:latin typeface="Calibri"/>
              <a:cs typeface="Calibri"/>
            </a:endParaRPr>
          </a:p>
          <a:p>
            <a:pPr marL="299085" marR="110489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graph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females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 more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credits</a:t>
            </a:r>
            <a:r>
              <a:rPr sz="1800" spc="-15" dirty="0">
                <a:latin typeface="Calibri"/>
                <a:cs typeface="Calibri"/>
              </a:rPr>
              <a:t> for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range.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latin typeface="Calibri"/>
                <a:cs typeface="Calibri"/>
              </a:rPr>
              <a:t>Very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income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range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400000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above.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813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6BCF5D4-AEEB-7DA2-10ED-6AECEAF362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7693" y="784617"/>
            <a:ext cx="335335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</a:t>
            </a:r>
            <a:r>
              <a:rPr sz="2400" dirty="0"/>
              <a:t>redit</a:t>
            </a:r>
            <a:r>
              <a:rPr sz="2400" spc="-15" dirty="0"/>
              <a:t> </a:t>
            </a:r>
            <a:r>
              <a:rPr sz="2400" dirty="0"/>
              <a:t>amount</a:t>
            </a:r>
            <a:r>
              <a:rPr sz="2400" spc="-150" dirty="0"/>
              <a:t> </a:t>
            </a:r>
            <a:r>
              <a:rPr sz="2400" spc="5" dirty="0"/>
              <a:t>vs  </a:t>
            </a:r>
            <a:r>
              <a:rPr sz="2400" spc="-5" dirty="0"/>
              <a:t>Edu</a:t>
            </a:r>
            <a:r>
              <a:rPr sz="2400" spc="5" dirty="0"/>
              <a:t>c</a:t>
            </a:r>
            <a:r>
              <a:rPr sz="2400" dirty="0"/>
              <a:t>at</a:t>
            </a:r>
            <a:r>
              <a:rPr sz="2400" spc="-10" dirty="0"/>
              <a:t>i</a:t>
            </a:r>
            <a:r>
              <a:rPr sz="2400" spc="-5" dirty="0"/>
              <a:t>o</a:t>
            </a:r>
            <a:r>
              <a:rPr sz="2400" dirty="0"/>
              <a:t>n</a:t>
            </a:r>
            <a:r>
              <a:rPr sz="2400" spc="-105" dirty="0"/>
              <a:t> </a:t>
            </a:r>
            <a:r>
              <a:rPr sz="2400" spc="-5" dirty="0"/>
              <a:t>Status</a:t>
            </a:r>
            <a:endParaRPr sz="240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4B5BCB2-69EB-F71C-37A6-83EC392042E8}"/>
              </a:ext>
            </a:extLst>
          </p:cNvPr>
          <p:cNvSpPr txBox="1"/>
          <p:nvPr/>
        </p:nvSpPr>
        <p:spPr>
          <a:xfrm>
            <a:off x="1341614" y="2636068"/>
            <a:ext cx="3506031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Conclusion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Quite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similar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Target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0</a:t>
            </a: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above </a:t>
            </a:r>
            <a:r>
              <a:rPr sz="1800" spc="-15" dirty="0">
                <a:latin typeface="Calibri"/>
                <a:cs typeface="Calibri"/>
              </a:rPr>
              <a:t>box </a:t>
            </a:r>
            <a:r>
              <a:rPr sz="1800" spc="-5" dirty="0">
                <a:latin typeface="Calibri"/>
                <a:cs typeface="Calibri"/>
              </a:rPr>
              <a:t>plot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spc="-5" dirty="0">
                <a:latin typeface="Calibri"/>
                <a:cs typeface="Calibri"/>
              </a:rPr>
              <a:t>can </a:t>
            </a:r>
            <a:r>
              <a:rPr sz="1800" spc="-15" dirty="0">
                <a:latin typeface="Calibri"/>
                <a:cs typeface="Calibri"/>
              </a:rPr>
              <a:t>say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people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Family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status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'civil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marriage',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'marriage'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'separated'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Academic degree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education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higher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credits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others.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outliers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-5" dirty="0">
                <a:latin typeface="Calibri"/>
                <a:cs typeface="Calibri"/>
              </a:rPr>
              <a:t> 'Higher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education'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'Secondary'.</a:t>
            </a:r>
            <a:endParaRPr sz="1800" dirty="0">
              <a:latin typeface="Calibri"/>
              <a:cs typeface="Calibri"/>
            </a:endParaRPr>
          </a:p>
          <a:p>
            <a:pPr marL="299085" marR="95250" indent="-2870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Civil marriage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Academic degree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having </a:t>
            </a:r>
            <a:r>
              <a:rPr sz="1800" spc="-10" dirty="0">
                <a:latin typeface="Calibri"/>
                <a:cs typeface="Calibri"/>
              </a:rPr>
              <a:t>most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credits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third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quartile.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C97084BE-6FCE-D608-89E7-E42251F16F7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2625" y="2362199"/>
            <a:ext cx="6030932" cy="380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90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C83C028-D635-BC6D-4B85-5D20BE93A1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1223" y="644685"/>
            <a:ext cx="2787715" cy="125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Income</a:t>
            </a:r>
            <a:r>
              <a:rPr sz="2700" spc="-55" dirty="0"/>
              <a:t> </a:t>
            </a:r>
            <a:r>
              <a:rPr sz="2700" dirty="0"/>
              <a:t>am</a:t>
            </a:r>
            <a:r>
              <a:rPr sz="2700" spc="5" dirty="0"/>
              <a:t>o</a:t>
            </a:r>
            <a:r>
              <a:rPr sz="2700" spc="-5" dirty="0"/>
              <a:t>un</a:t>
            </a:r>
            <a:r>
              <a:rPr sz="2700" dirty="0"/>
              <a:t>t</a:t>
            </a:r>
            <a:r>
              <a:rPr sz="2700" spc="-114" dirty="0"/>
              <a:t> </a:t>
            </a:r>
            <a:r>
              <a:rPr sz="2700" spc="10" dirty="0"/>
              <a:t>v</a:t>
            </a:r>
            <a:r>
              <a:rPr sz="2700" dirty="0"/>
              <a:t>s  </a:t>
            </a:r>
            <a:r>
              <a:rPr sz="2700" spc="-10" dirty="0"/>
              <a:t>Education</a:t>
            </a:r>
            <a:r>
              <a:rPr sz="2700" spc="-100" dirty="0"/>
              <a:t> </a:t>
            </a:r>
            <a:r>
              <a:rPr sz="2700" spc="-15" dirty="0"/>
              <a:t>Status</a:t>
            </a:r>
            <a:endParaRPr sz="270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41D497C-46A4-B4C9-BA2F-E8060A2E0E39}"/>
              </a:ext>
            </a:extLst>
          </p:cNvPr>
          <p:cNvSpPr txBox="1"/>
          <p:nvPr/>
        </p:nvSpPr>
        <p:spPr>
          <a:xfrm>
            <a:off x="783242" y="2640566"/>
            <a:ext cx="3959831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 marL="299085" marR="9715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 </a:t>
            </a:r>
            <a:r>
              <a:rPr sz="1800" spc="-10" dirty="0">
                <a:latin typeface="Calibri"/>
                <a:cs typeface="Calibri"/>
              </a:rPr>
              <a:t>boxplot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Education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-5" dirty="0">
                <a:latin typeface="Calibri"/>
                <a:cs typeface="Calibri"/>
              </a:rPr>
              <a:t> 'Higher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education'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income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mostly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equal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almost </a:t>
            </a:r>
            <a:r>
              <a:rPr sz="1800" dirty="0">
                <a:latin typeface="Calibri"/>
                <a:cs typeface="Calibri"/>
              </a:rPr>
              <a:t> all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family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status.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Less </a:t>
            </a:r>
            <a:r>
              <a:rPr sz="1800" spc="-10" dirty="0">
                <a:latin typeface="Calibri"/>
                <a:cs typeface="Calibri"/>
              </a:rPr>
              <a:t>outliers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exist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Academic degree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their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 is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 higher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education.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Lower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secondary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having </a:t>
            </a:r>
            <a:r>
              <a:rPr sz="1800" dirty="0">
                <a:latin typeface="Calibri"/>
                <a:cs typeface="Calibri"/>
              </a:rPr>
              <a:t>less </a:t>
            </a:r>
            <a:r>
              <a:rPr sz="1800" spc="-10" dirty="0">
                <a:latin typeface="Calibri"/>
                <a:cs typeface="Calibri"/>
              </a:rPr>
              <a:t>income </a:t>
            </a:r>
            <a:r>
              <a:rPr sz="1800" spc="-5" dirty="0">
                <a:latin typeface="Calibri"/>
                <a:cs typeface="Calibri"/>
              </a:rPr>
              <a:t>amount </a:t>
            </a:r>
            <a:r>
              <a:rPr sz="1800" dirty="0">
                <a:latin typeface="Calibri"/>
                <a:cs typeface="Calibri"/>
              </a:rPr>
              <a:t>than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others.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B69D5628-9B04-E2F1-36AA-3840D0EBCC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2409" y="1877336"/>
            <a:ext cx="6061309" cy="458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07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FF315E6-B1CC-9FEC-E9A0-2794373C2F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762000"/>
            <a:ext cx="10219131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Univariate</a:t>
            </a:r>
            <a:r>
              <a:rPr spc="-50" dirty="0"/>
              <a:t> </a:t>
            </a:r>
            <a:r>
              <a:rPr spc="-5" dirty="0"/>
              <a:t>analysis</a:t>
            </a:r>
            <a:r>
              <a:rPr spc="-25" dirty="0"/>
              <a:t> </a:t>
            </a:r>
            <a:r>
              <a:rPr spc="-5" dirty="0"/>
              <a:t>(after</a:t>
            </a:r>
            <a:r>
              <a:rPr spc="-50" dirty="0"/>
              <a:t> </a:t>
            </a:r>
            <a:r>
              <a:rPr dirty="0"/>
              <a:t>merging</a:t>
            </a:r>
            <a:r>
              <a:rPr spc="15" dirty="0"/>
              <a:t> </a:t>
            </a:r>
            <a:r>
              <a:rPr spc="-5" dirty="0"/>
              <a:t>data from</a:t>
            </a:r>
            <a:r>
              <a:rPr spc="-20" dirty="0"/>
              <a:t> </a:t>
            </a:r>
            <a:r>
              <a:rPr spc="-5" dirty="0"/>
              <a:t>previous </a:t>
            </a:r>
            <a:r>
              <a:rPr spc="-710" dirty="0"/>
              <a:t> </a:t>
            </a:r>
            <a:r>
              <a:rPr spc="-5" dirty="0"/>
              <a:t>application)</a:t>
            </a:r>
          </a:p>
        </p:txBody>
      </p:sp>
    </p:spTree>
    <p:extLst>
      <p:ext uri="{BB962C8B-B14F-4D97-AF65-F5344CB8AC3E}">
        <p14:creationId xmlns:p14="http://schemas.microsoft.com/office/powerpoint/2010/main" val="32782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7ADEEFE-A742-09F5-A7E7-CEFA28E8F8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363" y="744092"/>
            <a:ext cx="33915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Distribution</a:t>
            </a:r>
            <a:r>
              <a:rPr sz="2800" spc="-30" dirty="0"/>
              <a:t> </a:t>
            </a:r>
            <a:r>
              <a:rPr sz="2800" spc="-5" dirty="0"/>
              <a:t>of</a:t>
            </a:r>
            <a:r>
              <a:rPr sz="2800" spc="-35" dirty="0"/>
              <a:t> </a:t>
            </a:r>
            <a:r>
              <a:rPr sz="2800" spc="-5" dirty="0"/>
              <a:t>contract </a:t>
            </a:r>
            <a:r>
              <a:rPr sz="2800" spc="-620" dirty="0"/>
              <a:t> </a:t>
            </a:r>
            <a:r>
              <a:rPr sz="2800" spc="-5" dirty="0"/>
              <a:t>status</a:t>
            </a:r>
            <a:r>
              <a:rPr sz="2800" spc="-35" dirty="0"/>
              <a:t> </a:t>
            </a:r>
            <a:r>
              <a:rPr sz="2800" spc="-5" dirty="0"/>
              <a:t>with</a:t>
            </a:r>
            <a:r>
              <a:rPr sz="2800" spc="-35" dirty="0"/>
              <a:t> </a:t>
            </a:r>
            <a:r>
              <a:rPr sz="2800" spc="-15" dirty="0"/>
              <a:t>purposes</a:t>
            </a:r>
            <a:endParaRPr sz="280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A360A0D-1682-9328-6E5E-14FA47AB359C}"/>
              </a:ext>
            </a:extLst>
          </p:cNvPr>
          <p:cNvSpPr txBox="1"/>
          <p:nvPr/>
        </p:nvSpPr>
        <p:spPr>
          <a:xfrm>
            <a:off x="435355" y="2369058"/>
            <a:ext cx="354330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 marL="299085" marR="3746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rejection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from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purpose </a:t>
            </a:r>
            <a:r>
              <a:rPr sz="1800" spc="-10" dirty="0">
                <a:latin typeface="Calibri"/>
                <a:cs typeface="Calibri"/>
              </a:rPr>
              <a:t>'repairs'.</a:t>
            </a:r>
            <a:endParaRPr sz="1800">
              <a:latin typeface="Calibri"/>
              <a:cs typeface="Calibri"/>
            </a:endParaRPr>
          </a:p>
          <a:p>
            <a:pPr marL="299085" marR="22479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education purposes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spc="-15" dirty="0">
                <a:latin typeface="Calibri"/>
                <a:cs typeface="Calibri"/>
              </a:rPr>
              <a:t>have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equal </a:t>
            </a: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approves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rejection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Paying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buying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 </a:t>
            </a:r>
            <a:r>
              <a:rPr sz="1800" spc="-10" dirty="0">
                <a:latin typeface="Calibri"/>
                <a:cs typeface="Calibri"/>
              </a:rPr>
              <a:t>car </a:t>
            </a:r>
            <a:r>
              <a:rPr sz="1800" spc="-5" dirty="0">
                <a:latin typeface="Calibri"/>
                <a:cs typeface="Calibri"/>
              </a:rPr>
              <a:t>is having significant higher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rejection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approves.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4238CA40-EA58-7F68-0398-40B477CE849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6088" y="618742"/>
            <a:ext cx="6467856" cy="62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05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3442C0B-7D4C-A37B-D9EC-97CA58AC69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3702" y="940529"/>
            <a:ext cx="381558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500" spc="-15" dirty="0"/>
              <a:t>Distribution</a:t>
            </a:r>
            <a:r>
              <a:rPr lang="en-IN" sz="2500" spc="-10" dirty="0"/>
              <a:t> </a:t>
            </a:r>
            <a:r>
              <a:rPr sz="2500" spc="-5" dirty="0"/>
              <a:t>of </a:t>
            </a:r>
            <a:r>
              <a:rPr sz="2500" spc="-555" dirty="0"/>
              <a:t> </a:t>
            </a:r>
            <a:r>
              <a:rPr sz="2500" spc="-15" dirty="0"/>
              <a:t>purpose</a:t>
            </a:r>
            <a:r>
              <a:rPr lang="en-IN" sz="2500" spc="-15" dirty="0"/>
              <a:t> </a:t>
            </a:r>
            <a:r>
              <a:rPr sz="2500" spc="-5" dirty="0"/>
              <a:t>with </a:t>
            </a:r>
            <a:r>
              <a:rPr sz="2500" spc="-555" dirty="0"/>
              <a:t> </a:t>
            </a:r>
            <a:r>
              <a:rPr sz="2500" dirty="0"/>
              <a:t>target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933DA66-FF76-260A-649E-996A426E8BC8}"/>
              </a:ext>
            </a:extLst>
          </p:cNvPr>
          <p:cNvSpPr txBox="1"/>
          <p:nvPr/>
        </p:nvSpPr>
        <p:spPr>
          <a:xfrm>
            <a:off x="444500" y="2316226"/>
            <a:ext cx="4744750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 marL="299085" marR="230504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Loan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purposes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'Repairs'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facing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 </a:t>
            </a:r>
            <a:r>
              <a:rPr sz="1800" spc="-10" dirty="0">
                <a:latin typeface="Calibri"/>
                <a:cs typeface="Calibri"/>
              </a:rPr>
              <a:t>difficulties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payment</a:t>
            </a:r>
            <a:r>
              <a:rPr sz="1800" spc="-5" dirty="0">
                <a:latin typeface="Calibri"/>
                <a:cs typeface="Calibri"/>
              </a:rPr>
              <a:t> 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(among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purposes).</a:t>
            </a:r>
            <a:endParaRPr sz="1800">
              <a:latin typeface="Calibri"/>
              <a:cs typeface="Calibri"/>
            </a:endParaRPr>
          </a:p>
          <a:p>
            <a:pPr marL="299085" marR="54546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few</a:t>
            </a:r>
            <a:r>
              <a:rPr sz="1800" spc="-5" dirty="0">
                <a:latin typeface="Calibri"/>
                <a:cs typeface="Calibri"/>
              </a:rPr>
              <a:t> places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payment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significantly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higher </a:t>
            </a:r>
            <a:r>
              <a:rPr sz="1800" dirty="0">
                <a:latin typeface="Calibri"/>
                <a:cs typeface="Calibri"/>
              </a:rPr>
              <a:t>than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facing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difficulties.</a:t>
            </a:r>
            <a:endParaRPr sz="18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They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'Buying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garage', </a:t>
            </a:r>
            <a:r>
              <a:rPr sz="1800" spc="-5" dirty="0">
                <a:latin typeface="Calibri"/>
                <a:cs typeface="Calibri"/>
              </a:rPr>
              <a:t>'Business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development', 'Buying </a:t>
            </a:r>
            <a:r>
              <a:rPr sz="1800" spc="-30" dirty="0">
                <a:latin typeface="Calibri"/>
                <a:cs typeface="Calibri"/>
              </a:rPr>
              <a:t>land’, </a:t>
            </a:r>
            <a:r>
              <a:rPr sz="1800" spc="-5" dirty="0">
                <a:latin typeface="Calibri"/>
                <a:cs typeface="Calibri"/>
              </a:rPr>
              <a:t>'Buying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car'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'Education'</a:t>
            </a:r>
            <a:endParaRPr sz="1800">
              <a:latin typeface="Calibri"/>
              <a:cs typeface="Calibri"/>
            </a:endParaRPr>
          </a:p>
          <a:p>
            <a:pPr marL="299085" marR="6223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Hence,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focus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purposes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having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minimal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payment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difficulties.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C7D1FC2E-262C-4FE4-E60F-A04ABD09F2B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5729" y="940529"/>
            <a:ext cx="5904237" cy="575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05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A8D689A5-38E5-7E10-2AA2-BAAC41E237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1711" y="979170"/>
            <a:ext cx="483063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BEBEB"/>
                </a:solidFill>
              </a:rPr>
              <a:t>Bivariate</a:t>
            </a:r>
            <a:r>
              <a:rPr sz="3600" spc="-130" dirty="0">
                <a:solidFill>
                  <a:srgbClr val="EBEBEB"/>
                </a:solidFill>
              </a:rPr>
              <a:t> </a:t>
            </a:r>
            <a:r>
              <a:rPr sz="3600" spc="-5" dirty="0">
                <a:solidFill>
                  <a:srgbClr val="EBEBEB"/>
                </a:solidFill>
              </a:rPr>
              <a:t>analysis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583599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15B3204D-A6C3-BD59-E98E-6AC27AD3BB3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490" y="672020"/>
            <a:ext cx="10781274" cy="61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67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D2D9314F-0A12-3178-85B5-336A462C09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3627" y="1000709"/>
            <a:ext cx="75152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BEBEB"/>
                </a:solidFill>
              </a:rPr>
              <a:t>Previous</a:t>
            </a:r>
            <a:r>
              <a:rPr sz="3600" spc="-60" dirty="0">
                <a:solidFill>
                  <a:srgbClr val="EBEBEB"/>
                </a:solidFill>
              </a:rPr>
              <a:t> </a:t>
            </a:r>
            <a:r>
              <a:rPr sz="3600" spc="-5" dirty="0">
                <a:solidFill>
                  <a:srgbClr val="EBEBEB"/>
                </a:solidFill>
              </a:rPr>
              <a:t>Credit</a:t>
            </a:r>
            <a:r>
              <a:rPr sz="3600" spc="-25" dirty="0">
                <a:solidFill>
                  <a:srgbClr val="EBEBEB"/>
                </a:solidFill>
              </a:rPr>
              <a:t> </a:t>
            </a:r>
            <a:r>
              <a:rPr sz="3600" dirty="0">
                <a:solidFill>
                  <a:srgbClr val="EBEBEB"/>
                </a:solidFill>
              </a:rPr>
              <a:t>amount</a:t>
            </a:r>
            <a:r>
              <a:rPr sz="3600" spc="-65" dirty="0">
                <a:solidFill>
                  <a:srgbClr val="EBEBEB"/>
                </a:solidFill>
              </a:rPr>
              <a:t> </a:t>
            </a:r>
            <a:r>
              <a:rPr sz="3600" dirty="0">
                <a:solidFill>
                  <a:srgbClr val="EBEBEB"/>
                </a:solidFill>
              </a:rPr>
              <a:t>vs</a:t>
            </a:r>
            <a:r>
              <a:rPr sz="3600" spc="-15" dirty="0">
                <a:solidFill>
                  <a:srgbClr val="EBEBEB"/>
                </a:solidFill>
              </a:rPr>
              <a:t> </a:t>
            </a:r>
            <a:r>
              <a:rPr sz="3600" spc="-5" dirty="0">
                <a:solidFill>
                  <a:srgbClr val="EBEBEB"/>
                </a:solidFill>
              </a:rPr>
              <a:t>Loan</a:t>
            </a:r>
            <a:r>
              <a:rPr sz="3600" dirty="0">
                <a:solidFill>
                  <a:srgbClr val="EBEBEB"/>
                </a:solidFill>
              </a:rPr>
              <a:t> Purpose</a:t>
            </a:r>
            <a:endParaRPr sz="360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72A0161F-CC5F-450D-E84F-3B41BE17CA13}"/>
              </a:ext>
            </a:extLst>
          </p:cNvPr>
          <p:cNvSpPr txBox="1"/>
          <p:nvPr/>
        </p:nvSpPr>
        <p:spPr>
          <a:xfrm>
            <a:off x="1221435" y="2617978"/>
            <a:ext cx="83324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credit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purposes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'Buying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home','Buying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land','Buying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car'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and'Building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house'</a:t>
            </a:r>
            <a:r>
              <a:rPr sz="1800" dirty="0">
                <a:latin typeface="Calibri"/>
                <a:cs typeface="Calibri"/>
              </a:rPr>
              <a:t> is </a:t>
            </a:r>
            <a:r>
              <a:rPr sz="1800" spc="-30" dirty="0">
                <a:latin typeface="Calibri"/>
                <a:cs typeface="Calibri"/>
              </a:rPr>
              <a:t>higher.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Calibri"/>
                <a:cs typeface="Calibri"/>
              </a:rPr>
              <a:t>State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servants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significant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credit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applied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Money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third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Hobby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credits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for.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6275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4D323BF-8202-C3A0-5E28-98D1341634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781" y="712344"/>
            <a:ext cx="4726966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3174365" algn="l"/>
              </a:tabLst>
            </a:pPr>
            <a:r>
              <a:rPr sz="2900" dirty="0"/>
              <a:t>Pr</a:t>
            </a:r>
            <a:r>
              <a:rPr sz="2900" spc="-15" dirty="0"/>
              <a:t>e</a:t>
            </a:r>
            <a:r>
              <a:rPr sz="2900" dirty="0"/>
              <a:t>v.</a:t>
            </a:r>
            <a:r>
              <a:rPr sz="2900" spc="-5" dirty="0"/>
              <a:t> Cr</a:t>
            </a:r>
            <a:r>
              <a:rPr sz="2900" spc="-15" dirty="0"/>
              <a:t>e</a:t>
            </a:r>
            <a:r>
              <a:rPr sz="2900" spc="-5" dirty="0"/>
              <a:t>di</a:t>
            </a:r>
            <a:r>
              <a:rPr sz="2900" dirty="0"/>
              <a:t>t</a:t>
            </a:r>
            <a:r>
              <a:rPr sz="2900" spc="-85" dirty="0"/>
              <a:t> </a:t>
            </a:r>
            <a:r>
              <a:rPr sz="2900" dirty="0"/>
              <a:t>amount	vs  Housing</a:t>
            </a:r>
            <a:r>
              <a:rPr sz="2900" spc="-100" dirty="0"/>
              <a:t> </a:t>
            </a:r>
            <a:r>
              <a:rPr sz="2900" dirty="0"/>
              <a:t>type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3968E78-ED91-700B-E078-831FEDF8D301}"/>
              </a:ext>
            </a:extLst>
          </p:cNvPr>
          <p:cNvSpPr txBox="1"/>
          <p:nvPr/>
        </p:nvSpPr>
        <p:spPr>
          <a:xfrm>
            <a:off x="712781" y="2272216"/>
            <a:ext cx="405701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Conclusion</a:t>
            </a:r>
            <a:endParaRPr sz="1800" dirty="0">
              <a:latin typeface="Calibri"/>
              <a:cs typeface="Calibri"/>
            </a:endParaRPr>
          </a:p>
          <a:p>
            <a:pPr marL="299085" marR="4127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Here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Housing </a:t>
            </a:r>
            <a:r>
              <a:rPr sz="1800" dirty="0">
                <a:latin typeface="Calibri"/>
                <a:cs typeface="Calibri"/>
              </a:rPr>
              <a:t>type, </a:t>
            </a:r>
            <a:r>
              <a:rPr sz="1800" spc="-10" dirty="0">
                <a:latin typeface="Calibri"/>
                <a:cs typeface="Calibri"/>
              </a:rPr>
              <a:t>office </a:t>
            </a:r>
            <a:r>
              <a:rPr sz="1800" spc="-5" dirty="0">
                <a:latin typeface="Calibri"/>
                <a:cs typeface="Calibri"/>
              </a:rPr>
              <a:t>apartment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having </a:t>
            </a:r>
            <a:r>
              <a:rPr sz="1800" dirty="0">
                <a:latin typeface="Calibri"/>
                <a:cs typeface="Calibri"/>
              </a:rPr>
              <a:t>higher </a:t>
            </a:r>
            <a:r>
              <a:rPr sz="1800" spc="-10" dirty="0">
                <a:latin typeface="Calibri"/>
                <a:cs typeface="Calibri"/>
              </a:rPr>
              <a:t>credit </a:t>
            </a:r>
            <a:r>
              <a:rPr sz="1800" spc="-15" dirty="0">
                <a:latin typeface="Calibri"/>
                <a:cs typeface="Calibri"/>
              </a:rPr>
              <a:t>for target </a:t>
            </a:r>
            <a:r>
              <a:rPr sz="1800" dirty="0">
                <a:latin typeface="Calibri"/>
                <a:cs typeface="Calibri"/>
              </a:rPr>
              <a:t>= 0 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co-op </a:t>
            </a:r>
            <a:r>
              <a:rPr sz="1800" spc="-5" dirty="0">
                <a:latin typeface="Calibri"/>
                <a:cs typeface="Calibri"/>
              </a:rPr>
              <a:t>apartment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having </a:t>
            </a:r>
            <a:r>
              <a:rPr sz="1800" dirty="0">
                <a:latin typeface="Calibri"/>
                <a:cs typeface="Calibri"/>
              </a:rPr>
              <a:t>higher </a:t>
            </a:r>
            <a:r>
              <a:rPr sz="1800" spc="-10" dirty="0">
                <a:latin typeface="Calibri"/>
                <a:cs typeface="Calibri"/>
              </a:rPr>
              <a:t>credit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</a:t>
            </a: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So,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conclude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bank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avoid </a:t>
            </a:r>
            <a:r>
              <a:rPr sz="1800" dirty="0">
                <a:latin typeface="Calibri"/>
                <a:cs typeface="Calibri"/>
              </a:rPr>
              <a:t>giving loans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housing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co-op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apartment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they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difficulties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payment.</a:t>
            </a:r>
            <a:endParaRPr sz="1800" dirty="0">
              <a:latin typeface="Calibri"/>
              <a:cs typeface="Calibri"/>
            </a:endParaRPr>
          </a:p>
          <a:p>
            <a:pPr marL="299085" marR="15367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Bank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focus</a:t>
            </a:r>
            <a:r>
              <a:rPr sz="1800" spc="-5" dirty="0">
                <a:latin typeface="Calibri"/>
                <a:cs typeface="Calibri"/>
              </a:rPr>
              <a:t> mostly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parents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House\apartment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municipal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apartment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successful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payments.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CB7FA0B5-09A0-0BC6-7042-5650911742B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1935" y="2341982"/>
            <a:ext cx="5727284" cy="417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12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A565B4C-668D-A148-54A9-5797400A0D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3627" y="1000709"/>
            <a:ext cx="27260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BEBEB"/>
                </a:solidFill>
              </a:rPr>
              <a:t>Final</a:t>
            </a:r>
            <a:r>
              <a:rPr sz="3600" spc="-130" dirty="0">
                <a:solidFill>
                  <a:srgbClr val="EBEBEB"/>
                </a:solidFill>
              </a:rPr>
              <a:t> </a:t>
            </a:r>
            <a:r>
              <a:rPr sz="3600" spc="-5" dirty="0">
                <a:solidFill>
                  <a:srgbClr val="EBEBEB"/>
                </a:solidFill>
              </a:rPr>
              <a:t>Remarks:</a:t>
            </a:r>
            <a:endParaRPr sz="360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D7EFE99-018F-8611-0473-9C47C0C5771A}"/>
              </a:ext>
            </a:extLst>
          </p:cNvPr>
          <p:cNvSpPr txBox="1"/>
          <p:nvPr/>
        </p:nvSpPr>
        <p:spPr>
          <a:xfrm>
            <a:off x="745642" y="3686682"/>
            <a:ext cx="51631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Focus</a:t>
            </a:r>
            <a:r>
              <a:rPr sz="1800" spc="-5" dirty="0">
                <a:latin typeface="Calibri"/>
                <a:cs typeface="Calibri"/>
              </a:rPr>
              <a:t> shall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 ‘Student’</a:t>
            </a:r>
            <a:endParaRPr sz="1800">
              <a:latin typeface="Calibri"/>
              <a:cs typeface="Calibri"/>
            </a:endParaRPr>
          </a:p>
          <a:p>
            <a:pPr marL="299085" marR="26987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,’pensioner’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‘Businessman’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dirty="0">
                <a:latin typeface="Calibri"/>
                <a:cs typeface="Calibri"/>
              </a:rPr>
              <a:t> than </a:t>
            </a:r>
            <a:r>
              <a:rPr sz="1800" spc="-5" dirty="0">
                <a:latin typeface="Calibri"/>
                <a:cs typeface="Calibri"/>
              </a:rPr>
              <a:t>‘Co-op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apartment’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successful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payments.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72D9905-DD16-CD65-75F2-795F3814B594}"/>
              </a:ext>
            </a:extLst>
          </p:cNvPr>
          <p:cNvSpPr txBox="1"/>
          <p:nvPr/>
        </p:nvSpPr>
        <p:spPr>
          <a:xfrm>
            <a:off x="745642" y="5058536"/>
            <a:ext cx="47028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People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-5" dirty="0">
                <a:latin typeface="Calibri"/>
                <a:cs typeface="Calibri"/>
              </a:rPr>
              <a:t> ‘With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parents’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having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least number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unsuccessful</a:t>
            </a:r>
            <a:r>
              <a:rPr sz="1800" spc="-10" dirty="0">
                <a:latin typeface="Calibri"/>
                <a:cs typeface="Calibri"/>
              </a:rPr>
              <a:t> payments.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2699A9B8-9F72-B915-B5C3-2FF887832EB2}"/>
              </a:ext>
            </a:extLst>
          </p:cNvPr>
          <p:cNvSpPr txBox="1"/>
          <p:nvPr/>
        </p:nvSpPr>
        <p:spPr>
          <a:xfrm>
            <a:off x="6270116" y="3708272"/>
            <a:ext cx="51752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Banks should </a:t>
            </a:r>
            <a:r>
              <a:rPr sz="1800" spc="-15" dirty="0">
                <a:latin typeface="Calibri"/>
                <a:cs typeface="Calibri"/>
              </a:rPr>
              <a:t>focus </a:t>
            </a:r>
            <a:r>
              <a:rPr sz="1800" dirty="0">
                <a:latin typeface="Calibri"/>
                <a:cs typeface="Calibri"/>
              </a:rPr>
              <a:t>less </a:t>
            </a:r>
            <a:r>
              <a:rPr sz="1800" spc="-5" dirty="0">
                <a:latin typeface="Calibri"/>
                <a:cs typeface="Calibri"/>
              </a:rPr>
              <a:t>on income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5" dirty="0">
                <a:latin typeface="Calibri"/>
                <a:cs typeface="Calibri"/>
              </a:rPr>
              <a:t>‘Working’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having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greatest </a:t>
            </a:r>
            <a:r>
              <a:rPr sz="1800" spc="-5" dirty="0">
                <a:latin typeface="Calibri"/>
                <a:cs typeface="Calibri"/>
              </a:rPr>
              <a:t>number of unsuccessful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payments.</a:t>
            </a:r>
            <a:endParaRPr sz="18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Also,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purpose </a:t>
            </a:r>
            <a:r>
              <a:rPr sz="1800" dirty="0">
                <a:latin typeface="Calibri"/>
                <a:cs typeface="Calibri"/>
              </a:rPr>
              <a:t>‘Repair’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having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higher</a:t>
            </a:r>
            <a:endParaRPr sz="1800">
              <a:latin typeface="Calibri"/>
              <a:cs typeface="Calibri"/>
            </a:endParaRPr>
          </a:p>
          <a:p>
            <a:pPr marL="299085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unsuccessful </a:t>
            </a:r>
            <a:r>
              <a:rPr sz="1800" spc="-10" dirty="0">
                <a:latin typeface="Calibri"/>
                <a:cs typeface="Calibri"/>
              </a:rPr>
              <a:t>payments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361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F8B4-4B93-0F32-37B5-042E3F3C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0" dirty="0"/>
              <a:t>Distribution</a:t>
            </a:r>
            <a:r>
              <a:rPr lang="en-IN" spc="-45" dirty="0"/>
              <a:t> </a:t>
            </a:r>
            <a:r>
              <a:rPr lang="en-IN" spc="-5" dirty="0"/>
              <a:t>of	</a:t>
            </a:r>
            <a:r>
              <a:rPr lang="en-IN" dirty="0"/>
              <a:t>income</a:t>
            </a:r>
            <a:r>
              <a:rPr lang="en-IN" spc="-160" dirty="0"/>
              <a:t> </a:t>
            </a:r>
            <a:r>
              <a:rPr lang="en-IN" dirty="0"/>
              <a:t>type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D4EA241-9515-A949-D826-5E721ACFDBEB}"/>
              </a:ext>
            </a:extLst>
          </p:cNvPr>
          <p:cNvSpPr txBox="1"/>
          <p:nvPr/>
        </p:nvSpPr>
        <p:spPr>
          <a:xfrm>
            <a:off x="444500" y="2329688"/>
            <a:ext cx="306006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income</a:t>
            </a:r>
            <a:r>
              <a:rPr sz="1800" dirty="0">
                <a:latin typeface="Calibri"/>
                <a:cs typeface="Calibri"/>
              </a:rPr>
              <a:t> 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‘working’,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’commercial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associate’,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‘State </a:t>
            </a:r>
            <a:r>
              <a:rPr sz="1800" dirty="0">
                <a:latin typeface="Calibri"/>
                <a:cs typeface="Calibri"/>
              </a:rPr>
              <a:t>Servant’ the number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credits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 </a:t>
            </a:r>
            <a:r>
              <a:rPr sz="1800" spc="-10" dirty="0">
                <a:latin typeface="Calibri"/>
                <a:cs typeface="Calibri"/>
              </a:rPr>
              <a:t>others.</a:t>
            </a:r>
            <a:endParaRPr sz="1800">
              <a:latin typeface="Calibri"/>
              <a:cs typeface="Calibri"/>
            </a:endParaRPr>
          </a:p>
          <a:p>
            <a:pPr marL="756285" marR="571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this Females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 having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greater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credits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male.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Less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credits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income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‘student’</a:t>
            </a:r>
            <a:endParaRPr sz="1800">
              <a:latin typeface="Calibri"/>
              <a:cs typeface="Calibri"/>
            </a:endParaRPr>
          </a:p>
          <a:p>
            <a:pPr marL="299085" marR="24765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,’pensioner’,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‘Businessman’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‘Maternity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leave’.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11D3D2E8-4C18-DD86-370D-4E799C09C8B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00" y="1717865"/>
            <a:ext cx="7638288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53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EDCE1F-1489-4769-DD2B-6B0BAC76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104728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DBD2-4EB2-2A1C-D0B7-0726CF9F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spc="-5" dirty="0"/>
              <a:t>Distri</a:t>
            </a:r>
            <a:r>
              <a:rPr lang="en-IN" sz="3600" spc="-10" dirty="0"/>
              <a:t>b</a:t>
            </a:r>
            <a:r>
              <a:rPr lang="en-IN" sz="3600" spc="-5" dirty="0"/>
              <a:t>ut</a:t>
            </a:r>
            <a:r>
              <a:rPr lang="en-IN" sz="3600" spc="-20" dirty="0"/>
              <a:t>i</a:t>
            </a:r>
            <a:r>
              <a:rPr lang="en-IN" sz="3600" spc="-5" dirty="0"/>
              <a:t>o</a:t>
            </a:r>
            <a:r>
              <a:rPr lang="en-IN" sz="3600" dirty="0"/>
              <a:t>n</a:t>
            </a:r>
            <a:r>
              <a:rPr lang="en-IN" sz="3600" spc="-105" dirty="0"/>
              <a:t> </a:t>
            </a:r>
            <a:r>
              <a:rPr lang="en-IN" sz="3600" spc="-5" dirty="0"/>
              <a:t>fo</a:t>
            </a:r>
            <a:r>
              <a:rPr lang="en-IN" sz="3600" dirty="0"/>
              <a:t>r	contract</a:t>
            </a:r>
            <a:r>
              <a:rPr lang="en-IN" sz="3600" spc="-145" dirty="0"/>
              <a:t> </a:t>
            </a:r>
            <a:r>
              <a:rPr lang="en-IN" sz="3600" dirty="0"/>
              <a:t>type</a:t>
            </a:r>
            <a:endParaRPr lang="en-IN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E8C1146F-5262-D740-4442-BD01716F71F5}"/>
              </a:ext>
            </a:extLst>
          </p:cNvPr>
          <p:cNvSpPr txBox="1"/>
          <p:nvPr/>
        </p:nvSpPr>
        <p:spPr>
          <a:xfrm>
            <a:off x="533400" y="2438400"/>
            <a:ext cx="296608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52525"/>
                </a:solidFill>
                <a:latin typeface="Calibri"/>
                <a:cs typeface="Calibri"/>
              </a:rPr>
              <a:t>Conclusion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Contract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‘cash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loans’ is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credits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-10" dirty="0">
                <a:latin typeface="Calibri"/>
                <a:cs typeface="Calibri"/>
              </a:rPr>
              <a:t> ‘Revolving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loans’.</a:t>
            </a:r>
            <a:endParaRPr sz="1800">
              <a:latin typeface="Calibri"/>
              <a:cs typeface="Calibri"/>
            </a:endParaRPr>
          </a:p>
          <a:p>
            <a:pPr marL="286385" marR="60960" lvl="1" indent="-286385" algn="r">
              <a:lnSpc>
                <a:spcPct val="100000"/>
              </a:lnSpc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'cash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loans' Females</a:t>
            </a:r>
            <a:endParaRPr sz="1800">
              <a:latin typeface="Calibri"/>
              <a:cs typeface="Calibri"/>
            </a:endParaRPr>
          </a:p>
          <a:p>
            <a:pPr marR="93345" algn="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lead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applying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credits.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F8D5AE1B-8975-AF25-332A-E282240C918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2667000"/>
            <a:ext cx="6441948" cy="300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3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B623-E2C2-5AD8-9764-DF4245F7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spc="-5" dirty="0"/>
              <a:t>Distribution</a:t>
            </a:r>
            <a:r>
              <a:rPr lang="en-IN" sz="3600" spc="-50" dirty="0"/>
              <a:t> </a:t>
            </a:r>
            <a:r>
              <a:rPr lang="en-IN" sz="3600" spc="-5" dirty="0"/>
              <a:t>of	</a:t>
            </a:r>
            <a:r>
              <a:rPr lang="en-IN" sz="3600" spc="-10" dirty="0"/>
              <a:t>organization</a:t>
            </a:r>
            <a:r>
              <a:rPr lang="en-IN" sz="3600" spc="-100" dirty="0"/>
              <a:t> </a:t>
            </a:r>
            <a:r>
              <a:rPr lang="en-IN" sz="3600" dirty="0"/>
              <a:t>type</a:t>
            </a:r>
            <a:endParaRPr lang="en-IN" dirty="0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E6539A99-EE60-6610-3B91-EED71585567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2848" y="1772817"/>
            <a:ext cx="5597527" cy="4541024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EE5E9D6D-B7BB-E6F6-EE72-87947DD8F214}"/>
              </a:ext>
            </a:extLst>
          </p:cNvPr>
          <p:cNvSpPr txBox="1"/>
          <p:nvPr/>
        </p:nvSpPr>
        <p:spPr>
          <a:xfrm>
            <a:off x="479551" y="2617089"/>
            <a:ext cx="390207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Clients 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applied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credits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most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organization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‘Business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Type</a:t>
            </a:r>
            <a:r>
              <a:rPr sz="1800" dirty="0">
                <a:latin typeface="Calibri"/>
                <a:cs typeface="Calibri"/>
              </a:rPr>
              <a:t> 3’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spc="-5" dirty="0">
                <a:latin typeface="Calibri"/>
                <a:cs typeface="Calibri"/>
              </a:rPr>
              <a:t>‘Self</a:t>
            </a:r>
            <a:endParaRPr sz="1800">
              <a:latin typeface="Calibri"/>
              <a:cs typeface="Calibri"/>
            </a:endParaRPr>
          </a:p>
          <a:p>
            <a:pPr marL="299085" marR="31877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employed’,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‘Other’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spc="-5" dirty="0">
                <a:latin typeface="Calibri"/>
                <a:cs typeface="Calibri"/>
              </a:rPr>
              <a:t>‘Medicine’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‘Government’.</a:t>
            </a:r>
            <a:endParaRPr sz="1800">
              <a:latin typeface="Calibri"/>
              <a:cs typeface="Calibri"/>
            </a:endParaRPr>
          </a:p>
          <a:p>
            <a:pPr marL="299085" marR="28130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Less clients </a:t>
            </a:r>
            <a:r>
              <a:rPr sz="1800" spc="-10" dirty="0">
                <a:latin typeface="Calibri"/>
                <a:cs typeface="Calibri"/>
              </a:rPr>
              <a:t>are from </a:t>
            </a:r>
            <a:r>
              <a:rPr sz="1800" spc="-5" dirty="0">
                <a:latin typeface="Calibri"/>
                <a:cs typeface="Calibri"/>
              </a:rPr>
              <a:t>Industry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8,type </a:t>
            </a:r>
            <a:r>
              <a:rPr sz="1800" dirty="0">
                <a:latin typeface="Calibri"/>
                <a:cs typeface="Calibri"/>
              </a:rPr>
              <a:t>6, type 10, </a:t>
            </a:r>
            <a:r>
              <a:rPr sz="1800" spc="-5" dirty="0">
                <a:latin typeface="Calibri"/>
                <a:cs typeface="Calibri"/>
              </a:rPr>
              <a:t>religion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trade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5, type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350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E729-088B-708E-86DC-CC49014F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Ca</a:t>
            </a:r>
            <a:r>
              <a:rPr lang="en-US" spc="-15" dirty="0"/>
              <a:t>t</a:t>
            </a:r>
            <a:r>
              <a:rPr lang="en-US" dirty="0"/>
              <a:t>egorical</a:t>
            </a:r>
            <a:r>
              <a:rPr lang="en-US" spc="-5" dirty="0"/>
              <a:t> </a:t>
            </a:r>
            <a:r>
              <a:rPr lang="en-US" dirty="0"/>
              <a:t>U</a:t>
            </a:r>
            <a:r>
              <a:rPr lang="en-US" spc="-10" dirty="0"/>
              <a:t>n</a:t>
            </a:r>
            <a:r>
              <a:rPr lang="en-US" dirty="0"/>
              <a:t>ivar</a:t>
            </a:r>
            <a:r>
              <a:rPr lang="en-US" spc="-10" dirty="0"/>
              <a:t>i</a:t>
            </a:r>
            <a:r>
              <a:rPr lang="en-US" dirty="0"/>
              <a:t>ate</a:t>
            </a:r>
            <a:r>
              <a:rPr lang="en-US" spc="-50" dirty="0"/>
              <a:t> </a:t>
            </a:r>
            <a:r>
              <a:rPr lang="en-US" dirty="0"/>
              <a:t>analy</a:t>
            </a:r>
            <a:r>
              <a:rPr lang="en-US" spc="-20" dirty="0"/>
              <a:t>s</a:t>
            </a:r>
            <a:r>
              <a:rPr lang="en-US" dirty="0"/>
              <a:t>is</a:t>
            </a:r>
            <a:r>
              <a:rPr lang="en-US" spc="-30" dirty="0"/>
              <a:t> </a:t>
            </a:r>
            <a:r>
              <a:rPr lang="en-US" spc="-5" dirty="0"/>
              <a:t>fo</a:t>
            </a:r>
            <a:r>
              <a:rPr lang="en-US" dirty="0"/>
              <a:t>r</a:t>
            </a:r>
            <a:r>
              <a:rPr lang="en-US" spc="-10" dirty="0"/>
              <a:t> </a:t>
            </a:r>
            <a:r>
              <a:rPr lang="en-US" spc="-5" dirty="0"/>
              <a:t>T</a:t>
            </a:r>
            <a:r>
              <a:rPr lang="en-US" dirty="0"/>
              <a:t>arget	=</a:t>
            </a:r>
            <a:r>
              <a:rPr lang="en-US" spc="-160" dirty="0"/>
              <a:t> </a:t>
            </a:r>
            <a:r>
              <a:rPr lang="en-US" dirty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44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ABA4-A6C7-289D-D402-6F8712D1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spc="-5" dirty="0"/>
              <a:t>Di</a:t>
            </a:r>
            <a:r>
              <a:rPr lang="en-IN" sz="3600" spc="5" dirty="0"/>
              <a:t>s</a:t>
            </a:r>
            <a:r>
              <a:rPr lang="en-IN" sz="3600" dirty="0"/>
              <a:t>tribution</a:t>
            </a:r>
            <a:r>
              <a:rPr lang="en-IN" sz="3600" spc="-30" dirty="0"/>
              <a:t> </a:t>
            </a:r>
            <a:r>
              <a:rPr lang="en-IN" sz="3600" spc="-5" dirty="0"/>
              <a:t>o</a:t>
            </a:r>
            <a:r>
              <a:rPr lang="en-IN" sz="3600" dirty="0"/>
              <a:t>f	Income</a:t>
            </a:r>
            <a:r>
              <a:rPr lang="en-IN" sz="3600" spc="-130" dirty="0"/>
              <a:t> </a:t>
            </a:r>
            <a:r>
              <a:rPr lang="en-IN" sz="3600" dirty="0"/>
              <a:t>range</a:t>
            </a:r>
            <a:endParaRPr lang="en-IN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FB9DBFF-D6D8-D77C-3B2F-AC34FE3DF5A1}"/>
              </a:ext>
            </a:extLst>
          </p:cNvPr>
          <p:cNvSpPr txBox="1"/>
          <p:nvPr/>
        </p:nvSpPr>
        <p:spPr>
          <a:xfrm>
            <a:off x="685800" y="2318702"/>
            <a:ext cx="31635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Overall,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higher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female.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Income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ranges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100000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200000 </a:t>
            </a:r>
            <a:r>
              <a:rPr sz="1800" spc="-5" dirty="0">
                <a:latin typeface="Calibri"/>
                <a:cs typeface="Calibri"/>
              </a:rPr>
              <a:t>is having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greater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credits.</a:t>
            </a:r>
            <a:endParaRPr sz="1800">
              <a:latin typeface="Calibri"/>
              <a:cs typeface="Calibri"/>
            </a:endParaRPr>
          </a:p>
          <a:p>
            <a:pPr marL="299085" marR="40767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latin typeface="Calibri"/>
                <a:cs typeface="Calibri"/>
              </a:rPr>
              <a:t>Very </a:t>
            </a:r>
            <a:r>
              <a:rPr sz="1800" dirty="0">
                <a:latin typeface="Calibri"/>
                <a:cs typeface="Calibri"/>
              </a:rPr>
              <a:t>less </a:t>
            </a:r>
            <a:r>
              <a:rPr sz="1800" spc="-10" dirty="0">
                <a:latin typeface="Calibri"/>
                <a:cs typeface="Calibri"/>
              </a:rPr>
              <a:t>count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income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range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400000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EE9A1D51-3D33-0B50-11CB-192DD17B32A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8808" y="2436876"/>
            <a:ext cx="7552943" cy="377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2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0631C1BA-CD78-5A79-6B5F-8EAD0B94F62C}"/>
              </a:ext>
            </a:extLst>
          </p:cNvPr>
          <p:cNvSpPr txBox="1"/>
          <p:nvPr/>
        </p:nvSpPr>
        <p:spPr>
          <a:xfrm>
            <a:off x="444500" y="2242820"/>
            <a:ext cx="315341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income</a:t>
            </a:r>
            <a:r>
              <a:rPr sz="1800" dirty="0">
                <a:latin typeface="Calibri"/>
                <a:cs typeface="Calibri"/>
              </a:rPr>
              <a:t> type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‘working’,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’commercial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associate’,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‘State </a:t>
            </a:r>
            <a:r>
              <a:rPr sz="1800" dirty="0">
                <a:latin typeface="Calibri"/>
                <a:cs typeface="Calibri"/>
              </a:rPr>
              <a:t>Servant’ the number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credits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higher</a:t>
            </a:r>
            <a:r>
              <a:rPr sz="1800" dirty="0">
                <a:latin typeface="Calibri"/>
                <a:cs typeface="Calibri"/>
              </a:rPr>
              <a:t> than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i.e.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‘Maternity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leave.</a:t>
            </a:r>
            <a:endParaRPr sz="1800">
              <a:latin typeface="Calibri"/>
              <a:cs typeface="Calibri"/>
            </a:endParaRPr>
          </a:p>
          <a:p>
            <a:pPr marL="299085" marR="16256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this Females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having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4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greater </a:t>
            </a:r>
            <a:r>
              <a:rPr sz="1800" spc="-5" dirty="0">
                <a:latin typeface="Calibri"/>
                <a:cs typeface="Calibri"/>
              </a:rPr>
              <a:t>number of credits </a:t>
            </a:r>
            <a:r>
              <a:rPr sz="1800" dirty="0">
                <a:latin typeface="Calibri"/>
                <a:cs typeface="Calibri"/>
              </a:rPr>
              <a:t> 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males.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Less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credits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income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-10" dirty="0">
                <a:latin typeface="Calibri"/>
                <a:cs typeface="Calibri"/>
              </a:rPr>
              <a:t> ‘Maternity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leave’.</a:t>
            </a:r>
            <a:endParaRPr sz="1800">
              <a:latin typeface="Calibri"/>
              <a:cs typeface="Calibri"/>
            </a:endParaRPr>
          </a:p>
          <a:p>
            <a:pPr marL="299085" marR="1397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15" dirty="0">
                <a:latin typeface="Calibri"/>
                <a:cs typeface="Calibri"/>
              </a:rPr>
              <a:t> target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no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‘student’</a:t>
            </a:r>
            <a:r>
              <a:rPr sz="1800" dirty="0">
                <a:latin typeface="Calibri"/>
                <a:cs typeface="Calibri"/>
              </a:rPr>
              <a:t> ,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’pensioner’ and </a:t>
            </a:r>
            <a:r>
              <a:rPr sz="1800" spc="-5" dirty="0">
                <a:latin typeface="Calibri"/>
                <a:cs typeface="Calibri"/>
              </a:rPr>
              <a:t>‘Businessman’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don’t do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payments.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BB363E7-11F6-AFD2-572A-A86A2E12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0" dirty="0"/>
              <a:t>Distribution</a:t>
            </a:r>
            <a:r>
              <a:rPr lang="en-IN" spc="-45" dirty="0"/>
              <a:t> </a:t>
            </a:r>
            <a:r>
              <a:rPr lang="en-IN" spc="-5" dirty="0"/>
              <a:t>of	</a:t>
            </a:r>
            <a:r>
              <a:rPr lang="en-IN" dirty="0"/>
              <a:t>income</a:t>
            </a:r>
            <a:r>
              <a:rPr lang="en-IN" spc="-160" dirty="0"/>
              <a:t> </a:t>
            </a:r>
            <a:r>
              <a:rPr lang="en-IN" dirty="0"/>
              <a:t>type</a:t>
            </a:r>
          </a:p>
        </p:txBody>
      </p:sp>
      <p:pic>
        <p:nvPicPr>
          <p:cNvPr id="10" name="object 4">
            <a:extLst>
              <a:ext uri="{FF2B5EF4-FFF2-40B4-BE49-F238E27FC236}">
                <a16:creationId xmlns:a16="http://schemas.microsoft.com/office/drawing/2014/main" id="{46A358BA-CCA0-8A5F-2DF7-DDDAFA205D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1970" y="1680632"/>
            <a:ext cx="7819644" cy="525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2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67</TotalTime>
  <Words>1537</Words>
  <Application>Microsoft Office PowerPoint</Application>
  <PresentationFormat>Widescreen</PresentationFormat>
  <Paragraphs>154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MT</vt:lpstr>
      <vt:lpstr>Calibri</vt:lpstr>
      <vt:lpstr>Century Gothic</vt:lpstr>
      <vt:lpstr>Wingdings 3</vt:lpstr>
      <vt:lpstr>Ion Boardroom</vt:lpstr>
      <vt:lpstr>EDA CASE STUDY </vt:lpstr>
      <vt:lpstr>Categorical Univariate analysis for Target = 0</vt:lpstr>
      <vt:lpstr>Distribution of Income range</vt:lpstr>
      <vt:lpstr>Distribution of income type</vt:lpstr>
      <vt:lpstr>Distribution for contract type</vt:lpstr>
      <vt:lpstr>Distribution of organization type</vt:lpstr>
      <vt:lpstr>Categorical Univariate analysis for Target = 1</vt:lpstr>
      <vt:lpstr>Distribution of Income range</vt:lpstr>
      <vt:lpstr>Distribution of income type</vt:lpstr>
      <vt:lpstr>Distribution for contract type</vt:lpstr>
      <vt:lpstr>Distribution of organization type</vt:lpstr>
      <vt:lpstr>Correlation for Target = 0</vt:lpstr>
      <vt:lpstr>PowerPoint Presentation</vt:lpstr>
      <vt:lpstr>PowerPoint Presentation</vt:lpstr>
      <vt:lpstr>Correlation for Target = 1</vt:lpstr>
      <vt:lpstr>PowerPoint Presentation</vt:lpstr>
      <vt:lpstr>Correlation for Target = 1</vt:lpstr>
      <vt:lpstr>Categorical Univariate analysis of variables for Target = 0</vt:lpstr>
      <vt:lpstr>Boxplot for credit amount</vt:lpstr>
      <vt:lpstr>Boxplot for income amount</vt:lpstr>
      <vt:lpstr>Boxplot for annuity amount</vt:lpstr>
      <vt:lpstr>PowerPoint Presentation</vt:lpstr>
      <vt:lpstr>Boxplot for income amount</vt:lpstr>
      <vt:lpstr>Boxplot for credit amount</vt:lpstr>
      <vt:lpstr>Boxplot for annuity amount</vt:lpstr>
      <vt:lpstr>Bivariate analysis for Target = 0</vt:lpstr>
      <vt:lpstr>Credit amount vs  Education Status</vt:lpstr>
      <vt:lpstr>Income amount vs  Education Status</vt:lpstr>
      <vt:lpstr>Bivariate analysis for Target = 1</vt:lpstr>
      <vt:lpstr>Credit amount vs  Education Status</vt:lpstr>
      <vt:lpstr>Income amount vs  Education Status</vt:lpstr>
      <vt:lpstr>Univariate analysis (after merging data from previous  application)</vt:lpstr>
      <vt:lpstr>Distribution of contract  status with purposes</vt:lpstr>
      <vt:lpstr>Distribution of  purpose with  target</vt:lpstr>
      <vt:lpstr>Bivariate analysis</vt:lpstr>
      <vt:lpstr>PowerPoint Presentation</vt:lpstr>
      <vt:lpstr>Previous Credit amount vs Loan Purpose</vt:lpstr>
      <vt:lpstr>Prev. Credit amount vs  Housing type</vt:lpstr>
      <vt:lpstr>Final Remarks: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CASE STUDY </dc:title>
  <dc:creator>vivek dubey</dc:creator>
  <cp:lastModifiedBy>vivek dubey</cp:lastModifiedBy>
  <cp:revision>1</cp:revision>
  <dcterms:created xsi:type="dcterms:W3CDTF">2023-12-03T09:32:08Z</dcterms:created>
  <dcterms:modified xsi:type="dcterms:W3CDTF">2023-12-03T10:39:34Z</dcterms:modified>
</cp:coreProperties>
</file>