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D1C65B-29DA-4915-92C2-94C9A9BA356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43606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D1C65B-29DA-4915-92C2-94C9A9BA356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33230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D1C65B-29DA-4915-92C2-94C9A9BA356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3210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D1C65B-29DA-4915-92C2-94C9A9BA356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2270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1C65B-29DA-4915-92C2-94C9A9BA356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45051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D1C65B-29DA-4915-92C2-94C9A9BA356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357180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D1C65B-29DA-4915-92C2-94C9A9BA3564}"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53353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D1C65B-29DA-4915-92C2-94C9A9BA356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90752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1C65B-29DA-4915-92C2-94C9A9BA3564}"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299710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1C65B-29DA-4915-92C2-94C9A9BA356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150428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1C65B-29DA-4915-92C2-94C9A9BA356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4F77F-7F0B-4BEA-879B-9FF6D6008985}" type="slidenum">
              <a:rPr lang="en-IN" smtClean="0"/>
              <a:t>‹#›</a:t>
            </a:fld>
            <a:endParaRPr lang="en-IN"/>
          </a:p>
        </p:txBody>
      </p:sp>
    </p:spTree>
    <p:extLst>
      <p:ext uri="{BB962C8B-B14F-4D97-AF65-F5344CB8AC3E}">
        <p14:creationId xmlns:p14="http://schemas.microsoft.com/office/powerpoint/2010/main" val="330218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C65B-29DA-4915-92C2-94C9A9BA3564}" type="datetimeFigureOut">
              <a:rPr lang="en-IN" smtClean="0"/>
              <a:t>18-01-2023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4F77F-7F0B-4BEA-879B-9FF6D6008985}" type="slidenum">
              <a:rPr lang="en-IN" smtClean="0"/>
              <a:t>‹#›</a:t>
            </a:fld>
            <a:endParaRPr lang="en-IN"/>
          </a:p>
        </p:txBody>
      </p:sp>
    </p:spTree>
    <p:extLst>
      <p:ext uri="{BB962C8B-B14F-4D97-AF65-F5344CB8AC3E}">
        <p14:creationId xmlns:p14="http://schemas.microsoft.com/office/powerpoint/2010/main" val="257042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Introduction to Data</a:t>
            </a:r>
            <a:endParaRPr lang="en-IN" dirty="0"/>
          </a:p>
        </p:txBody>
      </p:sp>
      <p:sp>
        <p:nvSpPr>
          <p:cNvPr id="5" name="Content Placeholder 4"/>
          <p:cNvSpPr>
            <a:spLocks noGrp="1"/>
          </p:cNvSpPr>
          <p:nvPr>
            <p:ph idx="1"/>
          </p:nvPr>
        </p:nvSpPr>
        <p:spPr>
          <a:xfrm>
            <a:off x="838200" y="1690688"/>
            <a:ext cx="10515600" cy="2879971"/>
          </a:xfrm>
        </p:spPr>
        <p:txBody>
          <a:bodyPr/>
          <a:lstStyle/>
          <a:p>
            <a:pPr marL="0" indent="0">
              <a:buNone/>
            </a:pPr>
            <a:r>
              <a:rPr lang="en-US" dirty="0"/>
              <a:t>Data is a collection of information gathered by observations, measurements, research or analysis. They may consist of facts, numbers, names, figures or even description of things. Data is organized in the form of graphs, charts or tables. </a:t>
            </a:r>
            <a:endParaRPr lang="en-IN" dirty="0"/>
          </a:p>
        </p:txBody>
      </p:sp>
    </p:spTree>
    <p:extLst>
      <p:ext uri="{BB962C8B-B14F-4D97-AF65-F5344CB8AC3E}">
        <p14:creationId xmlns:p14="http://schemas.microsoft.com/office/powerpoint/2010/main" val="45687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types of data</a:t>
            </a:r>
            <a:endParaRPr lang="en-IN" dirty="0"/>
          </a:p>
        </p:txBody>
      </p:sp>
      <p:pic>
        <p:nvPicPr>
          <p:cNvPr id="4" name="Content Placeholder 3"/>
          <p:cNvPicPr>
            <a:picLocks noGrp="1" noChangeAspect="1"/>
          </p:cNvPicPr>
          <p:nvPr>
            <p:ph idx="1"/>
          </p:nvPr>
        </p:nvPicPr>
        <p:blipFill>
          <a:blip r:embed="rId2"/>
          <a:stretch>
            <a:fillRect/>
          </a:stretch>
        </p:blipFill>
        <p:spPr>
          <a:xfrm>
            <a:off x="1614487" y="2377281"/>
            <a:ext cx="8963025" cy="3248025"/>
          </a:xfrm>
          <a:prstGeom prst="rect">
            <a:avLst/>
          </a:prstGeom>
        </p:spPr>
      </p:pic>
    </p:spTree>
    <p:extLst>
      <p:ext uri="{BB962C8B-B14F-4D97-AF65-F5344CB8AC3E}">
        <p14:creationId xmlns:p14="http://schemas.microsoft.com/office/powerpoint/2010/main" val="309849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Qualitative data-</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a:t>Qualitative Data</a:t>
            </a:r>
          </a:p>
          <a:p>
            <a:pPr fontAlgn="base"/>
            <a:r>
              <a:rPr lang="en-US" dirty="0"/>
              <a:t>Qualitative data is used to represent some characteristics or attributes of the data. The facts and figures depicted by the qualitative data cannot be computed. These properties reflect observable attributes. These are non-numerical in nature. The qualitative data characteristics are exploratory on a larger end than being conclusive in nature. For instance, data on attributes such as honesty, loyalty, wisdom, and creativity for a set of persons defined can be considered as qualitative data. </a:t>
            </a:r>
          </a:p>
          <a:p>
            <a:pPr fontAlgn="base"/>
            <a:r>
              <a:rPr lang="en-US" b="1" dirty="0"/>
              <a:t>Examples:</a:t>
            </a:r>
            <a:endParaRPr lang="en-US" dirty="0"/>
          </a:p>
          <a:p>
            <a:pPr fontAlgn="base"/>
            <a:r>
              <a:rPr lang="en-US" dirty="0"/>
              <a:t>Attitudes of people to a political system.</a:t>
            </a:r>
          </a:p>
          <a:p>
            <a:pPr fontAlgn="base"/>
            <a:r>
              <a:rPr lang="en-US" dirty="0"/>
              <a:t>Music and art</a:t>
            </a:r>
          </a:p>
          <a:p>
            <a:pPr fontAlgn="base"/>
            <a:r>
              <a:rPr lang="en-US" dirty="0"/>
              <a:t>Intelligence</a:t>
            </a:r>
          </a:p>
          <a:p>
            <a:pPr fontAlgn="base"/>
            <a:r>
              <a:rPr lang="en-US" dirty="0"/>
              <a:t>Beauty of a person</a:t>
            </a:r>
          </a:p>
          <a:p>
            <a:r>
              <a:rPr lang="en-US" dirty="0" smtClean="0"/>
              <a:t/>
            </a:r>
            <a:br>
              <a:rPr lang="en-US" dirty="0" smtClean="0"/>
            </a:br>
            <a:endParaRPr lang="en-IN" dirty="0"/>
          </a:p>
        </p:txBody>
      </p:sp>
    </p:spTree>
    <p:extLst>
      <p:ext uri="{BB962C8B-B14F-4D97-AF65-F5344CB8AC3E}">
        <p14:creationId xmlns:p14="http://schemas.microsoft.com/office/powerpoint/2010/main" val="167793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Nominal data-</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Nominal Data</a:t>
            </a:r>
            <a:endParaRPr lang="en-US" dirty="0"/>
          </a:p>
          <a:p>
            <a:pPr fontAlgn="base"/>
            <a:r>
              <a:rPr lang="en-US" dirty="0"/>
              <a:t>Nominal data is a sub-category belonging to one of the types of qualitative information. Also known as the nominal scale, it is used to label the variables without providing the numerical value for them. Nominal data attributes can’t either be ordered or measured. The nominal data can be both qualitative and quantitative in nature. For instance, some of the nominal data attributes are letters, symbols or gender, etc.</a:t>
            </a:r>
          </a:p>
          <a:p>
            <a:pPr fontAlgn="base"/>
            <a:r>
              <a:rPr lang="en-IN" b="1" dirty="0"/>
              <a:t>Examples:</a:t>
            </a:r>
            <a:endParaRPr lang="en-IN" dirty="0"/>
          </a:p>
          <a:p>
            <a:pPr fontAlgn="base"/>
            <a:r>
              <a:rPr lang="en-IN" dirty="0"/>
              <a:t>Gender (Women, Men)</a:t>
            </a:r>
          </a:p>
          <a:p>
            <a:pPr fontAlgn="base"/>
            <a:r>
              <a:rPr lang="en-IN" dirty="0"/>
              <a:t>Eye </a:t>
            </a:r>
            <a:r>
              <a:rPr lang="en-IN" dirty="0" err="1"/>
              <a:t>color</a:t>
            </a:r>
            <a:r>
              <a:rPr lang="en-IN" dirty="0"/>
              <a:t> (Blue, Green, Brown)</a:t>
            </a:r>
          </a:p>
          <a:p>
            <a:pPr fontAlgn="base"/>
            <a:r>
              <a:rPr lang="en-IN" dirty="0"/>
              <a:t>Hair </a:t>
            </a:r>
            <a:r>
              <a:rPr lang="en-IN" dirty="0" err="1"/>
              <a:t>color</a:t>
            </a:r>
            <a:r>
              <a:rPr lang="en-IN" dirty="0"/>
              <a:t> (Blonde, Brown, Brunette, Red, etc.)</a:t>
            </a:r>
          </a:p>
          <a:p>
            <a:pPr fontAlgn="base"/>
            <a:r>
              <a:rPr lang="en-IN" dirty="0"/>
              <a:t>Marital status (Married, Single)</a:t>
            </a:r>
          </a:p>
          <a:p>
            <a:pPr fontAlgn="base"/>
            <a:r>
              <a:rPr lang="en-IN" dirty="0"/>
              <a:t>Religion (Muslim, Hindu, Christian)</a:t>
            </a:r>
          </a:p>
          <a:p>
            <a:endParaRPr lang="en-IN" dirty="0"/>
          </a:p>
        </p:txBody>
      </p:sp>
    </p:spTree>
    <p:extLst>
      <p:ext uri="{BB962C8B-B14F-4D97-AF65-F5344CB8AC3E}">
        <p14:creationId xmlns:p14="http://schemas.microsoft.com/office/powerpoint/2010/main" val="196146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Ordinal data-</a:t>
            </a:r>
            <a:endParaRPr lang="en-IN" dirty="0"/>
          </a:p>
        </p:txBody>
      </p:sp>
      <p:sp>
        <p:nvSpPr>
          <p:cNvPr id="5" name="Content Placeholder 4"/>
          <p:cNvSpPr>
            <a:spLocks noGrp="1"/>
          </p:cNvSpPr>
          <p:nvPr>
            <p:ph idx="1"/>
          </p:nvPr>
        </p:nvSpPr>
        <p:spPr/>
        <p:txBody>
          <a:bodyPr>
            <a:normAutofit fontScale="77500" lnSpcReduction="20000"/>
          </a:bodyPr>
          <a:lstStyle/>
          <a:p>
            <a:pPr fontAlgn="base"/>
            <a:r>
              <a:rPr lang="en-US" b="1" dirty="0"/>
              <a:t>Ordinal Data</a:t>
            </a:r>
            <a:endParaRPr lang="en-US" dirty="0"/>
          </a:p>
          <a:p>
            <a:pPr fontAlgn="base"/>
            <a:r>
              <a:rPr lang="en-US" dirty="0"/>
              <a:t>Ordinal data/variable is the specific type of data that follows a natural order.  The difference between the data values is not determined in the case of nominal data. For instance, ordinal data variable is mostly found in surveys, economics, questionnaires, and finance operations. </a:t>
            </a:r>
          </a:p>
          <a:p>
            <a:pPr fontAlgn="base"/>
            <a:r>
              <a:rPr lang="en-US" dirty="0"/>
              <a:t>The examination of the nominal data is based on the usage of visualization tools. The visualization of this data is done using the bar chart. The ordinal data can be expressed in the form of tables which have each row corresponding to the distinct category.</a:t>
            </a:r>
          </a:p>
          <a:p>
            <a:pPr fontAlgn="base"/>
            <a:r>
              <a:rPr lang="en-US" b="1" dirty="0" err="1" smtClean="0"/>
              <a:t>Examples:</a:t>
            </a:r>
            <a:r>
              <a:rPr lang="en-US" dirty="0" err="1"/>
              <a:t>Feedback</a:t>
            </a:r>
            <a:r>
              <a:rPr lang="en-US" dirty="0"/>
              <a:t> is recorded in the form of ratings from 1-10.</a:t>
            </a:r>
          </a:p>
          <a:p>
            <a:pPr fontAlgn="base"/>
            <a:r>
              <a:rPr lang="en-US" dirty="0"/>
              <a:t>Education level: elementary school, high school, college.</a:t>
            </a:r>
          </a:p>
          <a:p>
            <a:pPr fontAlgn="base"/>
            <a:r>
              <a:rPr lang="en-US" dirty="0"/>
              <a:t>Economic status: low, medium, and high.</a:t>
            </a:r>
          </a:p>
          <a:p>
            <a:pPr fontAlgn="base"/>
            <a:r>
              <a:rPr lang="en-US" dirty="0"/>
              <a:t>Letter grades: A, B, C, and etc.</a:t>
            </a:r>
          </a:p>
          <a:p>
            <a:pPr fontAlgn="base"/>
            <a:r>
              <a:rPr lang="en-US" dirty="0"/>
              <a:t>Customer level of satisfaction: very satisfied, satisfied, neutral, dissatisfied, very dissatisfied.</a:t>
            </a:r>
          </a:p>
          <a:p>
            <a:pPr fontAlgn="base"/>
            <a:endParaRPr lang="en-US" dirty="0"/>
          </a:p>
          <a:p>
            <a:endParaRPr lang="en-IN" dirty="0"/>
          </a:p>
        </p:txBody>
      </p:sp>
    </p:spTree>
    <p:extLst>
      <p:ext uri="{BB962C8B-B14F-4D97-AF65-F5344CB8AC3E}">
        <p14:creationId xmlns:p14="http://schemas.microsoft.com/office/powerpoint/2010/main" val="2819982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Quantitative data-</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Quantitative Data</a:t>
            </a:r>
          </a:p>
          <a:p>
            <a:pPr fontAlgn="base"/>
            <a:r>
              <a:rPr lang="en-US" dirty="0"/>
              <a:t>Quantitative data can be measured and is not just observable. The measurement of data is numerically recorded and represented. Calculations and interpretations can then be performed on the obtained results. Numerical data is indicated by quantitative data. For instance, data can be recorded about how many users found a product satisfactory in terms of the collected rating, and therefore, an overall product review can be generated. </a:t>
            </a:r>
          </a:p>
          <a:p>
            <a:pPr fontAlgn="base"/>
            <a:r>
              <a:rPr lang="en-US" b="1" dirty="0"/>
              <a:t>Examples:</a:t>
            </a:r>
            <a:endParaRPr lang="en-US" dirty="0"/>
          </a:p>
          <a:p>
            <a:pPr fontAlgn="base"/>
            <a:r>
              <a:rPr lang="en-US" dirty="0"/>
              <a:t>Daily temperature</a:t>
            </a:r>
          </a:p>
          <a:p>
            <a:pPr fontAlgn="base"/>
            <a:r>
              <a:rPr lang="en-US" dirty="0"/>
              <a:t>Price</a:t>
            </a:r>
          </a:p>
          <a:p>
            <a:pPr fontAlgn="base"/>
            <a:r>
              <a:rPr lang="en-US" dirty="0"/>
              <a:t>Weights</a:t>
            </a:r>
          </a:p>
          <a:p>
            <a:pPr fontAlgn="base"/>
            <a:r>
              <a:rPr lang="en-US" dirty="0"/>
              <a:t>Income</a:t>
            </a:r>
          </a:p>
          <a:p>
            <a:endParaRPr lang="en-IN" dirty="0"/>
          </a:p>
        </p:txBody>
      </p:sp>
    </p:spTree>
    <p:extLst>
      <p:ext uri="{BB962C8B-B14F-4D97-AF65-F5344CB8AC3E}">
        <p14:creationId xmlns:p14="http://schemas.microsoft.com/office/powerpoint/2010/main" val="337618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Discreate</a:t>
            </a:r>
            <a:r>
              <a:rPr lang="en-IN" dirty="0" smtClean="0"/>
              <a:t> data-</a:t>
            </a:r>
            <a:endParaRPr lang="en-IN" dirty="0"/>
          </a:p>
        </p:txBody>
      </p:sp>
      <p:sp>
        <p:nvSpPr>
          <p:cNvPr id="3" name="Content Placeholder 2"/>
          <p:cNvSpPr>
            <a:spLocks noGrp="1"/>
          </p:cNvSpPr>
          <p:nvPr>
            <p:ph idx="1"/>
          </p:nvPr>
        </p:nvSpPr>
        <p:spPr/>
        <p:txBody>
          <a:bodyPr/>
          <a:lstStyle/>
          <a:p>
            <a:pPr fontAlgn="base"/>
            <a:r>
              <a:rPr lang="en-US" b="1" dirty="0"/>
              <a:t>Discrete Data</a:t>
            </a:r>
            <a:endParaRPr lang="en-US" dirty="0"/>
          </a:p>
          <a:p>
            <a:pPr fontAlgn="base"/>
            <a:r>
              <a:rPr lang="en-US" dirty="0"/>
              <a:t>Discrete data refers to the data values which can only attain certain specific values. Discrete data can’t attain a range of values. Discrete data can be represented using bar charts. For instance, ratings of a product made by the users can only be in discrete numbers. </a:t>
            </a:r>
          </a:p>
          <a:p>
            <a:pPr fontAlgn="base"/>
            <a:r>
              <a:rPr lang="en-US" b="1" dirty="0"/>
              <a:t>Examples:</a:t>
            </a:r>
            <a:endParaRPr lang="en-US" dirty="0"/>
          </a:p>
          <a:p>
            <a:pPr fontAlgn="base"/>
            <a:r>
              <a:rPr lang="en-US" dirty="0"/>
              <a:t>The number of students in a class,</a:t>
            </a:r>
          </a:p>
          <a:p>
            <a:pPr fontAlgn="base"/>
            <a:r>
              <a:rPr lang="en-US" dirty="0"/>
              <a:t>The number of chips in a bag,</a:t>
            </a:r>
          </a:p>
          <a:p>
            <a:pPr fontAlgn="base"/>
            <a:r>
              <a:rPr lang="en-US" dirty="0"/>
              <a:t>The number of stars in the sky</a:t>
            </a:r>
          </a:p>
          <a:p>
            <a:endParaRPr lang="en-IN" dirty="0"/>
          </a:p>
        </p:txBody>
      </p:sp>
    </p:spTree>
    <p:extLst>
      <p:ext uri="{BB962C8B-B14F-4D97-AF65-F5344CB8AC3E}">
        <p14:creationId xmlns:p14="http://schemas.microsoft.com/office/powerpoint/2010/main" val="388846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data-</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Continuous Data</a:t>
            </a:r>
            <a:r>
              <a:rPr lang="en-US" dirty="0"/>
              <a:t> </a:t>
            </a:r>
          </a:p>
          <a:p>
            <a:pPr fontAlgn="base"/>
            <a:r>
              <a:rPr lang="en-US" dirty="0"/>
              <a:t>Continuous Data can contain values between a certain range that is within the highest and lowest values. The corresponding difference between the highest and lowest value of these intervals can be termed as the range of data. Continuous data can be tabulated in what is called a frequency distribution. The frequency distribution table can be computed for the range type of data. It can also be depicted using histograms. For example, the heights of the students in the class can be largely varying in nature, therefore, they can be divided into ranges to </a:t>
            </a:r>
            <a:r>
              <a:rPr lang="en-US" dirty="0" err="1"/>
              <a:t>summarise</a:t>
            </a:r>
            <a:r>
              <a:rPr lang="en-US" dirty="0"/>
              <a:t> the data. </a:t>
            </a:r>
          </a:p>
          <a:p>
            <a:pPr fontAlgn="base"/>
            <a:r>
              <a:rPr lang="en-US" b="1" dirty="0"/>
              <a:t>Examples:</a:t>
            </a:r>
            <a:endParaRPr lang="en-US" dirty="0"/>
          </a:p>
          <a:p>
            <a:pPr fontAlgn="base"/>
            <a:r>
              <a:rPr lang="en-US" dirty="0"/>
              <a:t>Height and weight of a student,</a:t>
            </a:r>
          </a:p>
          <a:p>
            <a:pPr fontAlgn="base"/>
            <a:r>
              <a:rPr lang="en-US" dirty="0"/>
              <a:t>Daily temperature recordings of a place</a:t>
            </a:r>
          </a:p>
          <a:p>
            <a:pPr fontAlgn="base"/>
            <a:r>
              <a:rPr lang="en-US" dirty="0"/>
              <a:t>Wind speed measurement</a:t>
            </a:r>
          </a:p>
          <a:p>
            <a:endParaRPr lang="en-IN" dirty="0"/>
          </a:p>
        </p:txBody>
      </p:sp>
    </p:spTree>
    <p:extLst>
      <p:ext uri="{BB962C8B-B14F-4D97-AF65-F5344CB8AC3E}">
        <p14:creationId xmlns:p14="http://schemas.microsoft.com/office/powerpoint/2010/main" val="105868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Data and Information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7003595"/>
              </p:ext>
            </p:extLst>
          </p:nvPr>
        </p:nvGraphicFramePr>
        <p:xfrm>
          <a:off x="3034061" y="1825625"/>
          <a:ext cx="6444788" cy="4406888"/>
        </p:xfrm>
        <a:graphic>
          <a:graphicData uri="http://schemas.openxmlformats.org/drawingml/2006/table">
            <a:tbl>
              <a:tblPr/>
              <a:tblGrid>
                <a:gridCol w="3199314"/>
                <a:gridCol w="3245474"/>
              </a:tblGrid>
              <a:tr h="390505">
                <a:tc>
                  <a:txBody>
                    <a:bodyPr/>
                    <a:lstStyle/>
                    <a:p>
                      <a:pPr algn="ctr" fontAlgn="t"/>
                      <a:r>
                        <a:rPr lang="en-IN" sz="1600" b="1">
                          <a:effectLst/>
                        </a:rPr>
                        <a:t>Data</a:t>
                      </a:r>
                      <a:endParaRPr lang="en-IN" sz="1600">
                        <a:effectLst/>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600" b="1">
                          <a:effectLst/>
                        </a:rPr>
                        <a:t>Information</a:t>
                      </a:r>
                      <a:endParaRPr lang="en-IN" sz="1600">
                        <a:effectLst/>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92582">
                <a:tc>
                  <a:txBody>
                    <a:bodyPr/>
                    <a:lstStyle/>
                    <a:p>
                      <a:pPr algn="ctr" fontAlgn="t"/>
                      <a:r>
                        <a:rPr lang="en-US" sz="1600">
                          <a:effectLst/>
                        </a:rPr>
                        <a:t>Data is unorganised and unrefined facts</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600">
                          <a:effectLst/>
                        </a:rPr>
                        <a:t>Information comprises processed, organised data presented in a meaningful context</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48133">
                <a:tc>
                  <a:txBody>
                    <a:bodyPr/>
                    <a:lstStyle/>
                    <a:p>
                      <a:pPr algn="ctr" fontAlgn="t"/>
                      <a:r>
                        <a:rPr lang="en-US" sz="1600">
                          <a:effectLst/>
                        </a:rPr>
                        <a:t>Data is an individual unit that contains raw materials which do not carry any specific meaning.</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600">
                          <a:effectLst/>
                        </a:rPr>
                        <a:t>Information is a group of data that collectively carries a logical meaning.</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543">
                <a:tc>
                  <a:txBody>
                    <a:bodyPr/>
                    <a:lstStyle/>
                    <a:p>
                      <a:pPr algn="ctr" fontAlgn="t"/>
                      <a:r>
                        <a:rPr lang="en-US" sz="1600">
                          <a:effectLst/>
                        </a:rPr>
                        <a:t>Data doesn’t depend on information.</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600">
                          <a:effectLst/>
                        </a:rPr>
                        <a:t>Information depends on data.</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1543">
                <a:tc>
                  <a:txBody>
                    <a:bodyPr/>
                    <a:lstStyle/>
                    <a:p>
                      <a:pPr algn="ctr" fontAlgn="t"/>
                      <a:r>
                        <a:rPr lang="en-US" sz="1600">
                          <a:effectLst/>
                        </a:rPr>
                        <a:t>Raw data alone is insufficient for decision making</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600">
                          <a:effectLst/>
                        </a:rPr>
                        <a:t>Information is sufficient for decision making</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92582">
                <a:tc>
                  <a:txBody>
                    <a:bodyPr/>
                    <a:lstStyle/>
                    <a:p>
                      <a:pPr algn="ctr" fontAlgn="t"/>
                      <a:r>
                        <a:rPr lang="en-US" sz="1600">
                          <a:effectLst/>
                        </a:rPr>
                        <a:t>An example of data is a student’s test score</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600" dirty="0">
                          <a:effectLst/>
                        </a:rPr>
                        <a:t>The average score of a class is the information derived from the given data.</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502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data is useful for us?</a:t>
            </a:r>
            <a:endParaRPr lang="en-IN" dirty="0"/>
          </a:p>
        </p:txBody>
      </p:sp>
      <p:sp>
        <p:nvSpPr>
          <p:cNvPr id="3" name="Content Placeholder 2"/>
          <p:cNvSpPr>
            <a:spLocks noGrp="1"/>
          </p:cNvSpPr>
          <p:nvPr>
            <p:ph idx="1"/>
          </p:nvPr>
        </p:nvSpPr>
        <p:spPr/>
        <p:txBody>
          <a:bodyPr/>
          <a:lstStyle/>
          <a:p>
            <a:r>
              <a:rPr lang="en-US" dirty="0"/>
              <a:t>Music, Shows, and Movies. </a:t>
            </a:r>
            <a:r>
              <a:rPr lang="en-US" dirty="0" smtClean="0"/>
              <a:t>...</a:t>
            </a:r>
          </a:p>
          <a:p>
            <a:r>
              <a:rPr lang="en-US" dirty="0" smtClean="0"/>
              <a:t>Healthcare </a:t>
            </a:r>
            <a:r>
              <a:rPr lang="en-US" dirty="0"/>
              <a:t>and medical services. ...</a:t>
            </a:r>
          </a:p>
          <a:p>
            <a:r>
              <a:rPr lang="en-US" dirty="0"/>
              <a:t>Shopping and Marketing. ...</a:t>
            </a:r>
          </a:p>
          <a:p>
            <a:r>
              <a:rPr lang="en-US" dirty="0"/>
              <a:t>Travel and Transportation. ...</a:t>
            </a:r>
          </a:p>
          <a:p>
            <a:pPr algn="just"/>
            <a:r>
              <a:rPr lang="en-US" dirty="0"/>
              <a:t>Public Policy and Safety. ...</a:t>
            </a:r>
          </a:p>
          <a:p>
            <a:r>
              <a:rPr lang="en-US" dirty="0"/>
              <a:t>News and Information. ...</a:t>
            </a:r>
          </a:p>
          <a:p>
            <a:r>
              <a:rPr lang="en-US" dirty="0"/>
              <a:t>Education and Employment. ...</a:t>
            </a:r>
          </a:p>
          <a:p>
            <a:r>
              <a:rPr lang="en-US" dirty="0"/>
              <a:t>Artificial Intelligence</a:t>
            </a:r>
          </a:p>
          <a:p>
            <a:endParaRPr lang="en-IN" dirty="0"/>
          </a:p>
        </p:txBody>
      </p:sp>
    </p:spTree>
    <p:extLst>
      <p:ext uri="{BB962C8B-B14F-4D97-AF65-F5344CB8AC3E}">
        <p14:creationId xmlns:p14="http://schemas.microsoft.com/office/powerpoint/2010/main" val="42346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big data?</a:t>
            </a:r>
            <a:endParaRPr lang="en-IN" dirty="0"/>
          </a:p>
        </p:txBody>
      </p:sp>
      <p:sp>
        <p:nvSpPr>
          <p:cNvPr id="3" name="Content Placeholder 2"/>
          <p:cNvSpPr>
            <a:spLocks noGrp="1"/>
          </p:cNvSpPr>
          <p:nvPr>
            <p:ph idx="1"/>
          </p:nvPr>
        </p:nvSpPr>
        <p:spPr>
          <a:xfrm>
            <a:off x="838200" y="1519707"/>
            <a:ext cx="10515600" cy="4657256"/>
          </a:xfrm>
        </p:spPr>
        <p:txBody>
          <a:bodyPr>
            <a:normAutofit fontScale="92500" lnSpcReduction="10000"/>
          </a:bodyPr>
          <a:lstStyle/>
          <a:p>
            <a:r>
              <a:rPr lang="en-US" dirty="0"/>
              <a:t>Big data refers to </a:t>
            </a:r>
            <a:r>
              <a:rPr lang="en-US" b="1" dirty="0"/>
              <a:t>data that is so large, fast or complex that it's difficult or impossible to process using traditional methods</a:t>
            </a:r>
            <a:r>
              <a:rPr lang="en-US" dirty="0"/>
              <a:t>. The act of accessing and storing large amounts of information for </a:t>
            </a:r>
            <a:r>
              <a:rPr lang="en-US" dirty="0" smtClean="0"/>
              <a:t>analytics.</a:t>
            </a:r>
          </a:p>
          <a:p>
            <a:r>
              <a:rPr lang="en-US" dirty="0" smtClean="0"/>
              <a:t>some </a:t>
            </a:r>
            <a:r>
              <a:rPr lang="en-US" dirty="0"/>
              <a:t>examples are </a:t>
            </a:r>
            <a:r>
              <a:rPr lang="en-US" b="1" dirty="0"/>
              <a:t>transaction processing systems, customer databases, documents, emails, medical records, internet clickstream logs, mobile apps and social </a:t>
            </a:r>
            <a:r>
              <a:rPr lang="en-US" b="1" dirty="0" err="1"/>
              <a:t>networks</a:t>
            </a:r>
            <a:r>
              <a:rPr lang="en-US" dirty="0" err="1"/>
              <a:t>.</a:t>
            </a:r>
            <a:r>
              <a:rPr lang="en-US" dirty="0" err="1" smtClean="0"/>
              <a:t>has</a:t>
            </a:r>
            <a:r>
              <a:rPr lang="en-US" dirty="0" smtClean="0"/>
              <a:t> </a:t>
            </a:r>
            <a:r>
              <a:rPr lang="en-US" dirty="0"/>
              <a:t>been around for a long time</a:t>
            </a:r>
            <a:r>
              <a:rPr lang="en-US" dirty="0" smtClean="0"/>
              <a:t>.</a:t>
            </a:r>
            <a:r>
              <a:rPr lang="en-US" b="1" dirty="0"/>
              <a:t> </a:t>
            </a:r>
            <a:endParaRPr lang="en-US" b="1" dirty="0" smtClean="0"/>
          </a:p>
          <a:p>
            <a:r>
              <a:rPr lang="en-US" b="1" dirty="0" smtClean="0"/>
              <a:t>Types </a:t>
            </a:r>
            <a:r>
              <a:rPr lang="en-US" b="1" dirty="0"/>
              <a:t>Of Big Data</a:t>
            </a:r>
          </a:p>
          <a:p>
            <a:r>
              <a:rPr lang="en-US" dirty="0"/>
              <a:t>Following are the types of Big Data:</a:t>
            </a:r>
          </a:p>
          <a:p>
            <a:r>
              <a:rPr lang="en-US" b="1" dirty="0"/>
              <a:t>Structured</a:t>
            </a:r>
            <a:endParaRPr lang="en-US" dirty="0"/>
          </a:p>
          <a:p>
            <a:r>
              <a:rPr lang="en-US" b="1" dirty="0"/>
              <a:t>Unstructured</a:t>
            </a:r>
            <a:endParaRPr lang="en-US" dirty="0"/>
          </a:p>
          <a:p>
            <a:r>
              <a:rPr lang="en-US" b="1" dirty="0"/>
              <a:t>Semi-structured</a:t>
            </a:r>
            <a:endParaRPr lang="en-US" dirty="0"/>
          </a:p>
          <a:p>
            <a:endParaRPr lang="en-IN" dirty="0"/>
          </a:p>
        </p:txBody>
      </p:sp>
    </p:spTree>
    <p:extLst>
      <p:ext uri="{BB962C8B-B14F-4D97-AF65-F5344CB8AC3E}">
        <p14:creationId xmlns:p14="http://schemas.microsoft.com/office/powerpoint/2010/main" val="253668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Structured, Semi-structured and Unstructured data</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US" b="1" dirty="0"/>
              <a:t>Structured data –</a:t>
            </a:r>
            <a:r>
              <a:rPr lang="en-US" dirty="0"/>
              <a:t> </a:t>
            </a:r>
            <a:br>
              <a:rPr lang="en-US" dirty="0"/>
            </a:br>
            <a:r>
              <a:rPr lang="en-US" dirty="0"/>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a:t>
            </a:r>
            <a:r>
              <a:rPr lang="en-US" i="1" dirty="0"/>
              <a:t>Example:</a:t>
            </a:r>
            <a:r>
              <a:rPr lang="en-US" dirty="0"/>
              <a:t> Relational data. </a:t>
            </a:r>
            <a:br>
              <a:rPr lang="en-US" dirty="0"/>
            </a:br>
            <a:r>
              <a:rPr lang="en-US" dirty="0"/>
              <a:t> </a:t>
            </a:r>
          </a:p>
          <a:p>
            <a:pPr fontAlgn="base"/>
            <a:r>
              <a:rPr lang="en-US" b="1" dirty="0"/>
              <a:t>Semi-Structured data –</a:t>
            </a:r>
            <a:r>
              <a:rPr lang="en-US" dirty="0"/>
              <a:t> </a:t>
            </a:r>
            <a:br>
              <a:rPr lang="en-US" dirty="0"/>
            </a:br>
            <a:r>
              <a:rPr lang="en-US" dirty="0"/>
              <a:t>Semi-structured data is information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a:t>
            </a:r>
            <a:r>
              <a:rPr lang="en-US" i="1" dirty="0"/>
              <a:t>Example</a:t>
            </a:r>
            <a:r>
              <a:rPr lang="en-US" dirty="0"/>
              <a:t>: XML data. </a:t>
            </a:r>
            <a:br>
              <a:rPr lang="en-US" dirty="0"/>
            </a:br>
            <a:r>
              <a:rPr lang="en-US" dirty="0"/>
              <a:t> </a:t>
            </a:r>
          </a:p>
          <a:p>
            <a:pPr fontAlgn="base"/>
            <a:r>
              <a:rPr lang="en-US" b="1" dirty="0"/>
              <a:t>Unstructured data –</a:t>
            </a:r>
            <a:r>
              <a:rPr lang="en-US" dirty="0"/>
              <a:t> </a:t>
            </a:r>
            <a:br>
              <a:rPr lang="en-US" dirty="0"/>
            </a:br>
            <a:r>
              <a:rPr lang="en-US" dirty="0"/>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a:t>
            </a:r>
            <a:r>
              <a:rPr lang="en-US" i="1" dirty="0"/>
              <a:t>Example</a:t>
            </a:r>
            <a:r>
              <a:rPr lang="en-US" dirty="0"/>
              <a:t>: Word, PDF, Text, Media logs. </a:t>
            </a:r>
          </a:p>
          <a:p>
            <a:endParaRPr lang="en-IN" dirty="0"/>
          </a:p>
        </p:txBody>
      </p:sp>
    </p:spTree>
    <p:extLst>
      <p:ext uri="{BB962C8B-B14F-4D97-AF65-F5344CB8AC3E}">
        <p14:creationId xmlns:p14="http://schemas.microsoft.com/office/powerpoint/2010/main" val="203160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Differences between Structured, Semi-structured and Unstructured data:</a:t>
            </a:r>
            <a:r>
              <a:rPr lang="en-US" dirty="0"/>
              <a:t> </a:t>
            </a:r>
            <a:endParaRPr lang="en-IN" dirty="0"/>
          </a:p>
        </p:txBody>
      </p:sp>
      <p:graphicFrame>
        <p:nvGraphicFramePr>
          <p:cNvPr id="4" name="Content Placeholder 3"/>
          <p:cNvGraphicFramePr>
            <a:graphicFrameLocks noGrp="1"/>
          </p:cNvGraphicFramePr>
          <p:nvPr>
            <p:ph idx="1"/>
          </p:nvPr>
        </p:nvGraphicFramePr>
        <p:xfrm>
          <a:off x="1462630" y="1825626"/>
          <a:ext cx="9266740" cy="4351336"/>
        </p:xfrm>
        <a:graphic>
          <a:graphicData uri="http://schemas.openxmlformats.org/drawingml/2006/table">
            <a:tbl>
              <a:tblPr/>
              <a:tblGrid>
                <a:gridCol w="2316685"/>
                <a:gridCol w="2316685"/>
                <a:gridCol w="2316685"/>
                <a:gridCol w="2316685"/>
              </a:tblGrid>
              <a:tr h="355896">
                <a:tc>
                  <a:txBody>
                    <a:bodyPr/>
                    <a:lstStyle/>
                    <a:p>
                      <a:pPr algn="l" fontAlgn="base"/>
                      <a:r>
                        <a:rPr lang="en-IN" sz="1200" b="0">
                          <a:effectLst/>
                        </a:rPr>
                        <a:t>Properties</a:t>
                      </a:r>
                    </a:p>
                  </a:txBody>
                  <a:tcPr marL="83938" marR="83938" marT="83938" marB="83938" anchor="ctr">
                    <a:lnL>
                      <a:noFill/>
                    </a:lnL>
                    <a:lnR>
                      <a:noFill/>
                    </a:lnR>
                    <a:lnT>
                      <a:noFill/>
                    </a:lnT>
                    <a:lnB>
                      <a:noFill/>
                    </a:lnB>
                  </a:tcPr>
                </a:tc>
                <a:tc>
                  <a:txBody>
                    <a:bodyPr/>
                    <a:lstStyle/>
                    <a:p>
                      <a:pPr algn="l" fontAlgn="base"/>
                      <a:r>
                        <a:rPr lang="en-IN" sz="1200" b="0">
                          <a:effectLst/>
                        </a:rPr>
                        <a:t>Structured data</a:t>
                      </a:r>
                    </a:p>
                  </a:txBody>
                  <a:tcPr marL="83938" marR="83938" marT="83938" marB="83938" anchor="ctr">
                    <a:lnL>
                      <a:noFill/>
                    </a:lnL>
                    <a:lnR>
                      <a:noFill/>
                    </a:lnR>
                    <a:lnT>
                      <a:noFill/>
                    </a:lnT>
                    <a:lnB>
                      <a:noFill/>
                    </a:lnB>
                  </a:tcPr>
                </a:tc>
                <a:tc>
                  <a:txBody>
                    <a:bodyPr/>
                    <a:lstStyle/>
                    <a:p>
                      <a:pPr algn="l" fontAlgn="base"/>
                      <a:r>
                        <a:rPr lang="en-IN" sz="1200" b="0">
                          <a:effectLst/>
                        </a:rPr>
                        <a:t>Semi-structured data</a:t>
                      </a:r>
                    </a:p>
                  </a:txBody>
                  <a:tcPr marL="83938" marR="83938" marT="83938" marB="83938" anchor="ctr">
                    <a:lnL>
                      <a:noFill/>
                    </a:lnL>
                    <a:lnR>
                      <a:noFill/>
                    </a:lnR>
                    <a:lnT>
                      <a:noFill/>
                    </a:lnT>
                    <a:lnB>
                      <a:noFill/>
                    </a:lnB>
                  </a:tcPr>
                </a:tc>
                <a:tc>
                  <a:txBody>
                    <a:bodyPr/>
                    <a:lstStyle/>
                    <a:p>
                      <a:pPr algn="l" fontAlgn="base"/>
                      <a:r>
                        <a:rPr lang="en-IN" sz="1200" b="0">
                          <a:effectLst/>
                        </a:rPr>
                        <a:t>Unstructured data</a:t>
                      </a:r>
                    </a:p>
                  </a:txBody>
                  <a:tcPr marL="83938" marR="83938" marT="83938" marB="83938" anchor="ctr">
                    <a:lnL>
                      <a:noFill/>
                    </a:lnL>
                    <a:lnR>
                      <a:noFill/>
                    </a:lnR>
                    <a:lnT>
                      <a:noFill/>
                    </a:lnT>
                    <a:lnB>
                      <a:noFill/>
                    </a:lnB>
                  </a:tcPr>
                </a:tc>
              </a:tr>
              <a:tr h="570777">
                <a:tc>
                  <a:txBody>
                    <a:bodyPr/>
                    <a:lstStyle/>
                    <a:p>
                      <a:pPr algn="l" fontAlgn="base"/>
                      <a:r>
                        <a:rPr lang="en-IN" sz="1100" b="0">
                          <a:effectLst/>
                        </a:rPr>
                        <a:t>Technology</a:t>
                      </a:r>
                    </a:p>
                  </a:txBody>
                  <a:tcPr marL="83938" marR="83938" marT="117513" marB="117513" anchor="ctr">
                    <a:lnL>
                      <a:noFill/>
                    </a:lnL>
                    <a:lnR>
                      <a:noFill/>
                    </a:lnR>
                    <a:lnT>
                      <a:noFill/>
                    </a:lnT>
                    <a:lnB>
                      <a:noFill/>
                    </a:lnB>
                  </a:tcPr>
                </a:tc>
                <a:tc>
                  <a:txBody>
                    <a:bodyPr/>
                    <a:lstStyle/>
                    <a:p>
                      <a:pPr algn="l" fontAlgn="base"/>
                      <a:r>
                        <a:rPr lang="en-US" sz="1100" b="0">
                          <a:effectLst/>
                        </a:rPr>
                        <a:t>It is based on Relational database table</a:t>
                      </a:r>
                    </a:p>
                  </a:txBody>
                  <a:tcPr marL="83938" marR="83938" marT="117513" marB="117513" anchor="ctr">
                    <a:lnL>
                      <a:noFill/>
                    </a:lnL>
                    <a:lnR>
                      <a:noFill/>
                    </a:lnR>
                    <a:lnT>
                      <a:noFill/>
                    </a:lnT>
                    <a:lnB>
                      <a:noFill/>
                    </a:lnB>
                  </a:tcPr>
                </a:tc>
                <a:tc>
                  <a:txBody>
                    <a:bodyPr/>
                    <a:lstStyle/>
                    <a:p>
                      <a:pPr algn="l" fontAlgn="base"/>
                      <a:r>
                        <a:rPr lang="en-US" sz="1100" b="0">
                          <a:effectLst/>
                        </a:rPr>
                        <a:t>It is based on XML/RDF(Resource Description Framework).</a:t>
                      </a:r>
                    </a:p>
                  </a:txBody>
                  <a:tcPr marL="83938" marR="83938" marT="117513" marB="117513" anchor="ctr">
                    <a:lnL>
                      <a:noFill/>
                    </a:lnL>
                    <a:lnR>
                      <a:noFill/>
                    </a:lnR>
                    <a:lnT>
                      <a:noFill/>
                    </a:lnT>
                    <a:lnB>
                      <a:noFill/>
                    </a:lnB>
                  </a:tcPr>
                </a:tc>
                <a:tc>
                  <a:txBody>
                    <a:bodyPr/>
                    <a:lstStyle/>
                    <a:p>
                      <a:pPr algn="l" fontAlgn="base"/>
                      <a:r>
                        <a:rPr lang="en-US" sz="1100" b="0">
                          <a:effectLst/>
                        </a:rPr>
                        <a:t>It is based on character and binary data</a:t>
                      </a:r>
                    </a:p>
                  </a:txBody>
                  <a:tcPr marL="83938" marR="83938" marT="117513" marB="117513" anchor="ctr">
                    <a:lnL>
                      <a:noFill/>
                    </a:lnL>
                    <a:lnR>
                      <a:noFill/>
                    </a:lnR>
                    <a:lnT>
                      <a:noFill/>
                    </a:lnT>
                    <a:lnB>
                      <a:noFill/>
                    </a:lnB>
                  </a:tcPr>
                </a:tc>
              </a:tr>
              <a:tr h="570777">
                <a:tc>
                  <a:txBody>
                    <a:bodyPr/>
                    <a:lstStyle/>
                    <a:p>
                      <a:pPr algn="l" fontAlgn="base"/>
                      <a:r>
                        <a:rPr lang="en-IN" sz="1100" b="0">
                          <a:effectLst/>
                        </a:rPr>
                        <a:t>Transaction management</a:t>
                      </a:r>
                    </a:p>
                  </a:txBody>
                  <a:tcPr marL="83938" marR="83938" marT="117513" marB="117513" anchor="ctr">
                    <a:lnL>
                      <a:noFill/>
                    </a:lnL>
                    <a:lnR>
                      <a:noFill/>
                    </a:lnR>
                    <a:lnT>
                      <a:noFill/>
                    </a:lnT>
                    <a:lnB>
                      <a:noFill/>
                    </a:lnB>
                  </a:tcPr>
                </a:tc>
                <a:tc>
                  <a:txBody>
                    <a:bodyPr/>
                    <a:lstStyle/>
                    <a:p>
                      <a:pPr algn="l" fontAlgn="base"/>
                      <a:r>
                        <a:rPr lang="en-US" sz="1100" b="0">
                          <a:effectLst/>
                        </a:rPr>
                        <a:t>Matured transaction and various concurrency techniques</a:t>
                      </a:r>
                    </a:p>
                  </a:txBody>
                  <a:tcPr marL="83938" marR="83938" marT="117513" marB="117513" anchor="ctr">
                    <a:lnL>
                      <a:noFill/>
                    </a:lnL>
                    <a:lnR>
                      <a:noFill/>
                    </a:lnR>
                    <a:lnT>
                      <a:noFill/>
                    </a:lnT>
                    <a:lnB>
                      <a:noFill/>
                    </a:lnB>
                  </a:tcPr>
                </a:tc>
                <a:tc>
                  <a:txBody>
                    <a:bodyPr/>
                    <a:lstStyle/>
                    <a:p>
                      <a:pPr algn="l" fontAlgn="base"/>
                      <a:r>
                        <a:rPr lang="en-US" sz="1100" b="0">
                          <a:effectLst/>
                        </a:rPr>
                        <a:t>Transaction is adapted from DBMS not matured</a:t>
                      </a:r>
                    </a:p>
                  </a:txBody>
                  <a:tcPr marL="83938" marR="83938" marT="117513" marB="117513" anchor="ctr">
                    <a:lnL>
                      <a:noFill/>
                    </a:lnL>
                    <a:lnR>
                      <a:noFill/>
                    </a:lnR>
                    <a:lnT>
                      <a:noFill/>
                    </a:lnT>
                    <a:lnB>
                      <a:noFill/>
                    </a:lnB>
                  </a:tcPr>
                </a:tc>
                <a:tc>
                  <a:txBody>
                    <a:bodyPr/>
                    <a:lstStyle/>
                    <a:p>
                      <a:pPr algn="l" fontAlgn="base"/>
                      <a:r>
                        <a:rPr lang="en-US" sz="1100" b="0">
                          <a:effectLst/>
                        </a:rPr>
                        <a:t>No transaction management and no concurrency</a:t>
                      </a:r>
                    </a:p>
                  </a:txBody>
                  <a:tcPr marL="83938" marR="83938" marT="117513" marB="117513" anchor="ctr">
                    <a:lnL>
                      <a:noFill/>
                    </a:lnL>
                    <a:lnR>
                      <a:noFill/>
                    </a:lnR>
                    <a:lnT>
                      <a:noFill/>
                    </a:lnT>
                    <a:lnB>
                      <a:noFill/>
                    </a:lnB>
                  </a:tcPr>
                </a:tc>
              </a:tr>
              <a:tr h="570777">
                <a:tc>
                  <a:txBody>
                    <a:bodyPr/>
                    <a:lstStyle/>
                    <a:p>
                      <a:pPr algn="l" fontAlgn="base"/>
                      <a:r>
                        <a:rPr lang="en-IN" sz="1100" b="0">
                          <a:effectLst/>
                        </a:rPr>
                        <a:t>Version management</a:t>
                      </a:r>
                    </a:p>
                  </a:txBody>
                  <a:tcPr marL="83938" marR="83938" marT="117513" marB="117513" anchor="ctr">
                    <a:lnL>
                      <a:noFill/>
                    </a:lnL>
                    <a:lnR>
                      <a:noFill/>
                    </a:lnR>
                    <a:lnT>
                      <a:noFill/>
                    </a:lnT>
                    <a:lnB>
                      <a:noFill/>
                    </a:lnB>
                  </a:tcPr>
                </a:tc>
                <a:tc>
                  <a:txBody>
                    <a:bodyPr/>
                    <a:lstStyle/>
                    <a:p>
                      <a:pPr algn="l" fontAlgn="base"/>
                      <a:r>
                        <a:rPr lang="en-IN" sz="1100" b="0">
                          <a:effectLst/>
                        </a:rPr>
                        <a:t>Versioning over tuples,row,tables</a:t>
                      </a:r>
                    </a:p>
                  </a:txBody>
                  <a:tcPr marL="83938" marR="83938" marT="117513" marB="117513" anchor="ctr">
                    <a:lnL>
                      <a:noFill/>
                    </a:lnL>
                    <a:lnR>
                      <a:noFill/>
                    </a:lnR>
                    <a:lnT>
                      <a:noFill/>
                    </a:lnT>
                    <a:lnB>
                      <a:noFill/>
                    </a:lnB>
                  </a:tcPr>
                </a:tc>
                <a:tc>
                  <a:txBody>
                    <a:bodyPr/>
                    <a:lstStyle/>
                    <a:p>
                      <a:pPr algn="l" fontAlgn="base"/>
                      <a:r>
                        <a:rPr lang="en-US" sz="1100" b="0">
                          <a:effectLst/>
                        </a:rPr>
                        <a:t>Versioning over tuples or graph is possible</a:t>
                      </a:r>
                    </a:p>
                  </a:txBody>
                  <a:tcPr marL="83938" marR="83938" marT="117513" marB="117513" anchor="ctr">
                    <a:lnL>
                      <a:noFill/>
                    </a:lnL>
                    <a:lnR>
                      <a:noFill/>
                    </a:lnR>
                    <a:lnT>
                      <a:noFill/>
                    </a:lnT>
                    <a:lnB>
                      <a:noFill/>
                    </a:lnB>
                  </a:tcPr>
                </a:tc>
                <a:tc>
                  <a:txBody>
                    <a:bodyPr/>
                    <a:lstStyle/>
                    <a:p>
                      <a:pPr algn="l" fontAlgn="base"/>
                      <a:r>
                        <a:rPr lang="en-IN" sz="1100" b="0">
                          <a:effectLst/>
                        </a:rPr>
                        <a:t>Versioned as a whole</a:t>
                      </a:r>
                    </a:p>
                  </a:txBody>
                  <a:tcPr marL="83938" marR="83938" marT="117513" marB="117513" anchor="ctr">
                    <a:lnL>
                      <a:noFill/>
                    </a:lnL>
                    <a:lnR>
                      <a:noFill/>
                    </a:lnR>
                    <a:lnT>
                      <a:noFill/>
                    </a:lnT>
                    <a:lnB>
                      <a:noFill/>
                    </a:lnB>
                  </a:tcPr>
                </a:tc>
              </a:tr>
              <a:tr h="738653">
                <a:tc>
                  <a:txBody>
                    <a:bodyPr/>
                    <a:lstStyle/>
                    <a:p>
                      <a:pPr algn="l" fontAlgn="base"/>
                      <a:r>
                        <a:rPr lang="en-IN" sz="1100" b="0">
                          <a:effectLst/>
                        </a:rPr>
                        <a:t>Flexibility</a:t>
                      </a:r>
                    </a:p>
                  </a:txBody>
                  <a:tcPr marL="83938" marR="83938" marT="117513" marB="117513" anchor="ctr">
                    <a:lnL>
                      <a:noFill/>
                    </a:lnL>
                    <a:lnR>
                      <a:noFill/>
                    </a:lnR>
                    <a:lnT>
                      <a:noFill/>
                    </a:lnT>
                    <a:lnB>
                      <a:noFill/>
                    </a:lnB>
                  </a:tcPr>
                </a:tc>
                <a:tc>
                  <a:txBody>
                    <a:bodyPr/>
                    <a:lstStyle/>
                    <a:p>
                      <a:pPr algn="l" fontAlgn="base"/>
                      <a:r>
                        <a:rPr lang="en-US" sz="1100" b="0">
                          <a:effectLst/>
                        </a:rPr>
                        <a:t>It is schema dependent and less flexible</a:t>
                      </a:r>
                    </a:p>
                  </a:txBody>
                  <a:tcPr marL="83938" marR="83938" marT="117513" marB="117513" anchor="ctr">
                    <a:lnL>
                      <a:noFill/>
                    </a:lnL>
                    <a:lnR>
                      <a:noFill/>
                    </a:lnR>
                    <a:lnT>
                      <a:noFill/>
                    </a:lnT>
                    <a:lnB>
                      <a:noFill/>
                    </a:lnB>
                  </a:tcPr>
                </a:tc>
                <a:tc>
                  <a:txBody>
                    <a:bodyPr/>
                    <a:lstStyle/>
                    <a:p>
                      <a:pPr algn="l" fontAlgn="base"/>
                      <a:r>
                        <a:rPr lang="en-US" sz="1100" b="0">
                          <a:effectLst/>
                        </a:rPr>
                        <a:t>It is more flexible than structured data but less flexible than unstructured data</a:t>
                      </a:r>
                    </a:p>
                  </a:txBody>
                  <a:tcPr marL="83938" marR="83938" marT="117513" marB="117513" anchor="ctr">
                    <a:lnL>
                      <a:noFill/>
                    </a:lnL>
                    <a:lnR>
                      <a:noFill/>
                    </a:lnR>
                    <a:lnT>
                      <a:noFill/>
                    </a:lnT>
                    <a:lnB>
                      <a:noFill/>
                    </a:lnB>
                  </a:tcPr>
                </a:tc>
                <a:tc>
                  <a:txBody>
                    <a:bodyPr/>
                    <a:lstStyle/>
                    <a:p>
                      <a:pPr algn="l" fontAlgn="base"/>
                      <a:r>
                        <a:rPr lang="en-US" sz="1100" b="0">
                          <a:effectLst/>
                        </a:rPr>
                        <a:t>It is more flexible and there is absence of schema</a:t>
                      </a:r>
                    </a:p>
                  </a:txBody>
                  <a:tcPr marL="83938" marR="83938" marT="117513" marB="117513" anchor="ctr">
                    <a:lnL>
                      <a:noFill/>
                    </a:lnL>
                    <a:lnR>
                      <a:noFill/>
                    </a:lnR>
                    <a:lnT>
                      <a:noFill/>
                    </a:lnT>
                    <a:lnB>
                      <a:noFill/>
                    </a:lnB>
                  </a:tcPr>
                </a:tc>
              </a:tr>
              <a:tr h="570777">
                <a:tc>
                  <a:txBody>
                    <a:bodyPr/>
                    <a:lstStyle/>
                    <a:p>
                      <a:pPr algn="l" fontAlgn="base"/>
                      <a:r>
                        <a:rPr lang="en-IN" sz="1100" b="0">
                          <a:effectLst/>
                        </a:rPr>
                        <a:t>Scalability</a:t>
                      </a:r>
                    </a:p>
                  </a:txBody>
                  <a:tcPr marL="83938" marR="83938" marT="117513" marB="117513" anchor="ctr">
                    <a:lnL>
                      <a:noFill/>
                    </a:lnL>
                    <a:lnR>
                      <a:noFill/>
                    </a:lnR>
                    <a:lnT>
                      <a:noFill/>
                    </a:lnT>
                    <a:lnB>
                      <a:noFill/>
                    </a:lnB>
                  </a:tcPr>
                </a:tc>
                <a:tc>
                  <a:txBody>
                    <a:bodyPr/>
                    <a:lstStyle/>
                    <a:p>
                      <a:pPr algn="l" fontAlgn="base"/>
                      <a:r>
                        <a:rPr lang="en-US" sz="1100" b="0">
                          <a:effectLst/>
                        </a:rPr>
                        <a:t>It is very difficult to scale DB schema</a:t>
                      </a:r>
                    </a:p>
                  </a:txBody>
                  <a:tcPr marL="83938" marR="83938" marT="117513" marB="117513" anchor="ctr">
                    <a:lnL>
                      <a:noFill/>
                    </a:lnL>
                    <a:lnR>
                      <a:noFill/>
                    </a:lnR>
                    <a:lnT>
                      <a:noFill/>
                    </a:lnT>
                    <a:lnB>
                      <a:noFill/>
                    </a:lnB>
                  </a:tcPr>
                </a:tc>
                <a:tc>
                  <a:txBody>
                    <a:bodyPr/>
                    <a:lstStyle/>
                    <a:p>
                      <a:pPr algn="l" fontAlgn="base"/>
                      <a:r>
                        <a:rPr lang="en-US" sz="1100" b="0">
                          <a:effectLst/>
                        </a:rPr>
                        <a:t>It’s scaling is simpler than structured data</a:t>
                      </a:r>
                    </a:p>
                  </a:txBody>
                  <a:tcPr marL="83938" marR="83938" marT="117513" marB="117513" anchor="ctr">
                    <a:lnL>
                      <a:noFill/>
                    </a:lnL>
                    <a:lnR>
                      <a:noFill/>
                    </a:lnR>
                    <a:lnT>
                      <a:noFill/>
                    </a:lnT>
                    <a:lnB>
                      <a:noFill/>
                    </a:lnB>
                  </a:tcPr>
                </a:tc>
                <a:tc>
                  <a:txBody>
                    <a:bodyPr/>
                    <a:lstStyle/>
                    <a:p>
                      <a:pPr algn="l" fontAlgn="base"/>
                      <a:r>
                        <a:rPr lang="en-IN" sz="1100" b="0">
                          <a:effectLst/>
                        </a:rPr>
                        <a:t>It is more scalable.</a:t>
                      </a:r>
                    </a:p>
                  </a:txBody>
                  <a:tcPr marL="83938" marR="83938" marT="117513" marB="117513" anchor="ctr">
                    <a:lnL>
                      <a:noFill/>
                    </a:lnL>
                    <a:lnR>
                      <a:noFill/>
                    </a:lnR>
                    <a:lnT>
                      <a:noFill/>
                    </a:lnT>
                    <a:lnB>
                      <a:noFill/>
                    </a:lnB>
                  </a:tcPr>
                </a:tc>
              </a:tr>
              <a:tr h="402902">
                <a:tc>
                  <a:txBody>
                    <a:bodyPr/>
                    <a:lstStyle/>
                    <a:p>
                      <a:pPr algn="l" fontAlgn="base"/>
                      <a:r>
                        <a:rPr lang="en-IN" sz="1100" b="0">
                          <a:effectLst/>
                        </a:rPr>
                        <a:t>Robustness</a:t>
                      </a:r>
                    </a:p>
                  </a:txBody>
                  <a:tcPr marL="83938" marR="83938" marT="117513" marB="117513" anchor="ctr">
                    <a:lnL>
                      <a:noFill/>
                    </a:lnL>
                    <a:lnR>
                      <a:noFill/>
                    </a:lnR>
                    <a:lnT>
                      <a:noFill/>
                    </a:lnT>
                    <a:lnB>
                      <a:noFill/>
                    </a:lnB>
                  </a:tcPr>
                </a:tc>
                <a:tc>
                  <a:txBody>
                    <a:bodyPr/>
                    <a:lstStyle/>
                    <a:p>
                      <a:pPr algn="l" fontAlgn="base"/>
                      <a:r>
                        <a:rPr lang="en-IN" sz="1100" b="0">
                          <a:effectLst/>
                        </a:rPr>
                        <a:t>Very robust</a:t>
                      </a:r>
                    </a:p>
                  </a:txBody>
                  <a:tcPr marL="83938" marR="83938" marT="117513" marB="117513" anchor="ctr">
                    <a:lnL>
                      <a:noFill/>
                    </a:lnL>
                    <a:lnR>
                      <a:noFill/>
                    </a:lnR>
                    <a:lnT>
                      <a:noFill/>
                    </a:lnT>
                    <a:lnB>
                      <a:noFill/>
                    </a:lnB>
                  </a:tcPr>
                </a:tc>
                <a:tc>
                  <a:txBody>
                    <a:bodyPr/>
                    <a:lstStyle/>
                    <a:p>
                      <a:pPr algn="l" fontAlgn="base"/>
                      <a:r>
                        <a:rPr lang="en-US" sz="1100" b="0">
                          <a:effectLst/>
                        </a:rPr>
                        <a:t>New technology, not very spread</a:t>
                      </a:r>
                    </a:p>
                  </a:txBody>
                  <a:tcPr marL="83938" marR="83938" marT="117513" marB="117513" anchor="ctr">
                    <a:lnL>
                      <a:noFill/>
                    </a:lnL>
                    <a:lnR>
                      <a:noFill/>
                    </a:lnR>
                    <a:lnT>
                      <a:noFill/>
                    </a:lnT>
                    <a:lnB>
                      <a:noFill/>
                    </a:lnB>
                  </a:tcPr>
                </a:tc>
                <a:tc>
                  <a:txBody>
                    <a:bodyPr/>
                    <a:lstStyle/>
                    <a:p>
                      <a:pPr algn="l" fontAlgn="base"/>
                      <a:r>
                        <a:rPr lang="en-IN" sz="1100" b="0">
                          <a:effectLst/>
                        </a:rPr>
                        <a:t>—</a:t>
                      </a:r>
                    </a:p>
                  </a:txBody>
                  <a:tcPr marL="83938" marR="83938" marT="117513" marB="117513" anchor="ctr">
                    <a:lnL>
                      <a:noFill/>
                    </a:lnL>
                    <a:lnR>
                      <a:noFill/>
                    </a:lnR>
                    <a:lnT>
                      <a:noFill/>
                    </a:lnT>
                    <a:lnB>
                      <a:noFill/>
                    </a:lnB>
                  </a:tcPr>
                </a:tc>
              </a:tr>
              <a:tr h="570777">
                <a:tc>
                  <a:txBody>
                    <a:bodyPr/>
                    <a:lstStyle/>
                    <a:p>
                      <a:pPr algn="l" fontAlgn="base"/>
                      <a:r>
                        <a:rPr lang="en-IN" sz="1100" b="0">
                          <a:effectLst/>
                        </a:rPr>
                        <a:t>Query performance</a:t>
                      </a:r>
                    </a:p>
                  </a:txBody>
                  <a:tcPr marL="83938" marR="83938" marT="117513" marB="117513" anchor="ctr">
                    <a:lnL>
                      <a:noFill/>
                    </a:lnL>
                    <a:lnR>
                      <a:noFill/>
                    </a:lnR>
                    <a:lnT>
                      <a:noFill/>
                    </a:lnT>
                    <a:lnB>
                      <a:noFill/>
                    </a:lnB>
                  </a:tcPr>
                </a:tc>
                <a:tc>
                  <a:txBody>
                    <a:bodyPr/>
                    <a:lstStyle/>
                    <a:p>
                      <a:pPr algn="l" fontAlgn="base"/>
                      <a:r>
                        <a:rPr lang="en-US" sz="1100" b="0">
                          <a:effectLst/>
                        </a:rPr>
                        <a:t>Structured query allow complex joining </a:t>
                      </a:r>
                    </a:p>
                  </a:txBody>
                  <a:tcPr marL="83938" marR="83938" marT="117513" marB="117513" anchor="ctr">
                    <a:lnL>
                      <a:noFill/>
                    </a:lnL>
                    <a:lnR>
                      <a:noFill/>
                    </a:lnR>
                    <a:lnT>
                      <a:noFill/>
                    </a:lnT>
                    <a:lnB>
                      <a:noFill/>
                    </a:lnB>
                  </a:tcPr>
                </a:tc>
                <a:tc>
                  <a:txBody>
                    <a:bodyPr/>
                    <a:lstStyle/>
                    <a:p>
                      <a:pPr algn="l" fontAlgn="base"/>
                      <a:r>
                        <a:rPr lang="en-US" sz="1100" b="0">
                          <a:effectLst/>
                        </a:rPr>
                        <a:t>Queries over anonymous nodes are possible</a:t>
                      </a:r>
                    </a:p>
                  </a:txBody>
                  <a:tcPr marL="83938" marR="83938" marT="117513" marB="117513" anchor="ctr">
                    <a:lnL>
                      <a:noFill/>
                    </a:lnL>
                    <a:lnR>
                      <a:noFill/>
                    </a:lnR>
                    <a:lnT>
                      <a:noFill/>
                    </a:lnT>
                    <a:lnB>
                      <a:noFill/>
                    </a:lnB>
                  </a:tcPr>
                </a:tc>
                <a:tc>
                  <a:txBody>
                    <a:bodyPr/>
                    <a:lstStyle/>
                    <a:p>
                      <a:pPr algn="l" fontAlgn="base"/>
                      <a:r>
                        <a:rPr lang="en-US" sz="1100" b="0" dirty="0">
                          <a:effectLst/>
                        </a:rPr>
                        <a:t>Only textual queries are possible</a:t>
                      </a:r>
                    </a:p>
                  </a:txBody>
                  <a:tcPr marL="83938" marR="83938" marT="117513" marB="117513"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rPr>
              <a:t/>
            </a:r>
            <a:br>
              <a:rPr kumimoji="0" lang="en-US" sz="1200" b="0" i="0" u="none" strike="noStrike" cap="none" normalizeH="0" baseline="0" smtClean="0">
                <a:ln>
                  <a:noFill/>
                </a:ln>
                <a:solidFill>
                  <a:srgbClr val="273239"/>
                </a:solidFill>
                <a:effectLst/>
                <a:latin typeface="urw-din"/>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76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quantitative data and qualitative data?</a:t>
            </a:r>
            <a:endParaRPr lang="en-IN" dirty="0"/>
          </a:p>
        </p:txBody>
      </p:sp>
      <p:sp>
        <p:nvSpPr>
          <p:cNvPr id="3" name="Content Placeholder 2"/>
          <p:cNvSpPr>
            <a:spLocks noGrp="1"/>
          </p:cNvSpPr>
          <p:nvPr>
            <p:ph idx="1"/>
          </p:nvPr>
        </p:nvSpPr>
        <p:spPr/>
        <p:txBody>
          <a:bodyPr/>
          <a:lstStyle/>
          <a:p>
            <a:r>
              <a:rPr lang="en-US" dirty="0"/>
              <a:t>Quantitative </a:t>
            </a:r>
            <a:r>
              <a:rPr lang="en-US" dirty="0" smtClean="0"/>
              <a:t>data – Quantitative data </a:t>
            </a:r>
            <a:r>
              <a:rPr lang="en-US" dirty="0"/>
              <a:t>is </a:t>
            </a:r>
            <a:r>
              <a:rPr lang="en-US" b="1" dirty="0"/>
              <a:t>data that can be counted or measured in numerical values</a:t>
            </a:r>
            <a:r>
              <a:rPr lang="en-US" dirty="0"/>
              <a:t>. The two main types of quantitative data are discrete data and continuous data. Height in feet, age in years, and weight in pounds are examples of quantitative data</a:t>
            </a:r>
            <a:r>
              <a:rPr lang="en-US" dirty="0" smtClean="0"/>
              <a:t>.                  </a:t>
            </a:r>
          </a:p>
          <a:p>
            <a:r>
              <a:rPr lang="en-US" dirty="0" smtClean="0"/>
              <a:t> </a:t>
            </a:r>
            <a:r>
              <a:rPr lang="en-US" dirty="0"/>
              <a:t>Qualitative data </a:t>
            </a:r>
            <a:r>
              <a:rPr lang="en-US" dirty="0" smtClean="0"/>
              <a:t>- Qualitative data </a:t>
            </a:r>
            <a:r>
              <a:rPr lang="en-US" dirty="0"/>
              <a:t>is </a:t>
            </a:r>
            <a:r>
              <a:rPr lang="en-US" b="1" dirty="0"/>
              <a:t>information that cannot be counted, measured or easily expressed using numbers</a:t>
            </a:r>
            <a:r>
              <a:rPr lang="en-US" dirty="0"/>
              <a:t>. It is collected from text, audio and images and shared through data visualization tools, such as word clouds, concept maps, graph databases, timelines and </a:t>
            </a:r>
            <a:r>
              <a:rPr lang="en-US" dirty="0" err="1"/>
              <a:t>infographics</a:t>
            </a:r>
            <a:r>
              <a:rPr lang="en-US" dirty="0" smtClean="0"/>
              <a:t>.</a:t>
            </a:r>
          </a:p>
          <a:p>
            <a:pPr marL="0" indent="0">
              <a:buNone/>
            </a:pPr>
            <a:endParaRPr lang="en-US" dirty="0" smtClean="0"/>
          </a:p>
          <a:p>
            <a:endParaRPr lang="en-IN" dirty="0"/>
          </a:p>
        </p:txBody>
      </p:sp>
    </p:spTree>
    <p:extLst>
      <p:ext uri="{BB962C8B-B14F-4D97-AF65-F5344CB8AC3E}">
        <p14:creationId xmlns:p14="http://schemas.microsoft.com/office/powerpoint/2010/main" val="52414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different V’s in big data?</a:t>
            </a:r>
            <a:endParaRPr lang="en-IN" dirty="0"/>
          </a:p>
        </p:txBody>
      </p:sp>
      <p:pic>
        <p:nvPicPr>
          <p:cNvPr id="4" name="Content Placeholder 3"/>
          <p:cNvPicPr>
            <a:picLocks noGrp="1" noChangeAspect="1"/>
          </p:cNvPicPr>
          <p:nvPr>
            <p:ph idx="1"/>
          </p:nvPr>
        </p:nvPicPr>
        <p:blipFill>
          <a:blip r:embed="rId2"/>
          <a:stretch>
            <a:fillRect/>
          </a:stretch>
        </p:blipFill>
        <p:spPr>
          <a:xfrm>
            <a:off x="1287887" y="1825625"/>
            <a:ext cx="7585657" cy="4351338"/>
          </a:xfrm>
          <a:prstGeom prst="rect">
            <a:avLst/>
          </a:prstGeom>
        </p:spPr>
      </p:pic>
    </p:spTree>
    <p:extLst>
      <p:ext uri="{BB962C8B-B14F-4D97-AF65-F5344CB8AC3E}">
        <p14:creationId xmlns:p14="http://schemas.microsoft.com/office/powerpoint/2010/main" val="164314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 some popular tools used in big data</a:t>
            </a:r>
            <a:endParaRPr lang="en-IN" dirty="0"/>
          </a:p>
        </p:txBody>
      </p:sp>
      <p:pic>
        <p:nvPicPr>
          <p:cNvPr id="4" name="Content Placeholder 3"/>
          <p:cNvPicPr>
            <a:picLocks noGrp="1" noChangeAspect="1"/>
          </p:cNvPicPr>
          <p:nvPr>
            <p:ph idx="1"/>
          </p:nvPr>
        </p:nvPicPr>
        <p:blipFill>
          <a:blip r:embed="rId2"/>
          <a:stretch>
            <a:fillRect/>
          </a:stretch>
        </p:blipFill>
        <p:spPr>
          <a:xfrm>
            <a:off x="2276475" y="2001044"/>
            <a:ext cx="7639050" cy="4000500"/>
          </a:xfrm>
          <a:prstGeom prst="rect">
            <a:avLst/>
          </a:prstGeom>
        </p:spPr>
      </p:pic>
    </p:spTree>
    <p:extLst>
      <p:ext uri="{BB962C8B-B14F-4D97-AF65-F5344CB8AC3E}">
        <p14:creationId xmlns:p14="http://schemas.microsoft.com/office/powerpoint/2010/main" val="1740139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776</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urw-din</vt:lpstr>
      <vt:lpstr>Office Theme</vt:lpstr>
      <vt:lpstr>Introduction to Data</vt:lpstr>
      <vt:lpstr>Difference Between Data and Information</vt:lpstr>
      <vt:lpstr>How data is useful for us?</vt:lpstr>
      <vt:lpstr>What is big data?</vt:lpstr>
      <vt:lpstr>Difference between Structured, Semi-structured and Unstructured data </vt:lpstr>
      <vt:lpstr>Differences between Structured, Semi-structured and Unstructured data: </vt:lpstr>
      <vt:lpstr>What are quantitative data and qualitative data?</vt:lpstr>
      <vt:lpstr>What are the different V’s in big data?</vt:lpstr>
      <vt:lpstr>Name some popular tools used in big data</vt:lpstr>
      <vt:lpstr>Different types of data</vt:lpstr>
      <vt:lpstr>Qualitative data-</vt:lpstr>
      <vt:lpstr>Nominal data-</vt:lpstr>
      <vt:lpstr>Ordinal data-</vt:lpstr>
      <vt:lpstr>Quantitative data-</vt:lpstr>
      <vt:lpstr>Discreate data-</vt:lpstr>
      <vt:lpstr>Continuous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dc:title>
  <dc:creator>ASUS</dc:creator>
  <cp:lastModifiedBy>ASUS</cp:lastModifiedBy>
  <cp:revision>10</cp:revision>
  <dcterms:created xsi:type="dcterms:W3CDTF">2023-01-18T15:23:49Z</dcterms:created>
  <dcterms:modified xsi:type="dcterms:W3CDTF">2023-01-18T17:35:10Z</dcterms:modified>
</cp:coreProperties>
</file>