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7E87-27F6-4986-AE2E-378C383B09B8}" type="datetimeFigureOut">
              <a:rPr lang="en-IN" smtClean="0"/>
              <a:t>22-01-2023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8218-F7AB-4B64-9298-EEA066C727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17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7E87-27F6-4986-AE2E-378C383B09B8}" type="datetimeFigureOut">
              <a:rPr lang="en-IN" smtClean="0"/>
              <a:t>22-01-2023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8218-F7AB-4B64-9298-EEA066C727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46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7E87-27F6-4986-AE2E-378C383B09B8}" type="datetimeFigureOut">
              <a:rPr lang="en-IN" smtClean="0"/>
              <a:t>22-01-2023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8218-F7AB-4B64-9298-EEA066C727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7E87-27F6-4986-AE2E-378C383B09B8}" type="datetimeFigureOut">
              <a:rPr lang="en-IN" smtClean="0"/>
              <a:t>22-01-2023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8218-F7AB-4B64-9298-EEA066C727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09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7E87-27F6-4986-AE2E-378C383B09B8}" type="datetimeFigureOut">
              <a:rPr lang="en-IN" smtClean="0"/>
              <a:t>22-01-2023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8218-F7AB-4B64-9298-EEA066C727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03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7E87-27F6-4986-AE2E-378C383B09B8}" type="datetimeFigureOut">
              <a:rPr lang="en-IN" smtClean="0"/>
              <a:t>22-01-2023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8218-F7AB-4B64-9298-EEA066C727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10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7E87-27F6-4986-AE2E-378C383B09B8}" type="datetimeFigureOut">
              <a:rPr lang="en-IN" smtClean="0"/>
              <a:t>22-01-2023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8218-F7AB-4B64-9298-EEA066C727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10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7E87-27F6-4986-AE2E-378C383B09B8}" type="datetimeFigureOut">
              <a:rPr lang="en-IN" smtClean="0"/>
              <a:t>22-01-2023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8218-F7AB-4B64-9298-EEA066C727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60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7E87-27F6-4986-AE2E-378C383B09B8}" type="datetimeFigureOut">
              <a:rPr lang="en-IN" smtClean="0"/>
              <a:t>22-01-2023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8218-F7AB-4B64-9298-EEA066C727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38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7E87-27F6-4986-AE2E-378C383B09B8}" type="datetimeFigureOut">
              <a:rPr lang="en-IN" smtClean="0"/>
              <a:t>22-01-2023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8218-F7AB-4B64-9298-EEA066C727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02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7E87-27F6-4986-AE2E-378C383B09B8}" type="datetimeFigureOut">
              <a:rPr lang="en-IN" smtClean="0"/>
              <a:t>22-01-2023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8218-F7AB-4B64-9298-EEA066C727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60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87E87-27F6-4986-AE2E-378C383B09B8}" type="datetimeFigureOut">
              <a:rPr lang="en-IN" smtClean="0"/>
              <a:t>22-01-2023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A8218-F7AB-4B64-9298-EEA066C727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90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statistics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17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Differentiate between inferential statistics and descriptive statistics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586980"/>
              </p:ext>
            </p:extLst>
          </p:nvPr>
        </p:nvGraphicFramePr>
        <p:xfrm>
          <a:off x="2163650" y="2218751"/>
          <a:ext cx="7786353" cy="3642360"/>
        </p:xfrm>
        <a:graphic>
          <a:graphicData uri="http://schemas.openxmlformats.org/drawingml/2006/table">
            <a:tbl>
              <a:tblPr/>
              <a:tblGrid>
                <a:gridCol w="1004553"/>
                <a:gridCol w="4186349"/>
                <a:gridCol w="2595451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 err="1">
                          <a:effectLst/>
                        </a:rPr>
                        <a:t>S.No</a:t>
                      </a:r>
                      <a:r>
                        <a:rPr lang="en-IN" sz="1400" b="0" dirty="0">
                          <a:effectLst/>
                        </a:rPr>
                        <a:t>.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Descriptive Statistics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>
                          <a:effectLst/>
                        </a:rPr>
                        <a:t>Inferential Statistics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1.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It gives information about raw data which describes the data in some manner.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It makes inferences about the population using data drawn from the population.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2.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It helps in organizing, analyzing, and to present data in a meaningful manner.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It allows us to compare data, and make hypotheses and predictions.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effectLst/>
                        </a:rPr>
                        <a:t>3.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It is used to describe a situation.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It is used to explain the chance of occurrence of an event.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4.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It explains already known data and is limited to a sample or population having a small size.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It attempts to reach the conclusion about the population.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5.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It can be achieved with the help of charts, graphs, tables, etc.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It can be achieved by probability.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79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Differentiate between population and sample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499036"/>
              </p:ext>
            </p:extLst>
          </p:nvPr>
        </p:nvGraphicFramePr>
        <p:xfrm>
          <a:off x="1558346" y="1931831"/>
          <a:ext cx="8886420" cy="4752303"/>
        </p:xfrm>
        <a:graphic>
          <a:graphicData uri="http://schemas.openxmlformats.org/drawingml/2006/table">
            <a:tbl>
              <a:tblPr/>
              <a:tblGrid>
                <a:gridCol w="2962140"/>
                <a:gridCol w="2962140"/>
                <a:gridCol w="2962140"/>
              </a:tblGrid>
              <a:tr h="6199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cap="all">
                          <a:effectLst/>
                        </a:rPr>
                        <a:t>BASIS FOR COMPARISON</a:t>
                      </a:r>
                    </a:p>
                  </a:txBody>
                  <a:tcPr marL="62519" marR="62519" marT="62519" marB="62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cap="all">
                          <a:effectLst/>
                        </a:rPr>
                        <a:t>POPULATION</a:t>
                      </a:r>
                    </a:p>
                  </a:txBody>
                  <a:tcPr marL="62519" marR="62519" marT="62519" marB="62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cap="all">
                          <a:effectLst/>
                        </a:rPr>
                        <a:t>SAMPLE</a:t>
                      </a:r>
                    </a:p>
                  </a:txBody>
                  <a:tcPr marL="62519" marR="62519" marT="62519" marB="62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</a:tr>
              <a:tr h="1633315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Meaning</a:t>
                      </a:r>
                    </a:p>
                  </a:txBody>
                  <a:tcPr marL="62519" marR="62519" marT="62519" marB="625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Population refers to the collection of all elements possessing common characteristics, that comprises universe.</a:t>
                      </a:r>
                    </a:p>
                  </a:txBody>
                  <a:tcPr marL="62519" marR="62519" marT="62519" marB="625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Sample means a subgroup of the members of population chosen for participation in the study.</a:t>
                      </a:r>
                    </a:p>
                  </a:txBody>
                  <a:tcPr marL="62519" marR="62519" marT="62519" marB="625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7603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Includes</a:t>
                      </a:r>
                    </a:p>
                  </a:txBody>
                  <a:tcPr marL="62519" marR="62519" marT="62519" marB="625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Each and every unit of the group.</a:t>
                      </a:r>
                    </a:p>
                  </a:txBody>
                  <a:tcPr marL="62519" marR="62519" marT="62519" marB="625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Only a handful of units of population.</a:t>
                      </a:r>
                    </a:p>
                  </a:txBody>
                  <a:tcPr marL="62519" marR="62519" marT="62519" marB="625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1192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Characteristic</a:t>
                      </a:r>
                    </a:p>
                  </a:txBody>
                  <a:tcPr marL="62519" marR="62519" marT="62519" marB="625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Parameter</a:t>
                      </a:r>
                    </a:p>
                  </a:txBody>
                  <a:tcPr marL="62519" marR="62519" marT="62519" marB="625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Statistic</a:t>
                      </a:r>
                    </a:p>
                  </a:txBody>
                  <a:tcPr marL="62519" marR="62519" marT="62519" marB="625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2598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Data collection</a:t>
                      </a:r>
                    </a:p>
                  </a:txBody>
                  <a:tcPr marL="62519" marR="62519" marT="62519" marB="625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Complete enumeration or census</a:t>
                      </a:r>
                    </a:p>
                  </a:txBody>
                  <a:tcPr marL="62519" marR="62519" marT="62519" marB="625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Sample survey or sampling</a:t>
                      </a:r>
                    </a:p>
                  </a:txBody>
                  <a:tcPr marL="62519" marR="62519" marT="62519" marB="625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27603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Focus on</a:t>
                      </a:r>
                    </a:p>
                  </a:txBody>
                  <a:tcPr marL="62519" marR="62519" marT="62519" marB="625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Identifying the characteristics.</a:t>
                      </a:r>
                    </a:p>
                  </a:txBody>
                  <a:tcPr marL="62519" marR="62519" marT="62519" marB="625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</a:rPr>
                        <a:t>Making inferences about population.</a:t>
                      </a:r>
                    </a:p>
                  </a:txBody>
                  <a:tcPr marL="62519" marR="62519" marT="62519" marB="625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59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hypothesis?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hypothesis is </a:t>
            </a:r>
            <a:r>
              <a:rPr lang="en-US" b="1" dirty="0"/>
              <a:t>an assumption, an idea that is proposed for the sake of argument so that it can be tested to see if it might be true</a:t>
            </a:r>
            <a:r>
              <a:rPr lang="en-US" dirty="0"/>
              <a:t>. In the scientific method, the hypothesis is constructed before any applicable research has been done, apart from a basic background review.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Differentiate between null and alternative hypothesis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251608"/>
              </p:ext>
            </p:extLst>
          </p:nvPr>
        </p:nvGraphicFramePr>
        <p:xfrm>
          <a:off x="954158" y="1690688"/>
          <a:ext cx="9157251" cy="4802558"/>
        </p:xfrm>
        <a:graphic>
          <a:graphicData uri="http://schemas.openxmlformats.org/drawingml/2006/table">
            <a:tbl>
              <a:tblPr/>
              <a:tblGrid>
                <a:gridCol w="3052417"/>
                <a:gridCol w="3052417"/>
                <a:gridCol w="3052417"/>
              </a:tblGrid>
              <a:tr h="8007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cap="all" dirty="0">
                          <a:effectLst/>
                        </a:rPr>
                        <a:t>BASIS FOR COMPARISON</a:t>
                      </a:r>
                    </a:p>
                  </a:txBody>
                  <a:tcPr marL="43168" marR="43168" marT="43168" marB="43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cap="all" dirty="0">
                          <a:effectLst/>
                        </a:rPr>
                        <a:t>NULL HYPOTHESIS</a:t>
                      </a:r>
                    </a:p>
                  </a:txBody>
                  <a:tcPr marL="43168" marR="43168" marT="43168" marB="43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cap="all">
                          <a:effectLst/>
                        </a:rPr>
                        <a:t>ALTERNATIVE HYPOTHESIS</a:t>
                      </a:r>
                    </a:p>
                  </a:txBody>
                  <a:tcPr marL="43168" marR="43168" marT="43168" marB="43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</a:tr>
              <a:tr h="1099875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Meaning</a:t>
                      </a:r>
                    </a:p>
                  </a:txBody>
                  <a:tcPr marL="43168" marR="43168" marT="43168" marB="4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 null hypothesis is a statement, in which there is no relationship between two variables.</a:t>
                      </a:r>
                    </a:p>
                  </a:txBody>
                  <a:tcPr marL="43168" marR="43168" marT="43168" marB="4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An alternative hypothesis is statement in which there is some statistical significance between two measured phenomenon.</a:t>
                      </a:r>
                    </a:p>
                  </a:txBody>
                  <a:tcPr marL="43168" marR="43168" marT="43168" marB="4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1869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Represents</a:t>
                      </a:r>
                    </a:p>
                  </a:txBody>
                  <a:tcPr marL="43168" marR="43168" marT="43168" marB="4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No observed effect</a:t>
                      </a:r>
                    </a:p>
                  </a:txBody>
                  <a:tcPr marL="43168" marR="43168" marT="43168" marB="4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Some observed effect</a:t>
                      </a:r>
                    </a:p>
                  </a:txBody>
                  <a:tcPr marL="43168" marR="43168" marT="43168" marB="4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010093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What is it?</a:t>
                      </a:r>
                    </a:p>
                  </a:txBody>
                  <a:tcPr marL="43168" marR="43168" marT="43168" marB="4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It is what the researcher tries to disprove.</a:t>
                      </a:r>
                    </a:p>
                  </a:txBody>
                  <a:tcPr marL="43168" marR="43168" marT="43168" marB="4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It is what the researcher tries to prove.</a:t>
                      </a:r>
                    </a:p>
                  </a:txBody>
                  <a:tcPr marL="43168" marR="43168" marT="43168" marB="4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1869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Acceptance</a:t>
                      </a:r>
                    </a:p>
                  </a:txBody>
                  <a:tcPr marL="43168" marR="43168" marT="43168" marB="4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No changes in opinions or actions</a:t>
                      </a:r>
                    </a:p>
                  </a:txBody>
                  <a:tcPr marL="43168" marR="43168" marT="43168" marB="4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Changes in opinions or actions</a:t>
                      </a:r>
                    </a:p>
                  </a:txBody>
                  <a:tcPr marL="43168" marR="43168" marT="43168" marB="4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8529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Testing</a:t>
                      </a:r>
                    </a:p>
                  </a:txBody>
                  <a:tcPr marL="43168" marR="43168" marT="43168" marB="4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Indirect and implicit</a:t>
                      </a:r>
                    </a:p>
                  </a:txBody>
                  <a:tcPr marL="43168" marR="43168" marT="43168" marB="4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Direct and explicit</a:t>
                      </a:r>
                    </a:p>
                  </a:txBody>
                  <a:tcPr marL="43168" marR="43168" marT="43168" marB="4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8529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Observations</a:t>
                      </a:r>
                    </a:p>
                  </a:txBody>
                  <a:tcPr marL="43168" marR="43168" marT="43168" marB="4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Result of chance</a:t>
                      </a:r>
                    </a:p>
                  </a:txBody>
                  <a:tcPr marL="43168" marR="43168" marT="43168" marB="4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Result of real effect</a:t>
                      </a:r>
                    </a:p>
                  </a:txBody>
                  <a:tcPr marL="43168" marR="43168" marT="43168" marB="4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8529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Denoted by</a:t>
                      </a:r>
                    </a:p>
                  </a:txBody>
                  <a:tcPr marL="43168" marR="43168" marT="43168" marB="4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H-zero</a:t>
                      </a:r>
                    </a:p>
                  </a:txBody>
                  <a:tcPr marL="43168" marR="43168" marT="43168" marB="4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H-one</a:t>
                      </a:r>
                    </a:p>
                  </a:txBody>
                  <a:tcPr marL="43168" marR="43168" marT="43168" marB="4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1869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Mathematical formulation</a:t>
                      </a:r>
                    </a:p>
                  </a:txBody>
                  <a:tcPr marL="43168" marR="43168" marT="43168" marB="4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Equal sign</a:t>
                      </a:r>
                    </a:p>
                  </a:txBody>
                  <a:tcPr marL="43168" marR="43168" marT="43168" marB="4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Unequal sign</a:t>
                      </a:r>
                    </a:p>
                  </a:txBody>
                  <a:tcPr marL="43168" marR="43168" marT="43168" marB="4316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701248" y="247976"/>
            <a:ext cx="1610805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90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the central limit theorem?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limit theorem is a statistical theory which states that when the large sample size has a finite variance, the samples will be normally distributed and the mean of samples will be approximately equal to the mean of the whole population.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47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Type I and Type II Errors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88354"/>
              </p:ext>
            </p:extLst>
          </p:nvPr>
        </p:nvGraphicFramePr>
        <p:xfrm>
          <a:off x="1957587" y="1825626"/>
          <a:ext cx="8268237" cy="4351335"/>
        </p:xfrm>
        <a:graphic>
          <a:graphicData uri="http://schemas.openxmlformats.org/drawingml/2006/table">
            <a:tbl>
              <a:tblPr/>
              <a:tblGrid>
                <a:gridCol w="2756079"/>
                <a:gridCol w="2756079"/>
                <a:gridCol w="2756079"/>
              </a:tblGrid>
              <a:tr h="5887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cap="all" dirty="0">
                          <a:effectLst/>
                        </a:rPr>
                        <a:t>BASIS FOR COMPARISON</a:t>
                      </a:r>
                    </a:p>
                  </a:txBody>
                  <a:tcPr marL="63990" marR="63990" marT="63990" marB="639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cap="all">
                          <a:effectLst/>
                        </a:rPr>
                        <a:t>TYPE I ERROR</a:t>
                      </a:r>
                    </a:p>
                  </a:txBody>
                  <a:tcPr marL="63990" marR="63990" marT="63990" marB="639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cap="all">
                          <a:effectLst/>
                        </a:rPr>
                        <a:t>TYPE II ERROR</a:t>
                      </a:r>
                    </a:p>
                  </a:txBody>
                  <a:tcPr marL="63990" marR="63990" marT="63990" marB="639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</a:tr>
              <a:tr h="1279805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Meaning</a:t>
                      </a:r>
                    </a:p>
                  </a:txBody>
                  <a:tcPr marL="63990" marR="63990" marT="63990" marB="6399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Type I error refers to non-acceptance of hypothesis which ought to be accepted.</a:t>
                      </a:r>
                    </a:p>
                  </a:txBody>
                  <a:tcPr marL="63990" marR="63990" marT="63990" marB="6399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Type II error is the acceptance of hypothesis which ought to be rejected.</a:t>
                      </a:r>
                    </a:p>
                  </a:txBody>
                  <a:tcPr marL="63990" marR="63990" marT="63990" marB="6399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5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Equivalent to</a:t>
                      </a:r>
                    </a:p>
                  </a:txBody>
                  <a:tcPr marL="63990" marR="63990" marT="63990" marB="6399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False positive</a:t>
                      </a:r>
                    </a:p>
                  </a:txBody>
                  <a:tcPr marL="63990" marR="63990" marT="63990" marB="6399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</a:rPr>
                        <a:t>False negative</a:t>
                      </a:r>
                    </a:p>
                  </a:txBody>
                  <a:tcPr marL="63990" marR="63990" marT="63990" marB="6399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19075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What is it?</a:t>
                      </a:r>
                    </a:p>
                  </a:txBody>
                  <a:tcPr marL="63990" marR="63990" marT="63990" marB="6399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It is incorrect rejection of true null hypothesis.</a:t>
                      </a:r>
                    </a:p>
                  </a:txBody>
                  <a:tcPr marL="63990" marR="63990" marT="63990" marB="6399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It is incorrect acceptance of false null hypothesis.</a:t>
                      </a:r>
                    </a:p>
                  </a:txBody>
                  <a:tcPr marL="63990" marR="63990" marT="63990" marB="6399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5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Represents</a:t>
                      </a:r>
                    </a:p>
                  </a:txBody>
                  <a:tcPr marL="63990" marR="63990" marT="63990" marB="6399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A false hit</a:t>
                      </a:r>
                    </a:p>
                  </a:txBody>
                  <a:tcPr marL="63990" marR="63990" marT="63990" marB="6399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A miss</a:t>
                      </a:r>
                    </a:p>
                  </a:txBody>
                  <a:tcPr marL="63990" marR="63990" marT="63990" marB="6399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88710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Probability of committing error</a:t>
                      </a:r>
                    </a:p>
                  </a:txBody>
                  <a:tcPr marL="63990" marR="63990" marT="63990" marB="6399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Equals the level of significance.</a:t>
                      </a:r>
                    </a:p>
                  </a:txBody>
                  <a:tcPr marL="63990" marR="63990" marT="63990" marB="6399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Equals the power of test.</a:t>
                      </a:r>
                    </a:p>
                  </a:txBody>
                  <a:tcPr marL="63990" marR="63990" marT="63990" marB="6399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8345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Indicated by</a:t>
                      </a:r>
                    </a:p>
                  </a:txBody>
                  <a:tcPr marL="63990" marR="63990" marT="63990" marB="6399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Greek letter '</a:t>
                      </a:r>
                      <a:r>
                        <a:rPr lang="el-GR" sz="1500">
                          <a:effectLst/>
                        </a:rPr>
                        <a:t>α'</a:t>
                      </a:r>
                    </a:p>
                  </a:txBody>
                  <a:tcPr marL="63990" marR="63990" marT="63990" marB="6399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</a:rPr>
                        <a:t>Greek letter '</a:t>
                      </a:r>
                      <a:r>
                        <a:rPr lang="el-GR" sz="1500" dirty="0">
                          <a:effectLst/>
                        </a:rPr>
                        <a:t>β'</a:t>
                      </a:r>
                    </a:p>
                  </a:txBody>
                  <a:tcPr marL="63990" marR="63990" marT="63990" marB="6399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2101" y="-323165"/>
            <a:ext cx="114298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37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linear regression?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Linear regression is an algorithm that provides a linear relationship between an independent variable and a dependent variable to predict the outcome of future events. It is a statistical method used in data science and machine learning for predictive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13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the assumptions required for linear regression?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is an analysis that assesses whether one or more predictor variables explain the dependent (criterion) variable.</a:t>
            </a:r>
            <a:br>
              <a:rPr lang="en-US" dirty="0"/>
            </a:br>
            <a:r>
              <a:rPr lang="en-US" dirty="0"/>
              <a:t>...</a:t>
            </a:r>
            <a:br>
              <a:rPr lang="en-US" dirty="0"/>
            </a:br>
            <a:r>
              <a:rPr lang="en-US" b="1" dirty="0"/>
              <a:t>The regression has five key assumptions:</a:t>
            </a:r>
            <a:endParaRPr lang="en-US" dirty="0"/>
          </a:p>
          <a:p>
            <a:r>
              <a:rPr lang="en-US" dirty="0"/>
              <a:t>Linear relationship.</a:t>
            </a:r>
          </a:p>
          <a:p>
            <a:r>
              <a:rPr lang="en-US" dirty="0"/>
              <a:t>Multivariate normality.</a:t>
            </a:r>
          </a:p>
          <a:p>
            <a:r>
              <a:rPr lang="en-US" dirty="0"/>
              <a:t>No or little </a:t>
            </a:r>
            <a:r>
              <a:rPr lang="en-US" dirty="0" err="1"/>
              <a:t>multicollinearity</a:t>
            </a:r>
            <a:r>
              <a:rPr lang="en-US" dirty="0"/>
              <a:t>.</a:t>
            </a:r>
          </a:p>
          <a:p>
            <a:r>
              <a:rPr lang="en-US" dirty="0"/>
              <a:t>No auto-correlation.</a:t>
            </a:r>
          </a:p>
          <a:p>
            <a:r>
              <a:rPr lang="en-US" dirty="0"/>
              <a:t>Homoscedasticity.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96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594</Words>
  <Application>Microsoft Office PowerPoint</Application>
  <PresentationFormat>Widescreen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Introduction to statistics</vt:lpstr>
      <vt:lpstr>Differentiate between inferential statistics and descriptive statistics</vt:lpstr>
      <vt:lpstr>Differentiate between population and sample</vt:lpstr>
      <vt:lpstr>What is hypothesis?</vt:lpstr>
      <vt:lpstr>Differentiate between null and alternative hypothesis</vt:lpstr>
      <vt:lpstr>What is the central limit theorem?</vt:lpstr>
      <vt:lpstr>Difference Between Type I and Type II Errors </vt:lpstr>
      <vt:lpstr>What is linear regression?</vt:lpstr>
      <vt:lpstr>What are the assumptions required for linear regression?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</dc:title>
  <dc:creator>ASUS</dc:creator>
  <cp:lastModifiedBy>ASUS</cp:lastModifiedBy>
  <cp:revision>7</cp:revision>
  <dcterms:created xsi:type="dcterms:W3CDTF">2023-01-22T10:27:34Z</dcterms:created>
  <dcterms:modified xsi:type="dcterms:W3CDTF">2023-01-22T11:35:38Z</dcterms:modified>
</cp:coreProperties>
</file>