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40ABD-E3F1-3E91-FFAE-F31B38E20DA3}" v="387" dt="2025-04-11T09:53:36.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Prediction</a:t>
            </a:r>
          </a:p>
        </p:txBody>
      </p:sp>
      <p:sp>
        <p:nvSpPr>
          <p:cNvPr id="3" name="Subtitle 2"/>
          <p:cNvSpPr>
            <a:spLocks noGrp="1"/>
          </p:cNvSpPr>
          <p:nvPr>
            <p:ph type="subTitle" idx="1"/>
          </p:nvPr>
        </p:nvSpPr>
        <p:spPr/>
        <p:txBody>
          <a:bodyPr vert="horz" lIns="91440" tIns="45720" rIns="91440" bIns="45720" rtlCol="0" anchor="t">
            <a:normAutofit/>
          </a:bodyPr>
          <a:lstStyle/>
          <a:p>
            <a:pPr algn="l"/>
            <a:r>
              <a:rPr lang="en-US" sz="2100" b="1" dirty="0">
                <a:latin typeface="Nunito"/>
              </a:rPr>
              <a:t>A Gen AI Sprint Powered by Data</a:t>
            </a:r>
            <a:endParaRPr lang="en-US" dirty="0"/>
          </a:p>
          <a:p>
            <a:r>
              <a:rPr lang="en-US" dirty="0"/>
              <a:t>Hackathon 2025</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0DB0-BA0B-85B8-33C7-C6E681AF6A80}"/>
              </a:ext>
            </a:extLst>
          </p:cNvPr>
          <p:cNvSpPr>
            <a:spLocks noGrp="1"/>
          </p:cNvSpPr>
          <p:nvPr>
            <p:ph type="title"/>
          </p:nvPr>
        </p:nvSpPr>
        <p:spPr/>
        <p:txBody>
          <a:bodyPr/>
          <a:lstStyle/>
          <a:p>
            <a:r>
              <a:rPr lang="en-US" sz="2800" b="1" err="1"/>
              <a:t>KNeighbors</a:t>
            </a:r>
            <a:endParaRPr lang="en-US" sz="2800" b="1"/>
          </a:p>
          <a:p>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A5FE9D77-0CD9-F9E3-B3F9-9529483A30ED}"/>
              </a:ext>
            </a:extLst>
          </p:cNvPr>
          <p:cNvPicPr>
            <a:picLocks noGrp="1" noChangeAspect="1"/>
          </p:cNvPicPr>
          <p:nvPr>
            <p:ph idx="1"/>
          </p:nvPr>
        </p:nvPicPr>
        <p:blipFill>
          <a:blip r:embed="rId2"/>
          <a:stretch>
            <a:fillRect/>
          </a:stretch>
        </p:blipFill>
        <p:spPr>
          <a:xfrm>
            <a:off x="1547812" y="2224881"/>
            <a:ext cx="9096375" cy="3552825"/>
          </a:xfrm>
        </p:spPr>
      </p:pic>
      <p:sp>
        <p:nvSpPr>
          <p:cNvPr id="4" name="TextBox 3">
            <a:extLst>
              <a:ext uri="{FF2B5EF4-FFF2-40B4-BE49-F238E27FC236}">
                <a16:creationId xmlns:a16="http://schemas.microsoft.com/office/drawing/2014/main" id="{38FABF9A-3607-F439-9D62-829C3E13F245}"/>
              </a:ext>
            </a:extLst>
          </p:cNvPr>
          <p:cNvSpPr txBox="1"/>
          <p:nvPr/>
        </p:nvSpPr>
        <p:spPr>
          <a:xfrm>
            <a:off x="774290" y="1216741"/>
            <a:ext cx="90702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The accuracy score achieved using KNN is: 60.53 %</a:t>
            </a:r>
            <a:endParaRPr lang="en-US" dirty="0"/>
          </a:p>
        </p:txBody>
      </p:sp>
    </p:spTree>
    <p:extLst>
      <p:ext uri="{BB962C8B-B14F-4D97-AF65-F5344CB8AC3E}">
        <p14:creationId xmlns:p14="http://schemas.microsoft.com/office/powerpoint/2010/main" val="37849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AF120-5617-D2BC-44F9-C51EF8ADCA0A}"/>
              </a:ext>
            </a:extLst>
          </p:cNvPr>
          <p:cNvSpPr>
            <a:spLocks noGrp="1"/>
          </p:cNvSpPr>
          <p:nvPr>
            <p:ph type="title"/>
          </p:nvPr>
        </p:nvSpPr>
        <p:spPr/>
        <p:txBody>
          <a:bodyPr/>
          <a:lstStyle/>
          <a:p>
            <a:r>
              <a:rPr lang="en-US" sz="2800" b="1" err="1"/>
              <a:t>KNeighbors</a:t>
            </a:r>
            <a:endParaRPr lang="en-US" sz="2800" b="1"/>
          </a:p>
          <a:p>
            <a:endParaRPr lang="en-US" dirty="0"/>
          </a:p>
        </p:txBody>
      </p:sp>
      <p:pic>
        <p:nvPicPr>
          <p:cNvPr id="4" name="Content Placeholder 3" descr="A graph with blue lines&#10;&#10;AI-generated content may be incorrect.">
            <a:extLst>
              <a:ext uri="{FF2B5EF4-FFF2-40B4-BE49-F238E27FC236}">
                <a16:creationId xmlns:a16="http://schemas.microsoft.com/office/drawing/2014/main" id="{5CD63F5B-FB0A-2FE3-BA69-0CD47EBE4450}"/>
              </a:ext>
            </a:extLst>
          </p:cNvPr>
          <p:cNvPicPr>
            <a:picLocks noGrp="1" noChangeAspect="1"/>
          </p:cNvPicPr>
          <p:nvPr>
            <p:ph idx="1"/>
          </p:nvPr>
        </p:nvPicPr>
        <p:blipFill>
          <a:blip r:embed="rId2"/>
          <a:stretch>
            <a:fillRect/>
          </a:stretch>
        </p:blipFill>
        <p:spPr>
          <a:xfrm>
            <a:off x="1445835" y="1825625"/>
            <a:ext cx="9483595" cy="4351338"/>
          </a:xfrm>
        </p:spPr>
      </p:pic>
    </p:spTree>
    <p:extLst>
      <p:ext uri="{BB962C8B-B14F-4D97-AF65-F5344CB8AC3E}">
        <p14:creationId xmlns:p14="http://schemas.microsoft.com/office/powerpoint/2010/main" val="3714161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8FB105-2822-4CD0-7687-7172CF65D58C}"/>
              </a:ext>
            </a:extLst>
          </p:cNvPr>
          <p:cNvSpPr>
            <a:spLocks noGrp="1"/>
          </p:cNvSpPr>
          <p:nvPr>
            <p:ph type="title"/>
          </p:nvPr>
        </p:nvSpPr>
        <p:spPr>
          <a:xfrm>
            <a:off x="1046746" y="586822"/>
            <a:ext cx="3560252" cy="1645920"/>
          </a:xfrm>
        </p:spPr>
        <p:txBody>
          <a:bodyPr>
            <a:normAutofit/>
          </a:bodyPr>
          <a:lstStyle/>
          <a:p>
            <a:r>
              <a:rPr lang="en-US" sz="3200" b="1" dirty="0"/>
              <a:t>Output final score</a:t>
            </a:r>
          </a:p>
          <a:p>
            <a:endParaRPr lang="en-US" sz="3200"/>
          </a:p>
        </p:txBody>
      </p:sp>
      <p:sp>
        <p:nvSpPr>
          <p:cNvPr id="37" name="Rectangle 3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black text on a white background&#10;&#10;AI-generated content may be incorrect.">
            <a:extLst>
              <a:ext uri="{FF2B5EF4-FFF2-40B4-BE49-F238E27FC236}">
                <a16:creationId xmlns:a16="http://schemas.microsoft.com/office/drawing/2014/main" id="{F029C950-5ECF-1F1B-1D26-4616FF47989B}"/>
              </a:ext>
            </a:extLst>
          </p:cNvPr>
          <p:cNvPicPr>
            <a:picLocks noChangeAspect="1"/>
          </p:cNvPicPr>
          <p:nvPr/>
        </p:nvPicPr>
        <p:blipFill>
          <a:blip r:embed="rId2"/>
          <a:stretch>
            <a:fillRect/>
          </a:stretch>
        </p:blipFill>
        <p:spPr>
          <a:xfrm>
            <a:off x="557784" y="3429287"/>
            <a:ext cx="11164824" cy="2093402"/>
          </a:xfrm>
          <a:prstGeom prst="rect">
            <a:avLst/>
          </a:prstGeom>
        </p:spPr>
      </p:pic>
    </p:spTree>
    <p:extLst>
      <p:ext uri="{BB962C8B-B14F-4D97-AF65-F5344CB8AC3E}">
        <p14:creationId xmlns:p14="http://schemas.microsoft.com/office/powerpoint/2010/main" val="429052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6597-B2F1-FFCD-9700-4F98FC1D44F5}"/>
              </a:ext>
            </a:extLst>
          </p:cNvPr>
          <p:cNvSpPr>
            <a:spLocks noGrp="1"/>
          </p:cNvSpPr>
          <p:nvPr>
            <p:ph type="title"/>
          </p:nvPr>
        </p:nvSpPr>
        <p:spPr/>
        <p:txBody>
          <a:bodyPr/>
          <a:lstStyle/>
          <a:p>
            <a:r>
              <a:rPr lang="en-US" sz="2800" b="1" dirty="0"/>
              <a:t>Neural Network</a:t>
            </a:r>
          </a:p>
          <a:p>
            <a:endParaRPr lang="en-US" dirty="0"/>
          </a:p>
        </p:txBody>
      </p:sp>
      <p:pic>
        <p:nvPicPr>
          <p:cNvPr id="4" name="Content Placeholder 3" descr="A graph with a line&#10;&#10;AI-generated content may be incorrect.">
            <a:extLst>
              <a:ext uri="{FF2B5EF4-FFF2-40B4-BE49-F238E27FC236}">
                <a16:creationId xmlns:a16="http://schemas.microsoft.com/office/drawing/2014/main" id="{7640B891-11AD-37BC-B12C-6D42BC96C9F1}"/>
              </a:ext>
            </a:extLst>
          </p:cNvPr>
          <p:cNvPicPr>
            <a:picLocks noGrp="1" noChangeAspect="1"/>
          </p:cNvPicPr>
          <p:nvPr>
            <p:ph idx="1"/>
          </p:nvPr>
        </p:nvPicPr>
        <p:blipFill>
          <a:blip r:embed="rId2"/>
          <a:stretch>
            <a:fillRect/>
          </a:stretch>
        </p:blipFill>
        <p:spPr>
          <a:xfrm>
            <a:off x="842352" y="2300850"/>
            <a:ext cx="4711141" cy="3876113"/>
          </a:xfrm>
        </p:spPr>
      </p:pic>
      <p:pic>
        <p:nvPicPr>
          <p:cNvPr id="7" name="Picture 6" descr="A graph showing a line&#10;&#10;AI-generated content may be incorrect.">
            <a:extLst>
              <a:ext uri="{FF2B5EF4-FFF2-40B4-BE49-F238E27FC236}">
                <a16:creationId xmlns:a16="http://schemas.microsoft.com/office/drawing/2014/main" id="{1D4D48ED-5D2A-16E9-C5F6-833DC38D6E3F}"/>
              </a:ext>
            </a:extLst>
          </p:cNvPr>
          <p:cNvPicPr>
            <a:picLocks noChangeAspect="1"/>
          </p:cNvPicPr>
          <p:nvPr/>
        </p:nvPicPr>
        <p:blipFill>
          <a:blip r:embed="rId3"/>
          <a:stretch>
            <a:fillRect/>
          </a:stretch>
        </p:blipFill>
        <p:spPr>
          <a:xfrm>
            <a:off x="6201981" y="2652820"/>
            <a:ext cx="5146205" cy="3280471"/>
          </a:xfrm>
          <a:prstGeom prst="rect">
            <a:avLst/>
          </a:prstGeom>
        </p:spPr>
      </p:pic>
      <p:pic>
        <p:nvPicPr>
          <p:cNvPr id="10" name="Picture 9">
            <a:extLst>
              <a:ext uri="{FF2B5EF4-FFF2-40B4-BE49-F238E27FC236}">
                <a16:creationId xmlns:a16="http://schemas.microsoft.com/office/drawing/2014/main" id="{7F3544A7-82BB-75F3-A7C1-FF384DA14660}"/>
              </a:ext>
            </a:extLst>
          </p:cNvPr>
          <p:cNvPicPr>
            <a:picLocks noChangeAspect="1"/>
          </p:cNvPicPr>
          <p:nvPr/>
        </p:nvPicPr>
        <p:blipFill>
          <a:blip r:embed="rId4"/>
          <a:stretch>
            <a:fillRect/>
          </a:stretch>
        </p:blipFill>
        <p:spPr>
          <a:xfrm>
            <a:off x="841734" y="1364481"/>
            <a:ext cx="8296275" cy="523875"/>
          </a:xfrm>
          <a:prstGeom prst="rect">
            <a:avLst/>
          </a:prstGeom>
        </p:spPr>
      </p:pic>
    </p:spTree>
    <p:extLst>
      <p:ext uri="{BB962C8B-B14F-4D97-AF65-F5344CB8AC3E}">
        <p14:creationId xmlns:p14="http://schemas.microsoft.com/office/powerpoint/2010/main" val="3197920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F5D1-4740-3943-2394-061482EB466B}"/>
              </a:ext>
            </a:extLst>
          </p:cNvPr>
          <p:cNvSpPr>
            <a:spLocks noGrp="1"/>
          </p:cNvSpPr>
          <p:nvPr>
            <p:ph type="title"/>
          </p:nvPr>
        </p:nvSpPr>
        <p:spPr/>
        <p:txBody>
          <a:bodyPr>
            <a:normAutofit/>
          </a:bodyPr>
          <a:lstStyle/>
          <a:p>
            <a:r>
              <a:rPr lang="en-US" sz="2800" b="1" dirty="0">
                <a:latin typeface="Aptos"/>
              </a:rPr>
              <a:t>Conclusion :</a:t>
            </a:r>
            <a:endParaRPr lang="en-US" sz="2800" b="1" dirty="0"/>
          </a:p>
        </p:txBody>
      </p:sp>
      <p:sp>
        <p:nvSpPr>
          <p:cNvPr id="3" name="Content Placeholder 2">
            <a:extLst>
              <a:ext uri="{FF2B5EF4-FFF2-40B4-BE49-F238E27FC236}">
                <a16:creationId xmlns:a16="http://schemas.microsoft.com/office/drawing/2014/main" id="{63FECDCA-1611-79E3-B411-E720F0074630}"/>
              </a:ext>
            </a:extLst>
          </p:cNvPr>
          <p:cNvSpPr>
            <a:spLocks noGrp="1"/>
          </p:cNvSpPr>
          <p:nvPr>
            <p:ph idx="1"/>
          </p:nvPr>
        </p:nvSpPr>
        <p:spPr/>
        <p:txBody>
          <a:bodyPr vert="horz" lIns="91440" tIns="45720" rIns="91440" bIns="45720" rtlCol="0" anchor="t">
            <a:normAutofit/>
          </a:bodyPr>
          <a:lstStyle/>
          <a:p>
            <a:endParaRPr lang="en-US" sz="1400" dirty="0"/>
          </a:p>
          <a:p>
            <a:r>
              <a:rPr lang="en-US" sz="1400" dirty="0">
                <a:ea typeface="+mn-lt"/>
                <a:cs typeface="+mn-lt"/>
              </a:rPr>
              <a:t>This is not bad, however depending on the context of where this ML pipeline will be utilized, it might be best to sacrifice accuracy in favor of recall or precision optimization. In the event the goal is to provide doctors or patients with a tool to identify heart attack risk in every patient who has a true value of "risk", it might be best to ensure the recall is as close to 100% as possible.</a:t>
            </a:r>
            <a:endParaRPr lang="en-US" sz="1400" dirty="0"/>
          </a:p>
          <a:p>
            <a:r>
              <a:rPr lang="en-US" sz="1400" dirty="0">
                <a:ea typeface="+mn-lt"/>
                <a:cs typeface="+mn-lt"/>
              </a:rPr>
              <a:t>While this is a very popular dataset on Kaggle, and served as a great training dataset in a class setting, there was no source or explanation on where the data came from. It could have been randomly generated or from a single hospital. Fortunately, this was constructed in a classroom setting for educational purposes and not for any real-world healthcare applications. Going forward, assessing the source of datasets before conducting projects or building ML pipelines will be critical.</a:t>
            </a:r>
            <a:endParaRPr lang="en-US" sz="1400" dirty="0"/>
          </a:p>
          <a:p>
            <a:endParaRPr lang="en-US" dirty="0"/>
          </a:p>
        </p:txBody>
      </p:sp>
    </p:spTree>
    <p:extLst>
      <p:ext uri="{BB962C8B-B14F-4D97-AF65-F5344CB8AC3E}">
        <p14:creationId xmlns:p14="http://schemas.microsoft.com/office/powerpoint/2010/main" val="196597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4A7A-0547-572E-6FD1-AF50693C21C4}"/>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A6034C66-487B-4886-761A-A540A93D59A3}"/>
              </a:ext>
            </a:extLst>
          </p:cNvPr>
          <p:cNvSpPr>
            <a:spLocks noGrp="1"/>
          </p:cNvSpPr>
          <p:nvPr>
            <p:ph idx="1"/>
          </p:nvPr>
        </p:nvSpPr>
        <p:spPr/>
        <p:txBody>
          <a:bodyPr vert="horz" lIns="91440" tIns="45720" rIns="91440" bIns="45720" rtlCol="0" anchor="t">
            <a:normAutofit/>
          </a:bodyPr>
          <a:lstStyle/>
          <a:p>
            <a:r>
              <a:rPr lang="en-US" sz="1800" err="1">
                <a:solidFill>
                  <a:srgbClr val="212121"/>
                </a:solidFill>
                <a:latin typeface="Consolas"/>
              </a:rPr>
              <a:t>Pyspark</a:t>
            </a:r>
            <a:endParaRPr lang="en-US" sz="1800" err="1">
              <a:solidFill>
                <a:srgbClr val="000000"/>
              </a:solidFill>
              <a:latin typeface="Aptos" panose="020B0004020202020204"/>
            </a:endParaRPr>
          </a:p>
          <a:p>
            <a:r>
              <a:rPr lang="en-US" sz="1800" err="1">
                <a:solidFill>
                  <a:srgbClr val="212121"/>
                </a:solidFill>
                <a:latin typeface="Consolas"/>
              </a:rPr>
              <a:t>Pyspark.sql</a:t>
            </a:r>
            <a:endParaRPr lang="en-US" sz="1800">
              <a:solidFill>
                <a:srgbClr val="212121"/>
              </a:solidFill>
              <a:latin typeface="Consolas"/>
            </a:endParaRPr>
          </a:p>
          <a:p>
            <a:r>
              <a:rPr lang="en-US" sz="1800" err="1">
                <a:solidFill>
                  <a:srgbClr val="212121"/>
                </a:solidFill>
                <a:latin typeface="Consolas"/>
              </a:rPr>
              <a:t>Numpy</a:t>
            </a:r>
            <a:endParaRPr lang="en-US" sz="1800" dirty="0" err="1">
              <a:solidFill>
                <a:srgbClr val="212121"/>
              </a:solidFill>
              <a:latin typeface="Consolas"/>
            </a:endParaRPr>
          </a:p>
          <a:p>
            <a:r>
              <a:rPr lang="en-US" sz="1800" dirty="0">
                <a:solidFill>
                  <a:srgbClr val="212121"/>
                </a:solidFill>
                <a:latin typeface="Consolas"/>
              </a:rPr>
              <a:t>Pandas</a:t>
            </a:r>
          </a:p>
          <a:p>
            <a:r>
              <a:rPr lang="en-US" sz="1800" dirty="0">
                <a:solidFill>
                  <a:srgbClr val="212121"/>
                </a:solidFill>
                <a:latin typeface="Consolas"/>
              </a:rPr>
              <a:t>Seaborn</a:t>
            </a:r>
          </a:p>
          <a:p>
            <a:r>
              <a:rPr lang="en-US" sz="1800" err="1">
                <a:solidFill>
                  <a:srgbClr val="212121"/>
                </a:solidFill>
                <a:latin typeface="Consolas"/>
              </a:rPr>
              <a:t>Matplotlib.pyplot</a:t>
            </a:r>
            <a:endParaRPr lang="en-US" sz="1800">
              <a:solidFill>
                <a:srgbClr val="212121"/>
              </a:solidFill>
              <a:latin typeface="Consolas"/>
            </a:endParaRPr>
          </a:p>
          <a:p>
            <a:r>
              <a:rPr lang="en-US" sz="1800" err="1">
                <a:solidFill>
                  <a:srgbClr val="212121"/>
                </a:solidFill>
                <a:latin typeface="Consolas"/>
              </a:rPr>
              <a:t>Plotly</a:t>
            </a:r>
            <a:endParaRPr lang="en-US" sz="1800">
              <a:solidFill>
                <a:srgbClr val="212121"/>
              </a:solidFill>
              <a:latin typeface="Consolas"/>
            </a:endParaRPr>
          </a:p>
          <a:p>
            <a:r>
              <a:rPr lang="en-US" sz="1800" err="1">
                <a:solidFill>
                  <a:srgbClr val="212121"/>
                </a:solidFill>
                <a:latin typeface="Consolas"/>
              </a:rPr>
              <a:t>Jupyter</a:t>
            </a:r>
            <a:endParaRPr lang="en-US" sz="1800" dirty="0" err="1">
              <a:solidFill>
                <a:srgbClr val="212121"/>
              </a:solidFill>
              <a:latin typeface="Consolas"/>
            </a:endParaRPr>
          </a:p>
          <a:p>
            <a:r>
              <a:rPr lang="en-US" sz="1800" dirty="0">
                <a:solidFill>
                  <a:srgbClr val="212121"/>
                </a:solidFill>
                <a:latin typeface="Consolas"/>
              </a:rPr>
              <a:t>Python</a:t>
            </a:r>
          </a:p>
          <a:p>
            <a:endParaRPr lang="en-US" sz="1000" dirty="0">
              <a:solidFill>
                <a:srgbClr val="212121"/>
              </a:solidFill>
              <a:latin typeface="Consolas"/>
            </a:endParaRPr>
          </a:p>
        </p:txBody>
      </p:sp>
    </p:spTree>
    <p:extLst>
      <p:ext uri="{BB962C8B-B14F-4D97-AF65-F5344CB8AC3E}">
        <p14:creationId xmlns:p14="http://schemas.microsoft.com/office/powerpoint/2010/main" val="222691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F6C2B-B6CC-301C-3997-E22B12F3CEB4}"/>
              </a:ext>
            </a:extLst>
          </p:cNvPr>
          <p:cNvSpPr>
            <a:spLocks noGrp="1"/>
          </p:cNvSpPr>
          <p:nvPr>
            <p:ph type="title"/>
          </p:nvPr>
        </p:nvSpPr>
        <p:spPr/>
        <p:txBody>
          <a:bodyPr>
            <a:normAutofit/>
          </a:bodyPr>
          <a:lstStyle/>
          <a:p>
            <a:r>
              <a:rPr lang="en-US" sz="2400" b="1" dirty="0" err="1">
                <a:solidFill>
                  <a:srgbClr val="1F2328"/>
                </a:solidFill>
              </a:rPr>
              <a:t>Retrived</a:t>
            </a:r>
            <a:r>
              <a:rPr lang="en-US" sz="2400" b="1" dirty="0">
                <a:solidFill>
                  <a:srgbClr val="1F2328"/>
                </a:solidFill>
              </a:rPr>
              <a:t> the data into the table using  Spark</a:t>
            </a:r>
          </a:p>
        </p:txBody>
      </p:sp>
      <p:pic>
        <p:nvPicPr>
          <p:cNvPr id="4" name="Content Placeholder 3" descr="A screenshot of a computer&#10;&#10;AI-generated content may be incorrect.">
            <a:extLst>
              <a:ext uri="{FF2B5EF4-FFF2-40B4-BE49-F238E27FC236}">
                <a16:creationId xmlns:a16="http://schemas.microsoft.com/office/drawing/2014/main" id="{3327A8B0-B6B4-1A91-22B0-3A8D813F63BE}"/>
              </a:ext>
            </a:extLst>
          </p:cNvPr>
          <p:cNvPicPr>
            <a:picLocks noGrp="1" noChangeAspect="1"/>
          </p:cNvPicPr>
          <p:nvPr>
            <p:ph idx="1"/>
          </p:nvPr>
        </p:nvPicPr>
        <p:blipFill>
          <a:blip r:embed="rId2"/>
          <a:stretch>
            <a:fillRect/>
          </a:stretch>
        </p:blipFill>
        <p:spPr>
          <a:xfrm>
            <a:off x="840800" y="1931726"/>
            <a:ext cx="8127943" cy="4698578"/>
          </a:xfrm>
        </p:spPr>
      </p:pic>
    </p:spTree>
    <p:extLst>
      <p:ext uri="{BB962C8B-B14F-4D97-AF65-F5344CB8AC3E}">
        <p14:creationId xmlns:p14="http://schemas.microsoft.com/office/powerpoint/2010/main" val="74059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3A36-6638-CD90-0906-40D706D213C8}"/>
              </a:ext>
            </a:extLst>
          </p:cNvPr>
          <p:cNvSpPr>
            <a:spLocks noGrp="1"/>
          </p:cNvSpPr>
          <p:nvPr>
            <p:ph type="title"/>
          </p:nvPr>
        </p:nvSpPr>
        <p:spPr/>
        <p:txBody>
          <a:bodyPr/>
          <a:lstStyle/>
          <a:p>
            <a:r>
              <a:rPr lang="en-US" dirty="0"/>
              <a:t>Count of patients with heart disease prediction based on age</a:t>
            </a:r>
          </a:p>
        </p:txBody>
      </p:sp>
      <p:sp>
        <p:nvSpPr>
          <p:cNvPr id="3" name="Content Placeholder 2">
            <a:extLst>
              <a:ext uri="{FF2B5EF4-FFF2-40B4-BE49-F238E27FC236}">
                <a16:creationId xmlns:a16="http://schemas.microsoft.com/office/drawing/2014/main" id="{20ED3924-B18C-F36B-069B-D930E1F49D58}"/>
              </a:ext>
            </a:extLst>
          </p:cNvPr>
          <p:cNvSpPr>
            <a:spLocks noGrp="1"/>
          </p:cNvSpPr>
          <p:nvPr>
            <p:ph idx="1"/>
          </p:nvPr>
        </p:nvSpPr>
        <p:spPr/>
        <p:txBody>
          <a:bodyPr vert="horz" lIns="91440" tIns="45720" rIns="91440" bIns="45720" rtlCol="0" anchor="t">
            <a:normAutofit/>
          </a:bodyPr>
          <a:lstStyle/>
          <a:p>
            <a:endParaRPr lang="en-US"/>
          </a:p>
          <a:p>
            <a:endParaRPr lang="en-US" dirty="0"/>
          </a:p>
        </p:txBody>
      </p:sp>
      <p:pic>
        <p:nvPicPr>
          <p:cNvPr id="4" name="Picture 3" descr="A screenshot of a computer screen&#10;&#10;AI-generated content may be incorrect.">
            <a:extLst>
              <a:ext uri="{FF2B5EF4-FFF2-40B4-BE49-F238E27FC236}">
                <a16:creationId xmlns:a16="http://schemas.microsoft.com/office/drawing/2014/main" id="{9F136568-9DF3-C876-1F83-30E13E9845B2}"/>
              </a:ext>
            </a:extLst>
          </p:cNvPr>
          <p:cNvPicPr>
            <a:picLocks noChangeAspect="1"/>
          </p:cNvPicPr>
          <p:nvPr/>
        </p:nvPicPr>
        <p:blipFill>
          <a:blip r:embed="rId2"/>
          <a:stretch>
            <a:fillRect/>
          </a:stretch>
        </p:blipFill>
        <p:spPr>
          <a:xfrm>
            <a:off x="686830" y="2025569"/>
            <a:ext cx="10664011" cy="4832431"/>
          </a:xfrm>
          <a:prstGeom prst="rect">
            <a:avLst/>
          </a:prstGeom>
        </p:spPr>
      </p:pic>
    </p:spTree>
    <p:extLst>
      <p:ext uri="{BB962C8B-B14F-4D97-AF65-F5344CB8AC3E}">
        <p14:creationId xmlns:p14="http://schemas.microsoft.com/office/powerpoint/2010/main" val="127958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2625-C2AB-1C10-73C4-B7FA638B320E}"/>
              </a:ext>
            </a:extLst>
          </p:cNvPr>
          <p:cNvSpPr>
            <a:spLocks noGrp="1"/>
          </p:cNvSpPr>
          <p:nvPr>
            <p:ph type="title"/>
          </p:nvPr>
        </p:nvSpPr>
        <p:spPr/>
        <p:txBody>
          <a:bodyPr>
            <a:normAutofit fontScale="90000"/>
          </a:bodyPr>
          <a:lstStyle/>
          <a:p>
            <a:r>
              <a:rPr lang="en-US" dirty="0"/>
              <a:t>Count of people having heart disease using chest pain</a:t>
            </a:r>
            <a:br>
              <a:rPr lang="en-US" dirty="0"/>
            </a:br>
            <a:endParaRPr lang="en-US" dirty="0"/>
          </a:p>
        </p:txBody>
      </p:sp>
      <p:pic>
        <p:nvPicPr>
          <p:cNvPr id="4" name="Content Placeholder 3">
            <a:extLst>
              <a:ext uri="{FF2B5EF4-FFF2-40B4-BE49-F238E27FC236}">
                <a16:creationId xmlns:a16="http://schemas.microsoft.com/office/drawing/2014/main" id="{B72783CC-1073-A225-A7E8-390A48EDD77B}"/>
              </a:ext>
            </a:extLst>
          </p:cNvPr>
          <p:cNvPicPr>
            <a:picLocks noGrp="1" noChangeAspect="1"/>
          </p:cNvPicPr>
          <p:nvPr>
            <p:ph idx="1"/>
          </p:nvPr>
        </p:nvPicPr>
        <p:blipFill>
          <a:blip r:embed="rId2"/>
          <a:stretch>
            <a:fillRect/>
          </a:stretch>
        </p:blipFill>
        <p:spPr>
          <a:xfrm>
            <a:off x="1220353" y="1825625"/>
            <a:ext cx="9423344" cy="4351338"/>
          </a:xfrm>
        </p:spPr>
      </p:pic>
    </p:spTree>
    <p:extLst>
      <p:ext uri="{BB962C8B-B14F-4D97-AF65-F5344CB8AC3E}">
        <p14:creationId xmlns:p14="http://schemas.microsoft.com/office/powerpoint/2010/main" val="3712297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5954-447E-3F68-81A6-D38010CD2DDE}"/>
              </a:ext>
            </a:extLst>
          </p:cNvPr>
          <p:cNvSpPr>
            <a:spLocks noGrp="1"/>
          </p:cNvSpPr>
          <p:nvPr>
            <p:ph type="title"/>
          </p:nvPr>
        </p:nvSpPr>
        <p:spPr/>
        <p:txBody>
          <a:bodyPr/>
          <a:lstStyle/>
          <a:p>
            <a:r>
              <a:rPr lang="en-US" dirty="0"/>
              <a:t>Count of people with heart disease using sex 1 = male, 0= female</a:t>
            </a:r>
          </a:p>
        </p:txBody>
      </p:sp>
      <p:pic>
        <p:nvPicPr>
          <p:cNvPr id="4" name="Content Placeholder 3" descr="A screenshot of a graph&#10;&#10;AI-generated content may be incorrect.">
            <a:extLst>
              <a:ext uri="{FF2B5EF4-FFF2-40B4-BE49-F238E27FC236}">
                <a16:creationId xmlns:a16="http://schemas.microsoft.com/office/drawing/2014/main" id="{C4B451B8-5065-123E-FA40-C7D376A1B4D2}"/>
              </a:ext>
            </a:extLst>
          </p:cNvPr>
          <p:cNvPicPr>
            <a:picLocks noGrp="1" noChangeAspect="1"/>
          </p:cNvPicPr>
          <p:nvPr>
            <p:ph idx="1"/>
          </p:nvPr>
        </p:nvPicPr>
        <p:blipFill>
          <a:blip r:embed="rId2"/>
          <a:stretch>
            <a:fillRect/>
          </a:stretch>
        </p:blipFill>
        <p:spPr>
          <a:xfrm>
            <a:off x="840738" y="1825625"/>
            <a:ext cx="9140852" cy="4351338"/>
          </a:xfrm>
        </p:spPr>
      </p:pic>
    </p:spTree>
    <p:extLst>
      <p:ext uri="{BB962C8B-B14F-4D97-AF65-F5344CB8AC3E}">
        <p14:creationId xmlns:p14="http://schemas.microsoft.com/office/powerpoint/2010/main" val="3103899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9046-4052-01BC-5226-CDB473A43967}"/>
              </a:ext>
            </a:extLst>
          </p:cNvPr>
          <p:cNvSpPr>
            <a:spLocks noGrp="1"/>
          </p:cNvSpPr>
          <p:nvPr>
            <p:ph type="title"/>
          </p:nvPr>
        </p:nvSpPr>
        <p:spPr/>
        <p:txBody>
          <a:bodyPr/>
          <a:lstStyle/>
          <a:p>
            <a:r>
              <a:rPr lang="en-US" dirty="0"/>
              <a:t>Count using fasting blood sugar and based on gender</a:t>
            </a:r>
          </a:p>
        </p:txBody>
      </p:sp>
      <p:pic>
        <p:nvPicPr>
          <p:cNvPr id="4" name="Content Placeholder 3" descr="A screenshot of a computer screen&#10;&#10;AI-generated content may be incorrect.">
            <a:extLst>
              <a:ext uri="{FF2B5EF4-FFF2-40B4-BE49-F238E27FC236}">
                <a16:creationId xmlns:a16="http://schemas.microsoft.com/office/drawing/2014/main" id="{689E2090-9F9D-1081-C366-965077C73EB3}"/>
              </a:ext>
            </a:extLst>
          </p:cNvPr>
          <p:cNvPicPr>
            <a:picLocks noGrp="1" noChangeAspect="1"/>
          </p:cNvPicPr>
          <p:nvPr>
            <p:ph idx="1"/>
          </p:nvPr>
        </p:nvPicPr>
        <p:blipFill>
          <a:blip r:embed="rId2"/>
          <a:stretch>
            <a:fillRect/>
          </a:stretch>
        </p:blipFill>
        <p:spPr>
          <a:xfrm>
            <a:off x="1143702" y="1825625"/>
            <a:ext cx="8428824" cy="4351338"/>
          </a:xfrm>
        </p:spPr>
      </p:pic>
    </p:spTree>
    <p:extLst>
      <p:ext uri="{BB962C8B-B14F-4D97-AF65-F5344CB8AC3E}">
        <p14:creationId xmlns:p14="http://schemas.microsoft.com/office/powerpoint/2010/main" val="3573551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5DD3-ED4A-1F8B-7340-6E9A57A12A21}"/>
              </a:ext>
            </a:extLst>
          </p:cNvPr>
          <p:cNvSpPr>
            <a:spLocks noGrp="1"/>
          </p:cNvSpPr>
          <p:nvPr>
            <p:ph type="title"/>
          </p:nvPr>
        </p:nvSpPr>
        <p:spPr/>
        <p:txBody>
          <a:bodyPr/>
          <a:lstStyle/>
          <a:p>
            <a:r>
              <a:rPr lang="en-US" dirty="0"/>
              <a:t>Count of patients based on oxygen saturation</a:t>
            </a:r>
          </a:p>
        </p:txBody>
      </p:sp>
      <p:pic>
        <p:nvPicPr>
          <p:cNvPr id="4" name="Content Placeholder 3">
            <a:extLst>
              <a:ext uri="{FF2B5EF4-FFF2-40B4-BE49-F238E27FC236}">
                <a16:creationId xmlns:a16="http://schemas.microsoft.com/office/drawing/2014/main" id="{09FFB251-0115-9E8A-2C11-ECE64DC62196}"/>
              </a:ext>
            </a:extLst>
          </p:cNvPr>
          <p:cNvPicPr>
            <a:picLocks noGrp="1" noChangeAspect="1"/>
          </p:cNvPicPr>
          <p:nvPr>
            <p:ph idx="1"/>
          </p:nvPr>
        </p:nvPicPr>
        <p:blipFill>
          <a:blip r:embed="rId2"/>
          <a:stretch>
            <a:fillRect/>
          </a:stretch>
        </p:blipFill>
        <p:spPr>
          <a:xfrm>
            <a:off x="1869453" y="1924685"/>
            <a:ext cx="8445474" cy="4351338"/>
          </a:xfrm>
        </p:spPr>
      </p:pic>
    </p:spTree>
    <p:extLst>
      <p:ext uri="{BB962C8B-B14F-4D97-AF65-F5344CB8AC3E}">
        <p14:creationId xmlns:p14="http://schemas.microsoft.com/office/powerpoint/2010/main" val="3871861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0B99-32D0-AB7E-28BC-2E6E52E700F9}"/>
              </a:ext>
            </a:extLst>
          </p:cNvPr>
          <p:cNvSpPr>
            <a:spLocks noGrp="1"/>
          </p:cNvSpPr>
          <p:nvPr>
            <p:ph type="title"/>
          </p:nvPr>
        </p:nvSpPr>
        <p:spPr/>
        <p:txBody>
          <a:bodyPr/>
          <a:lstStyle/>
          <a:p>
            <a:r>
              <a:rPr lang="en-US" sz="3200" b="1" dirty="0"/>
              <a:t>Naive Bayes</a:t>
            </a:r>
          </a:p>
          <a:p>
            <a:endParaRPr lang="en-US" dirty="0"/>
          </a:p>
        </p:txBody>
      </p:sp>
      <p:pic>
        <p:nvPicPr>
          <p:cNvPr id="4" name="Content Placeholder 3">
            <a:extLst>
              <a:ext uri="{FF2B5EF4-FFF2-40B4-BE49-F238E27FC236}">
                <a16:creationId xmlns:a16="http://schemas.microsoft.com/office/drawing/2014/main" id="{BA9DF87A-4D70-F278-E026-537EF2251BB5}"/>
              </a:ext>
            </a:extLst>
          </p:cNvPr>
          <p:cNvPicPr>
            <a:picLocks noGrp="1" noChangeAspect="1"/>
          </p:cNvPicPr>
          <p:nvPr>
            <p:ph idx="1"/>
          </p:nvPr>
        </p:nvPicPr>
        <p:blipFill>
          <a:blip r:embed="rId2"/>
          <a:stretch>
            <a:fillRect/>
          </a:stretch>
        </p:blipFill>
        <p:spPr>
          <a:xfrm>
            <a:off x="1079858" y="1688461"/>
            <a:ext cx="10630412" cy="479732"/>
          </a:xfrm>
        </p:spPr>
      </p:pic>
      <p:pic>
        <p:nvPicPr>
          <p:cNvPr id="8" name="Picture 7" descr="A screenshot of a computer&#10;&#10;AI-generated content may be incorrect.">
            <a:extLst>
              <a:ext uri="{FF2B5EF4-FFF2-40B4-BE49-F238E27FC236}">
                <a16:creationId xmlns:a16="http://schemas.microsoft.com/office/drawing/2014/main" id="{74CC2396-888D-FD16-D2C1-52B58EBA403C}"/>
              </a:ext>
            </a:extLst>
          </p:cNvPr>
          <p:cNvPicPr>
            <a:picLocks noChangeAspect="1"/>
          </p:cNvPicPr>
          <p:nvPr/>
        </p:nvPicPr>
        <p:blipFill>
          <a:blip r:embed="rId3"/>
          <a:stretch>
            <a:fillRect/>
          </a:stretch>
        </p:blipFill>
        <p:spPr>
          <a:xfrm>
            <a:off x="841426" y="2776998"/>
            <a:ext cx="11041727" cy="2508455"/>
          </a:xfrm>
          <a:prstGeom prst="rect">
            <a:avLst/>
          </a:prstGeom>
        </p:spPr>
      </p:pic>
    </p:spTree>
    <p:extLst>
      <p:ext uri="{BB962C8B-B14F-4D97-AF65-F5344CB8AC3E}">
        <p14:creationId xmlns:p14="http://schemas.microsoft.com/office/powerpoint/2010/main" val="19555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884B-8F01-5637-0168-E2E84E7C4E66}"/>
              </a:ext>
            </a:extLst>
          </p:cNvPr>
          <p:cNvSpPr>
            <a:spLocks noGrp="1"/>
          </p:cNvSpPr>
          <p:nvPr>
            <p:ph type="title"/>
          </p:nvPr>
        </p:nvSpPr>
        <p:spPr/>
        <p:txBody>
          <a:bodyPr/>
          <a:lstStyle/>
          <a:p>
            <a:r>
              <a:rPr lang="en-US" sz="3200" b="1"/>
              <a:t>Decision Tree </a:t>
            </a:r>
            <a:br>
              <a:rPr lang="en-US" sz="3200" b="1" dirty="0"/>
            </a:br>
            <a:endParaRPr lang="en-US" sz="3200" b="1" dirty="0"/>
          </a:p>
          <a:p>
            <a:endParaRPr lang="en-US" dirty="0"/>
          </a:p>
        </p:txBody>
      </p:sp>
      <p:pic>
        <p:nvPicPr>
          <p:cNvPr id="4" name="Content Placeholder 3" descr="A screenshot of a computer&#10;&#10;AI-generated content may be incorrect.">
            <a:extLst>
              <a:ext uri="{FF2B5EF4-FFF2-40B4-BE49-F238E27FC236}">
                <a16:creationId xmlns:a16="http://schemas.microsoft.com/office/drawing/2014/main" id="{3242D5A2-11DB-9553-4EBF-162B3571FEE7}"/>
              </a:ext>
            </a:extLst>
          </p:cNvPr>
          <p:cNvPicPr>
            <a:picLocks noGrp="1" noChangeAspect="1"/>
          </p:cNvPicPr>
          <p:nvPr>
            <p:ph idx="1"/>
          </p:nvPr>
        </p:nvPicPr>
        <p:blipFill>
          <a:blip r:embed="rId2"/>
          <a:stretch>
            <a:fillRect/>
          </a:stretch>
        </p:blipFill>
        <p:spPr>
          <a:xfrm>
            <a:off x="838200" y="2933161"/>
            <a:ext cx="10515600" cy="3226214"/>
          </a:xfrm>
        </p:spPr>
      </p:pic>
      <p:pic>
        <p:nvPicPr>
          <p:cNvPr id="7" name="Picture 6">
            <a:extLst>
              <a:ext uri="{FF2B5EF4-FFF2-40B4-BE49-F238E27FC236}">
                <a16:creationId xmlns:a16="http://schemas.microsoft.com/office/drawing/2014/main" id="{20665591-D324-8BE3-6B51-B2C29E8D8CA9}"/>
              </a:ext>
            </a:extLst>
          </p:cNvPr>
          <p:cNvPicPr>
            <a:picLocks noChangeAspect="1"/>
          </p:cNvPicPr>
          <p:nvPr/>
        </p:nvPicPr>
        <p:blipFill>
          <a:blip r:embed="rId3"/>
          <a:stretch>
            <a:fillRect/>
          </a:stretch>
        </p:blipFill>
        <p:spPr>
          <a:xfrm>
            <a:off x="1128969" y="1937825"/>
            <a:ext cx="7410450" cy="409575"/>
          </a:xfrm>
          <a:prstGeom prst="rect">
            <a:avLst/>
          </a:prstGeom>
        </p:spPr>
      </p:pic>
    </p:spTree>
    <p:extLst>
      <p:ext uri="{BB962C8B-B14F-4D97-AF65-F5344CB8AC3E}">
        <p14:creationId xmlns:p14="http://schemas.microsoft.com/office/powerpoint/2010/main" val="2019526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Heart Disease Prediction</vt:lpstr>
      <vt:lpstr>Retrived the data into the table using  Spark</vt:lpstr>
      <vt:lpstr>Count of patients with heart disease prediction based on age</vt:lpstr>
      <vt:lpstr>Count of people having heart disease using chest pain </vt:lpstr>
      <vt:lpstr>Count of people with heart disease using sex 1 = male, 0= female</vt:lpstr>
      <vt:lpstr>Count using fasting blood sugar and based on gender</vt:lpstr>
      <vt:lpstr>Count of patients based on oxygen saturation</vt:lpstr>
      <vt:lpstr>Naive Bayes </vt:lpstr>
      <vt:lpstr>Decision Tree   </vt:lpstr>
      <vt:lpstr>KNeighbors </vt:lpstr>
      <vt:lpstr>KNeighbors </vt:lpstr>
      <vt:lpstr>Output final score </vt:lpstr>
      <vt:lpstr>Neural Network </vt:lpstr>
      <vt:lpstr>Conclusion :</vt:lpstr>
      <vt:lpstr>Technologies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183</cp:revision>
  <dcterms:created xsi:type="dcterms:W3CDTF">2025-04-11T08:58:02Z</dcterms:created>
  <dcterms:modified xsi:type="dcterms:W3CDTF">2025-04-11T09:57:01Z</dcterms:modified>
</cp:coreProperties>
</file>