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56" r:id="rId2"/>
    <p:sldId id="257" r:id="rId3"/>
    <p:sldId id="260" r:id="rId4"/>
    <p:sldId id="261" r:id="rId5"/>
    <p:sldId id="263" r:id="rId6"/>
    <p:sldId id="262" r:id="rId7"/>
    <p:sldId id="264" r:id="rId8"/>
    <p:sldId id="259" r:id="rId9"/>
    <p:sldId id="265" r:id="rId10"/>
    <p:sldId id="271" r:id="rId11"/>
    <p:sldId id="270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81A6"/>
    <a:srgbClr val="007976"/>
    <a:srgbClr val="00808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9846" autoAdjust="0"/>
    <p:restoredTop sz="94660"/>
  </p:normalViewPr>
  <p:slideViewPr>
    <p:cSldViewPr>
      <p:cViewPr varScale="1">
        <p:scale>
          <a:sx n="86" d="100"/>
          <a:sy n="86" d="100"/>
        </p:scale>
        <p:origin x="-8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281D2-0510-43CF-A5D1-584B8EC01C0C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3B3CAE-A23A-41F8-B1FD-544E2F75BD1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B3CAE-A23A-41F8-B1FD-544E2F75BD1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46F76EC-8BF7-4FE6-8620-47313AD63B63}" type="datetime1">
              <a:rPr lang="en-US" smtClean="0"/>
              <a:pPr/>
              <a:t>2/12/2020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715C332-A56B-497C-9EF5-89C0D0AF93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764A62-4074-46D3-81B4-09F70B8DD3DF}" type="datetime1">
              <a:rPr lang="en-US" smtClean="0"/>
              <a:pPr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15C332-A56B-497C-9EF5-89C0D0AF93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17DDA6-5312-44B5-AE7C-EACE666BFF4F}" type="datetime1">
              <a:rPr lang="en-US" smtClean="0"/>
              <a:pPr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15C332-A56B-497C-9EF5-89C0D0AF93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C87CC1-7896-4C63-9DCC-FBD860EE7147}" type="datetime1">
              <a:rPr lang="en-US" smtClean="0"/>
              <a:pPr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15C332-A56B-497C-9EF5-89C0D0AF93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3A10CF-4B10-4A7A-A882-C3A06334FE70}" type="datetime1">
              <a:rPr lang="en-US" smtClean="0"/>
              <a:pPr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15C332-A56B-497C-9EF5-89C0D0AF93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6D80BA-1FE4-44D6-8B17-30FA99433A3D}" type="datetime1">
              <a:rPr lang="en-US" smtClean="0"/>
              <a:pPr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15C332-A56B-497C-9EF5-89C0D0AF93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FB2DB1-B9B9-4FB4-BA71-8AC9C5839822}" type="datetime1">
              <a:rPr lang="en-US" smtClean="0"/>
              <a:pPr/>
              <a:t>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15C332-A56B-497C-9EF5-89C0D0AF93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43B36D-62E7-433D-BE57-1AA63053488B}" type="datetime1">
              <a:rPr lang="en-US" smtClean="0"/>
              <a:pPr/>
              <a:t>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15C332-A56B-497C-9EF5-89C0D0AF93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229A43-1E4F-4319-AD0E-177E8E19DE62}" type="datetime1">
              <a:rPr lang="en-US" smtClean="0"/>
              <a:pPr/>
              <a:t>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15C332-A56B-497C-9EF5-89C0D0AF93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C737579-3827-4DDE-B41E-3A4140D5843F}" type="datetime1">
              <a:rPr lang="en-US" smtClean="0"/>
              <a:pPr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15C332-A56B-497C-9EF5-89C0D0AF93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5ECC84F-DE79-462B-9988-AF8A03E4E214}" type="datetime1">
              <a:rPr lang="en-US" smtClean="0"/>
              <a:pPr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715C332-A56B-497C-9EF5-89C0D0AF93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50D28F8-02DC-449B-9B5E-611E8F267A0C}" type="datetime1">
              <a:rPr lang="en-US" smtClean="0"/>
              <a:pPr/>
              <a:t>2/12/2020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715C332-A56B-497C-9EF5-89C0D0AF939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7200" dirty="0" smtClean="0">
                <a:solidFill>
                  <a:schemeClr val="tx2"/>
                </a:solidFill>
              </a:rPr>
              <a:t>Data Analytics</a:t>
            </a:r>
            <a:endParaRPr lang="en-US" sz="7200" dirty="0">
              <a:solidFill>
                <a:schemeClr val="tx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C332-A56B-497C-9EF5-89C0D0AF939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Analyze the data</a:t>
            </a:r>
          </a:p>
          <a:p>
            <a:r>
              <a:rPr lang="en-IN" dirty="0" smtClean="0"/>
              <a:t>Extract info and present it in the form of </a:t>
            </a:r>
          </a:p>
          <a:p>
            <a:pPr lvl="2">
              <a:buFont typeface="Arial" pitchFamily="34" charset="0"/>
              <a:buChar char="•"/>
            </a:pPr>
            <a:r>
              <a:rPr lang="en-IN" sz="2400" dirty="0" smtClean="0"/>
              <a:t>Metrics</a:t>
            </a:r>
          </a:p>
          <a:p>
            <a:pPr lvl="2">
              <a:buFont typeface="Arial" pitchFamily="34" charset="0"/>
              <a:buChar char="•"/>
            </a:pPr>
            <a:r>
              <a:rPr lang="en-IN" sz="2400" dirty="0" smtClean="0"/>
              <a:t>KPI’s</a:t>
            </a:r>
          </a:p>
          <a:p>
            <a:pPr lvl="2">
              <a:buFont typeface="Arial" pitchFamily="34" charset="0"/>
              <a:buChar char="•"/>
            </a:pPr>
            <a:r>
              <a:rPr lang="en-IN" sz="2400" dirty="0" smtClean="0"/>
              <a:t>Reports</a:t>
            </a:r>
          </a:p>
          <a:p>
            <a:pPr lvl="2">
              <a:buFont typeface="Arial" pitchFamily="34" charset="0"/>
              <a:buChar char="•"/>
            </a:pPr>
            <a:r>
              <a:rPr lang="en-IN" sz="2400" dirty="0" smtClean="0"/>
              <a:t>D</a:t>
            </a:r>
            <a:r>
              <a:rPr lang="en-IN" sz="2400" dirty="0" smtClean="0"/>
              <a:t>ashboards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C332-A56B-497C-9EF5-89C0D0AF939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Business Analytics/BI Analytics</a:t>
            </a:r>
            <a:r>
              <a:rPr lang="en-IN" dirty="0" smtClean="0"/>
              <a:t/>
            </a:r>
            <a:br>
              <a:rPr lang="en-IN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Assess potential future scenarios by using advanced statistical methods </a:t>
            </a:r>
          </a:p>
          <a:p>
            <a:endParaRPr lang="en-IN" dirty="0" smtClean="0"/>
          </a:p>
          <a:p>
            <a:r>
              <a:rPr lang="en-IN" dirty="0" smtClean="0"/>
              <a:t>Software like Excel, SPSS and Stata can be successfully used by data science teams in many companies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C332-A56B-497C-9EF5-89C0D0AF939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Data Science/Data Analyst/ML Engineer</a:t>
            </a:r>
            <a:endParaRPr lang="en-US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C332-A56B-497C-9EF5-89C0D0AF939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Data Analytics : Machine 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Learning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1428736"/>
            <a:ext cx="7143800" cy="1428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accent1">
                    <a:lumMod val="75000"/>
                  </a:schemeClr>
                </a:solidFill>
              </a:rPr>
              <a:t>The ability of machines to predict outcomes without being explicitly programmed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224" y="3000372"/>
            <a:ext cx="764386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ML is about creating and implementing algorithms that let machines receive data and use this data to:</a:t>
            </a:r>
          </a:p>
          <a:p>
            <a:endParaRPr lang="en-IN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accent1">
                    <a:lumMod val="75000"/>
                  </a:schemeClr>
                </a:solidFill>
              </a:rPr>
              <a:t>  make predictions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accent1">
                    <a:lumMod val="75000"/>
                  </a:schemeClr>
                </a:solidFill>
              </a:rPr>
              <a:t>  analyse patterns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accent1">
                    <a:lumMod val="75000"/>
                  </a:schemeClr>
                </a:solidFill>
              </a:rPr>
              <a:t>  give recommendations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C332-A56B-497C-9EF5-89C0D0AF939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Artificial Intelligence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1928802"/>
            <a:ext cx="821537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accent1">
                    <a:lumMod val="75000"/>
                  </a:schemeClr>
                </a:solidFill>
              </a:rPr>
              <a:t>Simulating human knowledge and decision making with </a:t>
            </a:r>
            <a:r>
              <a:rPr lang="en-IN" sz="2800" dirty="0" smtClean="0">
                <a:solidFill>
                  <a:schemeClr val="accent1">
                    <a:lumMod val="75000"/>
                  </a:schemeClr>
                </a:solidFill>
              </a:rPr>
              <a:t>computers</a:t>
            </a:r>
          </a:p>
          <a:p>
            <a:endParaRPr lang="en-IN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Utilize AI to predict behaviour in unprecedented way</a:t>
            </a:r>
          </a:p>
          <a:p>
            <a:pPr lvl="1">
              <a:buFont typeface="Arial" pitchFamily="34" charset="0"/>
              <a:buChar char="•"/>
            </a:pP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C332-A56B-497C-9EF5-89C0D0AF939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060472"/>
          </a:xfrm>
        </p:spPr>
        <p:txBody>
          <a:bodyPr>
            <a:noAutofit/>
          </a:bodyPr>
          <a:lstStyle/>
          <a:p>
            <a:r>
              <a:rPr lang="en-IN" sz="3200" dirty="0" smtClean="0">
                <a:solidFill>
                  <a:schemeClr val="accent1">
                    <a:lumMod val="75000"/>
                  </a:schemeClr>
                </a:solidFill>
              </a:rPr>
              <a:t>Programming Language And Software Employed In Data Analytics 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720" y="2071678"/>
            <a:ext cx="8858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  Programming language versus  Software</a:t>
            </a:r>
            <a:endParaRPr lang="en-US" sz="3200" dirty="0"/>
          </a:p>
        </p:txBody>
      </p:sp>
      <p:pic>
        <p:nvPicPr>
          <p:cNvPr id="2050" name="Picture 2" descr="C:\Users\Swatika\Desktop\Elastic-Latest\Pyth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4357694"/>
            <a:ext cx="1214446" cy="1214446"/>
          </a:xfrm>
          <a:prstGeom prst="rect">
            <a:avLst/>
          </a:prstGeom>
          <a:noFill/>
        </p:spPr>
      </p:pic>
      <p:pic>
        <p:nvPicPr>
          <p:cNvPr id="2051" name="Picture 3" descr="C:\Users\Swatika\Desktop\Elastic-Latest\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3071810"/>
            <a:ext cx="1357322" cy="943566"/>
          </a:xfrm>
          <a:prstGeom prst="rect">
            <a:avLst/>
          </a:prstGeom>
          <a:noFill/>
        </p:spPr>
      </p:pic>
      <p:pic>
        <p:nvPicPr>
          <p:cNvPr id="2055" name="Picture 7" descr="C:\Users\Swatika\Desktop\Elastic-Latest\Qlik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29191" y="4000504"/>
            <a:ext cx="2214578" cy="928694"/>
          </a:xfrm>
          <a:prstGeom prst="rect">
            <a:avLst/>
          </a:prstGeom>
          <a:noFill/>
        </p:spPr>
      </p:pic>
      <p:pic>
        <p:nvPicPr>
          <p:cNvPr id="2056" name="Picture 8" descr="C:\Users\Swatika\Desktop\Elastic-Latest\tableau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86314" y="2928934"/>
            <a:ext cx="2535529" cy="942976"/>
          </a:xfrm>
          <a:prstGeom prst="rect">
            <a:avLst/>
          </a:prstGeom>
          <a:noFill/>
        </p:spPr>
      </p:pic>
      <p:pic>
        <p:nvPicPr>
          <p:cNvPr id="2057" name="Picture 9" descr="C:\Users\Swatika\Desktop\Elastic-Latest\Power_BI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500958" y="3000372"/>
            <a:ext cx="1406436" cy="714380"/>
          </a:xfrm>
          <a:prstGeom prst="rect">
            <a:avLst/>
          </a:prstGeom>
          <a:noFill/>
        </p:spPr>
      </p:pic>
      <p:pic>
        <p:nvPicPr>
          <p:cNvPr id="2058" name="Picture 10" descr="C:\Users\Swatika\Desktop\Elastic-Latest\excel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929190" y="5000636"/>
            <a:ext cx="2077365" cy="1071570"/>
          </a:xfrm>
          <a:prstGeom prst="rect">
            <a:avLst/>
          </a:prstGeom>
          <a:noFill/>
        </p:spPr>
      </p:pic>
      <p:pic>
        <p:nvPicPr>
          <p:cNvPr id="2059" name="Picture 11" descr="C:\Users\Swatika\Desktop\Elastic-Latest\hadoop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429520" y="3786191"/>
            <a:ext cx="1428761" cy="1080646"/>
          </a:xfrm>
          <a:prstGeom prst="rect">
            <a:avLst/>
          </a:prstGeom>
          <a:noFill/>
        </p:spPr>
      </p:pic>
      <p:pic>
        <p:nvPicPr>
          <p:cNvPr id="2060" name="Picture 12" descr="C:\Users\Swatika\Desktop\Elastic-Latest\ELK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429488" y="4929198"/>
            <a:ext cx="1714512" cy="11792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C332-A56B-497C-9EF5-89C0D0AF939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85918" y="2143116"/>
            <a:ext cx="56436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dirty="0" smtClean="0">
                <a:solidFill>
                  <a:schemeClr val="accent1">
                    <a:lumMod val="75000"/>
                  </a:schemeClr>
                </a:solidFill>
                <a:latin typeface="Candara" pitchFamily="34" charset="0"/>
              </a:rPr>
              <a:t>Thank You</a:t>
            </a:r>
            <a:endParaRPr lang="en-US" sz="8800" dirty="0">
              <a:solidFill>
                <a:schemeClr val="accent1">
                  <a:lumMod val="75000"/>
                </a:schemeClr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>
                <a:solidFill>
                  <a:schemeClr val="tx2"/>
                </a:solidFill>
              </a:rPr>
              <a:t>Business dictionary</a:t>
            </a:r>
          </a:p>
          <a:p>
            <a:r>
              <a:rPr lang="en-IN" dirty="0" smtClean="0">
                <a:solidFill>
                  <a:schemeClr val="tx2"/>
                </a:solidFill>
              </a:rPr>
              <a:t>Data</a:t>
            </a:r>
          </a:p>
          <a:p>
            <a:r>
              <a:rPr lang="en-IN" dirty="0" smtClean="0">
                <a:solidFill>
                  <a:schemeClr val="tx2"/>
                </a:solidFill>
              </a:rPr>
              <a:t>Data team</a:t>
            </a:r>
          </a:p>
          <a:p>
            <a:r>
              <a:rPr lang="en-IN" dirty="0" smtClean="0">
                <a:solidFill>
                  <a:schemeClr val="tx2"/>
                </a:solidFill>
              </a:rPr>
              <a:t>Business intelligence</a:t>
            </a:r>
          </a:p>
          <a:p>
            <a:r>
              <a:rPr lang="en-IN" dirty="0" smtClean="0">
                <a:solidFill>
                  <a:schemeClr val="tx2"/>
                </a:solidFill>
              </a:rPr>
              <a:t>Data science</a:t>
            </a:r>
          </a:p>
          <a:p>
            <a:r>
              <a:rPr lang="en-IN" dirty="0" smtClean="0">
                <a:solidFill>
                  <a:schemeClr val="tx2"/>
                </a:solidFill>
              </a:rPr>
              <a:t>Business analytics</a:t>
            </a:r>
          </a:p>
          <a:p>
            <a:r>
              <a:rPr lang="en-IN" dirty="0" smtClean="0">
                <a:solidFill>
                  <a:schemeClr val="tx2"/>
                </a:solidFill>
              </a:rPr>
              <a:t>Data analytics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C332-A56B-497C-9EF5-89C0D0AF939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2"/>
                </a:solidFill>
              </a:rPr>
              <a:t>Data Analysis: What You’ll learn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2500306"/>
            <a:ext cx="79296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 smtClean="0">
                <a:solidFill>
                  <a:schemeClr val="tx2"/>
                </a:solidFill>
              </a:rPr>
              <a:t>Analysi</a:t>
            </a:r>
            <a:r>
              <a:rPr lang="en-IN" sz="6000" dirty="0" smtClean="0">
                <a:solidFill>
                  <a:schemeClr val="tx2"/>
                </a:solidFill>
              </a:rPr>
              <a:t>s</a:t>
            </a:r>
            <a:r>
              <a:rPr lang="en-IN" sz="3600" dirty="0" smtClean="0">
                <a:ln>
                  <a:solidFill>
                    <a:sysClr val="windowText" lastClr="000000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IN" sz="6000" dirty="0" smtClean="0">
                <a:solidFill>
                  <a:schemeClr val="tx2"/>
                </a:solidFill>
              </a:rPr>
              <a:t>Analytics</a:t>
            </a:r>
            <a:endParaRPr lang="en-US" sz="6000" dirty="0">
              <a:ln>
                <a:solidFill>
                  <a:sysClr val="windowText" lastClr="000000"/>
                </a:solidFill>
              </a:ln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C332-A56B-497C-9EF5-89C0D0AF939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14744" y="2428868"/>
            <a:ext cx="12144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Equal 8"/>
          <p:cNvSpPr/>
          <p:nvPr/>
        </p:nvSpPr>
        <p:spPr>
          <a:xfrm>
            <a:off x="4000496" y="2857496"/>
            <a:ext cx="642942" cy="418642"/>
          </a:xfrm>
          <a:prstGeom prst="mathEqua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           </a:t>
            </a:r>
            <a:r>
              <a:rPr lang="en-IN" dirty="0" smtClean="0">
                <a:solidFill>
                  <a:schemeClr val="tx2"/>
                </a:solidFill>
              </a:rPr>
              <a:t>Past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>
                <a:solidFill>
                  <a:schemeClr val="tx2"/>
                </a:solidFill>
              </a:rPr>
              <a:t>How something happened?</a:t>
            </a:r>
          </a:p>
          <a:p>
            <a:pPr>
              <a:buNone/>
            </a:pPr>
            <a:r>
              <a:rPr lang="en-IN" dirty="0" smtClean="0">
                <a:solidFill>
                  <a:schemeClr val="tx2"/>
                </a:solidFill>
              </a:rPr>
              <a:t>Why something happened?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C332-A56B-497C-9EF5-89C0D0AF939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>
                <a:solidFill>
                  <a:schemeClr val="tx2"/>
                </a:solidFill>
              </a:rPr>
              <a:t>Analysis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714348" y="1928802"/>
            <a:ext cx="3071834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b="1" dirty="0" smtClean="0"/>
              <a:t>                                                         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                                                             </a:t>
            </a:r>
          </a:p>
          <a:p>
            <a:pPr>
              <a:buNone/>
            </a:pPr>
            <a:r>
              <a:rPr lang="en-IN" dirty="0" smtClean="0"/>
              <a:t>                                                             </a:t>
            </a:r>
            <a:endParaRPr lang="en-IN" dirty="0" smtClean="0"/>
          </a:p>
          <a:p>
            <a:pPr>
              <a:buNone/>
            </a:pPr>
            <a:r>
              <a:rPr lang="en-IN" dirty="0" smtClean="0">
                <a:solidFill>
                  <a:schemeClr val="tx2"/>
                </a:solidFill>
              </a:rPr>
              <a:t> </a:t>
            </a:r>
            <a:r>
              <a:rPr lang="en-IN" dirty="0" smtClean="0">
                <a:solidFill>
                  <a:schemeClr val="tx2"/>
                </a:solidFill>
              </a:rPr>
              <a:t>                                                       </a:t>
            </a:r>
            <a:r>
              <a:rPr lang="en-IN" dirty="0" smtClean="0">
                <a:solidFill>
                  <a:schemeClr val="tx2"/>
                </a:solidFill>
              </a:rPr>
              <a:t>Future</a:t>
            </a:r>
            <a:endParaRPr lang="en-IN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n-IN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n-IN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/>
                </a:solidFill>
              </a:rPr>
              <a:t>                       </a:t>
            </a:r>
            <a:r>
              <a:rPr lang="en-IN" dirty="0" smtClean="0">
                <a:solidFill>
                  <a:schemeClr val="tx2"/>
                </a:solidFill>
              </a:rPr>
              <a:t>Explores </a:t>
            </a:r>
            <a:r>
              <a:rPr lang="en-IN" dirty="0" smtClean="0">
                <a:solidFill>
                  <a:schemeClr val="tx2"/>
                </a:solidFill>
              </a:rPr>
              <a:t>potential </a:t>
            </a:r>
            <a:r>
              <a:rPr lang="en-IN" dirty="0" smtClean="0">
                <a:solidFill>
                  <a:schemeClr val="tx2"/>
                </a:solidFill>
              </a:rPr>
              <a:t>future events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C332-A56B-497C-9EF5-89C0D0AF939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7686700" cy="1143000"/>
          </a:xfrm>
        </p:spPr>
        <p:txBody>
          <a:bodyPr>
            <a:normAutofit/>
          </a:bodyPr>
          <a:lstStyle/>
          <a:p>
            <a:pPr algn="r"/>
            <a:r>
              <a:rPr lang="en-IN" dirty="0" smtClean="0"/>
              <a:t> Analytics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5214942" y="2071678"/>
            <a:ext cx="3143272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C332-A56B-497C-9EF5-89C0D0AF939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28596" y="642918"/>
            <a:ext cx="83582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6000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IN" sz="6000" dirty="0" smtClean="0">
                <a:solidFill>
                  <a:schemeClr val="accent1">
                    <a:lumMod val="75000"/>
                  </a:schemeClr>
                </a:solidFill>
              </a:rPr>
              <a:t>Analytics</a:t>
            </a:r>
            <a:endParaRPr lang="en-US" sz="6000" dirty="0"/>
          </a:p>
        </p:txBody>
      </p:sp>
      <p:sp>
        <p:nvSpPr>
          <p:cNvPr id="15" name="TextBox 14"/>
          <p:cNvSpPr txBox="1"/>
          <p:nvPr/>
        </p:nvSpPr>
        <p:spPr>
          <a:xfrm>
            <a:off x="3071802" y="2928934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Qualitative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715140" y="2928934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Quantitative</a:t>
            </a:r>
            <a:endParaRPr lang="en-US" dirty="0"/>
          </a:p>
        </p:txBody>
      </p:sp>
      <p:sp>
        <p:nvSpPr>
          <p:cNvPr id="18" name="Down Arrow 17"/>
          <p:cNvSpPr/>
          <p:nvPr/>
        </p:nvSpPr>
        <p:spPr>
          <a:xfrm>
            <a:off x="3571868" y="3357562"/>
            <a:ext cx="214314" cy="6429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7215206" y="3357562"/>
            <a:ext cx="214314" cy="6429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143108" y="4214818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intuition + analysis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00760" y="4214818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formulas + algorithm</a:t>
            </a:r>
            <a:endParaRPr lang="en-US" dirty="0"/>
          </a:p>
        </p:txBody>
      </p:sp>
      <p:cxnSp>
        <p:nvCxnSpPr>
          <p:cNvPr id="17" name="Curved Connector 16"/>
          <p:cNvCxnSpPr/>
          <p:nvPr/>
        </p:nvCxnSpPr>
        <p:spPr>
          <a:xfrm rot="10800000" flipV="1">
            <a:off x="4071934" y="1571612"/>
            <a:ext cx="1643074" cy="121444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 rot="16200000" flipH="1">
            <a:off x="6357950" y="1643050"/>
            <a:ext cx="1071570" cy="107157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C332-A56B-497C-9EF5-89C0D0AF939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00100" y="1428736"/>
            <a:ext cx="2714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 </a:t>
            </a:r>
            <a:r>
              <a:rPr lang="en-IN" sz="4800" dirty="0" smtClean="0">
                <a:solidFill>
                  <a:schemeClr val="accent1">
                    <a:lumMod val="75000"/>
                  </a:schemeClr>
                </a:solidFill>
              </a:rPr>
              <a:t>Analysis</a:t>
            </a:r>
            <a:endParaRPr 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628" y="1428736"/>
            <a:ext cx="3071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 smtClean="0">
                <a:solidFill>
                  <a:schemeClr val="accent1">
                    <a:lumMod val="75000"/>
                  </a:schemeClr>
                </a:solidFill>
              </a:rPr>
              <a:t>Analytics</a:t>
            </a:r>
            <a:endParaRPr 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628" y="3500438"/>
            <a:ext cx="4143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3200" dirty="0" smtClean="0">
                <a:solidFill>
                  <a:schemeClr val="accent1">
                    <a:lumMod val="75000"/>
                  </a:schemeClr>
                </a:solidFill>
              </a:rPr>
              <a:t>business analytics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348" y="2643182"/>
            <a:ext cx="3000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chemeClr val="accent1">
                    <a:lumMod val="75000"/>
                  </a:schemeClr>
                </a:solidFill>
              </a:rPr>
              <a:t>data analysis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20" y="3500438"/>
            <a:ext cx="3786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</a:t>
            </a:r>
            <a:r>
              <a:rPr lang="en-IN" sz="3200" dirty="0" smtClean="0">
                <a:solidFill>
                  <a:schemeClr val="accent1">
                    <a:lumMod val="75000"/>
                  </a:schemeClr>
                </a:solidFill>
              </a:rPr>
              <a:t>business </a:t>
            </a:r>
            <a:r>
              <a:rPr lang="en-IN" sz="3200" dirty="0" smtClean="0">
                <a:solidFill>
                  <a:schemeClr val="accent1">
                    <a:lumMod val="75000"/>
                  </a:schemeClr>
                </a:solidFill>
              </a:rPr>
              <a:t>analysis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72066" y="2643182"/>
            <a:ext cx="3000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chemeClr val="accent1">
                    <a:lumMod val="75000"/>
                  </a:schemeClr>
                </a:solidFill>
              </a:rPr>
              <a:t>data analytics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Not Equal 10"/>
          <p:cNvSpPr/>
          <p:nvPr/>
        </p:nvSpPr>
        <p:spPr>
          <a:xfrm>
            <a:off x="3929058" y="1785926"/>
            <a:ext cx="628648" cy="285752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Not Equal 11"/>
          <p:cNvSpPr/>
          <p:nvPr/>
        </p:nvSpPr>
        <p:spPr>
          <a:xfrm>
            <a:off x="4071934" y="2786058"/>
            <a:ext cx="428628" cy="214314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Not Equal 12"/>
          <p:cNvSpPr/>
          <p:nvPr/>
        </p:nvSpPr>
        <p:spPr>
          <a:xfrm>
            <a:off x="4143372" y="3714752"/>
            <a:ext cx="428628" cy="214314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727058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Data &amp; Data teams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034" y="1000108"/>
            <a:ext cx="4000528" cy="785818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2"/>
                </a:solidFill>
              </a:rPr>
              <a:t>Raw Data (Primary Data)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5025" y="1000108"/>
            <a:ext cx="4041775" cy="785817"/>
          </a:xfrm>
          <a:ln>
            <a:solidFill>
              <a:schemeClr val="tx2"/>
            </a:solidFill>
          </a:ln>
        </p:spPr>
        <p:txBody>
          <a:bodyPr>
            <a:normAutofit lnSpcReduction="10000"/>
          </a:bodyPr>
          <a:lstStyle/>
          <a:p>
            <a:r>
              <a:rPr lang="en-IN" dirty="0" smtClean="0">
                <a:solidFill>
                  <a:schemeClr val="tx2"/>
                </a:solidFill>
              </a:rPr>
              <a:t>Processed </a:t>
            </a:r>
            <a:r>
              <a:rPr lang="en-IN" dirty="0" smtClean="0">
                <a:solidFill>
                  <a:schemeClr val="tx2"/>
                </a:solidFill>
              </a:rPr>
              <a:t>Data  (Information</a:t>
            </a:r>
            <a:r>
              <a:rPr lang="en-IN" dirty="0" smtClean="0">
                <a:solidFill>
                  <a:schemeClr val="tx2"/>
                </a:solidFill>
              </a:rPr>
              <a:t>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0034" y="1785926"/>
            <a:ext cx="3997354" cy="4357718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endParaRPr lang="en-IN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sz="2000" dirty="0" smtClean="0">
                <a:solidFill>
                  <a:schemeClr val="accent1">
                    <a:lumMod val="75000"/>
                  </a:schemeClr>
                </a:solidFill>
              </a:rPr>
              <a:t>Actual </a:t>
            </a:r>
            <a:r>
              <a:rPr lang="en-IN" sz="2000" dirty="0" smtClean="0">
                <a:solidFill>
                  <a:schemeClr val="accent1">
                    <a:lumMod val="75000"/>
                  </a:schemeClr>
                </a:solidFill>
              </a:rPr>
              <a:t>data from the source</a:t>
            </a:r>
          </a:p>
          <a:p>
            <a:pPr>
              <a:buNone/>
            </a:pPr>
            <a:r>
              <a:rPr lang="en-IN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0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IN" sz="2000" dirty="0" smtClean="0">
                <a:solidFill>
                  <a:schemeClr val="accent1">
                    <a:lumMod val="75000"/>
                  </a:schemeClr>
                </a:solidFill>
              </a:rPr>
              <a:t>Numbers, textfiles, images, audio, video,etc</a:t>
            </a:r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000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</a:p>
          <a:p>
            <a:pPr>
              <a:buNone/>
            </a:pPr>
            <a:endParaRPr lang="en-IN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IN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sz="2000" dirty="0" smtClean="0">
                <a:solidFill>
                  <a:schemeClr val="accent1">
                    <a:lumMod val="75000"/>
                  </a:schemeClr>
                </a:solidFill>
              </a:rPr>
              <a:t>Stored “as is”</a:t>
            </a:r>
          </a:p>
          <a:p>
            <a:r>
              <a:rPr lang="en-IN" sz="2000" dirty="0" smtClean="0">
                <a:solidFill>
                  <a:schemeClr val="accent1">
                    <a:lumMod val="75000"/>
                  </a:schemeClr>
                </a:solidFill>
              </a:rPr>
              <a:t>May have errors and inconsistencies.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3438" y="1785926"/>
            <a:ext cx="4113213" cy="4379916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endParaRPr lang="en-IN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sz="2000" dirty="0" smtClean="0">
                <a:solidFill>
                  <a:schemeClr val="accent1">
                    <a:lumMod val="75000"/>
                  </a:schemeClr>
                </a:solidFill>
              </a:rPr>
              <a:t>Assessed </a:t>
            </a:r>
            <a:r>
              <a:rPr lang="en-IN" sz="2000" dirty="0" smtClean="0">
                <a:solidFill>
                  <a:schemeClr val="accent1">
                    <a:lumMod val="75000"/>
                  </a:schemeClr>
                </a:solidFill>
              </a:rPr>
              <a:t>for </a:t>
            </a:r>
            <a:r>
              <a:rPr lang="en-IN" sz="2000" dirty="0" smtClean="0">
                <a:solidFill>
                  <a:schemeClr val="accent1">
                    <a:lumMod val="75000"/>
                  </a:schemeClr>
                </a:solidFill>
              </a:rPr>
              <a:t>relevance, correctness </a:t>
            </a:r>
            <a:r>
              <a:rPr lang="en-IN" sz="2000" dirty="0" smtClean="0">
                <a:solidFill>
                  <a:schemeClr val="accent1">
                    <a:lumMod val="75000"/>
                  </a:schemeClr>
                </a:solidFill>
              </a:rPr>
              <a:t>and consistency</a:t>
            </a:r>
          </a:p>
          <a:p>
            <a:r>
              <a:rPr lang="en-IN" sz="2000" dirty="0" smtClean="0">
                <a:solidFill>
                  <a:schemeClr val="accent1">
                    <a:lumMod val="75000"/>
                  </a:schemeClr>
                </a:solidFill>
              </a:rPr>
              <a:t>Aggregated</a:t>
            </a:r>
          </a:p>
          <a:p>
            <a:r>
              <a:rPr lang="en-IN" sz="2000" dirty="0" smtClean="0">
                <a:solidFill>
                  <a:schemeClr val="accent1">
                    <a:lumMod val="75000"/>
                  </a:schemeClr>
                </a:solidFill>
              </a:rPr>
              <a:t>Sorted and Categorized</a:t>
            </a:r>
          </a:p>
          <a:p>
            <a:r>
              <a:rPr lang="en-IN" sz="2000" dirty="0" smtClean="0">
                <a:solidFill>
                  <a:schemeClr val="accent1">
                    <a:lumMod val="75000"/>
                  </a:schemeClr>
                </a:solidFill>
              </a:rPr>
              <a:t>Transformed</a:t>
            </a:r>
          </a:p>
          <a:p>
            <a:r>
              <a:rPr lang="en-IN" sz="2000" dirty="0" smtClean="0">
                <a:solidFill>
                  <a:schemeClr val="accent1">
                    <a:lumMod val="75000"/>
                  </a:schemeClr>
                </a:solidFill>
              </a:rPr>
              <a:t>Summarized</a:t>
            </a:r>
          </a:p>
          <a:p>
            <a:r>
              <a:rPr lang="en-IN" sz="2000" dirty="0" smtClean="0">
                <a:solidFill>
                  <a:schemeClr val="accent1">
                    <a:lumMod val="75000"/>
                  </a:schemeClr>
                </a:solidFill>
              </a:rPr>
              <a:t>Visualized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C332-A56B-497C-9EF5-89C0D0AF9398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1" name="Picture 3" descr="C:\Users\Swatika\Desktop\tex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3143248"/>
            <a:ext cx="785818" cy="785818"/>
          </a:xfrm>
          <a:prstGeom prst="rect">
            <a:avLst/>
          </a:prstGeom>
          <a:noFill/>
        </p:spPr>
      </p:pic>
      <p:pic>
        <p:nvPicPr>
          <p:cNvPr id="12" name="Picture 3" descr="C:\Users\Swatika\Desktop\img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3286124"/>
            <a:ext cx="571503" cy="571503"/>
          </a:xfrm>
          <a:prstGeom prst="rect">
            <a:avLst/>
          </a:prstGeom>
          <a:noFill/>
        </p:spPr>
      </p:pic>
      <p:pic>
        <p:nvPicPr>
          <p:cNvPr id="13" name="Picture 4" descr="C:\Users\Swatika\Desktop\Youtub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3108" y="3357562"/>
            <a:ext cx="542915" cy="542915"/>
          </a:xfrm>
          <a:prstGeom prst="rect">
            <a:avLst/>
          </a:prstGeom>
          <a:noFill/>
        </p:spPr>
      </p:pic>
      <p:pic>
        <p:nvPicPr>
          <p:cNvPr id="14" name="Picture 6" descr="C:\Users\Swatika\Desktop\music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57488" y="3357562"/>
            <a:ext cx="861085" cy="6040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C332-A56B-497C-9EF5-89C0D0AF939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Business Intelligence (BI)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1500175"/>
            <a:ext cx="82153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accent1">
                    <a:lumMod val="75000"/>
                  </a:schemeClr>
                </a:solidFill>
              </a:rPr>
              <a:t>The process of analysing, understanding and reporting historical  business data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 descr="C:\Users\Swatika\Desktop\Elastic-Latest\BI_Repor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500306"/>
            <a:ext cx="3105150" cy="1676400"/>
          </a:xfrm>
          <a:prstGeom prst="rect">
            <a:avLst/>
          </a:prstGeom>
          <a:noFill/>
        </p:spPr>
      </p:pic>
      <p:pic>
        <p:nvPicPr>
          <p:cNvPr id="1027" name="Picture 3" descr="C:\Users\Swatika\Desktop\Elastic-Latest\BI_dashboard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4500570"/>
            <a:ext cx="3109913" cy="1619250"/>
          </a:xfrm>
          <a:prstGeom prst="rect">
            <a:avLst/>
          </a:prstGeom>
          <a:noFill/>
        </p:spPr>
      </p:pic>
      <p:sp>
        <p:nvSpPr>
          <p:cNvPr id="13" name="Striped Right Arrow 12"/>
          <p:cNvSpPr/>
          <p:nvPr/>
        </p:nvSpPr>
        <p:spPr>
          <a:xfrm>
            <a:off x="4429124" y="4000504"/>
            <a:ext cx="978408" cy="48463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786446" y="2857496"/>
            <a:ext cx="2857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800" dirty="0" smtClean="0"/>
              <a:t>   make decisions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86446" y="3929066"/>
            <a:ext cx="300039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800" dirty="0" smtClean="0"/>
              <a:t>  extract insights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38846" y="4929198"/>
            <a:ext cx="292895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800" dirty="0" smtClean="0"/>
              <a:t> extract ideas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609</TotalTime>
  <Words>291</Words>
  <Application>Microsoft Office PowerPoint</Application>
  <PresentationFormat>On-screen Show (4:3)</PresentationFormat>
  <Paragraphs>103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Data Analytics</vt:lpstr>
      <vt:lpstr>Data Analysis: What You’ll learn</vt:lpstr>
      <vt:lpstr>Slide 3</vt:lpstr>
      <vt:lpstr>Analysis</vt:lpstr>
      <vt:lpstr> Analytics</vt:lpstr>
      <vt:lpstr>Slide 6</vt:lpstr>
      <vt:lpstr>Slide 7</vt:lpstr>
      <vt:lpstr>Data &amp; Data teams</vt:lpstr>
      <vt:lpstr>Business Intelligence (BI)</vt:lpstr>
      <vt:lpstr> Business Analytics/BI Analytics </vt:lpstr>
      <vt:lpstr>Data Science/Data Analyst/ML Engineer</vt:lpstr>
      <vt:lpstr>Data Analytics : Machine Learning</vt:lpstr>
      <vt:lpstr>Artificial Intelligence</vt:lpstr>
      <vt:lpstr>Programming Language And Software Employed In Data Analytics </vt:lpstr>
      <vt:lpstr>Slide 15</vt:lpstr>
    </vt:vector>
  </TitlesOfParts>
  <Company>HP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</dc:title>
  <dc:creator>Swatika</dc:creator>
  <cp:lastModifiedBy>Swatika</cp:lastModifiedBy>
  <cp:revision>71</cp:revision>
  <dcterms:created xsi:type="dcterms:W3CDTF">2020-02-03T08:25:37Z</dcterms:created>
  <dcterms:modified xsi:type="dcterms:W3CDTF">2020-02-12T05:55:09Z</dcterms:modified>
</cp:coreProperties>
</file>