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75" r:id="rId5"/>
    <p:sldId id="258" r:id="rId6"/>
    <p:sldId id="265" r:id="rId7"/>
    <p:sldId id="266" r:id="rId8"/>
    <p:sldId id="267" r:id="rId9"/>
    <p:sldId id="268" r:id="rId10"/>
    <p:sldId id="271" r:id="rId11"/>
    <p:sldId id="273" r:id="rId12"/>
    <p:sldId id="272" r:id="rId13"/>
    <p:sldId id="270" r:id="rId14"/>
    <p:sldId id="262" r:id="rId15"/>
    <p:sldId id="26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6693-8C2E-83A9-1EC1-6CA645E0F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5EC0B-4B94-AF9C-1445-24C28C9D3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47DAD-EDBD-6B62-C528-249913A9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4750-FD43-467F-A55B-457A3864BA4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0AA95-D415-D306-FA5E-2D9F5550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C8054-2659-F764-A6DA-616AA593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93B0-E883-95AF-CA08-A2EC7FCD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A4CFB-5584-9EC8-A5FA-6CEC3E811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63A83-D5D6-396F-8CB2-C00CF662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4750-FD43-467F-A55B-457A3864BA4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2334D-AED9-298C-FC27-8A89C7F3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E6DE6-3B1D-B1FB-8801-CF620252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052BA-FE34-959E-0FAC-35922538E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AF3D7-E741-1449-6A80-9843B4368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46740-3B97-6A60-0C7D-D8DBE08A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4750-FD43-467F-A55B-457A3864BA4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DE726-D692-5AA1-4811-3D2F29E6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4D51-3049-3680-C1DF-A6642CC0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0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542C-B9DB-591F-C691-FF93C69B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73CC-4BF7-2C22-2CDA-DC97C75C1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65209-9BD3-8C2A-98F9-869A16B1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4750-FD43-467F-A55B-457A3864BA4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B991D-67E9-44E2-2DAF-874F19FF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EB18B-6F53-6533-8047-A86EE213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83B9-8076-6F23-97ED-3A4841B0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93AAD-0BA2-3514-A6A3-54142C207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D5BD1-4FB7-74A0-1272-A263243E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4750-FD43-467F-A55B-457A3864BA4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64906-3940-17B1-402F-27C57D97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4CDBF-47A4-38FF-D2A5-A617F1F1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48BC-A651-97A9-4FCE-45856471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5A4AA-876C-A6B1-43BD-6448B9F43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21498-6C4E-7E1B-9DD3-2A909EADE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42E94-D4C3-C472-A3D8-FA954262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4750-FD43-467F-A55B-457A3864BA4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72C2E-4D34-0B71-5AF7-17EEE598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33715-475D-9666-9670-AE763055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5132-7701-EA12-1280-E49914A5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61BDA-F3EC-029F-BA5B-647F3791C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8F4E4-DBA4-E8F1-E4D1-F26074166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23938-3841-00F8-DC07-E7892B191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F67B5-A8EF-9A7C-9B40-B19E9505B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6360D-1020-FF4A-C17D-F34B70BB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4750-FD43-467F-A55B-457A3864BA4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F38C9-4FAB-C768-DD38-26F77164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40603-6CC6-C618-52E6-E778F0DB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5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F339-1709-58DB-7B2A-9716EE6E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740CF-D603-BBA4-540E-7BA7742F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4750-FD43-467F-A55B-457A3864BA4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163B1-5BD9-796C-A317-A7C53B24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D144C-DE3D-E921-23F6-93E1A78D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7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BAF7B-C82D-4B93-2502-DB8D04C1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4750-FD43-467F-A55B-457A3864BA4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FD07F-8E0F-F377-337B-57AEA395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80206-156A-8CE2-B17C-669286CF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9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10A5-CE39-1150-A6D3-AD096E40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1966-71AE-6352-FD9D-81B788497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EEEA3-5E91-7D30-464A-196C8B5DE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B30CE-E732-BD0A-D4AC-687A1AA3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4750-FD43-467F-A55B-457A3864BA4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CC29B-06EF-2CC0-B5F6-FF870650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D7938-2971-EB6C-C7E7-B9BAC9BF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2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173B-3C91-6B93-D12F-FA1AED6C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B5624-A3A0-8905-4CCE-77790A927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C5374-E134-3335-276A-7B5B0FEE4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8F9E5-C0C3-5EDC-A139-2940A9DE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4750-FD43-467F-A55B-457A3864BA4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7218A-D768-68CD-3C99-7E9129D3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9077A-D31C-BBA5-B669-B6420544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4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B56A2-E7DA-186C-1D20-0F23BDE0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EC668-5FCC-3103-81B7-2868793A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152F5-C6C1-A42C-ACDA-B89A0B095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04750-FD43-467F-A55B-457A3864BA4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8734F-0C93-2155-8879-6FCFE76FF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9888-68B1-341B-26C7-E9E7DCCFC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F09E6-4338-44E5-BCF1-FA7B54ED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6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kv"/><Relationship Id="rId1" Type="http://schemas.microsoft.com/office/2007/relationships/media" Target="../media/media2.mkv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48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8" name="Graphic 27" descr="Head with Gears">
            <a:extLst>
              <a:ext uri="{FF2B5EF4-FFF2-40B4-BE49-F238E27FC236}">
                <a16:creationId xmlns:a16="http://schemas.microsoft.com/office/drawing/2014/main" id="{608A2057-1E3A-E010-7174-8FFBDD6C0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C09730-892D-B237-447B-904643FF7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5633531" cy="2226769"/>
          </a:xfrm>
        </p:spPr>
        <p:txBody>
          <a:bodyPr anchor="ctr">
            <a:normAutofit/>
          </a:bodyPr>
          <a:lstStyle/>
          <a:p>
            <a:pPr algn="l"/>
            <a:r>
              <a:rPr lang="en-US" sz="3700" b="0" i="0" dirty="0">
                <a:solidFill>
                  <a:schemeClr val="bg1"/>
                </a:solidFill>
                <a:effectLst/>
                <a:latin typeface="Google Sans"/>
              </a:rPr>
              <a:t>Comparison of Reinforcement Learning Algorithms for Continuous Problems</a:t>
            </a:r>
            <a:endParaRPr lang="en-US" sz="3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76392-5207-4031-32F0-5AE786C69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6015322" cy="2487212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Google Sans"/>
              </a:rPr>
              <a:t>Swati Kar, Mahesh </a:t>
            </a:r>
            <a:r>
              <a:rPr lang="en-US" dirty="0" err="1">
                <a:solidFill>
                  <a:schemeClr val="tx2"/>
                </a:solidFill>
                <a:latin typeface="Google Sans"/>
              </a:rPr>
              <a:t>Banavar</a:t>
            </a:r>
            <a:r>
              <a:rPr lang="en-US" dirty="0">
                <a:solidFill>
                  <a:schemeClr val="tx2"/>
                </a:solidFill>
                <a:latin typeface="Google Sans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Google Sans"/>
              </a:rPr>
              <a:t>Soumyabrata</a:t>
            </a:r>
            <a:r>
              <a:rPr lang="en-US" dirty="0">
                <a:solidFill>
                  <a:schemeClr val="tx2"/>
                </a:solidFill>
                <a:latin typeface="Google Sans"/>
              </a:rPr>
              <a:t> Dey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5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0CEC-D53F-1DD4-ADB0-9099871D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Results(Q-Learning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EB28-9C66-A12F-8068-618E09802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49416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 Setup: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Divided position into 12 equal chunks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Divided velocity into 20 equal chunks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Divided actions into 3 equal chunks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32A1A-C89A-CEB7-832C-4409029C1F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 Setup: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Divided position into 16 equal chunks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Divided velocity into 20 equal chunks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Divided actions into 9 equal chunks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98B701-E9BE-EF71-7CC9-2F8084CAA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922" y="3052581"/>
            <a:ext cx="3505117" cy="2766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FBF0F-78F7-14A6-CD1B-2E49954E1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17" y="3052581"/>
            <a:ext cx="3505118" cy="2766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29669E-2224-56CD-4443-45FCB6682F1A}"/>
              </a:ext>
            </a:extLst>
          </p:cNvPr>
          <p:cNvSpPr txBox="1"/>
          <p:nvPr/>
        </p:nvSpPr>
        <p:spPr>
          <a:xfrm>
            <a:off x="7629293" y="5966059"/>
            <a:ext cx="3657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Converged at 23806 episode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4B164-8163-B2F4-E084-0EA70A8FD4F7}"/>
              </a:ext>
            </a:extLst>
          </p:cNvPr>
          <p:cNvSpPr txBox="1"/>
          <p:nvPr/>
        </p:nvSpPr>
        <p:spPr>
          <a:xfrm>
            <a:off x="1710033" y="5953752"/>
            <a:ext cx="25831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Converged at 21141 episode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6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857734-8A62-9C7B-2948-88B4FAC6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Results(Q-Learning Algorithm)</a:t>
            </a:r>
          </a:p>
        </p:txBody>
      </p:sp>
      <p:pic>
        <p:nvPicPr>
          <p:cNvPr id="7" name="2023-07-23 13-49-23">
            <a:hlinkClick r:id="" action="ppaction://media"/>
            <a:extLst>
              <a:ext uri="{FF2B5EF4-FFF2-40B4-BE49-F238E27FC236}">
                <a16:creationId xmlns:a16="http://schemas.microsoft.com/office/drawing/2014/main" id="{75DB2E0D-C2AC-CE53-D6FE-5F33A56F25D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83159" y="1825625"/>
            <a:ext cx="7079991" cy="3982405"/>
          </a:xfrm>
        </p:spPr>
      </p:pic>
    </p:spTree>
    <p:extLst>
      <p:ext uri="{BB962C8B-B14F-4D97-AF65-F5344CB8AC3E}">
        <p14:creationId xmlns:p14="http://schemas.microsoft.com/office/powerpoint/2010/main" val="311260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6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4E48-BCD1-8EDE-3B20-54C8086F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Results(Deep Q learning)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7CC4DC-CA94-AAB7-CA1E-2734B89640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42467"/>
            <a:ext cx="4694853" cy="340775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7FEFF5-CFCE-9103-7291-9133D4D4176C}"/>
              </a:ext>
            </a:extLst>
          </p:cNvPr>
          <p:cNvSpPr txBox="1"/>
          <p:nvPr/>
        </p:nvSpPr>
        <p:spPr>
          <a:xfrm>
            <a:off x="1661625" y="6308209"/>
            <a:ext cx="28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Converged at 682 episode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215DB-B5E8-F29F-C0F6-F3A454985E15}"/>
              </a:ext>
            </a:extLst>
          </p:cNvPr>
          <p:cNvSpPr txBox="1"/>
          <p:nvPr/>
        </p:nvSpPr>
        <p:spPr>
          <a:xfrm>
            <a:off x="838200" y="1690688"/>
            <a:ext cx="4945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 Setup: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State space is continuous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Divided actions into 3 equal chunks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89089-1C76-30C2-5EAB-F3F77B696326}"/>
              </a:ext>
            </a:extLst>
          </p:cNvPr>
          <p:cNvSpPr txBox="1"/>
          <p:nvPr/>
        </p:nvSpPr>
        <p:spPr>
          <a:xfrm>
            <a:off x="7315200" y="1765249"/>
            <a:ext cx="4544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 Setup: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State space is continuous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Action space is continuous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37306-96DC-AF97-DC62-3714CB8C00CC}"/>
              </a:ext>
            </a:extLst>
          </p:cNvPr>
          <p:cNvSpPr txBox="1"/>
          <p:nvPr/>
        </p:nvSpPr>
        <p:spPr>
          <a:xfrm>
            <a:off x="8145624" y="6250218"/>
            <a:ext cx="23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Converged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473E61-B67F-2D3A-D0AB-7147A729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188" y="2716079"/>
            <a:ext cx="3354694" cy="346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5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82C4-83E6-A93C-F957-84BEF3AC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Results(Actor-Critic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6CEBC-5D1A-2387-D1A0-D0C6F1685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Environment Setup: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Continuous action space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Continuous state space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BD815-3BD8-2F0A-4B42-46B6F6F9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847" y="2977743"/>
            <a:ext cx="4021537" cy="2859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673311-F0E2-E82B-E6C7-F9C81FEE2147}"/>
              </a:ext>
            </a:extLst>
          </p:cNvPr>
          <p:cNvSpPr txBox="1"/>
          <p:nvPr/>
        </p:nvSpPr>
        <p:spPr>
          <a:xfrm>
            <a:off x="4795934" y="5837045"/>
            <a:ext cx="28054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Converged at episode 56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64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27F5-D443-F475-F007-C49D03A4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B3E5FE-CC38-5DDA-29B7-86FDCCA17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079957"/>
              </p:ext>
            </p:extLst>
          </p:nvPr>
        </p:nvGraphicFramePr>
        <p:xfrm>
          <a:off x="912845" y="1806963"/>
          <a:ext cx="10515597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45677363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731831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19949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Q-Learning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Q learning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Actor Critic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09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suitable for continuous state and action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Suitable for continuous state space but not continuous action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Suitable for both continuous state and action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7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Performs very well when both state and action have small discrete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neural network to predict best action for particular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two neural network; one for policy and another for value function, so converges very 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72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4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27E3-A0BA-3AE6-30C6-769C80CA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94A1-D28C-E851-B030-4A6472F55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future, we will explore more continuous problems</a:t>
            </a:r>
          </a:p>
        </p:txBody>
      </p:sp>
    </p:spTree>
    <p:extLst>
      <p:ext uri="{BB962C8B-B14F-4D97-AF65-F5344CB8AC3E}">
        <p14:creationId xmlns:p14="http://schemas.microsoft.com/office/powerpoint/2010/main" val="3729781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C772-A28F-8C29-E744-A6F22545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D7A3-AFF3-79C4-3C55-22E053691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https://www.google.com/search?rlz=1C1VDKB_enUS1033US1033&amp;sxsrf=AB5stBgT956SvHcRCOECbaey_QqEIGGKqg:1690134820210&amp;q=image+of+dqn&amp;tbm=isch&amp;sa=X&amp;ved=2ahUKEwjV4dLssqWAAxXug4kEHVy0CnwQ0pQJegQIDBAB&amp;biw=1600&amp;bih=781&amp;dpr=1#imgrc=5d7kyHEoKgRbOM&amp;vwlns=WyIwQ0JFUWg2Y0dhaGNLRXdpUTh1bnVzcVdBQXhVQUFBQUFIUUFBQUFBUUJBIl0=&amp;lns=W251bGwsbnVsbCxudWxsLG51bGwsbnVsbCxudWxsLG51bGwsIkVrY0tKREJrTlRneU5HRm1MV05rWTJVdE5EUXpNQzFoTVdZNUxUbGlNelF6T0RreFlUVTBOUklmVVRrNVZISkxVV0ZIUW1kYVNVVXhUR3gwZUVKVlRIQnZhRVJGTFcxQ1p3PT0iLG51bGwsbnVsbCxudWxsLDEsbnVsbCxbbnVsbCxudWxsLFswLDUyNDEyLDQ3NTg4LDEwMDAwMF0sbnVsbCw1XV0=</a:t>
            </a:r>
          </a:p>
          <a:p>
            <a:r>
              <a:rPr lang="en-US" sz="1100" dirty="0"/>
              <a:t>https://www.google.com/search?q=image+of+q+learning&amp;tbm=isch&amp;ved=2ahUKEwjd_Z3usqWAAxW-J1kFHarVAVYQ2-cCegQIABAA&amp;oq=image+of+q+learning&amp;gs_lcp=CgNpbWcQAzoECCMQJzoFCAAQgAQ6CQgAEBgQgAQQCjoICAAQgAQQsQM6BggAEAgQHjoHCAAQGBCABFC1BliDKGDrKmgAcAB4AIAB2AGIAcMMkgEFOC41LjGYAQCgAQGqAQtnd3Mtd2l6LWltZ8ABAQ&amp;sclient=img&amp;ei=J2m9ZJ3OIL7P5NoPqquHsAU&amp;bih=781&amp;biw=1600&amp;rlz=1C1VDKB_enUS1033US1033#imgrc=0shAK1RDkZZWNM</a:t>
            </a:r>
          </a:p>
        </p:txBody>
      </p:sp>
    </p:spTree>
    <p:extLst>
      <p:ext uri="{BB962C8B-B14F-4D97-AF65-F5344CB8AC3E}">
        <p14:creationId xmlns:p14="http://schemas.microsoft.com/office/powerpoint/2010/main" val="181505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B617-855C-17A7-5BF2-C46067C1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E62D-BD53-1DCF-6FCB-B08365BEE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definition</a:t>
            </a:r>
          </a:p>
          <a:p>
            <a:r>
              <a:rPr lang="en-US" dirty="0"/>
              <a:t>Research objective</a:t>
            </a:r>
          </a:p>
          <a:p>
            <a:r>
              <a:rPr lang="en-US" dirty="0"/>
              <a:t>Algorithm Description</a:t>
            </a:r>
          </a:p>
          <a:p>
            <a:r>
              <a:rPr lang="en-US" dirty="0"/>
              <a:t>Result Analysis</a:t>
            </a: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39778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B2C8-C6D0-4808-639A-3B3E4F0F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of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2218-6B06-8039-0986-3BCA857E2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6355" cy="4351338"/>
          </a:xfrm>
        </p:spPr>
        <p:txBody>
          <a:bodyPr/>
          <a:lstStyle/>
          <a:p>
            <a:r>
              <a:rPr lang="en-US" sz="2000" dirty="0"/>
              <a:t>Agent learns about environment through trial and error</a:t>
            </a:r>
          </a:p>
          <a:p>
            <a:r>
              <a:rPr lang="en-US" sz="2000" dirty="0"/>
              <a:t>It is applied to a wide variety of problems</a:t>
            </a:r>
          </a:p>
          <a:p>
            <a:r>
              <a:rPr lang="en-US" sz="2000" dirty="0"/>
              <a:t>We focused on continuous problems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93011-FC7F-1CE3-04BE-A1A5566C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010" y="1894730"/>
            <a:ext cx="6136031" cy="333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1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EDD5-F6B3-3226-395A-206917B1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1E87-F5A8-87FB-7C07-12508307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Well suited for problems when the environment is dynamic, and algorithm needs to adapt its behavior</a:t>
            </a:r>
          </a:p>
          <a:p>
            <a:r>
              <a:rPr lang="en-US" sz="2000" dirty="0"/>
              <a:t>No prior knowledge is required, receives feedback from the environment in the form of reward</a:t>
            </a:r>
          </a:p>
          <a:p>
            <a:r>
              <a:rPr lang="en-US" sz="2000" dirty="0"/>
              <a:t>Balances exploration and exploitation to discover optimal strategy</a:t>
            </a:r>
          </a:p>
          <a:p>
            <a:r>
              <a:rPr lang="en-US" sz="2000" dirty="0"/>
              <a:t>Robotics, finance, healthcare and almost every sectors use reinforcement learning because of its diverse adaptability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7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CE8B-5324-20A9-DAAD-CA9C2628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7DDB-824A-CCD3-0CFF-9379A1081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632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We used OpenAI Gym's Mountain Car environment</a:t>
            </a:r>
          </a:p>
          <a:p>
            <a:r>
              <a:rPr lang="en-US" sz="2000" dirty="0"/>
              <a:t>Agent must learn to navigate a car up a steep hill</a:t>
            </a:r>
          </a:p>
          <a:p>
            <a:r>
              <a:rPr lang="en-US" sz="2000" dirty="0"/>
              <a:t>State space and action space of this environment are continuous, that makes it challenging</a:t>
            </a:r>
          </a:p>
          <a:p>
            <a:r>
              <a:rPr lang="en-US" sz="2000" dirty="0"/>
              <a:t>If it reaches to the goal position, +100 reward will be provided</a:t>
            </a:r>
          </a:p>
          <a:p>
            <a:r>
              <a:rPr lang="en-US" sz="2000" dirty="0"/>
              <a:t>Otherwise, it will get negative reward</a:t>
            </a:r>
          </a:p>
        </p:txBody>
      </p:sp>
      <p:pic>
        <p:nvPicPr>
          <p:cNvPr id="4" name="2023-07-23 10-00-46">
            <a:hlinkClick r:id="" action="ppaction://media"/>
            <a:extLst>
              <a:ext uri="{FF2B5EF4-FFF2-40B4-BE49-F238E27FC236}">
                <a16:creationId xmlns:a16="http://schemas.microsoft.com/office/drawing/2014/main" id="{A0A025A8-17BE-D951-F711-2268B8F13AA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22483" y="2102648"/>
            <a:ext cx="5541081" cy="311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30B2-191D-CCDD-D046-302B77F8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96E69-FCFB-776C-8882-B0E70765B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Comparison among three prominent RL algorithms for Mountain car continuous problem:</a:t>
            </a:r>
          </a:p>
          <a:p>
            <a:r>
              <a:rPr lang="en-US" sz="2000" b="0" i="0" dirty="0">
                <a:effectLst/>
                <a:latin typeface="Söhne"/>
              </a:rPr>
              <a:t>Q-Learning</a:t>
            </a:r>
          </a:p>
          <a:p>
            <a:r>
              <a:rPr lang="en-US" sz="2000" b="0" i="0" dirty="0">
                <a:effectLst/>
                <a:latin typeface="Söhne"/>
              </a:rPr>
              <a:t>Deep Q Learning (DQN)</a:t>
            </a:r>
            <a:endParaRPr lang="en-US" sz="2000" dirty="0">
              <a:latin typeface="Söhne"/>
            </a:endParaRPr>
          </a:p>
          <a:p>
            <a:r>
              <a:rPr lang="en-US" sz="2000" b="0" i="0" dirty="0">
                <a:effectLst/>
                <a:latin typeface="Söhne"/>
              </a:rPr>
              <a:t>Actor-Critic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110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DEA6-24F8-FF1A-D307-FC820B07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Q-Learning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B2D33-BAC8-341E-99B2-2263AF28F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Value based algorithm that learns Q-table</a:t>
            </a:r>
          </a:p>
          <a:p>
            <a:r>
              <a:rPr lang="en-US" sz="2000" dirty="0"/>
              <a:t>Maps state-action pairs to expected rewards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A7B59E3-87D1-A790-B0D7-CB9E64AA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28" y="2965902"/>
            <a:ext cx="4934166" cy="1246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E27E5-580A-6739-F0D7-09906A2E6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794" y="2965902"/>
            <a:ext cx="6262026" cy="160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9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5E5E-E264-ADA8-4660-3F96F462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Deep Q Learning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EA6F-EB32-CB8A-9550-DBE8CEF5B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Uses a deep neural network to represent the Q-table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only states as input and produce output for every action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C760B2F9-86AA-1DB6-02A2-79BDA4095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58" y="3326363"/>
            <a:ext cx="4595327" cy="9190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3C0CF74-702C-0037-B61C-C567B7838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772" y="2733189"/>
            <a:ext cx="4500772" cy="344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6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DA14-0C23-8DE0-F358-18AE0116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Actor-Critic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961D-ED44-DC09-7CD0-FAF17B58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Learns a policy and a value function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actor learns a policy that maps states to actions, and the critic learns a value function that estimates the expected reward of a state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51181-DC3D-B9AC-2B08-56E859147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747" y="3037113"/>
            <a:ext cx="3533122" cy="30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0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608</Words>
  <Application>Microsoft Office PowerPoint</Application>
  <PresentationFormat>Widescreen</PresentationFormat>
  <Paragraphs>80</Paragraphs>
  <Slides>16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Google Sans</vt:lpstr>
      <vt:lpstr>Söhne</vt:lpstr>
      <vt:lpstr>Office Theme</vt:lpstr>
      <vt:lpstr>Comparison of Reinforcement Learning Algorithms for Continuous Problems</vt:lpstr>
      <vt:lpstr>Outline</vt:lpstr>
      <vt:lpstr>Introduction of Reinforcement Learning</vt:lpstr>
      <vt:lpstr>Why Reinforcement Learning</vt:lpstr>
      <vt:lpstr>Problem Definition</vt:lpstr>
      <vt:lpstr>Research Objective</vt:lpstr>
      <vt:lpstr>Q-Learning Algorithm</vt:lpstr>
      <vt:lpstr>Deep Q Learning Algorithm</vt:lpstr>
      <vt:lpstr>Actor-Critic Algorithm</vt:lpstr>
      <vt:lpstr>Results(Q-Learning Algorithm)</vt:lpstr>
      <vt:lpstr>Results(Q-Learning Algorithm)</vt:lpstr>
      <vt:lpstr>Results(Deep Q learning)</vt:lpstr>
      <vt:lpstr>Results(Actor-Critic Algorithm)</vt:lpstr>
      <vt:lpstr>Comparison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Reinforcement Learning Algorithms for Continuous Problems</dc:title>
  <dc:creator>Swati</dc:creator>
  <cp:lastModifiedBy>Swati</cp:lastModifiedBy>
  <cp:revision>9</cp:revision>
  <dcterms:created xsi:type="dcterms:W3CDTF">2023-07-21T18:41:19Z</dcterms:created>
  <dcterms:modified xsi:type="dcterms:W3CDTF">2023-07-24T23:13:38Z</dcterms:modified>
</cp:coreProperties>
</file>